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712" r:id="rId2"/>
  </p:sldMasterIdLst>
  <p:notesMasterIdLst>
    <p:notesMasterId r:id="rId21"/>
  </p:notesMasterIdLst>
  <p:sldIdLst>
    <p:sldId id="395" r:id="rId3"/>
    <p:sldId id="378" r:id="rId4"/>
    <p:sldId id="376" r:id="rId5"/>
    <p:sldId id="377" r:id="rId6"/>
    <p:sldId id="380" r:id="rId7"/>
    <p:sldId id="381" r:id="rId8"/>
    <p:sldId id="321" r:id="rId9"/>
    <p:sldId id="398" r:id="rId10"/>
    <p:sldId id="399" r:id="rId11"/>
    <p:sldId id="388" r:id="rId12"/>
    <p:sldId id="389" r:id="rId13"/>
    <p:sldId id="390" r:id="rId14"/>
    <p:sldId id="392" r:id="rId15"/>
    <p:sldId id="357" r:id="rId16"/>
    <p:sldId id="397" r:id="rId17"/>
    <p:sldId id="394" r:id="rId18"/>
    <p:sldId id="319" r:id="rId19"/>
    <p:sldId id="396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E55"/>
    <a:srgbClr val="00B762"/>
    <a:srgbClr val="DF0048"/>
    <a:srgbClr val="D8D8D8"/>
    <a:srgbClr val="FAEF9B"/>
    <a:srgbClr val="8BB408"/>
    <a:srgbClr val="AFADAE"/>
    <a:srgbClr val="385723"/>
    <a:srgbClr val="5B8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" y="41"/>
      </p:cViewPr>
      <p:guideLst>
        <p:guide orient="horz" pos="158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fld id="{18F5DA94-CC9C-4364-A56B-1AE775DF1557}" type="datetimeFigureOut">
              <a:rPr lang="zh-CN" altLang="en-US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fld id="{9463D334-CB4C-4C43-8F83-DCFBC246C34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54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672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5375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17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03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92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09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70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84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2696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088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6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21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430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54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737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23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168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0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2713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75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351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75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16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429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043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236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936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89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47138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742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604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40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347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967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8122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5168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373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44483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283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182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15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61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283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86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736020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75193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8402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926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492206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174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78257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108134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94172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69159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58673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4031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62430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17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795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202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6495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297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7981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6530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03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1284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17941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9065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800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084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423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917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757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6206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9851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8456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5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2023/2/27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400" smtClean="0">
                <a:solidFill>
                  <a:prstClr val="black"/>
                </a:solidFill>
                <a:latin typeface="Calibri"/>
                <a:ea typeface="宋体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4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342280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4550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053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282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933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6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192"/>
            <a:ext cx="9144000" cy="62930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0" y="123478"/>
            <a:ext cx="3001992" cy="216000"/>
          </a:xfrm>
          <a:prstGeom prst="rect">
            <a:avLst/>
          </a:prstGeom>
          <a:gradFill flip="none" rotWithShape="1">
            <a:gsLst>
              <a:gs pos="40000">
                <a:srgbClr val="63D6FF"/>
              </a:gs>
              <a:gs pos="97000">
                <a:schemeClr val="bg1">
                  <a:alpha val="0"/>
                </a:schemeClr>
              </a:gs>
              <a:gs pos="70000">
                <a:srgbClr val="96E4FF">
                  <a:alpha val="7568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CN" altLang="en-US" sz="1400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915984" cy="36004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26750" y="93861"/>
            <a:ext cx="262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两位数乘两位数 有趣的乘法计算</a:t>
            </a:r>
          </a:p>
        </p:txBody>
      </p:sp>
    </p:spTree>
    <p:extLst>
      <p:ext uri="{BB962C8B-B14F-4D97-AF65-F5344CB8AC3E}">
        <p14:creationId xmlns:p14="http://schemas.microsoft.com/office/powerpoint/2010/main" val="29584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657" r:id="rId48"/>
    <p:sldLayoutId id="2147483658" r:id="rId49"/>
    <p:sldLayoutId id="2147483659" r:id="rId50"/>
    <p:sldLayoutId id="2147483660" r:id="rId51"/>
    <p:sldLayoutId id="2147483661" r:id="rId52"/>
    <p:sldLayoutId id="2147483662" r:id="rId53"/>
    <p:sldLayoutId id="2147483663" r:id="rId5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192"/>
            <a:ext cx="9144000" cy="62930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0" y="123478"/>
            <a:ext cx="3419872" cy="216000"/>
          </a:xfrm>
          <a:prstGeom prst="rect">
            <a:avLst/>
          </a:prstGeom>
          <a:gradFill flip="none" rotWithShape="1">
            <a:gsLst>
              <a:gs pos="40000">
                <a:srgbClr val="63D6FF"/>
              </a:gs>
              <a:gs pos="97000">
                <a:schemeClr val="bg1">
                  <a:alpha val="0"/>
                </a:schemeClr>
              </a:gs>
              <a:gs pos="70000">
                <a:srgbClr val="96E4FF">
                  <a:alpha val="7568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CN" altLang="en-US" sz="1400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915984" cy="36004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26750" y="93861"/>
            <a:ext cx="322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认识</a:t>
            </a:r>
            <a:r>
              <a:rPr lang="en-US" altLang="zh-CN" sz="12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12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以内的数 面积的含义</a:t>
            </a:r>
          </a:p>
        </p:txBody>
      </p:sp>
    </p:spTree>
    <p:extLst>
      <p:ext uri="{BB962C8B-B14F-4D97-AF65-F5344CB8AC3E}">
        <p14:creationId xmlns:p14="http://schemas.microsoft.com/office/powerpoint/2010/main" val="40797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491880" cy="424168"/>
            <a:chOff x="0" y="0"/>
            <a:chExt cx="3491880" cy="4241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3491880" cy="424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0" y="66537"/>
              <a:ext cx="2771800" cy="252000"/>
            </a:xfrm>
            <a:prstGeom prst="rect">
              <a:avLst/>
            </a:prstGeom>
            <a:gradFill flip="none" rotWithShape="1">
              <a:gsLst>
                <a:gs pos="40000">
                  <a:schemeClr val="bg1"/>
                </a:gs>
                <a:gs pos="99000">
                  <a:schemeClr val="bg1">
                    <a:alpha val="0"/>
                  </a:schemeClr>
                </a:gs>
                <a:gs pos="77000">
                  <a:schemeClr val="bg1">
                    <a:alpha val="5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708353-C4D7-804E-88BA-9C93F6810BF1}"/>
                </a:ext>
              </a:extLst>
            </p:cNvPr>
            <p:cNvGrpSpPr/>
            <p:nvPr/>
          </p:nvGrpSpPr>
          <p:grpSpPr>
            <a:xfrm>
              <a:off x="0" y="51470"/>
              <a:ext cx="3275856" cy="276999"/>
              <a:chOff x="0" y="51470"/>
              <a:chExt cx="3275856" cy="276999"/>
            </a:xfrm>
          </p:grpSpPr>
          <p:sp>
            <p:nvSpPr>
              <p:cNvPr id="7" name="文本框 22"/>
              <p:cNvSpPr txBox="1"/>
              <p:nvPr/>
            </p:nvSpPr>
            <p:spPr>
              <a:xfrm>
                <a:off x="179512" y="51470"/>
                <a:ext cx="218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苏教版  数学  三年级  下册</a:t>
                </a:r>
              </a:p>
            </p:txBody>
          </p:sp>
          <p:cxnSp>
            <p:nvCxnSpPr>
              <p:cNvPr id="8" name="直线连接符 4">
                <a:extLst>
                  <a:ext uri="{FF2B5EF4-FFF2-40B4-BE49-F238E27FC236}">
                    <a16:creationId xmlns:a16="http://schemas.microsoft.com/office/drawing/2014/main" id="{1E311F30-AE0E-1142-B8F8-A01097144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18537"/>
                <a:ext cx="3275856" cy="0"/>
              </a:xfrm>
              <a:prstGeom prst="line">
                <a:avLst/>
              </a:prstGeom>
              <a:ln w="15875" cmpd="sng">
                <a:gradFill flip="none" rotWithShape="1">
                  <a:gsLst>
                    <a:gs pos="10000">
                      <a:schemeClr val="accent1">
                        <a:lumMod val="0"/>
                        <a:lumOff val="100000"/>
                      </a:schemeClr>
                    </a:gs>
                    <a:gs pos="65000">
                      <a:schemeClr val="accent1">
                        <a:lumMod val="100000"/>
                      </a:schemeClr>
                    </a:gs>
                  </a:gsLst>
                  <a:lin ang="108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单圆角矩形 8">
            <a:extLst>
              <a:ext uri="{FF2B5EF4-FFF2-40B4-BE49-F238E27FC236}">
                <a16:creationId xmlns:a16="http://schemas.microsoft.com/office/drawing/2014/main" id="{C5E52B34-5C53-2E45-95C1-78E377A38780}"/>
              </a:ext>
            </a:extLst>
          </p:cNvPr>
          <p:cNvSpPr/>
          <p:nvPr/>
        </p:nvSpPr>
        <p:spPr>
          <a:xfrm>
            <a:off x="5004488" y="3719576"/>
            <a:ext cx="1799760" cy="432048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A7F1D9EF-3316-7D4F-B483-9E0FEE52FEB5}"/>
              </a:ext>
            </a:extLst>
          </p:cNvPr>
          <p:cNvSpPr/>
          <p:nvPr/>
        </p:nvSpPr>
        <p:spPr>
          <a:xfrm>
            <a:off x="2195736" y="3719576"/>
            <a:ext cx="1799760" cy="432048"/>
          </a:xfrm>
          <a:prstGeom prst="round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单圆角矩形 10">
            <a:extLst>
              <a:ext uri="{FF2B5EF4-FFF2-40B4-BE49-F238E27FC236}">
                <a16:creationId xmlns:a16="http://schemas.microsoft.com/office/drawing/2014/main" id="{ADFE2713-38A2-5B46-8BD5-90224BE2A534}"/>
              </a:ext>
            </a:extLst>
          </p:cNvPr>
          <p:cNvSpPr/>
          <p:nvPr/>
        </p:nvSpPr>
        <p:spPr>
          <a:xfrm>
            <a:off x="5004048" y="3025309"/>
            <a:ext cx="1799760" cy="432048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3" name="单圆角矩形 12">
            <a:extLst>
              <a:ext uri="{FF2B5EF4-FFF2-40B4-BE49-F238E27FC236}">
                <a16:creationId xmlns:a16="http://schemas.microsoft.com/office/drawing/2014/main" id="{14484992-177A-7B4A-A42C-270BAA3F58F1}"/>
              </a:ext>
            </a:extLst>
          </p:cNvPr>
          <p:cNvSpPr/>
          <p:nvPr/>
        </p:nvSpPr>
        <p:spPr>
          <a:xfrm>
            <a:off x="2196176" y="3025309"/>
            <a:ext cx="1799760" cy="432048"/>
          </a:xfrm>
          <a:prstGeom prst="round1Rect">
            <a:avLst/>
          </a:prstGeom>
          <a:solidFill>
            <a:srgbClr val="ACB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3938" y="1435155"/>
            <a:ext cx="6085640" cy="108491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prstClr val="black"/>
                </a:solidFill>
                <a:latin typeface="宋体" panose="02010600030101010101" pitchFamily="2" charset="-122"/>
                <a:ea typeface="宋体"/>
                <a:cs typeface="宋体" panose="02010600030101010101" pitchFamily="2" charset="-122"/>
              </a:rPr>
              <a:t>有趣的乘法计算</a:t>
            </a: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 rotWithShape="1">
          <a:blip r:embed="rId2" cstate="print"/>
          <a:srcRect l="35500" r="32250" b="80044"/>
          <a:stretch>
            <a:fillRect/>
          </a:stretch>
        </p:blipFill>
        <p:spPr bwMode="auto">
          <a:xfrm flipH="1">
            <a:off x="1613654" y="4457278"/>
            <a:ext cx="321771" cy="28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2218497" y="2952109"/>
            <a:ext cx="1674584" cy="578882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/>
                <a:ea typeface="宋体"/>
              </a:rPr>
              <a:t>情境导入</a:t>
            </a:r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2247861" y="3649052"/>
            <a:ext cx="1674584" cy="578882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/>
                <a:ea typeface="宋体"/>
              </a:rPr>
              <a:t>拓展延伸</a:t>
            </a:r>
          </a:p>
        </p:txBody>
      </p:sp>
      <p:sp>
        <p:nvSpPr>
          <p:cNvPr id="19" name="圆角矩形 18">
            <a:hlinkClick r:id="rId5" action="ppaction://hlinksldjump"/>
          </p:cNvPr>
          <p:cNvSpPr/>
          <p:nvPr/>
        </p:nvSpPr>
        <p:spPr>
          <a:xfrm>
            <a:off x="5073757" y="3649052"/>
            <a:ext cx="1674584" cy="578882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/>
                <a:ea typeface="宋体"/>
              </a:rPr>
              <a:t>课外活动</a:t>
            </a:r>
          </a:p>
        </p:txBody>
      </p:sp>
      <p:sp>
        <p:nvSpPr>
          <p:cNvPr id="20" name="矩形 19"/>
          <p:cNvSpPr/>
          <p:nvPr/>
        </p:nvSpPr>
        <p:spPr>
          <a:xfrm>
            <a:off x="912693" y="519703"/>
            <a:ext cx="3740448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rgbClr val="0050AA"/>
                </a:solidFill>
                <a:latin typeface="宋体"/>
                <a:ea typeface="宋体"/>
              </a:rPr>
              <a:t>两位数乘两位数</a:t>
            </a: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112284" y="2932252"/>
            <a:ext cx="1674584" cy="578882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/>
                <a:ea typeface="宋体"/>
              </a:rPr>
              <a:t>活动探究</a:t>
            </a:r>
          </a:p>
        </p:txBody>
      </p:sp>
      <p:pic>
        <p:nvPicPr>
          <p:cNvPr id="22" name="图片 5"/>
          <p:cNvPicPr>
            <a:picLocks noChangeAspect="1"/>
          </p:cNvPicPr>
          <p:nvPr/>
        </p:nvPicPr>
        <p:blipFill rotWithShape="1">
          <a:blip r:embed="rId2" cstate="print"/>
          <a:srcRect l="35500" r="32250" b="80044"/>
          <a:stretch>
            <a:fillRect/>
          </a:stretch>
        </p:blipFill>
        <p:spPr bwMode="auto">
          <a:xfrm>
            <a:off x="6780547" y="4413687"/>
            <a:ext cx="321771" cy="28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组合 22"/>
          <p:cNvGrpSpPr/>
          <p:nvPr/>
        </p:nvGrpSpPr>
        <p:grpSpPr>
          <a:xfrm>
            <a:off x="231783" y="519703"/>
            <a:ext cx="654821" cy="683823"/>
            <a:chOff x="1306635" y="1404594"/>
            <a:chExt cx="654821" cy="68382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635" y="1440417"/>
              <a:ext cx="654821" cy="648000"/>
            </a:xfrm>
            <a:prstGeom prst="rect">
              <a:avLst/>
            </a:prstGeom>
          </p:spPr>
        </p:pic>
        <p:sp>
          <p:nvSpPr>
            <p:cNvPr id="25" name="文本框 10"/>
            <p:cNvSpPr txBox="1"/>
            <p:nvPr/>
          </p:nvSpPr>
          <p:spPr>
            <a:xfrm>
              <a:off x="1428700" y="1404594"/>
              <a:ext cx="41069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500" b="1" dirty="0">
                  <a:solidFill>
                    <a:srgbClr val="0050AA"/>
                  </a:solidFill>
                  <a:latin typeface="宋体"/>
                  <a:ea typeface="宋体"/>
                </a:rPr>
                <a:t>1</a:t>
              </a:r>
              <a:endParaRPr kumimoji="1" lang="zh-CN" altLang="en-US" sz="3500" b="1" dirty="0">
                <a:solidFill>
                  <a:srgbClr val="0050AA"/>
                </a:solidFill>
                <a:latin typeface="宋体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2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323698" y="309803"/>
            <a:ext cx="5764064" cy="854458"/>
          </a:xfrm>
          <a:prstGeom prst="wedgeRoundRectCallout">
            <a:avLst>
              <a:gd name="adj1" fmla="val -61017"/>
              <a:gd name="adj2" fmla="val -32683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这几题的乘积会有什么特点？先算一算、填一填，再和同学交流。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360" y="2039620"/>
            <a:ext cx="2235200" cy="3415030"/>
            <a:chOff x="736" y="3212"/>
            <a:chExt cx="3520" cy="5378"/>
          </a:xfrm>
        </p:grpSpPr>
        <p:sp>
          <p:nvSpPr>
            <p:cNvPr id="4098" name="Text Box 2"/>
            <p:cNvSpPr txBox="1"/>
            <p:nvPr/>
          </p:nvSpPr>
          <p:spPr>
            <a:xfrm>
              <a:off x="736" y="3212"/>
              <a:ext cx="3520" cy="53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 </a:t>
              </a:r>
              <a:r>
                <a:rPr lang="en-US" altLang="zh-CN" sz="36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×</a:t>
              </a:r>
              <a:r>
                <a:rPr lang="en-US" altLang="zh-CN" sz="3600" b="1" dirty="0">
                  <a:latin typeface="宋体" panose="02010600030101010101" pitchFamily="2" charset="-122"/>
                  <a:sym typeface="+mn-ea"/>
                </a:rPr>
                <a:t>2 8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1 7 6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4 4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6 1 6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99" name="Line 14"/>
            <p:cNvSpPr/>
            <p:nvPr/>
          </p:nvSpPr>
          <p:spPr>
            <a:xfrm flipV="1">
              <a:off x="1076" y="4902"/>
              <a:ext cx="2217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6" name="组合 5"/>
          <p:cNvGrpSpPr/>
          <p:nvPr/>
        </p:nvGrpSpPr>
        <p:grpSpPr>
          <a:xfrm>
            <a:off x="3107690" y="2039620"/>
            <a:ext cx="2707640" cy="3415030"/>
            <a:chOff x="4894" y="3212"/>
            <a:chExt cx="4264" cy="5378"/>
          </a:xfrm>
        </p:grpSpPr>
        <p:sp>
          <p:nvSpPr>
            <p:cNvPr id="4101" name="Text Box 5"/>
            <p:cNvSpPr txBox="1"/>
            <p:nvPr/>
          </p:nvSpPr>
          <p:spPr>
            <a:xfrm>
              <a:off x="4894" y="3212"/>
              <a:ext cx="4264" cy="5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  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3 5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×3 5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1 7 5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1 0 5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2 2 5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4102" name="Line 14"/>
            <p:cNvSpPr/>
            <p:nvPr/>
          </p:nvSpPr>
          <p:spPr>
            <a:xfrm flipV="1">
              <a:off x="5981" y="4955"/>
              <a:ext cx="2217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3" name="Line 14"/>
          <p:cNvSpPr/>
          <p:nvPr/>
        </p:nvSpPr>
        <p:spPr>
          <a:xfrm>
            <a:off x="3463925" y="4276090"/>
            <a:ext cx="1734185" cy="63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5" name="组合 4"/>
          <p:cNvGrpSpPr/>
          <p:nvPr/>
        </p:nvGrpSpPr>
        <p:grpSpPr>
          <a:xfrm>
            <a:off x="6032500" y="2039620"/>
            <a:ext cx="2662555" cy="3415030"/>
            <a:chOff x="9500" y="3212"/>
            <a:chExt cx="4193" cy="5378"/>
          </a:xfrm>
        </p:grpSpPr>
        <p:sp>
          <p:nvSpPr>
            <p:cNvPr id="4104" name="Text Box 8"/>
            <p:cNvSpPr txBox="1"/>
            <p:nvPr/>
          </p:nvSpPr>
          <p:spPr>
            <a:xfrm>
              <a:off x="9500" y="3212"/>
              <a:ext cx="4193" cy="5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5 6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×5 4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2 2 4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2 8 0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0 2 4</a:t>
              </a: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4105" name="Line 14"/>
            <p:cNvSpPr/>
            <p:nvPr/>
          </p:nvSpPr>
          <p:spPr>
            <a:xfrm flipV="1">
              <a:off x="10513" y="4955"/>
              <a:ext cx="2220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6" name="Line 14"/>
          <p:cNvSpPr/>
          <p:nvPr/>
        </p:nvSpPr>
        <p:spPr>
          <a:xfrm flipV="1">
            <a:off x="6328410" y="4276725"/>
            <a:ext cx="1757045" cy="63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3206750"/>
            <a:ext cx="8304530" cy="541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3801745"/>
            <a:ext cx="8304530" cy="541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4317365"/>
            <a:ext cx="7731760" cy="44386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9" y="356847"/>
            <a:ext cx="1126831" cy="161482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0" name="图片 2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1" name="文本框 26">
              <a:hlinkClick r:id="rId6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196335" y="403509"/>
            <a:ext cx="5271068" cy="870725"/>
          </a:xfrm>
          <a:prstGeom prst="wedgeRoundRectCallout">
            <a:avLst>
              <a:gd name="adj1" fmla="val -59188"/>
              <a:gd name="adj2" fmla="val -27635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积的末两位是怎样算出来的？末两位前面的数呢？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2273" y="1613018"/>
            <a:ext cx="4227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22×28=</a:t>
            </a:r>
            <a:r>
              <a:rPr lang="en-US" altLang="zh-CN" sz="3200" dirty="0">
                <a:solidFill>
                  <a:srgbClr val="0000FF"/>
                </a:solidFill>
              </a:rPr>
              <a:t>6</a:t>
            </a:r>
            <a:r>
              <a:rPr lang="en-US" altLang="zh-CN" sz="32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7941" y="2284253"/>
            <a:ext cx="4177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35×35=</a:t>
            </a:r>
            <a:r>
              <a:rPr lang="en-US" altLang="zh-CN" sz="3200" dirty="0">
                <a:solidFill>
                  <a:srgbClr val="0000FF"/>
                </a:solidFill>
              </a:rPr>
              <a:t>12</a:t>
            </a:r>
            <a:r>
              <a:rPr lang="en-US" altLang="zh-CN" sz="32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7941" y="2969469"/>
            <a:ext cx="4701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56×54=</a:t>
            </a:r>
            <a:r>
              <a:rPr lang="en-US" altLang="zh-CN" sz="3200" dirty="0">
                <a:solidFill>
                  <a:srgbClr val="0000FF"/>
                </a:solidFill>
              </a:rPr>
              <a:t>30</a:t>
            </a:r>
            <a:r>
              <a:rPr lang="en-US" altLang="zh-CN" sz="3200" dirty="0">
                <a:solidFill>
                  <a:srgbClr val="FF0000"/>
                </a:solidFill>
              </a:rPr>
              <a:t>24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3" y="275991"/>
            <a:ext cx="1126831" cy="161482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2" name="图片 2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3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D4A4383-3D7A-F116-A4FA-61E6A9473C99}"/>
              </a:ext>
            </a:extLst>
          </p:cNvPr>
          <p:cNvSpPr txBox="1"/>
          <p:nvPr/>
        </p:nvSpPr>
        <p:spPr>
          <a:xfrm>
            <a:off x="4492101" y="2765394"/>
            <a:ext cx="30628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016521" y="500560"/>
            <a:ext cx="6470483" cy="1278578"/>
          </a:xfrm>
          <a:prstGeom prst="wedgeRoundRectCallout">
            <a:avLst>
              <a:gd name="adj1" fmla="val -60479"/>
              <a:gd name="adj2" fmla="val -33545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说说头同尾合十的两位数乘两位数的积有什么有趣的特点？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166079" y="2209758"/>
            <a:ext cx="6596380" cy="45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先直接写出下面各题的得数，再用竖式计算验证。</a:t>
            </a:r>
          </a:p>
        </p:txBody>
      </p:sp>
      <p:sp>
        <p:nvSpPr>
          <p:cNvPr id="14" name="Text Box 17"/>
          <p:cNvSpPr txBox="1"/>
          <p:nvPr/>
        </p:nvSpPr>
        <p:spPr>
          <a:xfrm>
            <a:off x="2626043" y="2904614"/>
            <a:ext cx="1914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15×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15" name="Text Box 18"/>
          <p:cNvSpPr txBox="1"/>
          <p:nvPr/>
        </p:nvSpPr>
        <p:spPr>
          <a:xfrm>
            <a:off x="4681832" y="2818272"/>
            <a:ext cx="6495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25</a:t>
            </a:r>
          </a:p>
        </p:txBody>
      </p:sp>
      <p:sp>
        <p:nvSpPr>
          <p:cNvPr id="16" name="Text Box 20"/>
          <p:cNvSpPr txBox="1"/>
          <p:nvPr/>
        </p:nvSpPr>
        <p:spPr>
          <a:xfrm>
            <a:off x="2580005" y="3547551"/>
            <a:ext cx="21450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43×47</a:t>
            </a:r>
            <a:r>
              <a:rPr lang="zh-CN" altLang="en-US" sz="3600" b="1" dirty="0">
                <a:latin typeface="宋体" panose="02010600030101010101" pitchFamily="2" charset="-122"/>
              </a:rPr>
              <a:t>= </a:t>
            </a:r>
            <a:endParaRPr lang="zh-CN" altLang="en-US" sz="3600" dirty="0"/>
          </a:p>
        </p:txBody>
      </p:sp>
      <p:sp>
        <p:nvSpPr>
          <p:cNvPr id="17" name="Text Box 21"/>
          <p:cNvSpPr txBox="1"/>
          <p:nvPr/>
        </p:nvSpPr>
        <p:spPr>
          <a:xfrm>
            <a:off x="4802613" y="3475244"/>
            <a:ext cx="6495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21</a:t>
            </a:r>
          </a:p>
        </p:txBody>
      </p:sp>
      <p:sp>
        <p:nvSpPr>
          <p:cNvPr id="18" name="Text Box 22"/>
          <p:cNvSpPr txBox="1"/>
          <p:nvPr/>
        </p:nvSpPr>
        <p:spPr>
          <a:xfrm>
            <a:off x="4842694" y="4148418"/>
            <a:ext cx="6495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09</a:t>
            </a:r>
          </a:p>
        </p:txBody>
      </p:sp>
      <p:sp>
        <p:nvSpPr>
          <p:cNvPr id="19" name="Text Box 23"/>
          <p:cNvSpPr txBox="1"/>
          <p:nvPr/>
        </p:nvSpPr>
        <p:spPr>
          <a:xfrm>
            <a:off x="2713355" y="4188901"/>
            <a:ext cx="17989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69×6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-2641292" y="217135"/>
            <a:ext cx="613504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9" y="607469"/>
            <a:ext cx="1126831" cy="161482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3" name="图片 22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4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243C7DA-9B39-A2C4-78E0-407F0D8866BE}"/>
              </a:ext>
            </a:extLst>
          </p:cNvPr>
          <p:cNvSpPr txBox="1"/>
          <p:nvPr/>
        </p:nvSpPr>
        <p:spPr>
          <a:xfrm>
            <a:off x="3053255" y="1341292"/>
            <a:ext cx="28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个乘个，弟乘哥。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A4EA27-509D-5277-E23A-B82C45FD81DA}"/>
              </a:ext>
            </a:extLst>
          </p:cNvPr>
          <p:cNvSpPr txBox="1"/>
          <p:nvPr/>
        </p:nvSpPr>
        <p:spPr>
          <a:xfrm>
            <a:off x="4464269" y="2832854"/>
            <a:ext cx="44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3BCF5-2B3E-53EC-8B28-18444FEE2E31}"/>
              </a:ext>
            </a:extLst>
          </p:cNvPr>
          <p:cNvSpPr txBox="1"/>
          <p:nvPr/>
        </p:nvSpPr>
        <p:spPr>
          <a:xfrm>
            <a:off x="2793124" y="211520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374BFA-520A-62EB-3764-6BA7E691F4ED}"/>
              </a:ext>
            </a:extLst>
          </p:cNvPr>
          <p:cNvSpPr txBox="1"/>
          <p:nvPr/>
        </p:nvSpPr>
        <p:spPr>
          <a:xfrm>
            <a:off x="5313467" y="3922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BE74C-47F1-90D6-9929-86FAFCA3F927}"/>
              </a:ext>
            </a:extLst>
          </p:cNvPr>
          <p:cNvSpPr txBox="1"/>
          <p:nvPr/>
        </p:nvSpPr>
        <p:spPr>
          <a:xfrm>
            <a:off x="4371921" y="351725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20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1CCFD1-96E4-B31C-C5EC-252675830285}"/>
              </a:ext>
            </a:extLst>
          </p:cNvPr>
          <p:cNvSpPr txBox="1"/>
          <p:nvPr/>
        </p:nvSpPr>
        <p:spPr>
          <a:xfrm>
            <a:off x="4421531" y="4148417"/>
            <a:ext cx="7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42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1" grpId="0"/>
      <p:bldP spid="14" grpId="0"/>
      <p:bldP spid="15" grpId="0" bldLvl="0"/>
      <p:bldP spid="16" grpId="0"/>
      <p:bldP spid="17" grpId="0" bldLvl="0"/>
      <p:bldP spid="18" grpId="0" bldLvl="0"/>
      <p:bldP spid="19" grpId="0"/>
      <p:bldP spid="2" grpId="0"/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9883EA6-ED48-CD0D-A11D-F7D90A43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40" y="2270060"/>
            <a:ext cx="2719294" cy="997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2256D-521A-C542-83C2-D477977F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93" y="2259502"/>
            <a:ext cx="2649107" cy="9716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704C0CC-984D-E2CD-F276-444F5DCE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8" y="2251167"/>
            <a:ext cx="2649107" cy="971634"/>
          </a:xfrm>
          <a:prstGeom prst="rect">
            <a:avLst/>
          </a:prstGeom>
        </p:spPr>
      </p:pic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338689" y="730339"/>
            <a:ext cx="8662917" cy="89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直接写出下面各题的得数，再比较每组的两道题，说说有什么发现，和同学交流。</a:t>
            </a:r>
          </a:p>
        </p:txBody>
      </p:sp>
      <p:sp>
        <p:nvSpPr>
          <p:cNvPr id="7185" name="Text Box 17"/>
          <p:cNvSpPr txBox="1"/>
          <p:nvPr/>
        </p:nvSpPr>
        <p:spPr>
          <a:xfrm>
            <a:off x="179566" y="2104922"/>
            <a:ext cx="1914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24×</a:t>
            </a:r>
            <a:r>
              <a:rPr 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26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7186" name="Text Box 18"/>
          <p:cNvSpPr txBox="1"/>
          <p:nvPr/>
        </p:nvSpPr>
        <p:spPr>
          <a:xfrm>
            <a:off x="2057796" y="2077403"/>
            <a:ext cx="8743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24</a:t>
            </a:r>
          </a:p>
        </p:txBody>
      </p:sp>
      <p:sp>
        <p:nvSpPr>
          <p:cNvPr id="7188" name="Text Box 20"/>
          <p:cNvSpPr txBox="1"/>
          <p:nvPr/>
        </p:nvSpPr>
        <p:spPr>
          <a:xfrm>
            <a:off x="133528" y="2747859"/>
            <a:ext cx="21450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25×25</a:t>
            </a:r>
            <a:r>
              <a:rPr lang="zh-CN" altLang="en-US" sz="3600" b="1" dirty="0">
                <a:latin typeface="宋体" panose="02010600030101010101" pitchFamily="2" charset="-122"/>
              </a:rPr>
              <a:t>= </a:t>
            </a:r>
            <a:endParaRPr lang="zh-CN" altLang="en-US" sz="3600" dirty="0"/>
          </a:p>
        </p:txBody>
      </p:sp>
      <p:sp>
        <p:nvSpPr>
          <p:cNvPr id="7189" name="Text Box 21"/>
          <p:cNvSpPr txBox="1"/>
          <p:nvPr/>
        </p:nvSpPr>
        <p:spPr>
          <a:xfrm>
            <a:off x="2050811" y="2728966"/>
            <a:ext cx="8743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25</a:t>
            </a:r>
          </a:p>
        </p:txBody>
      </p:sp>
      <p:sp>
        <p:nvSpPr>
          <p:cNvPr id="3" name="Text Box 17"/>
          <p:cNvSpPr txBox="1"/>
          <p:nvPr/>
        </p:nvSpPr>
        <p:spPr>
          <a:xfrm>
            <a:off x="3043245" y="2102382"/>
            <a:ext cx="1914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44×</a:t>
            </a:r>
            <a:r>
              <a:rPr 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46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4" name="Text Box 18"/>
          <p:cNvSpPr txBox="1"/>
          <p:nvPr/>
        </p:nvSpPr>
        <p:spPr>
          <a:xfrm>
            <a:off x="4902582" y="2067878"/>
            <a:ext cx="1104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20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24</a:t>
            </a:r>
          </a:p>
        </p:txBody>
      </p:sp>
      <p:sp>
        <p:nvSpPr>
          <p:cNvPr id="5" name="Text Box 20"/>
          <p:cNvSpPr txBox="1"/>
          <p:nvPr/>
        </p:nvSpPr>
        <p:spPr>
          <a:xfrm>
            <a:off x="2997207" y="2745319"/>
            <a:ext cx="21450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45×45</a:t>
            </a:r>
            <a:r>
              <a:rPr lang="zh-CN" altLang="en-US" sz="3600" b="1" dirty="0">
                <a:latin typeface="宋体" panose="02010600030101010101" pitchFamily="2" charset="-122"/>
              </a:rPr>
              <a:t>= </a:t>
            </a:r>
            <a:endParaRPr lang="zh-CN" altLang="en-US" sz="3600" dirty="0"/>
          </a:p>
        </p:txBody>
      </p:sp>
      <p:sp>
        <p:nvSpPr>
          <p:cNvPr id="6" name="Text Box 21"/>
          <p:cNvSpPr txBox="1"/>
          <p:nvPr/>
        </p:nvSpPr>
        <p:spPr>
          <a:xfrm>
            <a:off x="4891894" y="2710815"/>
            <a:ext cx="1104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20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25</a:t>
            </a:r>
          </a:p>
        </p:txBody>
      </p:sp>
      <p:sp>
        <p:nvSpPr>
          <p:cNvPr id="7" name="Text Box 17"/>
          <p:cNvSpPr txBox="1"/>
          <p:nvPr/>
        </p:nvSpPr>
        <p:spPr>
          <a:xfrm>
            <a:off x="6039432" y="2111907"/>
            <a:ext cx="1914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74×</a:t>
            </a:r>
            <a:r>
              <a:rPr 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76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8" name="Text Box 18"/>
          <p:cNvSpPr txBox="1"/>
          <p:nvPr/>
        </p:nvSpPr>
        <p:spPr>
          <a:xfrm>
            <a:off x="7924647" y="2094655"/>
            <a:ext cx="1104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56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24</a:t>
            </a:r>
          </a:p>
        </p:txBody>
      </p:sp>
      <p:sp>
        <p:nvSpPr>
          <p:cNvPr id="9" name="Text Box 20"/>
          <p:cNvSpPr txBox="1"/>
          <p:nvPr/>
        </p:nvSpPr>
        <p:spPr>
          <a:xfrm>
            <a:off x="5993394" y="2754844"/>
            <a:ext cx="21450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75×75</a:t>
            </a:r>
            <a:r>
              <a:rPr lang="zh-CN" altLang="en-US" sz="3600" b="1" dirty="0">
                <a:latin typeface="宋体" panose="02010600030101010101" pitchFamily="2" charset="-122"/>
              </a:rPr>
              <a:t>= </a:t>
            </a:r>
            <a:endParaRPr lang="zh-CN" altLang="en-US" sz="3600" dirty="0"/>
          </a:p>
        </p:txBody>
      </p:sp>
      <p:sp>
        <p:nvSpPr>
          <p:cNvPr id="10" name="Text Box 21"/>
          <p:cNvSpPr txBox="1"/>
          <p:nvPr/>
        </p:nvSpPr>
        <p:spPr>
          <a:xfrm>
            <a:off x="7896707" y="2746218"/>
            <a:ext cx="1104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56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25</a:t>
            </a: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-176615" y="227997"/>
            <a:ext cx="113305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7" name="图片 26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8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185" grpId="0"/>
      <p:bldP spid="7186" grpId="0" bldLvl="0"/>
      <p:bldP spid="7188" grpId="0"/>
      <p:bldP spid="7189" grpId="0" bldLvl="0"/>
      <p:bldP spid="3" grpId="0"/>
      <p:bldP spid="4" grpId="0" bldLvl="0"/>
      <p:bldP spid="5" grpId="0"/>
      <p:bldP spid="6" grpId="0" bldLvl="0"/>
      <p:bldP spid="7" grpId="0"/>
      <p:bldP spid="8" grpId="0" bldLvl="0"/>
      <p:bldP spid="9" grpId="0"/>
      <p:bldP spid="10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57555" y="406243"/>
            <a:ext cx="7821606" cy="51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回顾探索和发现规律的过程，说说你有什么体会。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663176" y="1447101"/>
            <a:ext cx="5536409" cy="2163202"/>
          </a:xfrm>
          <a:prstGeom prst="wedgeRoundRectCallout">
            <a:avLst>
              <a:gd name="adj1" fmla="val -49973"/>
              <a:gd name="adj2" fmla="val -10253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可以通过仔细观察和比较发现规律。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发现规律后要通过计算来验证。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用发现的规律进行计算，能够算得又对又快。</a:t>
            </a:r>
          </a:p>
          <a:p>
            <a:pPr>
              <a:spcBef>
                <a:spcPct val="20000"/>
              </a:spcBef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16" name="图片 15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17" name="文本框 26">
              <a:hlinkClick r:id="rId4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75349" y="948410"/>
            <a:ext cx="6210204" cy="51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从下面选择一题探究积的规律：</a:t>
            </a:r>
          </a:p>
        </p:txBody>
      </p:sp>
      <p:sp>
        <p:nvSpPr>
          <p:cNvPr id="15" name="Text Box 17"/>
          <p:cNvSpPr txBox="1"/>
          <p:nvPr/>
        </p:nvSpPr>
        <p:spPr>
          <a:xfrm>
            <a:off x="837922" y="1800831"/>
            <a:ext cx="41870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18" name="Text Box 17"/>
          <p:cNvSpPr txBox="1"/>
          <p:nvPr/>
        </p:nvSpPr>
        <p:spPr>
          <a:xfrm>
            <a:off x="2519987" y="1797437"/>
            <a:ext cx="41870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442DE0-4B71-8D49-99E3-B1665066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2" y="492072"/>
            <a:ext cx="366860" cy="456338"/>
          </a:xfrm>
          <a:prstGeom prst="rect">
            <a:avLst/>
          </a:prstGeom>
        </p:spPr>
      </p:pic>
      <p:sp>
        <p:nvSpPr>
          <p:cNvPr id="24" name="文本框 14"/>
          <p:cNvSpPr txBox="1"/>
          <p:nvPr/>
        </p:nvSpPr>
        <p:spPr>
          <a:xfrm>
            <a:off x="611560" y="411510"/>
            <a:ext cx="184721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875000"/>
                </a:solidFill>
                <a:latin typeface="幼圆" pitchFamily="49" charset="-122"/>
                <a:ea typeface="幼圆" pitchFamily="49" charset="-122"/>
              </a:rPr>
              <a:t>作业：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8" name="图片 27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9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  <p:sp>
        <p:nvSpPr>
          <p:cNvPr id="6" name="TextBox 15">
            <a:extLst>
              <a:ext uri="{FF2B5EF4-FFF2-40B4-BE49-F238E27FC236}">
                <a16:creationId xmlns:a16="http://schemas.microsoft.com/office/drawing/2014/main" id="{371EBFE0-B799-6028-FFE7-B1D02B20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248" y="1404738"/>
            <a:ext cx="7115503" cy="51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66  84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24  37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77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13  17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15  18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41  31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61  81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15  34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15  86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⑤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94  93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96  98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99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8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  <p:bldP spid="1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54328" y="1064357"/>
            <a:ext cx="4616702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下面的乘法算式你会算吗？</a:t>
            </a:r>
          </a:p>
        </p:txBody>
      </p:sp>
      <p:sp>
        <p:nvSpPr>
          <p:cNvPr id="15" name="Text Box 17"/>
          <p:cNvSpPr txBox="1"/>
          <p:nvPr/>
        </p:nvSpPr>
        <p:spPr>
          <a:xfrm>
            <a:off x="837922" y="1800831"/>
            <a:ext cx="1931939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23</a:t>
            </a:r>
            <a:r>
              <a:rPr lang="en-US" altLang="zh-CN" sz="3600" b="1" dirty="0">
                <a:latin typeface="宋体" panose="02010600030101010101" pitchFamily="2" charset="-122"/>
              </a:rPr>
              <a:t>×22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16" name="Text Box 20"/>
          <p:cNvSpPr txBox="1"/>
          <p:nvPr/>
        </p:nvSpPr>
        <p:spPr>
          <a:xfrm>
            <a:off x="837922" y="2814676"/>
            <a:ext cx="2164375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64</a:t>
            </a:r>
            <a:r>
              <a:rPr lang="en-US" altLang="zh-CN" sz="3600" b="1" dirty="0">
                <a:latin typeface="宋体" panose="02010600030101010101" pitchFamily="2" charset="-122"/>
              </a:rPr>
              <a:t>×22</a:t>
            </a:r>
            <a:r>
              <a:rPr lang="zh-CN" altLang="en-US" sz="3600" b="1" dirty="0">
                <a:latin typeface="宋体" panose="02010600030101010101" pitchFamily="2" charset="-122"/>
              </a:rPr>
              <a:t>= </a:t>
            </a:r>
            <a:endParaRPr lang="zh-CN" altLang="en-US" sz="3600" dirty="0"/>
          </a:p>
        </p:txBody>
      </p:sp>
      <p:sp>
        <p:nvSpPr>
          <p:cNvPr id="18" name="Text Box 17"/>
          <p:cNvSpPr txBox="1"/>
          <p:nvPr/>
        </p:nvSpPr>
        <p:spPr>
          <a:xfrm>
            <a:off x="2519987" y="1797437"/>
            <a:ext cx="2515432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23</a:t>
            </a:r>
            <a:r>
              <a:rPr lang="en-US" altLang="zh-CN" sz="3600" b="1" dirty="0">
                <a:latin typeface="宋体" panose="02010600030101010101" pitchFamily="2" charset="-122"/>
              </a:rPr>
              <a:t>×11×2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19" name="Text Box 17"/>
          <p:cNvSpPr txBox="1"/>
          <p:nvPr/>
        </p:nvSpPr>
        <p:spPr>
          <a:xfrm>
            <a:off x="4845165" y="1800831"/>
            <a:ext cx="219110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253</a:t>
            </a:r>
            <a:r>
              <a:rPr lang="en-US" altLang="zh-CN" sz="3600" b="1" dirty="0">
                <a:latin typeface="宋体" panose="02010600030101010101" pitchFamily="2" charset="-122"/>
              </a:rPr>
              <a:t>×2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20" name="Text Box 17"/>
          <p:cNvSpPr txBox="1"/>
          <p:nvPr/>
        </p:nvSpPr>
        <p:spPr>
          <a:xfrm>
            <a:off x="6541712" y="1795346"/>
            <a:ext cx="132269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506</a:t>
            </a:r>
            <a:endParaRPr lang="zh-CN" altLang="en-US" sz="3600" dirty="0"/>
          </a:p>
        </p:txBody>
      </p:sp>
      <p:sp>
        <p:nvSpPr>
          <p:cNvPr id="21" name="Text Box 17"/>
          <p:cNvSpPr txBox="1"/>
          <p:nvPr/>
        </p:nvSpPr>
        <p:spPr>
          <a:xfrm>
            <a:off x="2566025" y="2818070"/>
            <a:ext cx="2515432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64</a:t>
            </a:r>
            <a:r>
              <a:rPr lang="en-US" altLang="zh-CN" sz="3600" b="1" dirty="0">
                <a:latin typeface="宋体" panose="02010600030101010101" pitchFamily="2" charset="-122"/>
              </a:rPr>
              <a:t>×11×2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22" name="Text Box 17"/>
          <p:cNvSpPr txBox="1"/>
          <p:nvPr/>
        </p:nvSpPr>
        <p:spPr>
          <a:xfrm>
            <a:off x="4914655" y="2823929"/>
            <a:ext cx="219110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704</a:t>
            </a:r>
            <a:r>
              <a:rPr lang="en-US" altLang="zh-CN" sz="3600" b="1" dirty="0">
                <a:latin typeface="宋体" panose="02010600030101010101" pitchFamily="2" charset="-122"/>
              </a:rPr>
              <a:t>×2</a:t>
            </a:r>
            <a:r>
              <a:rPr lang="zh-CN" altLang="en-US" sz="3600" b="1" dirty="0">
                <a:latin typeface="宋体" panose="02010600030101010101" pitchFamily="2" charset="-122"/>
              </a:rPr>
              <a:t>=</a:t>
            </a:r>
            <a:endParaRPr lang="zh-CN" altLang="en-US" sz="3600" dirty="0"/>
          </a:p>
        </p:txBody>
      </p:sp>
      <p:sp>
        <p:nvSpPr>
          <p:cNvPr id="23" name="Text Box 17"/>
          <p:cNvSpPr txBox="1"/>
          <p:nvPr/>
        </p:nvSpPr>
        <p:spPr>
          <a:xfrm>
            <a:off x="6484220" y="2818069"/>
            <a:ext cx="14952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1408</a:t>
            </a:r>
            <a:endParaRPr lang="zh-CN" altLang="en-US" sz="3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442DE0-4B71-8D49-99E3-B1665066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2" y="492072"/>
            <a:ext cx="366860" cy="456338"/>
          </a:xfrm>
          <a:prstGeom prst="rect">
            <a:avLst/>
          </a:prstGeom>
        </p:spPr>
      </p:pic>
      <p:sp>
        <p:nvSpPr>
          <p:cNvPr id="24" name="文本框 14"/>
          <p:cNvSpPr txBox="1"/>
          <p:nvPr/>
        </p:nvSpPr>
        <p:spPr>
          <a:xfrm>
            <a:off x="611560" y="411510"/>
            <a:ext cx="184721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875000"/>
                </a:solidFill>
                <a:latin typeface="幼圆" pitchFamily="49" charset="-122"/>
                <a:ea typeface="幼圆" pitchFamily="49" charset="-122"/>
              </a:rPr>
              <a:t>拓展延伸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8" name="图片 27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9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3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C3C1FC-FFBE-B043-8654-5FA13894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" y="492071"/>
            <a:ext cx="366860" cy="45633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611560" y="411510"/>
            <a:ext cx="184721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875000"/>
                </a:solidFill>
                <a:latin typeface="幼圆" pitchFamily="49" charset="-122"/>
                <a:ea typeface="幼圆" pitchFamily="49" charset="-122"/>
              </a:rPr>
              <a:t>课外活动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9582"/>
            <a:ext cx="5437285" cy="4130864"/>
          </a:xfrm>
          <a:prstGeom prst="rect">
            <a:avLst/>
          </a:prstGeom>
        </p:spPr>
      </p:pic>
      <p:sp>
        <p:nvSpPr>
          <p:cNvPr id="80" name="矩形 4"/>
          <p:cNvSpPr>
            <a:spLocks noChangeArrowheads="1"/>
          </p:cNvSpPr>
          <p:nvPr/>
        </p:nvSpPr>
        <p:spPr bwMode="auto">
          <a:xfrm>
            <a:off x="2126415" y="1479538"/>
            <a:ext cx="4711830" cy="20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有趣的乘法计算技巧还有很多，要尽可能地多积累，试着和同伴们一起去寻找吧！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13" name="图片 1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14" name="文本框 26">
              <a:hlinkClick r:id="rId6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47664" y="1347614"/>
            <a:ext cx="6469327" cy="1130642"/>
            <a:chOff x="1547664" y="1347614"/>
            <a:chExt cx="6469327" cy="1130642"/>
          </a:xfrm>
        </p:grpSpPr>
        <p:sp>
          <p:nvSpPr>
            <p:cNvPr id="4" name="文本框 3"/>
            <p:cNvSpPr txBox="1"/>
            <p:nvPr/>
          </p:nvSpPr>
          <p:spPr>
            <a:xfrm>
              <a:off x="4465813" y="1419486"/>
              <a:ext cx="355117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5400" b="1" dirty="0">
                  <a:solidFill>
                    <a:srgbClr val="FF6600"/>
                  </a:solidFill>
                  <a:latin typeface="楷体" pitchFamily="49" charset="-122"/>
                  <a:ea typeface="楷体" pitchFamily="49" charset="-122"/>
                </a:rPr>
                <a:t>伴你成长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347614"/>
              <a:ext cx="2876487" cy="1130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305587" y="676286"/>
            <a:ext cx="6168149" cy="1476244"/>
          </a:xfrm>
          <a:prstGeom prst="wedgeRoundRectCallout">
            <a:avLst>
              <a:gd name="adj1" fmla="val -58560"/>
              <a:gd name="adj2" fmla="val -17979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要求：①独立完成竖式。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②观察比较：积的每一位上的数和原来的两位数，看看有怎样的关系？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③把你的发现跟同桌交流。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8946" y="2097325"/>
            <a:ext cx="2235200" cy="3416300"/>
            <a:chOff x="736" y="3212"/>
            <a:chExt cx="3520" cy="5380"/>
          </a:xfrm>
        </p:grpSpPr>
        <p:sp>
          <p:nvSpPr>
            <p:cNvPr id="4098" name="Text Box 2"/>
            <p:cNvSpPr txBox="1"/>
            <p:nvPr/>
          </p:nvSpPr>
          <p:spPr>
            <a:xfrm>
              <a:off x="736" y="3212"/>
              <a:ext cx="3520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 </a:t>
              </a:r>
              <a:r>
                <a:rPr lang="en-US" altLang="zh-CN" sz="36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 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2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2 4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6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99" name="Line 14"/>
            <p:cNvSpPr/>
            <p:nvPr/>
          </p:nvSpPr>
          <p:spPr>
            <a:xfrm flipV="1">
              <a:off x="1076" y="4902"/>
              <a:ext cx="2217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6" name="组合 5"/>
          <p:cNvGrpSpPr/>
          <p:nvPr/>
        </p:nvGrpSpPr>
        <p:grpSpPr>
          <a:xfrm>
            <a:off x="3582035" y="2039620"/>
            <a:ext cx="2233295" cy="3383280"/>
            <a:chOff x="5641" y="3212"/>
            <a:chExt cx="3517" cy="5328"/>
          </a:xfrm>
        </p:grpSpPr>
        <p:sp>
          <p:nvSpPr>
            <p:cNvPr id="4101" name="Text Box 5"/>
            <p:cNvSpPr txBox="1"/>
            <p:nvPr/>
          </p:nvSpPr>
          <p:spPr>
            <a:xfrm>
              <a:off x="5641" y="3212"/>
              <a:ext cx="3517" cy="5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5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×1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 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5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5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5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8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4102" name="Line 14"/>
            <p:cNvSpPr/>
            <p:nvPr/>
          </p:nvSpPr>
          <p:spPr>
            <a:xfrm flipV="1">
              <a:off x="5981" y="4955"/>
              <a:ext cx="2217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3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5" name="组合 4"/>
          <p:cNvGrpSpPr/>
          <p:nvPr/>
        </p:nvGrpSpPr>
        <p:grpSpPr>
          <a:xfrm>
            <a:off x="6459855" y="2039620"/>
            <a:ext cx="2235200" cy="3383280"/>
            <a:chOff x="10173" y="3212"/>
            <a:chExt cx="3520" cy="5328"/>
          </a:xfrm>
        </p:grpSpPr>
        <p:sp>
          <p:nvSpPr>
            <p:cNvPr id="4104" name="Text Box 8"/>
            <p:cNvSpPr txBox="1"/>
            <p:nvPr/>
          </p:nvSpPr>
          <p:spPr>
            <a:xfrm>
              <a:off x="10173" y="3212"/>
              <a:ext cx="3520" cy="5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6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×1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 </a:t>
              </a:r>
              <a:r>
                <a:rPr lang="zh-CN" altLang="en-US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3600" b="1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6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6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6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8</a:t>
              </a:r>
              <a:r>
                <a:rPr lang="en-US" altLang="zh-CN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4105" name="Line 14"/>
            <p:cNvSpPr/>
            <p:nvPr/>
          </p:nvSpPr>
          <p:spPr>
            <a:xfrm flipV="1">
              <a:off x="10513" y="4955"/>
              <a:ext cx="2220" cy="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6" name="Line 14"/>
          <p:cNvSpPr/>
          <p:nvPr/>
        </p:nvSpPr>
        <p:spPr>
          <a:xfrm flipV="1">
            <a:off x="6675755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3199130"/>
            <a:ext cx="8304530" cy="541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3773170"/>
            <a:ext cx="8304530" cy="541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4297045"/>
            <a:ext cx="7731760" cy="516495"/>
          </a:xfrm>
          <a:prstGeom prst="rect">
            <a:avLst/>
          </a:prstGeom>
        </p:spPr>
      </p:pic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2208474" y="296479"/>
            <a:ext cx="611750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E442DE0-4B71-8D49-99E3-B1665066C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5" y="336160"/>
            <a:ext cx="366860" cy="456338"/>
          </a:xfrm>
          <a:prstGeom prst="rect">
            <a:avLst/>
          </a:prstGeom>
        </p:spPr>
      </p:pic>
      <p:sp>
        <p:nvSpPr>
          <p:cNvPr id="26" name="文本框 14"/>
          <p:cNvSpPr txBox="1"/>
          <p:nvPr/>
        </p:nvSpPr>
        <p:spPr>
          <a:xfrm>
            <a:off x="567172" y="234924"/>
            <a:ext cx="184721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875000"/>
                </a:solidFill>
                <a:latin typeface="幼圆" pitchFamily="49" charset="-122"/>
                <a:ea typeface="幼圆" pitchFamily="49" charset="-122"/>
              </a:rPr>
              <a:t>活动探究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75" y="945693"/>
            <a:ext cx="850780" cy="121922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0" name="图片 29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1" name="文本框 26">
              <a:hlinkClick r:id="rId7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zh-CN" altLang="en-US" sz="3600" b="1" dirty="0"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099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1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2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3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4" name="Text Box 8"/>
          <p:cNvSpPr txBox="1"/>
          <p:nvPr/>
        </p:nvSpPr>
        <p:spPr>
          <a:xfrm>
            <a:off x="6071685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5" name="Line 14"/>
          <p:cNvSpPr/>
          <p:nvPr/>
        </p:nvSpPr>
        <p:spPr>
          <a:xfrm flipV="1">
            <a:off x="6287585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6" name="Line 14"/>
          <p:cNvSpPr/>
          <p:nvPr/>
        </p:nvSpPr>
        <p:spPr>
          <a:xfrm flipV="1">
            <a:off x="6287585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967954" y="352152"/>
            <a:ext cx="583895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4" name="图片 2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5" name="文本框 26">
              <a:hlinkClick r:id="rId4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zh-CN" altLang="en-US" sz="3600" b="1" dirty="0"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099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1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2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3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4" name="Text Box 8"/>
          <p:cNvSpPr txBox="1"/>
          <p:nvPr/>
        </p:nvSpPr>
        <p:spPr>
          <a:xfrm>
            <a:off x="5950921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5" name="Line 14"/>
          <p:cNvSpPr/>
          <p:nvPr/>
        </p:nvSpPr>
        <p:spPr>
          <a:xfrm flipV="1">
            <a:off x="6166821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6" name="Line 14"/>
          <p:cNvSpPr/>
          <p:nvPr/>
        </p:nvSpPr>
        <p:spPr>
          <a:xfrm flipV="1">
            <a:off x="6166821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" name="Text Box 2"/>
          <p:cNvSpPr txBox="1"/>
          <p:nvPr/>
        </p:nvSpPr>
        <p:spPr>
          <a:xfrm>
            <a:off x="467043" y="2032635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5123" name="Line 14"/>
          <p:cNvSpPr/>
          <p:nvPr/>
        </p:nvSpPr>
        <p:spPr>
          <a:xfrm flipV="1">
            <a:off x="682943" y="3105785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24" name="Line 14"/>
          <p:cNvSpPr/>
          <p:nvPr/>
        </p:nvSpPr>
        <p:spPr>
          <a:xfrm flipV="1">
            <a:off x="682943" y="4236085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Text Box 5"/>
          <p:cNvSpPr txBox="1"/>
          <p:nvPr/>
        </p:nvSpPr>
        <p:spPr>
          <a:xfrm>
            <a:off x="3581718" y="2032635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126" name="Line 14"/>
          <p:cNvSpPr/>
          <p:nvPr/>
        </p:nvSpPr>
        <p:spPr>
          <a:xfrm flipV="1">
            <a:off x="3797618" y="3139123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4"/>
          <p:cNvSpPr/>
          <p:nvPr/>
        </p:nvSpPr>
        <p:spPr>
          <a:xfrm flipV="1">
            <a:off x="3797618" y="4269423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8" name="Text Box 8"/>
          <p:cNvSpPr txBox="1"/>
          <p:nvPr/>
        </p:nvSpPr>
        <p:spPr>
          <a:xfrm>
            <a:off x="5950921" y="2032635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129" name="Line 14"/>
          <p:cNvSpPr/>
          <p:nvPr/>
        </p:nvSpPr>
        <p:spPr>
          <a:xfrm flipV="1">
            <a:off x="6166821" y="3139123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30" name="Line 14"/>
          <p:cNvSpPr/>
          <p:nvPr/>
        </p:nvSpPr>
        <p:spPr>
          <a:xfrm flipV="1">
            <a:off x="6166821" y="4269423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1823809" y="400253"/>
            <a:ext cx="626164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1" name="图片 30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2" name="文本框 26">
              <a:hlinkClick r:id="rId4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zh-CN" altLang="en-US" sz="3600" b="1" dirty="0"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099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1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2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3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4" name="Text Box 8"/>
          <p:cNvSpPr txBox="1"/>
          <p:nvPr/>
        </p:nvSpPr>
        <p:spPr>
          <a:xfrm>
            <a:off x="588191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5" name="Line 14"/>
          <p:cNvSpPr/>
          <p:nvPr/>
        </p:nvSpPr>
        <p:spPr>
          <a:xfrm flipV="1">
            <a:off x="6097813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6" name="Line 14"/>
          <p:cNvSpPr/>
          <p:nvPr/>
        </p:nvSpPr>
        <p:spPr>
          <a:xfrm flipV="1">
            <a:off x="6097813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6147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8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150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1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52" name="Text Box 8"/>
          <p:cNvSpPr txBox="1"/>
          <p:nvPr/>
        </p:nvSpPr>
        <p:spPr>
          <a:xfrm>
            <a:off x="588191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153" name="Line 14"/>
          <p:cNvSpPr/>
          <p:nvPr/>
        </p:nvSpPr>
        <p:spPr>
          <a:xfrm flipV="1">
            <a:off x="6097813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Line 14"/>
          <p:cNvSpPr/>
          <p:nvPr/>
        </p:nvSpPr>
        <p:spPr>
          <a:xfrm flipV="1">
            <a:off x="6097813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55" name="Rectangle 11"/>
          <p:cNvSpPr/>
          <p:nvPr/>
        </p:nvSpPr>
        <p:spPr>
          <a:xfrm>
            <a:off x="1116330" y="2172653"/>
            <a:ext cx="976313" cy="458404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6" name="Rectangle 12"/>
          <p:cNvSpPr/>
          <p:nvPr/>
        </p:nvSpPr>
        <p:spPr>
          <a:xfrm>
            <a:off x="4229418" y="2165667"/>
            <a:ext cx="976312" cy="465389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7" name="Rectangle 13"/>
          <p:cNvSpPr/>
          <p:nvPr/>
        </p:nvSpPr>
        <p:spPr>
          <a:xfrm>
            <a:off x="6529613" y="2165668"/>
            <a:ext cx="977900" cy="465388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Rectangle 11"/>
          <p:cNvSpPr/>
          <p:nvPr/>
        </p:nvSpPr>
        <p:spPr>
          <a:xfrm>
            <a:off x="1123315" y="4346574"/>
            <a:ext cx="462280" cy="475591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" name="Rectangle 11"/>
          <p:cNvSpPr/>
          <p:nvPr/>
        </p:nvSpPr>
        <p:spPr>
          <a:xfrm>
            <a:off x="4249420" y="4346575"/>
            <a:ext cx="462280" cy="475590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" name="Rectangle 11"/>
          <p:cNvSpPr/>
          <p:nvPr/>
        </p:nvSpPr>
        <p:spPr>
          <a:xfrm>
            <a:off x="6550568" y="4346575"/>
            <a:ext cx="462280" cy="475590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1967953" y="317648"/>
            <a:ext cx="58648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6" name="图片 35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7" name="文本框 26">
              <a:hlinkClick r:id="rId4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463959" y="865165"/>
            <a:ext cx="4469130" cy="701675"/>
          </a:xfrm>
          <a:prstGeom prst="wedgeRoundRectCallout">
            <a:avLst>
              <a:gd name="adj1" fmla="val -58425"/>
              <a:gd name="adj2" fmla="val -30723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两边一拉，中间一加</a:t>
            </a:r>
          </a:p>
        </p:txBody>
      </p:sp>
      <p:sp>
        <p:nvSpPr>
          <p:cNvPr id="4098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</a:t>
            </a:r>
            <a:r>
              <a:rPr lang="zh-CN" altLang="en-US" sz="3600" b="1" dirty="0"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099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1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2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3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4" name="Text Box 8"/>
          <p:cNvSpPr txBox="1"/>
          <p:nvPr/>
        </p:nvSpPr>
        <p:spPr>
          <a:xfrm>
            <a:off x="5847409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105" name="Line 14"/>
          <p:cNvSpPr/>
          <p:nvPr/>
        </p:nvSpPr>
        <p:spPr>
          <a:xfrm flipV="1">
            <a:off x="6063309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106" name="Line 14"/>
          <p:cNvSpPr/>
          <p:nvPr/>
        </p:nvSpPr>
        <p:spPr>
          <a:xfrm flipV="1">
            <a:off x="6063309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Text Box 2"/>
          <p:cNvSpPr txBox="1"/>
          <p:nvPr/>
        </p:nvSpPr>
        <p:spPr>
          <a:xfrm>
            <a:off x="467043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2 4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6147" name="Line 14"/>
          <p:cNvSpPr/>
          <p:nvPr/>
        </p:nvSpPr>
        <p:spPr>
          <a:xfrm flipV="1">
            <a:off x="682943" y="31127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8" name="Line 14"/>
          <p:cNvSpPr/>
          <p:nvPr/>
        </p:nvSpPr>
        <p:spPr>
          <a:xfrm flipV="1">
            <a:off x="682943" y="4243070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Text Box 5"/>
          <p:cNvSpPr txBox="1"/>
          <p:nvPr/>
        </p:nvSpPr>
        <p:spPr>
          <a:xfrm>
            <a:off x="3581718" y="2039620"/>
            <a:ext cx="2233612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150" name="Line 14"/>
          <p:cNvSpPr/>
          <p:nvPr/>
        </p:nvSpPr>
        <p:spPr>
          <a:xfrm flipV="1">
            <a:off x="3797618" y="31461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1" name="Line 14"/>
          <p:cNvSpPr/>
          <p:nvPr/>
        </p:nvSpPr>
        <p:spPr>
          <a:xfrm flipV="1">
            <a:off x="3797618" y="4276408"/>
            <a:ext cx="1408112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52" name="Text Box 8"/>
          <p:cNvSpPr txBox="1"/>
          <p:nvPr/>
        </p:nvSpPr>
        <p:spPr>
          <a:xfrm>
            <a:off x="5847409" y="2039620"/>
            <a:ext cx="22352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×1 </a:t>
            </a:r>
            <a:r>
              <a:rPr lang="zh-CN" altLang="en-US" sz="3600" b="1" dirty="0">
                <a:latin typeface="宋体" panose="02010600030101010101" pitchFamily="2" charset="-122"/>
              </a:rPr>
              <a:t>1 </a:t>
            </a:r>
            <a:r>
              <a:rPr lang="zh-CN" altLang="en-US" sz="3600" b="1" u="sng" dirty="0">
                <a:latin typeface="宋体" panose="02010600030101010101" pitchFamily="2" charset="-122"/>
              </a:rPr>
              <a:t> </a:t>
            </a:r>
            <a:r>
              <a:rPr lang="en-US" altLang="zh-CN" sz="3600" b="1" u="sng" dirty="0">
                <a:latin typeface="宋体" panose="02010600030101010101" pitchFamily="2" charset="-122"/>
              </a:rPr>
              <a:t>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153" name="Line 14"/>
          <p:cNvSpPr/>
          <p:nvPr/>
        </p:nvSpPr>
        <p:spPr>
          <a:xfrm flipV="1">
            <a:off x="6063309" y="31461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Line 14"/>
          <p:cNvSpPr/>
          <p:nvPr/>
        </p:nvSpPr>
        <p:spPr>
          <a:xfrm flipV="1">
            <a:off x="6063309" y="4276408"/>
            <a:ext cx="1409700" cy="63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55" name="Rectangle 11"/>
          <p:cNvSpPr/>
          <p:nvPr/>
        </p:nvSpPr>
        <p:spPr>
          <a:xfrm>
            <a:off x="1116330" y="2172653"/>
            <a:ext cx="976313" cy="458404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6" name="Rectangle 12"/>
          <p:cNvSpPr/>
          <p:nvPr/>
        </p:nvSpPr>
        <p:spPr>
          <a:xfrm>
            <a:off x="4229418" y="2165667"/>
            <a:ext cx="976312" cy="465389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7" name="Rectangle 13"/>
          <p:cNvSpPr/>
          <p:nvPr/>
        </p:nvSpPr>
        <p:spPr>
          <a:xfrm>
            <a:off x="6495109" y="2165668"/>
            <a:ext cx="977900" cy="465388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Rectangle 11"/>
          <p:cNvSpPr/>
          <p:nvPr/>
        </p:nvSpPr>
        <p:spPr>
          <a:xfrm>
            <a:off x="1123315" y="4346574"/>
            <a:ext cx="462280" cy="46696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" name="Rectangle 11"/>
          <p:cNvSpPr/>
          <p:nvPr/>
        </p:nvSpPr>
        <p:spPr>
          <a:xfrm>
            <a:off x="4249420" y="4346574"/>
            <a:ext cx="462280" cy="46696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" name="Rectangle 11"/>
          <p:cNvSpPr/>
          <p:nvPr/>
        </p:nvSpPr>
        <p:spPr>
          <a:xfrm>
            <a:off x="6516064" y="4346574"/>
            <a:ext cx="462280" cy="46696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1898943" y="406440"/>
            <a:ext cx="593384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30" y="687194"/>
            <a:ext cx="822713" cy="1179006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7" name="图片 36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8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836636" y="829741"/>
            <a:ext cx="770440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根据你的发现试着完成下面的填空，再用竖式计算验证。</a:t>
            </a:r>
          </a:p>
        </p:txBody>
      </p:sp>
      <p:sp>
        <p:nvSpPr>
          <p:cNvPr id="7185" name="Text Box 17"/>
          <p:cNvSpPr txBox="1"/>
          <p:nvPr/>
        </p:nvSpPr>
        <p:spPr>
          <a:xfrm>
            <a:off x="978846" y="1412651"/>
            <a:ext cx="19145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23</a:t>
            </a:r>
            <a:r>
              <a:rPr lang="en-US" altLang="zh-CN" sz="3600" b="1" dirty="0">
                <a:latin typeface="宋体" panose="02010600030101010101" pitchFamily="2" charset="-122"/>
              </a:rPr>
              <a:t>×</a:t>
            </a:r>
            <a:r>
              <a:rPr lang="zh-CN" altLang="en-US" sz="3600" b="1" dirty="0">
                <a:latin typeface="宋体" panose="02010600030101010101" pitchFamily="2" charset="-122"/>
              </a:rPr>
              <a:t>11=</a:t>
            </a:r>
            <a:endParaRPr lang="zh-CN" altLang="en-US" sz="3600" dirty="0"/>
          </a:p>
        </p:txBody>
      </p:sp>
      <p:sp>
        <p:nvSpPr>
          <p:cNvPr id="7186" name="Text Box 18"/>
          <p:cNvSpPr txBox="1"/>
          <p:nvPr/>
        </p:nvSpPr>
        <p:spPr>
          <a:xfrm>
            <a:off x="2845632" y="1412651"/>
            <a:ext cx="8743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253</a:t>
            </a:r>
          </a:p>
        </p:txBody>
      </p:sp>
      <p:sp>
        <p:nvSpPr>
          <p:cNvPr id="7188" name="Text Box 20"/>
          <p:cNvSpPr txBox="1"/>
          <p:nvPr/>
        </p:nvSpPr>
        <p:spPr>
          <a:xfrm>
            <a:off x="932808" y="2055588"/>
            <a:ext cx="21450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64</a:t>
            </a:r>
            <a:r>
              <a:rPr lang="en-US" altLang="zh-CN" sz="3600" b="1" dirty="0">
                <a:latin typeface="宋体" panose="02010600030101010101" pitchFamily="2" charset="-122"/>
              </a:rPr>
              <a:t>×</a:t>
            </a:r>
            <a:r>
              <a:rPr lang="zh-CN" altLang="en-US" sz="3600" b="1" dirty="0">
                <a:latin typeface="宋体" panose="02010600030101010101" pitchFamily="2" charset="-122"/>
              </a:rPr>
              <a:t>11= </a:t>
            </a:r>
            <a:endParaRPr lang="zh-CN" altLang="en-US" sz="3600" dirty="0"/>
          </a:p>
        </p:txBody>
      </p:sp>
      <p:sp>
        <p:nvSpPr>
          <p:cNvPr id="7189" name="Text Box 21"/>
          <p:cNvSpPr txBox="1"/>
          <p:nvPr/>
        </p:nvSpPr>
        <p:spPr>
          <a:xfrm>
            <a:off x="2830609" y="2059341"/>
            <a:ext cx="8743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704</a:t>
            </a:r>
          </a:p>
        </p:txBody>
      </p:sp>
      <p:sp>
        <p:nvSpPr>
          <p:cNvPr id="7190" name="Text Box 22"/>
          <p:cNvSpPr txBox="1"/>
          <p:nvPr/>
        </p:nvSpPr>
        <p:spPr>
          <a:xfrm>
            <a:off x="2832243" y="2696938"/>
            <a:ext cx="8743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649</a:t>
            </a:r>
          </a:p>
        </p:txBody>
      </p:sp>
      <p:sp>
        <p:nvSpPr>
          <p:cNvPr id="7191" name="Text Box 23"/>
          <p:cNvSpPr txBox="1"/>
          <p:nvPr/>
        </p:nvSpPr>
        <p:spPr>
          <a:xfrm>
            <a:off x="1066158" y="2696938"/>
            <a:ext cx="17989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59</a:t>
            </a:r>
            <a:r>
              <a:rPr lang="en-US" altLang="zh-CN" sz="3600" b="1" dirty="0">
                <a:latin typeface="宋体" panose="02010600030101010101" pitchFamily="2" charset="-122"/>
              </a:rPr>
              <a:t>×</a:t>
            </a:r>
            <a:r>
              <a:rPr lang="zh-CN" altLang="en-US" sz="3600" b="1" dirty="0">
                <a:latin typeface="宋体" panose="02010600030101010101" pitchFamily="2" charset="-122"/>
              </a:rPr>
              <a:t>11=</a:t>
            </a:r>
            <a:endParaRPr lang="zh-CN" altLang="en-US" sz="3600" dirty="0"/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1919432" y="398983"/>
            <a:ext cx="591658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探究两位数乘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的积的计算规律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F18DB8-77F4-63D4-68E6-004CEBC147F5}"/>
              </a:ext>
            </a:extLst>
          </p:cNvPr>
          <p:cNvGrpSpPr/>
          <p:nvPr/>
        </p:nvGrpSpPr>
        <p:grpSpPr>
          <a:xfrm>
            <a:off x="788036" y="3200388"/>
            <a:ext cx="5586529" cy="1614828"/>
            <a:chOff x="788036" y="3200388"/>
            <a:chExt cx="5586529" cy="1614828"/>
          </a:xfrm>
        </p:grpSpPr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2005323" y="3487797"/>
              <a:ext cx="4369242" cy="701675"/>
            </a:xfrm>
            <a:prstGeom prst="wedgeRoundRectCallout">
              <a:avLst>
                <a:gd name="adj1" fmla="val -58425"/>
                <a:gd name="adj2" fmla="val -30723"/>
                <a:gd name="adj3" fmla="val 16667"/>
              </a:avLst>
            </a:prstGeom>
            <a:noFill/>
            <a:ln w="19050">
              <a:solidFill>
                <a:srgbClr val="3399FF"/>
              </a:solidFill>
              <a:miter lim="800000"/>
            </a:ln>
          </p:spPr>
          <p:txBody>
            <a:bodyPr lIns="68580" tIns="34290" rIns="68580" bIns="34290"/>
            <a:lstStyle>
              <a:lvl1pPr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十位满十，向百位进一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36" y="3200388"/>
              <a:ext cx="1126831" cy="1614828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23" name="图片 22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24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185" grpId="0"/>
      <p:bldP spid="7186" grpId="0" bldLvl="0"/>
      <p:bldP spid="7188" grpId="0"/>
      <p:bldP spid="7189" grpId="0" bldLvl="0"/>
      <p:bldP spid="7190" grpId="0" bldLvl="0"/>
      <p:bldP spid="7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E6B4C2B3-5E83-2FBB-509C-908BC379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05" y="547712"/>
            <a:ext cx="588208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你能快速口算出下面各题得数吗？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295F84F5-6FEF-5D7F-641B-A855A028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36" y="1397009"/>
            <a:ext cx="153724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62×11=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89455506-1C9F-EBDD-C3B5-E45D7F02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35" y="1912222"/>
            <a:ext cx="153724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65×11=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6CE63EAC-F0BE-288F-3DC4-9A6B6947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05" y="2427436"/>
            <a:ext cx="153724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43×11=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26C99DE-31A1-9177-30D7-8EE0CDEC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35" y="2934326"/>
            <a:ext cx="153724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48×11=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6ABAB-B819-2A86-BAC3-7177FC1F51BE}"/>
              </a:ext>
            </a:extLst>
          </p:cNvPr>
          <p:cNvSpPr txBox="1"/>
          <p:nvPr/>
        </p:nvSpPr>
        <p:spPr>
          <a:xfrm>
            <a:off x="2026327" y="1418214"/>
            <a:ext cx="9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682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DEE363-A044-5BC7-B77E-4BBE7D113740}"/>
              </a:ext>
            </a:extLst>
          </p:cNvPr>
          <p:cNvSpPr txBox="1"/>
          <p:nvPr/>
        </p:nvSpPr>
        <p:spPr>
          <a:xfrm>
            <a:off x="1992297" y="1965752"/>
            <a:ext cx="101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05ED4B-C4E7-C527-67F3-9939046BBF73}"/>
              </a:ext>
            </a:extLst>
          </p:cNvPr>
          <p:cNvSpPr txBox="1"/>
          <p:nvPr/>
        </p:nvSpPr>
        <p:spPr>
          <a:xfrm>
            <a:off x="1992297" y="2436685"/>
            <a:ext cx="11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473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F9467F-3EA0-0550-95F8-FF3944ECF420}"/>
              </a:ext>
            </a:extLst>
          </p:cNvPr>
          <p:cNvSpPr txBox="1"/>
          <p:nvPr/>
        </p:nvSpPr>
        <p:spPr>
          <a:xfrm>
            <a:off x="2026327" y="2974963"/>
            <a:ext cx="9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528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993771" y="1382536"/>
            <a:ext cx="4556760" cy="433705"/>
          </a:xfrm>
          <a:prstGeom prst="wedgeRoundRectCallout">
            <a:avLst>
              <a:gd name="adj1" fmla="val -60752"/>
              <a:gd name="adj2" fmla="val -3767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你能找出下面每题中乘数的特点吗？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2041067" y="380485"/>
            <a:ext cx="6135047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活动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探究十位相同且个位相加得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的两个两位数相乘的计算规律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5910" y="2128520"/>
            <a:ext cx="15530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22×28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05910" y="2827020"/>
            <a:ext cx="15530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35×35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4639" y="3558540"/>
            <a:ext cx="168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56×54</a:t>
            </a: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1920481" y="1394168"/>
            <a:ext cx="3150870" cy="433705"/>
          </a:xfrm>
          <a:prstGeom prst="wedgeRoundRectCallout">
            <a:avLst>
              <a:gd name="adj1" fmla="val -55830"/>
              <a:gd name="adj2" fmla="val -27635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两个乘数十位上的数相同</a:t>
            </a:r>
          </a:p>
        </p:txBody>
      </p:sp>
      <p:sp>
        <p:nvSpPr>
          <p:cNvPr id="20" name="文本框 1"/>
          <p:cNvSpPr txBox="1"/>
          <p:nvPr/>
        </p:nvSpPr>
        <p:spPr>
          <a:xfrm>
            <a:off x="4105909" y="2128520"/>
            <a:ext cx="1561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/>
              <a:t>2×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/>
              <a:t>8</a:t>
            </a:r>
          </a:p>
        </p:txBody>
      </p:sp>
      <p:sp>
        <p:nvSpPr>
          <p:cNvPr id="21" name="文本框 2"/>
          <p:cNvSpPr txBox="1"/>
          <p:nvPr/>
        </p:nvSpPr>
        <p:spPr>
          <a:xfrm>
            <a:off x="4105910" y="2827020"/>
            <a:ext cx="15616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/>
              <a:t>5×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/>
              <a:t>5</a:t>
            </a:r>
          </a:p>
        </p:txBody>
      </p:sp>
      <p:sp>
        <p:nvSpPr>
          <p:cNvPr id="22" name="文本框 3"/>
          <p:cNvSpPr txBox="1"/>
          <p:nvPr/>
        </p:nvSpPr>
        <p:spPr>
          <a:xfrm>
            <a:off x="4104640" y="3558540"/>
            <a:ext cx="15629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en-US" altLang="zh-CN" sz="3200" dirty="0"/>
              <a:t>6×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en-US" altLang="zh-CN" sz="3200" dirty="0"/>
              <a:t>4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2041067" y="1364107"/>
            <a:ext cx="4245610" cy="433705"/>
          </a:xfrm>
          <a:prstGeom prst="wedgeRoundRectCallout">
            <a:avLst>
              <a:gd name="adj1" fmla="val -55830"/>
              <a:gd name="adj2" fmla="val -27635"/>
              <a:gd name="adj3" fmla="val 16667"/>
            </a:avLst>
          </a:prstGeom>
          <a:noFill/>
          <a:ln w="19050">
            <a:solidFill>
              <a:srgbClr val="3399FF"/>
            </a:solidFill>
            <a:miter lim="800000"/>
          </a:ln>
        </p:spPr>
        <p:txBody>
          <a:bodyPr lIns="68580" tIns="34290" rIns="68580" bIns="34290"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两个乘数个位上的数相加都等于</a:t>
            </a:r>
            <a:r>
              <a:rPr lang="en-US" altLang="zh-CN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26" name="文本框 1"/>
          <p:cNvSpPr txBox="1"/>
          <p:nvPr/>
        </p:nvSpPr>
        <p:spPr>
          <a:xfrm>
            <a:off x="4105910" y="2128520"/>
            <a:ext cx="168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</a:rPr>
              <a:t>2</a:t>
            </a:r>
            <a:r>
              <a:rPr lang="en-US" altLang="zh-CN" sz="3200" b="1" dirty="0"/>
              <a:t>×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4105910" y="2827020"/>
            <a:ext cx="143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>
                <a:solidFill>
                  <a:srgbClr val="0000FF"/>
                </a:solidFill>
              </a:rPr>
              <a:t>5</a:t>
            </a:r>
            <a:r>
              <a:rPr lang="en-US" altLang="zh-CN" sz="3200" dirty="0"/>
              <a:t>×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8" name="文本框 3"/>
          <p:cNvSpPr txBox="1"/>
          <p:nvPr/>
        </p:nvSpPr>
        <p:spPr>
          <a:xfrm>
            <a:off x="4104640" y="3558540"/>
            <a:ext cx="143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en-US" altLang="zh-CN" sz="3200" dirty="0">
                <a:solidFill>
                  <a:srgbClr val="0000FF"/>
                </a:solidFill>
              </a:rPr>
              <a:t>6</a:t>
            </a:r>
            <a:r>
              <a:rPr lang="en-US" altLang="zh-CN" sz="3200" dirty="0"/>
              <a:t>×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en-US" altLang="zh-CN" sz="3200" dirty="0">
                <a:solidFill>
                  <a:srgbClr val="0000FF"/>
                </a:solidFill>
              </a:rPr>
              <a:t>4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0" y="1279065"/>
            <a:ext cx="1126831" cy="1614828"/>
          </a:xfrm>
          <a:prstGeom prst="rect">
            <a:avLst/>
          </a:prstGeom>
          <a:noFill/>
        </p:spPr>
      </p:pic>
      <p:grpSp>
        <p:nvGrpSpPr>
          <p:cNvPr id="31" name="组合 30"/>
          <p:cNvGrpSpPr/>
          <p:nvPr/>
        </p:nvGrpSpPr>
        <p:grpSpPr>
          <a:xfrm>
            <a:off x="7812970" y="4471584"/>
            <a:ext cx="1105042" cy="370719"/>
            <a:chOff x="7643422" y="4681236"/>
            <a:chExt cx="1105042" cy="370719"/>
          </a:xfrm>
        </p:grpSpPr>
        <p:pic>
          <p:nvPicPr>
            <p:cNvPr id="32" name="图片 3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22" y="4713389"/>
              <a:ext cx="1105042" cy="338566"/>
            </a:xfrm>
            <a:prstGeom prst="rect">
              <a:avLst/>
            </a:prstGeom>
          </p:spPr>
        </p:pic>
        <p:sp>
          <p:nvSpPr>
            <p:cNvPr id="33" name="文本框 26">
              <a:hlinkClick r:id="rId5" action="ppaction://hlinksldjump"/>
            </p:cNvPr>
            <p:cNvSpPr txBox="1"/>
            <p:nvPr/>
          </p:nvSpPr>
          <p:spPr>
            <a:xfrm>
              <a:off x="7763282" y="46812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返回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8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animBg="1"/>
      <p:bldP spid="2" grpId="0"/>
      <p:bldP spid="2" grpId="1"/>
      <p:bldP spid="3" grpId="0"/>
      <p:bldP spid="3" grpId="1"/>
      <p:bldP spid="4" grpId="0"/>
      <p:bldP spid="4" grpId="1"/>
      <p:bldP spid="19" grpId="0" animBg="1"/>
      <p:bldP spid="19" grpId="1" animBg="1"/>
      <p:bldP spid="20" grpId="0"/>
      <p:bldP spid="21" grpId="0"/>
      <p:bldP spid="22" grpId="0"/>
      <p:bldP spid="25" grpId="0" animBg="1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1103</Words>
  <Application>Microsoft Office PowerPoint</Application>
  <PresentationFormat>全屏显示(16:9)</PresentationFormat>
  <Paragraphs>280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楷体</vt:lpstr>
      <vt:lpstr>宋体</vt:lpstr>
      <vt:lpstr>幼圆</vt:lpstr>
      <vt:lpstr>Arial</vt:lpstr>
      <vt:lpstr>Calibri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lcj</dc:creator>
  <cp:lastModifiedBy>王 丹</cp:lastModifiedBy>
  <cp:revision>987</cp:revision>
  <dcterms:created xsi:type="dcterms:W3CDTF">2016-06-05T01:28:00Z</dcterms:created>
  <dcterms:modified xsi:type="dcterms:W3CDTF">2023-02-27T01:30:02Z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