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tif" ContentType="image/tiff"/>
  <Override PartName="/ppt/media/image7.png" ContentType="image/png"/>
  <Override PartName="/ppt/media/image8.jpeg" ContentType="image/jpe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906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43040" y="1122480"/>
            <a:ext cx="841968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マスター タイトルの書式設定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1120" y="6356520"/>
            <a:ext cx="22284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78683B6-931B-4A65-8FC3-00628DD5C9B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9/19/22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996240" y="6356520"/>
            <a:ext cx="2228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ED929A-233F-43D8-B4BE-7713D82714B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tif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800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図 11" descr="座る, プラスチック, 作品, テーブル が含まれている画像&#10;&#10;自動的に生成された説明"/>
          <p:cNvPicPr/>
          <p:nvPr/>
        </p:nvPicPr>
        <p:blipFill>
          <a:blip r:embed="rId1"/>
          <a:stretch/>
        </p:blipFill>
        <p:spPr>
          <a:xfrm rot="5400000">
            <a:off x="634320" y="2680200"/>
            <a:ext cx="1251000" cy="1104120"/>
          </a:xfrm>
          <a:prstGeom prst="rect">
            <a:avLst/>
          </a:prstGeom>
          <a:ln w="0">
            <a:noFill/>
          </a:ln>
        </p:spPr>
      </p:pic>
      <p:pic>
        <p:nvPicPr>
          <p:cNvPr id="42" name="図 18" descr=""/>
          <p:cNvPicPr/>
          <p:nvPr/>
        </p:nvPicPr>
        <p:blipFill>
          <a:blip r:embed="rId2"/>
          <a:srcRect l="8652" t="31872" r="14774" b="34474"/>
          <a:stretch/>
        </p:blipFill>
        <p:spPr>
          <a:xfrm>
            <a:off x="3304800" y="2907360"/>
            <a:ext cx="3161880" cy="1371240"/>
          </a:xfrm>
          <a:prstGeom prst="rect">
            <a:avLst/>
          </a:prstGeom>
          <a:ln w="0">
            <a:noFill/>
          </a:ln>
        </p:spPr>
      </p:pic>
      <p:pic>
        <p:nvPicPr>
          <p:cNvPr id="43" name="図 22" descr="グラフィカル ユーザー インターフェイス, グラフ&#10;&#10;自動的に生成された説明"/>
          <p:cNvPicPr/>
          <p:nvPr/>
        </p:nvPicPr>
        <p:blipFill>
          <a:blip r:embed="rId3"/>
          <a:stretch/>
        </p:blipFill>
        <p:spPr>
          <a:xfrm>
            <a:off x="3298680" y="4912920"/>
            <a:ext cx="2738520" cy="1574280"/>
          </a:xfrm>
          <a:prstGeom prst="rect">
            <a:avLst/>
          </a:prstGeom>
          <a:ln w="0">
            <a:noFill/>
          </a:ln>
        </p:spPr>
      </p:pic>
      <p:pic>
        <p:nvPicPr>
          <p:cNvPr id="44" name="図 23" descr=""/>
          <p:cNvPicPr/>
          <p:nvPr/>
        </p:nvPicPr>
        <p:blipFill>
          <a:blip r:embed="rId4"/>
          <a:srcRect l="8652" t="71911" r="14595" b="18673"/>
          <a:stretch/>
        </p:blipFill>
        <p:spPr>
          <a:xfrm>
            <a:off x="3308400" y="4278600"/>
            <a:ext cx="3158280" cy="38016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3981600" y="4689360"/>
            <a:ext cx="1517400" cy="2790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385623"/>
                </a:solidFill>
                <a:latin typeface="Calibri"/>
              </a:rPr>
              <a:t>MCMC simulation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 rot="20067600">
            <a:off x="2296800" y="4411800"/>
            <a:ext cx="981000" cy="12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6037200" y="5444280"/>
            <a:ext cx="852840" cy="320400"/>
          </a:xfrm>
          <a:prstGeom prst="rightArrow">
            <a:avLst>
              <a:gd name="adj1" fmla="val 50000"/>
              <a:gd name="adj2" fmla="val 2229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図 35" descr=""/>
          <p:cNvPicPr/>
          <p:nvPr/>
        </p:nvPicPr>
        <p:blipFill>
          <a:blip r:embed="rId5"/>
          <a:srcRect l="15736" t="50000" r="68222" b="7730"/>
          <a:stretch/>
        </p:blipFill>
        <p:spPr>
          <a:xfrm>
            <a:off x="2695680" y="310320"/>
            <a:ext cx="978480" cy="1030680"/>
          </a:xfrm>
          <a:prstGeom prst="rect">
            <a:avLst/>
          </a:prstGeom>
          <a:ln w="0">
            <a:noFill/>
          </a:ln>
        </p:spPr>
      </p:pic>
      <p:grpSp>
        <p:nvGrpSpPr>
          <p:cNvPr id="49" name="Group 5"/>
          <p:cNvGrpSpPr/>
          <p:nvPr/>
        </p:nvGrpSpPr>
        <p:grpSpPr>
          <a:xfrm>
            <a:off x="4078800" y="287640"/>
            <a:ext cx="2401920" cy="782640"/>
            <a:chOff x="4078800" y="287640"/>
            <a:chExt cx="2401920" cy="782640"/>
          </a:xfrm>
        </p:grpSpPr>
        <p:sp>
          <p:nvSpPr>
            <p:cNvPr id="50" name="CustomShape 6"/>
            <p:cNvSpPr/>
            <p:nvPr/>
          </p:nvSpPr>
          <p:spPr>
            <a:xfrm>
              <a:off x="4078800" y="553680"/>
              <a:ext cx="2401920" cy="516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i="1" lang="en-US" sz="1400" spc="-1" strike="noStrike">
                  <a:solidFill>
                    <a:srgbClr val="385623"/>
                  </a:solidFill>
                  <a:latin typeface="Calibri"/>
                </a:rPr>
                <a:t>mcyB</a:t>
              </a:r>
              <a:r>
                <a:rPr b="1" lang="en-US" sz="1400" spc="-1" strike="noStrike">
                  <a:solidFill>
                    <a:srgbClr val="385623"/>
                  </a:solidFill>
                  <a:latin typeface="Calibri"/>
                </a:rPr>
                <a:t> gene: </a:t>
              </a:r>
              <a:r>
                <a:rPr b="1" lang="en-US" sz="1400" spc="-1" strike="noStrike">
                  <a:solidFill>
                    <a:srgbClr val="385623"/>
                  </a:solidFill>
                  <a:latin typeface="Calibri"/>
                </a:rPr>
                <a:t>	</a:t>
              </a:r>
              <a:r>
                <a:rPr b="1" lang="en-US" sz="1400" spc="-1" strike="noStrike">
                  <a:solidFill>
                    <a:srgbClr val="385623"/>
                  </a:solidFill>
                  <a:latin typeface="Calibri"/>
                </a:rPr>
                <a:t>toxic </a:t>
              </a:r>
              <a:r>
                <a:rPr b="1" i="1" lang="en-US" sz="1400" spc="-1" strike="noStrike">
                  <a:solidFill>
                    <a:srgbClr val="385623"/>
                  </a:solidFill>
                  <a:latin typeface="Calibri"/>
                </a:rPr>
                <a:t>Microcystis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385623"/>
                  </a:solidFill>
                  <a:latin typeface="Calibri"/>
                </a:rPr>
                <a:t>PC gene:</a:t>
              </a:r>
              <a:r>
                <a:rPr b="1" lang="en-US" sz="1400" spc="-1" strike="noStrike">
                  <a:solidFill>
                    <a:srgbClr val="385623"/>
                  </a:solidFill>
                  <a:latin typeface="Calibri"/>
                </a:rPr>
                <a:t>	</a:t>
              </a:r>
              <a:r>
                <a:rPr b="1" lang="en-US" sz="1400" spc="-1" strike="noStrike">
                  <a:solidFill>
                    <a:srgbClr val="385623"/>
                  </a:solidFill>
                  <a:latin typeface="Calibri"/>
                </a:rPr>
                <a:t>total </a:t>
              </a:r>
              <a:r>
                <a:rPr b="1" i="1" lang="en-US" sz="1400" spc="-1" strike="noStrike">
                  <a:solidFill>
                    <a:srgbClr val="385623"/>
                  </a:solidFill>
                  <a:latin typeface="Calibri"/>
                </a:rPr>
                <a:t>Microcystis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1" name="CustomShape 7"/>
            <p:cNvSpPr/>
            <p:nvPr/>
          </p:nvSpPr>
          <p:spPr>
            <a:xfrm>
              <a:off x="4572000" y="287640"/>
              <a:ext cx="1350720" cy="2606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385623"/>
                  </a:solidFill>
                  <a:latin typeface="Calibri"/>
                </a:rPr>
                <a:t>Real-time PCR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52" name="CustomShape 8"/>
          <p:cNvSpPr/>
          <p:nvPr/>
        </p:nvSpPr>
        <p:spPr>
          <a:xfrm>
            <a:off x="3081240" y="3709440"/>
            <a:ext cx="3565080" cy="38592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9"/>
          <p:cNvSpPr/>
          <p:nvPr/>
        </p:nvSpPr>
        <p:spPr>
          <a:xfrm>
            <a:off x="3126960" y="3697200"/>
            <a:ext cx="35424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85623"/>
                </a:solidFill>
                <a:latin typeface="Calibri"/>
              </a:rPr>
              <a:t>Bayesian Hurdle Poisson Model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 rot="5400000">
            <a:off x="5746320" y="5464800"/>
            <a:ext cx="1095480" cy="2790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385623"/>
                </a:solidFill>
                <a:latin typeface="Calibri"/>
              </a:rPr>
              <a:t>Prediction 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55" name="Group 11"/>
          <p:cNvGrpSpPr/>
          <p:nvPr/>
        </p:nvGrpSpPr>
        <p:grpSpPr>
          <a:xfrm>
            <a:off x="213120" y="4402440"/>
            <a:ext cx="2092680" cy="2047680"/>
            <a:chOff x="213120" y="4402440"/>
            <a:chExt cx="2092680" cy="2047680"/>
          </a:xfrm>
        </p:grpSpPr>
        <p:sp>
          <p:nvSpPr>
            <p:cNvPr id="56" name="CustomShape 12"/>
            <p:cNvSpPr/>
            <p:nvPr/>
          </p:nvSpPr>
          <p:spPr>
            <a:xfrm>
              <a:off x="213120" y="4402440"/>
              <a:ext cx="2092680" cy="5130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385623"/>
                  </a:solidFill>
                  <a:latin typeface="Calibri"/>
                </a:rPr>
                <a:t>Meteorological Data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385623"/>
                  </a:solidFill>
                  <a:latin typeface="Calibri"/>
                </a:rPr>
                <a:t>(air temperature, rainfall)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57" name="Picture 5" descr="Chart, histogram&#10;&#10;Description automatically generated"/>
            <p:cNvPicPr/>
            <p:nvPr/>
          </p:nvPicPr>
          <p:blipFill>
            <a:blip r:embed="rId6"/>
            <a:stretch/>
          </p:blipFill>
          <p:spPr>
            <a:xfrm>
              <a:off x="240840" y="4942800"/>
              <a:ext cx="1720800" cy="1507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8" name="CustomShape 13"/>
          <p:cNvSpPr/>
          <p:nvPr/>
        </p:nvSpPr>
        <p:spPr>
          <a:xfrm>
            <a:off x="230040" y="2083680"/>
            <a:ext cx="2092680" cy="5130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Trophic State Index (TSI)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385623"/>
                </a:solidFill>
                <a:latin typeface="Calibri"/>
              </a:rPr>
              <a:t>(chlorophyll-a)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638800" y="-4320"/>
            <a:ext cx="12859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385623"/>
                </a:solidFill>
                <a:latin typeface="Calibri"/>
              </a:rPr>
              <a:t>Microcystis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" name="CustomShape 15"/>
          <p:cNvSpPr/>
          <p:nvPr/>
        </p:nvSpPr>
        <p:spPr>
          <a:xfrm rot="5400000">
            <a:off x="1116000" y="1909800"/>
            <a:ext cx="287640" cy="9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6"/>
          <p:cNvSpPr/>
          <p:nvPr/>
        </p:nvSpPr>
        <p:spPr>
          <a:xfrm>
            <a:off x="2404080" y="926640"/>
            <a:ext cx="287640" cy="9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7"/>
          <p:cNvSpPr/>
          <p:nvPr/>
        </p:nvSpPr>
        <p:spPr>
          <a:xfrm>
            <a:off x="3741480" y="926640"/>
            <a:ext cx="287640" cy="9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18"/>
          <p:cNvSpPr/>
          <p:nvPr/>
        </p:nvSpPr>
        <p:spPr>
          <a:xfrm>
            <a:off x="3634200" y="692280"/>
            <a:ext cx="530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85623"/>
                </a:solidFill>
                <a:latin typeface="Calibri"/>
              </a:rPr>
              <a:t>DNA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4" name="Picture 4" descr=""/>
          <p:cNvPicPr/>
          <p:nvPr/>
        </p:nvPicPr>
        <p:blipFill>
          <a:blip r:embed="rId7"/>
          <a:stretch/>
        </p:blipFill>
        <p:spPr>
          <a:xfrm>
            <a:off x="3968280" y="1192680"/>
            <a:ext cx="2526480" cy="1302480"/>
          </a:xfrm>
          <a:prstGeom prst="rect">
            <a:avLst/>
          </a:prstGeom>
          <a:ln w="0">
            <a:noFill/>
          </a:ln>
        </p:spPr>
      </p:pic>
      <p:sp>
        <p:nvSpPr>
          <p:cNvPr id="65" name="CustomShape 19"/>
          <p:cNvSpPr/>
          <p:nvPr/>
        </p:nvSpPr>
        <p:spPr>
          <a:xfrm rot="5400000">
            <a:off x="5062680" y="2654640"/>
            <a:ext cx="423000" cy="14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0"/>
          <p:cNvSpPr/>
          <p:nvPr/>
        </p:nvSpPr>
        <p:spPr>
          <a:xfrm rot="1999800">
            <a:off x="2298240" y="2492280"/>
            <a:ext cx="981000" cy="12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" name="図 7" descr="森の中にある池&#10;&#10;自動的に生成された説明"/>
          <p:cNvPicPr/>
          <p:nvPr/>
        </p:nvPicPr>
        <p:blipFill>
          <a:blip r:embed="rId8"/>
          <a:stretch/>
        </p:blipFill>
        <p:spPr>
          <a:xfrm>
            <a:off x="97920" y="101160"/>
            <a:ext cx="2323800" cy="1742760"/>
          </a:xfrm>
          <a:prstGeom prst="rect">
            <a:avLst/>
          </a:prstGeom>
          <a:ln w="0">
            <a:noFill/>
          </a:ln>
        </p:spPr>
      </p:pic>
      <p:sp>
        <p:nvSpPr>
          <p:cNvPr id="68" name="CustomShape 21"/>
          <p:cNvSpPr/>
          <p:nvPr/>
        </p:nvSpPr>
        <p:spPr>
          <a:xfrm>
            <a:off x="19440" y="1489320"/>
            <a:ext cx="12067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Reservoir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9"/>
          <a:stretch/>
        </p:blipFill>
        <p:spPr>
          <a:xfrm>
            <a:off x="7004520" y="3385440"/>
            <a:ext cx="2743200" cy="3164040"/>
          </a:xfrm>
          <a:prstGeom prst="rect">
            <a:avLst/>
          </a:prstGeom>
          <a:ln w="0">
            <a:noFill/>
          </a:ln>
        </p:spPr>
      </p:pic>
      <p:sp>
        <p:nvSpPr>
          <p:cNvPr id="70" name="CustomShape 22"/>
          <p:cNvSpPr/>
          <p:nvPr/>
        </p:nvSpPr>
        <p:spPr>
          <a:xfrm>
            <a:off x="7388280" y="3293280"/>
            <a:ext cx="2367360" cy="303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Total </a:t>
            </a:r>
            <a:r>
              <a:rPr b="1" i="1" lang="en-US" sz="1400" spc="-1" strike="noStrike">
                <a:solidFill>
                  <a:srgbClr val="385623"/>
                </a:solidFill>
                <a:latin typeface="Calibri"/>
              </a:rPr>
              <a:t>Microcystis abundance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" name="CustomShape 23"/>
          <p:cNvSpPr/>
          <p:nvPr/>
        </p:nvSpPr>
        <p:spPr>
          <a:xfrm>
            <a:off x="7422120" y="4772520"/>
            <a:ext cx="2398320" cy="303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Toxic </a:t>
            </a:r>
            <a:r>
              <a:rPr b="1" i="1" lang="en-US" sz="1400" spc="-1" strike="noStrike">
                <a:solidFill>
                  <a:srgbClr val="385623"/>
                </a:solidFill>
                <a:latin typeface="Calibri"/>
              </a:rPr>
              <a:t>Microcystis abundance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Application>LibreOffice/7.0.6.2$Windows_x86 LibreOffice_project/144abb84a525d8e30c9dbbefa69cbbf2d8d4ae3b</Application>
  <AppVersion>15.0000</AppVersion>
  <Words>47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2022-08-01T20:22:40Z</dcterms:created>
  <dc:creator>板山　朋聡</dc:creator>
  <dc:description/>
  <dc:language>en-US</dc:language>
  <cp:lastModifiedBy/>
  <cp:lastPrinted>2022-08-02T00:35:53Z</cp:lastPrinted>
  <dcterms:modified xsi:type="dcterms:W3CDTF">2022-09-19T10:48:00Z</dcterms:modified>
  <cp:revision>21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A4 Paper (210x297 mm)</vt:lpwstr>
  </property>
  <property fmtid="{D5CDD505-2E9C-101B-9397-08002B2CF9AE}" pid="3" name="Slides">
    <vt:i4>1</vt:i4>
  </property>
</Properties>
</file>