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617"/>
    <a:srgbClr val="B9A1BE"/>
    <a:srgbClr val="371613"/>
    <a:srgbClr val="507566"/>
    <a:srgbClr val="D7A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3359-FB51-4213-8D6F-DAEE2A4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E7009-FCEA-4A76-9EBF-F51CFF305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692-5E08-44A6-BD10-2EDFE0CF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0C0D8-C26C-4CA7-8986-431650DD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80FE-7D28-4E22-83CB-EA4E197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DA69-6BC3-4BF3-99FB-2F438410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4C12-E45B-4D7A-AE22-02283F4F9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19EE3-8AD5-40B6-81D5-6F238DE6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A0C8-81EA-473B-9FBD-B9B9566E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C3FF-0E10-45BF-A9C8-5238E9AA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88F2B-4721-4EDF-8551-3A3D11457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0F06F-8543-4E4D-AC20-F0804682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DB37-157A-42F6-826E-A810558A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1CC6-633D-4D47-A2EE-88757687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E02F-945C-409E-BB40-907FB18F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BE9C-6ED6-415B-B091-A2764242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49F2-8CF7-44FA-B60B-D28F10A5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BA0CF-09A4-413F-B465-1050A6FF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2DFFC-CAB1-4AB9-BCE2-0F85570C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EC63C-D861-4B0B-90FE-7BACB8AB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5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D53C-DD1F-4BB8-B5B0-F7D6844D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5855C-F8EB-48E0-975C-4E3F0296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D238-6760-43B5-82E6-40CD1C34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A046E-43AD-4725-B82A-BCBC4ED7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1AD51-20CA-41A1-A890-52D4A4B8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4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4A02-4F85-4F57-9C83-74B4D099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6A1F-2F17-4A23-B8B0-ADD047137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0A422-BE8D-4FCA-994F-AA26EA1DD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27C74-281C-4490-A1EB-B766B99D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E7BA-4377-499B-89E6-3EFF0CC7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F059E-B96B-45B5-8221-96BBC0C8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4292-27AB-4DE8-ABD9-C82E6246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AE262-DDFE-41BB-964E-68863D08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47B04-583C-4B97-B2D2-B6736B08A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FB776-CA4E-4B0D-BC61-8947F7D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82FC5-B93C-4A94-80A1-F9328A8C3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BF8BE-2903-46C4-A8E3-D005BAEA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093DC-B6E5-4E7C-9619-BB53157F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5CE13-97D0-4CC4-B5BF-1013B560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4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96C7-98EE-4B9A-9D70-9080744B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B3794-0E35-438E-8EAF-E1E5668B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31CC4-658B-4A64-AFCF-56302074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3CE74-80F7-452E-A522-A9C864F4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1B5B7-ADBC-4CCE-8519-06D96AE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4CD85-A1F2-4597-B64C-CF33B6EC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9656-3552-4780-84CA-EBB6473C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6C04-444F-470B-AB1D-BD7EE6E1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7EA5-0853-41ED-BF74-09265E36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12874-2625-4FD4-AB45-65D5BE2B7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58B55-9197-4F06-912D-249232B1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26599-C735-4B75-A462-FE118CA9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5C23D-3784-4F1D-B55C-0763B53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8325-9BEE-4895-8AD2-C3B330A6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42AAE-A49F-4A00-BD57-F86B2A3A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9E215-4289-4EAA-BE87-3D2015F1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80059-9953-475D-B422-7B1145FD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E747-AFAB-4A9A-86B9-823CD64E9F6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3D051-26E2-4EE3-B975-C261F96A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FF012-E432-4F7A-A052-C3E8E58E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D7B55-47D5-4A76-B64F-091B7F7A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8C65A-095A-4E39-8F83-BB694219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7360F-30C4-44B3-8360-ED7FC5C50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E747-AFAB-4A9A-86B9-823CD64E9F6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ABC9-6F5C-4FEB-BB14-0691644B6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9FA6-1AF9-48F1-AD24-34789C3A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8D63-8103-4B26-ACD3-C361DD1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p3"/><Relationship Id="rId7" Type="http://schemas.openxmlformats.org/officeDocument/2006/relationships/image" Target="../media/image2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jpeg"/><Relationship Id="rId4" Type="http://schemas.openxmlformats.org/officeDocument/2006/relationships/audio" Target="../media/media2.mp3"/><Relationship Id="rId9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image" Target="../media/image9.jpg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image" Target="../media/image8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7.jpg"/><Relationship Id="rId5" Type="http://schemas.microsoft.com/office/2007/relationships/media" Target="../media/media3.mp3"/><Relationship Id="rId15" Type="http://schemas.openxmlformats.org/officeDocument/2006/relationships/image" Target="../media/image3.png"/><Relationship Id="rId10" Type="http://schemas.openxmlformats.org/officeDocument/2006/relationships/image" Target="../media/image1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een door on a building&#10;&#10;Description automatically generated with low confidence">
            <a:extLst>
              <a:ext uri="{FF2B5EF4-FFF2-40B4-BE49-F238E27FC236}">
                <a16:creationId xmlns:a16="http://schemas.microsoft.com/office/drawing/2014/main" id="{86A3C8AC-660C-42D9-B232-567222FF0E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" r="5667"/>
          <a:stretch/>
        </p:blipFill>
        <p:spPr>
          <a:xfrm>
            <a:off x="-1" y="0"/>
            <a:ext cx="12188803" cy="6858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3356F91-F0D3-4164-A11C-65C4A761C310}"/>
              </a:ext>
            </a:extLst>
          </p:cNvPr>
          <p:cNvGrpSpPr/>
          <p:nvPr/>
        </p:nvGrpSpPr>
        <p:grpSpPr>
          <a:xfrm>
            <a:off x="2520013" y="343690"/>
            <a:ext cx="7252607" cy="1607104"/>
            <a:chOff x="838200" y="55233"/>
            <a:chExt cx="7252607" cy="1607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152CAD-A0E8-4D7C-B8CA-1F219EA51C3F}"/>
                </a:ext>
              </a:extLst>
            </p:cNvPr>
            <p:cNvSpPr/>
            <p:nvPr/>
          </p:nvSpPr>
          <p:spPr>
            <a:xfrm>
              <a:off x="3484789" y="55233"/>
              <a:ext cx="1959428" cy="1542779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E519246-6BF0-434C-9BF7-F33B187624AF}"/>
                </a:ext>
              </a:extLst>
            </p:cNvPr>
            <p:cNvSpPr/>
            <p:nvPr/>
          </p:nvSpPr>
          <p:spPr>
            <a:xfrm>
              <a:off x="838200" y="469446"/>
              <a:ext cx="7252607" cy="1192891"/>
            </a:xfrm>
            <a:prstGeom prst="roundRect">
              <a:avLst/>
            </a:prstGeom>
            <a:solidFill>
              <a:srgbClr val="00B050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wearing a costume&#10;&#10;Description automatically generated with medium confidence">
            <a:extLst>
              <a:ext uri="{FF2B5EF4-FFF2-40B4-BE49-F238E27FC236}">
                <a16:creationId xmlns:a16="http://schemas.microsoft.com/office/drawing/2014/main" id="{F16EA0EF-E3F6-45D3-A3AC-4D269EBB9B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4549" y="3071091"/>
            <a:ext cx="4974254" cy="3799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20C53-101E-4BD8-9D1C-83355C6D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258" y="69986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Sesame Street Neighbor’s Tasks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A98E9AF-9021-4C60-9D23-47FD188981DB}"/>
              </a:ext>
            </a:extLst>
          </p:cNvPr>
          <p:cNvSpPr txBox="1">
            <a:spLocks/>
          </p:cNvSpPr>
          <p:nvPr/>
        </p:nvSpPr>
        <p:spPr>
          <a:xfrm>
            <a:off x="5688219" y="337610"/>
            <a:ext cx="849086" cy="50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1 2 3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ECD701D-363C-4871-B792-05990D50F7B4}"/>
              </a:ext>
            </a:extLst>
          </p:cNvPr>
          <p:cNvSpPr txBox="1">
            <a:spLocks/>
          </p:cNvSpPr>
          <p:nvPr/>
        </p:nvSpPr>
        <p:spPr>
          <a:xfrm>
            <a:off x="308008" y="2102316"/>
            <a:ext cx="11211114" cy="664284"/>
          </a:xfrm>
          <a:prstGeom prst="rect">
            <a:avLst/>
          </a:prstGeom>
          <a:noFill/>
          <a:effectLst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ln w="0"/>
                <a:solidFill>
                  <a:schemeClr val="bg1"/>
                </a:solidFill>
                <a:effectLst>
                  <a:glow rad="88900">
                    <a:srgbClr val="381617"/>
                  </a:glow>
                  <a:outerShdw blurRad="38100" dist="19050" dir="2700000" algn="tl" rotWithShape="0">
                    <a:srgbClr val="371613"/>
                  </a:outerShdw>
                </a:effectLst>
              </a:rPr>
              <a:t>Visualization 2</a:t>
            </a:r>
          </a:p>
        </p:txBody>
      </p:sp>
      <p:pic>
        <p:nvPicPr>
          <p:cNvPr id="21" name="laughing">
            <a:hlinkClick r:id="" action="ppaction://media"/>
            <a:extLst>
              <a:ext uri="{FF2B5EF4-FFF2-40B4-BE49-F238E27FC236}">
                <a16:creationId xmlns:a16="http://schemas.microsoft.com/office/drawing/2014/main" id="{426D096D-9868-4668-833F-70DA66BFA1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691717" y="6391476"/>
            <a:ext cx="406400" cy="406400"/>
          </a:xfrm>
          <a:prstGeom prst="rect">
            <a:avLst/>
          </a:prstGeom>
        </p:spPr>
      </p:pic>
      <p:pic>
        <p:nvPicPr>
          <p:cNvPr id="22" name="1">
            <a:hlinkClick r:id="" action="ppaction://media"/>
            <a:extLst>
              <a:ext uri="{FF2B5EF4-FFF2-40B4-BE49-F238E27FC236}">
                <a16:creationId xmlns:a16="http://schemas.microsoft.com/office/drawing/2014/main" id="{9845BEB5-08E6-4AEA-AE3D-D756BBAFC7D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691716" y="6404176"/>
            <a:ext cx="406400" cy="406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AD1933-3AE2-48B7-BA66-C443AD4D4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79" y="1943226"/>
            <a:ext cx="6468811" cy="30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1E1E910B-5653-49C1-AD93-2638A0E8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7944"/>
            <a:ext cx="5773147" cy="44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CA5E4B-290B-4129-95A1-F552B6AC85CE}"/>
              </a:ext>
            </a:extLst>
          </p:cNvPr>
          <p:cNvSpPr/>
          <p:nvPr/>
        </p:nvSpPr>
        <p:spPr>
          <a:xfrm>
            <a:off x="5764554" y="4999182"/>
            <a:ext cx="6415655" cy="18399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F7319-AFB5-4394-9E57-E1CF9F000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65" y="5459894"/>
            <a:ext cx="6209530" cy="93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34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49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 mute="1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een door on a building&#10;&#10;Description automatically generated with low confidence">
            <a:extLst>
              <a:ext uri="{FF2B5EF4-FFF2-40B4-BE49-F238E27FC236}">
                <a16:creationId xmlns:a16="http://schemas.microsoft.com/office/drawing/2014/main" id="{86A3C8AC-660C-42D9-B232-567222FF0EF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" r="5667"/>
          <a:stretch/>
        </p:blipFill>
        <p:spPr>
          <a:xfrm>
            <a:off x="-1" y="0"/>
            <a:ext cx="12188803" cy="685800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A796694-FD70-428B-BCAE-5F1123B093A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4" t="15557" r="14220" b="15019"/>
          <a:stretch/>
        </p:blipFill>
        <p:spPr>
          <a:xfrm>
            <a:off x="316975" y="3071091"/>
            <a:ext cx="1873706" cy="2380585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5663-8ADD-4829-A64F-DDB75A4F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682" y="2873724"/>
            <a:ext cx="6899385" cy="170752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n-US" sz="3200" b="1" dirty="0">
                <a:ln w="0"/>
                <a:solidFill>
                  <a:schemeClr val="accent4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Developing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voter simulation code – </a:t>
            </a:r>
            <a:b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converting 1D to 2D</a:t>
            </a:r>
          </a:p>
          <a:p>
            <a:pPr marL="514350" indent="-514350">
              <a:buAutoNum type="arabicPeriod"/>
            </a:pPr>
            <a:endParaRPr lang="en-US" sz="3200" b="1" dirty="0">
              <a:ln w="0"/>
              <a:solidFill>
                <a:schemeClr val="bg1"/>
              </a:solidFill>
              <a:effectLst>
                <a:glow rad="88900">
                  <a:srgbClr val="507566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38E84E-B0BA-4B6B-956A-E9C9C4975103}"/>
              </a:ext>
            </a:extLst>
          </p:cNvPr>
          <p:cNvSpPr txBox="1">
            <a:spLocks/>
          </p:cNvSpPr>
          <p:nvPr/>
        </p:nvSpPr>
        <p:spPr>
          <a:xfrm>
            <a:off x="2258681" y="3853207"/>
            <a:ext cx="6076612" cy="25378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en-US" sz="3200" b="1" dirty="0">
                <a:ln w="0"/>
                <a:solidFill>
                  <a:schemeClr val="accent4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Structuring 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data sets –</a:t>
            </a:r>
            <a:b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format conversions/analysis</a:t>
            </a:r>
          </a:p>
          <a:p>
            <a:pPr marL="0" indent="0">
              <a:buNone/>
            </a:pPr>
            <a:b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4EB6B19B-71D4-436A-8A34-0C4E06A6F6A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47" t="17269" r="13646" b="14159"/>
          <a:stretch/>
        </p:blipFill>
        <p:spPr>
          <a:xfrm>
            <a:off x="308008" y="3123201"/>
            <a:ext cx="1873705" cy="2351315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8751F00-E7BF-4AEA-88EB-B071DD46FCF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1" t="17175" r="13873" b="14253"/>
          <a:stretch/>
        </p:blipFill>
        <p:spPr>
          <a:xfrm>
            <a:off x="308008" y="3100361"/>
            <a:ext cx="1873705" cy="2351315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3356F91-F0D3-4164-A11C-65C4A761C310}"/>
              </a:ext>
            </a:extLst>
          </p:cNvPr>
          <p:cNvGrpSpPr/>
          <p:nvPr/>
        </p:nvGrpSpPr>
        <p:grpSpPr>
          <a:xfrm>
            <a:off x="2520013" y="343690"/>
            <a:ext cx="7252607" cy="1607104"/>
            <a:chOff x="838200" y="55233"/>
            <a:chExt cx="7252607" cy="1607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152CAD-A0E8-4D7C-B8CA-1F219EA51C3F}"/>
                </a:ext>
              </a:extLst>
            </p:cNvPr>
            <p:cNvSpPr/>
            <p:nvPr/>
          </p:nvSpPr>
          <p:spPr>
            <a:xfrm>
              <a:off x="3484789" y="55233"/>
              <a:ext cx="1959428" cy="1542779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E519246-6BF0-434C-9BF7-F33B187624AF}"/>
                </a:ext>
              </a:extLst>
            </p:cNvPr>
            <p:cNvSpPr/>
            <p:nvPr/>
          </p:nvSpPr>
          <p:spPr>
            <a:xfrm>
              <a:off x="838200" y="469446"/>
              <a:ext cx="7252607" cy="1192891"/>
            </a:xfrm>
            <a:prstGeom prst="roundRect">
              <a:avLst/>
            </a:prstGeom>
            <a:solidFill>
              <a:srgbClr val="00B050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wearing a costume&#10;&#10;Description automatically generated with medium confidence">
            <a:extLst>
              <a:ext uri="{FF2B5EF4-FFF2-40B4-BE49-F238E27FC236}">
                <a16:creationId xmlns:a16="http://schemas.microsoft.com/office/drawing/2014/main" id="{F16EA0EF-E3F6-45D3-A3AC-4D269EBB9B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4549" y="3071091"/>
            <a:ext cx="4974254" cy="3799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20C53-101E-4BD8-9D1C-83355C6D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258" y="69986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Sesame Street Neighbor’s Tasks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A98E9AF-9021-4C60-9D23-47FD188981DB}"/>
              </a:ext>
            </a:extLst>
          </p:cNvPr>
          <p:cNvSpPr txBox="1">
            <a:spLocks/>
          </p:cNvSpPr>
          <p:nvPr/>
        </p:nvSpPr>
        <p:spPr>
          <a:xfrm>
            <a:off x="5688219" y="337610"/>
            <a:ext cx="849086" cy="50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1 2 3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ECD701D-363C-4871-B792-05990D50F7B4}"/>
              </a:ext>
            </a:extLst>
          </p:cNvPr>
          <p:cNvSpPr txBox="1">
            <a:spLocks/>
          </p:cNvSpPr>
          <p:nvPr/>
        </p:nvSpPr>
        <p:spPr>
          <a:xfrm>
            <a:off x="308008" y="2102316"/>
            <a:ext cx="11211114" cy="664284"/>
          </a:xfrm>
          <a:prstGeom prst="rect">
            <a:avLst/>
          </a:prstGeom>
          <a:noFill/>
          <a:effectLst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ln w="0"/>
                <a:solidFill>
                  <a:schemeClr val="bg1"/>
                </a:solidFill>
                <a:effectLst>
                  <a:glow rad="88900">
                    <a:srgbClr val="381617"/>
                  </a:glow>
                  <a:outerShdw blurRad="38100" dist="19050" dir="2700000" algn="tl" rotWithShape="0">
                    <a:srgbClr val="371613"/>
                  </a:outerShdw>
                </a:effectLst>
              </a:rPr>
              <a:t>Goal: An evaluation tool to assess for fair voter districting</a:t>
            </a:r>
          </a:p>
        </p:txBody>
      </p:sp>
      <p:pic>
        <p:nvPicPr>
          <p:cNvPr id="21" name="laughing">
            <a:hlinkClick r:id="" action="ppaction://media"/>
            <a:extLst>
              <a:ext uri="{FF2B5EF4-FFF2-40B4-BE49-F238E27FC236}">
                <a16:creationId xmlns:a16="http://schemas.microsoft.com/office/drawing/2014/main" id="{426D096D-9868-4668-833F-70DA66BFA1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1691717" y="6391476"/>
            <a:ext cx="406400" cy="406400"/>
          </a:xfrm>
          <a:prstGeom prst="rect">
            <a:avLst/>
          </a:prstGeom>
        </p:spPr>
      </p:pic>
      <p:pic>
        <p:nvPicPr>
          <p:cNvPr id="22" name="1">
            <a:hlinkClick r:id="" action="ppaction://media"/>
            <a:extLst>
              <a:ext uri="{FF2B5EF4-FFF2-40B4-BE49-F238E27FC236}">
                <a16:creationId xmlns:a16="http://schemas.microsoft.com/office/drawing/2014/main" id="{9845BEB5-08E6-4AEA-AE3D-D756BBAFC7D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1691716" y="6404176"/>
            <a:ext cx="406400" cy="406400"/>
          </a:xfrm>
          <a:prstGeom prst="rect">
            <a:avLst/>
          </a:prstGeom>
        </p:spPr>
      </p:pic>
      <p:pic>
        <p:nvPicPr>
          <p:cNvPr id="23" name="2">
            <a:hlinkClick r:id="" action="ppaction://media"/>
            <a:extLst>
              <a:ext uri="{FF2B5EF4-FFF2-40B4-BE49-F238E27FC236}">
                <a16:creationId xmlns:a16="http://schemas.microsoft.com/office/drawing/2014/main" id="{08F00DE3-32B1-4E12-93E9-CDF40FD9264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1691716" y="6404176"/>
            <a:ext cx="406400" cy="406400"/>
          </a:xfrm>
          <a:prstGeom prst="rect">
            <a:avLst/>
          </a:prstGeom>
        </p:spPr>
      </p:pic>
      <p:pic>
        <p:nvPicPr>
          <p:cNvPr id="24" name="3">
            <a:hlinkClick r:id="" action="ppaction://media"/>
            <a:extLst>
              <a:ext uri="{FF2B5EF4-FFF2-40B4-BE49-F238E27FC236}">
                <a16:creationId xmlns:a16="http://schemas.microsoft.com/office/drawing/2014/main" id="{5F11C2A2-CFD2-47E3-A506-8F4508450D7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1691716" y="6400674"/>
            <a:ext cx="406400" cy="4064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684FDB-B27C-4FBE-BB4A-4F1398C72009}"/>
              </a:ext>
            </a:extLst>
          </p:cNvPr>
          <p:cNvSpPr txBox="1">
            <a:spLocks/>
          </p:cNvSpPr>
          <p:nvPr/>
        </p:nvSpPr>
        <p:spPr>
          <a:xfrm>
            <a:off x="2249713" y="4988891"/>
            <a:ext cx="6076612" cy="15994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en-US" sz="3200" b="1" dirty="0">
                <a:ln w="0"/>
                <a:solidFill>
                  <a:schemeClr val="accent4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Alt. districting solution 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planning</a:t>
            </a:r>
            <a:b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 b="1" dirty="0">
                <a:ln w="0"/>
                <a:solidFill>
                  <a:schemeClr val="bg1"/>
                </a:solidFill>
                <a:effectLst>
                  <a:glow rad="88900">
                    <a:srgbClr val="507566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in progress – apply to #1 and #2</a:t>
            </a:r>
          </a:p>
        </p:txBody>
      </p:sp>
    </p:spTree>
    <p:extLst>
      <p:ext uri="{BB962C8B-B14F-4D97-AF65-F5344CB8AC3E}">
        <p14:creationId xmlns:p14="http://schemas.microsoft.com/office/powerpoint/2010/main" val="129546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79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48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705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149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  <p:bldLst>
      <p:bldP spid="3" grpId="0" build="p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74</Words>
  <Application>Microsoft Office PowerPoint</Application>
  <PresentationFormat>Widescreen</PresentationFormat>
  <Paragraphs>10</Paragraphs>
  <Slides>2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Sesame Street Neighbor’s Tasks</vt:lpstr>
      <vt:lpstr>Sesame Street Neighbor’s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Coker, Helena Ruth</dc:creator>
  <cp:lastModifiedBy>Ikramulla, Faiz</cp:lastModifiedBy>
  <cp:revision>44</cp:revision>
  <dcterms:created xsi:type="dcterms:W3CDTF">2021-07-09T00:30:27Z</dcterms:created>
  <dcterms:modified xsi:type="dcterms:W3CDTF">2021-07-11T16:22:55Z</dcterms:modified>
</cp:coreProperties>
</file>