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E68689-5D91-4BBF-AEA8-BF6D848B100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8FE17AE-9477-43B2-912E-30211E60F173}">
      <dgm:prSet/>
      <dgm:spPr/>
      <dgm:t>
        <a:bodyPr/>
        <a:lstStyle/>
        <a:p>
          <a:r>
            <a:rPr lang="en-US" b="1" dirty="0"/>
            <a:t>Dataset:</a:t>
          </a:r>
          <a:r>
            <a:rPr lang="mk-MK" b="1" dirty="0"/>
            <a:t> </a:t>
          </a:r>
        </a:p>
        <a:p>
          <a:r>
            <a:rPr lang="en-US" b="1" dirty="0"/>
            <a:t>Retail Store Inventory Forecasting Dataset</a:t>
          </a:r>
          <a:endParaRPr lang="en-US" dirty="0"/>
        </a:p>
      </dgm:t>
    </dgm:pt>
    <dgm:pt modelId="{E8A625D7-CD62-432A-8BFA-34F074966E99}" type="parTrans" cxnId="{A1EF851A-EB29-4DBC-8755-01F8F26B6175}">
      <dgm:prSet/>
      <dgm:spPr/>
      <dgm:t>
        <a:bodyPr/>
        <a:lstStyle/>
        <a:p>
          <a:endParaRPr lang="en-US"/>
        </a:p>
      </dgm:t>
    </dgm:pt>
    <dgm:pt modelId="{B299E369-89BC-4941-8AE7-9D74B3DCB4F1}" type="sibTrans" cxnId="{A1EF851A-EB29-4DBC-8755-01F8F26B6175}">
      <dgm:prSet/>
      <dgm:spPr/>
      <dgm:t>
        <a:bodyPr/>
        <a:lstStyle/>
        <a:p>
          <a:endParaRPr lang="en-US"/>
        </a:p>
      </dgm:t>
    </dgm:pt>
    <dgm:pt modelId="{825A52AE-B68A-46CD-B578-6949B3869117}">
      <dgm:prSet/>
      <dgm:spPr/>
      <dgm:t>
        <a:bodyPr/>
        <a:lstStyle/>
        <a:p>
          <a:r>
            <a:rPr lang="mk-MK" dirty="0"/>
            <a:t>-</a:t>
          </a:r>
          <a:r>
            <a:rPr lang="en-US" dirty="0"/>
            <a:t>73.000+ </a:t>
          </a:r>
          <a:r>
            <a:rPr lang="mk-MK" dirty="0"/>
            <a:t>редици, 1</a:t>
          </a:r>
          <a:r>
            <a:rPr lang="en-US" dirty="0"/>
            <a:t>5</a:t>
          </a:r>
          <a:r>
            <a:rPr lang="mk-MK" dirty="0"/>
            <a:t> колони</a:t>
          </a:r>
          <a:endParaRPr lang="en-US" dirty="0"/>
        </a:p>
      </dgm:t>
    </dgm:pt>
    <dgm:pt modelId="{8A3FB2A7-B644-4472-800A-0516AC6DB2EC}" type="parTrans" cxnId="{E4D11A81-6B8A-4F5A-ACB5-67231F89924E}">
      <dgm:prSet/>
      <dgm:spPr/>
      <dgm:t>
        <a:bodyPr/>
        <a:lstStyle/>
        <a:p>
          <a:endParaRPr lang="en-US"/>
        </a:p>
      </dgm:t>
    </dgm:pt>
    <dgm:pt modelId="{3C7787D4-2FEC-4563-B11A-603981B0564A}" type="sibTrans" cxnId="{E4D11A81-6B8A-4F5A-ACB5-67231F89924E}">
      <dgm:prSet/>
      <dgm:spPr/>
      <dgm:t>
        <a:bodyPr/>
        <a:lstStyle/>
        <a:p>
          <a:endParaRPr lang="en-US"/>
        </a:p>
      </dgm:t>
    </dgm:pt>
    <dgm:pt modelId="{DC54C5F0-816B-4C83-BE5F-81266BF85F7B}">
      <dgm:prSet/>
      <dgm:spPr/>
      <dgm:t>
        <a:bodyPr/>
        <a:lstStyle/>
        <a:p>
          <a:r>
            <a:rPr lang="mk-MK"/>
            <a:t>-Карактеристики:</a:t>
          </a:r>
          <a:endParaRPr lang="en-US"/>
        </a:p>
      </dgm:t>
    </dgm:pt>
    <dgm:pt modelId="{855E9A2E-2309-4F3F-ACDE-7BFA91BC629E}" type="parTrans" cxnId="{7B858F26-3C73-473B-A9C9-C4FFEBD74BC2}">
      <dgm:prSet/>
      <dgm:spPr/>
      <dgm:t>
        <a:bodyPr/>
        <a:lstStyle/>
        <a:p>
          <a:endParaRPr lang="en-US"/>
        </a:p>
      </dgm:t>
    </dgm:pt>
    <dgm:pt modelId="{796397CD-1293-42F7-8769-53965F6BAB51}" type="sibTrans" cxnId="{7B858F26-3C73-473B-A9C9-C4FFEBD74BC2}">
      <dgm:prSet/>
      <dgm:spPr/>
      <dgm:t>
        <a:bodyPr/>
        <a:lstStyle/>
        <a:p>
          <a:endParaRPr lang="en-US"/>
        </a:p>
      </dgm:t>
    </dgm:pt>
    <dgm:pt modelId="{310D8B92-6A50-459D-9890-42EA07D7964F}">
      <dgm:prSet/>
      <dgm:spPr/>
      <dgm:t>
        <a:bodyPr/>
        <a:lstStyle/>
        <a:p>
          <a:r>
            <a:rPr lang="ru-RU" dirty="0"/>
            <a:t>Date</a:t>
          </a:r>
          <a:endParaRPr lang="en-US" dirty="0"/>
        </a:p>
      </dgm:t>
    </dgm:pt>
    <dgm:pt modelId="{B395B375-E0EB-4F32-B779-B1AB82E3FB10}" type="parTrans" cxnId="{B5D1F32A-5483-4836-8B7E-21B0A46D62E7}">
      <dgm:prSet/>
      <dgm:spPr/>
      <dgm:t>
        <a:bodyPr/>
        <a:lstStyle/>
        <a:p>
          <a:endParaRPr lang="en-US"/>
        </a:p>
      </dgm:t>
    </dgm:pt>
    <dgm:pt modelId="{DFC17A28-3B86-488D-84CF-16231FE5B4A5}" type="sibTrans" cxnId="{B5D1F32A-5483-4836-8B7E-21B0A46D62E7}">
      <dgm:prSet/>
      <dgm:spPr/>
      <dgm:t>
        <a:bodyPr/>
        <a:lstStyle/>
        <a:p>
          <a:endParaRPr lang="en-US"/>
        </a:p>
      </dgm:t>
    </dgm:pt>
    <dgm:pt modelId="{8E09564B-1A66-479C-8A01-A3FE9F962A06}">
      <dgm:prSet/>
      <dgm:spPr/>
      <dgm:t>
        <a:bodyPr/>
        <a:lstStyle/>
        <a:p>
          <a:r>
            <a:rPr lang="en-US" dirty="0"/>
            <a:t>Inventory Level, Units Sold, Units Ordered, Demand Forecast, Price, Discount, Competitor Pricing, Holiday/Promotion</a:t>
          </a:r>
        </a:p>
      </dgm:t>
    </dgm:pt>
    <dgm:pt modelId="{03B963B3-84B8-4089-BB32-69C2FBAB2A9F}" type="parTrans" cxnId="{F226AB2E-79AB-4614-B712-EDC23A984252}">
      <dgm:prSet/>
      <dgm:spPr/>
      <dgm:t>
        <a:bodyPr/>
        <a:lstStyle/>
        <a:p>
          <a:endParaRPr lang="en-US"/>
        </a:p>
      </dgm:t>
    </dgm:pt>
    <dgm:pt modelId="{0C52B67A-9E73-4CFD-A4BC-B9F438347432}" type="sibTrans" cxnId="{F226AB2E-79AB-4614-B712-EDC23A984252}">
      <dgm:prSet/>
      <dgm:spPr/>
      <dgm:t>
        <a:bodyPr/>
        <a:lstStyle/>
        <a:p>
          <a:endParaRPr lang="en-US"/>
        </a:p>
      </dgm:t>
    </dgm:pt>
    <dgm:pt modelId="{9EA02B61-136D-40BB-82EC-83B7CAD17A8E}">
      <dgm:prSet/>
      <dgm:spPr/>
      <dgm:t>
        <a:bodyPr/>
        <a:lstStyle/>
        <a:p>
          <a:r>
            <a:rPr lang="en-US" dirty="0"/>
            <a:t>Store ID, Product ID, Category, Region, Weather Condition, Seasonality</a:t>
          </a:r>
          <a:r>
            <a:rPr lang="ru-RU" dirty="0"/>
            <a:t> </a:t>
          </a:r>
          <a:endParaRPr lang="en-US" dirty="0"/>
        </a:p>
      </dgm:t>
    </dgm:pt>
    <dgm:pt modelId="{2FEB965A-D7B0-4F4F-93C9-42419F7C7766}" type="parTrans" cxnId="{784268E2-2725-47DF-82FD-A201D33E58DB}">
      <dgm:prSet/>
      <dgm:spPr/>
      <dgm:t>
        <a:bodyPr/>
        <a:lstStyle/>
        <a:p>
          <a:endParaRPr lang="en-US"/>
        </a:p>
      </dgm:t>
    </dgm:pt>
    <dgm:pt modelId="{E6249FF3-47E8-4004-961F-0027C7CDDDA0}" type="sibTrans" cxnId="{784268E2-2725-47DF-82FD-A201D33E58DB}">
      <dgm:prSet/>
      <dgm:spPr/>
      <dgm:t>
        <a:bodyPr/>
        <a:lstStyle/>
        <a:p>
          <a:endParaRPr lang="en-US"/>
        </a:p>
      </dgm:t>
    </dgm:pt>
    <dgm:pt modelId="{40403C00-CDC4-4107-9FF4-F47E26BF9A35}" type="pres">
      <dgm:prSet presAssocID="{C4E68689-5D91-4BBF-AEA8-BF6D848B1004}" presName="linear" presStyleCnt="0">
        <dgm:presLayoutVars>
          <dgm:animLvl val="lvl"/>
          <dgm:resizeHandles val="exact"/>
        </dgm:presLayoutVars>
      </dgm:prSet>
      <dgm:spPr/>
    </dgm:pt>
    <dgm:pt modelId="{BC9F3526-FAAC-42E2-BBDF-6183A48451AE}" type="pres">
      <dgm:prSet presAssocID="{A8FE17AE-9477-43B2-912E-30211E60F173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8122A95-845E-4646-971D-FCA4A19D18A6}" type="pres">
      <dgm:prSet presAssocID="{B299E369-89BC-4941-8AE7-9D74B3DCB4F1}" presName="spacer" presStyleCnt="0"/>
      <dgm:spPr/>
    </dgm:pt>
    <dgm:pt modelId="{BF0C9290-442C-4ECD-838A-93B3D5D67312}" type="pres">
      <dgm:prSet presAssocID="{825A52AE-B68A-46CD-B578-6949B386911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528F599B-1926-4F10-A495-CDFCDA4ED70C}" type="pres">
      <dgm:prSet presAssocID="{3C7787D4-2FEC-4563-B11A-603981B0564A}" presName="spacer" presStyleCnt="0"/>
      <dgm:spPr/>
    </dgm:pt>
    <dgm:pt modelId="{121EE9E2-6863-4BFF-8B88-749945B27733}" type="pres">
      <dgm:prSet presAssocID="{DC54C5F0-816B-4C83-BE5F-81266BF85F7B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329FF9B7-9E79-4DCD-BDA6-5CC771A8D20F}" type="pres">
      <dgm:prSet presAssocID="{796397CD-1293-42F7-8769-53965F6BAB51}" presName="spacer" presStyleCnt="0"/>
      <dgm:spPr/>
    </dgm:pt>
    <dgm:pt modelId="{78B306CD-96EA-4608-A6FB-010F61CA413D}" type="pres">
      <dgm:prSet presAssocID="{310D8B92-6A50-459D-9890-42EA07D7964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C381F2EF-3468-499E-9221-BD1B982C7AA2}" type="pres">
      <dgm:prSet presAssocID="{DFC17A28-3B86-488D-84CF-16231FE5B4A5}" presName="spacer" presStyleCnt="0"/>
      <dgm:spPr/>
    </dgm:pt>
    <dgm:pt modelId="{74AA38FD-401B-4134-A957-BB1666CA935E}" type="pres">
      <dgm:prSet presAssocID="{9EA02B61-136D-40BB-82EC-83B7CAD17A8E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764384C0-14B0-467B-B422-F66458C1D75E}" type="pres">
      <dgm:prSet presAssocID="{E6249FF3-47E8-4004-961F-0027C7CDDDA0}" presName="spacer" presStyleCnt="0"/>
      <dgm:spPr/>
    </dgm:pt>
    <dgm:pt modelId="{488A6523-EABF-42D2-91AB-6FBC70199004}" type="pres">
      <dgm:prSet presAssocID="{8E09564B-1A66-479C-8A01-A3FE9F962A06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A1EF851A-EB29-4DBC-8755-01F8F26B6175}" srcId="{C4E68689-5D91-4BBF-AEA8-BF6D848B1004}" destId="{A8FE17AE-9477-43B2-912E-30211E60F173}" srcOrd="0" destOrd="0" parTransId="{E8A625D7-CD62-432A-8BFA-34F074966E99}" sibTransId="{B299E369-89BC-4941-8AE7-9D74B3DCB4F1}"/>
    <dgm:cxn modelId="{7B858F26-3C73-473B-A9C9-C4FFEBD74BC2}" srcId="{C4E68689-5D91-4BBF-AEA8-BF6D848B1004}" destId="{DC54C5F0-816B-4C83-BE5F-81266BF85F7B}" srcOrd="2" destOrd="0" parTransId="{855E9A2E-2309-4F3F-ACDE-7BFA91BC629E}" sibTransId="{796397CD-1293-42F7-8769-53965F6BAB51}"/>
    <dgm:cxn modelId="{A2987427-F9A3-414E-80A5-9402F32D7C70}" type="presOf" srcId="{A8FE17AE-9477-43B2-912E-30211E60F173}" destId="{BC9F3526-FAAC-42E2-BBDF-6183A48451AE}" srcOrd="0" destOrd="0" presId="urn:microsoft.com/office/officeart/2005/8/layout/vList2"/>
    <dgm:cxn modelId="{B5D1F32A-5483-4836-8B7E-21B0A46D62E7}" srcId="{C4E68689-5D91-4BBF-AEA8-BF6D848B1004}" destId="{310D8B92-6A50-459D-9890-42EA07D7964F}" srcOrd="3" destOrd="0" parTransId="{B395B375-E0EB-4F32-B779-B1AB82E3FB10}" sibTransId="{DFC17A28-3B86-488D-84CF-16231FE5B4A5}"/>
    <dgm:cxn modelId="{F226AB2E-79AB-4614-B712-EDC23A984252}" srcId="{C4E68689-5D91-4BBF-AEA8-BF6D848B1004}" destId="{8E09564B-1A66-479C-8A01-A3FE9F962A06}" srcOrd="5" destOrd="0" parTransId="{03B963B3-84B8-4089-BB32-69C2FBAB2A9F}" sibTransId="{0C52B67A-9E73-4CFD-A4BC-B9F438347432}"/>
    <dgm:cxn modelId="{8954734A-409E-4EE1-98F6-624C092F85A7}" type="presOf" srcId="{C4E68689-5D91-4BBF-AEA8-BF6D848B1004}" destId="{40403C00-CDC4-4107-9FF4-F47E26BF9A35}" srcOrd="0" destOrd="0" presId="urn:microsoft.com/office/officeart/2005/8/layout/vList2"/>
    <dgm:cxn modelId="{9670EE80-7072-42C8-B980-82DF8359ADE4}" type="presOf" srcId="{310D8B92-6A50-459D-9890-42EA07D7964F}" destId="{78B306CD-96EA-4608-A6FB-010F61CA413D}" srcOrd="0" destOrd="0" presId="urn:microsoft.com/office/officeart/2005/8/layout/vList2"/>
    <dgm:cxn modelId="{E4D11A81-6B8A-4F5A-ACB5-67231F89924E}" srcId="{C4E68689-5D91-4BBF-AEA8-BF6D848B1004}" destId="{825A52AE-B68A-46CD-B578-6949B3869117}" srcOrd="1" destOrd="0" parTransId="{8A3FB2A7-B644-4472-800A-0516AC6DB2EC}" sibTransId="{3C7787D4-2FEC-4563-B11A-603981B0564A}"/>
    <dgm:cxn modelId="{2A0B63A5-A104-43B0-BF5B-F7F7DC341051}" type="presOf" srcId="{8E09564B-1A66-479C-8A01-A3FE9F962A06}" destId="{488A6523-EABF-42D2-91AB-6FBC70199004}" srcOrd="0" destOrd="0" presId="urn:microsoft.com/office/officeart/2005/8/layout/vList2"/>
    <dgm:cxn modelId="{395F1DAB-595A-49C6-BC02-B26D6A73D440}" type="presOf" srcId="{DC54C5F0-816B-4C83-BE5F-81266BF85F7B}" destId="{121EE9E2-6863-4BFF-8B88-749945B27733}" srcOrd="0" destOrd="0" presId="urn:microsoft.com/office/officeart/2005/8/layout/vList2"/>
    <dgm:cxn modelId="{2EE362AE-6F4F-4875-A1BE-2D74EDB0FCED}" type="presOf" srcId="{9EA02B61-136D-40BB-82EC-83B7CAD17A8E}" destId="{74AA38FD-401B-4134-A957-BB1666CA935E}" srcOrd="0" destOrd="0" presId="urn:microsoft.com/office/officeart/2005/8/layout/vList2"/>
    <dgm:cxn modelId="{784268E2-2725-47DF-82FD-A201D33E58DB}" srcId="{C4E68689-5D91-4BBF-AEA8-BF6D848B1004}" destId="{9EA02B61-136D-40BB-82EC-83B7CAD17A8E}" srcOrd="4" destOrd="0" parTransId="{2FEB965A-D7B0-4F4F-93C9-42419F7C7766}" sibTransId="{E6249FF3-47E8-4004-961F-0027C7CDDDA0}"/>
    <dgm:cxn modelId="{A3D361ED-198B-4E04-A64D-362A6E2F486F}" type="presOf" srcId="{825A52AE-B68A-46CD-B578-6949B3869117}" destId="{BF0C9290-442C-4ECD-838A-93B3D5D67312}" srcOrd="0" destOrd="0" presId="urn:microsoft.com/office/officeart/2005/8/layout/vList2"/>
    <dgm:cxn modelId="{84930F48-9110-4906-8C68-AAE4167438CB}" type="presParOf" srcId="{40403C00-CDC4-4107-9FF4-F47E26BF9A35}" destId="{BC9F3526-FAAC-42E2-BBDF-6183A48451AE}" srcOrd="0" destOrd="0" presId="urn:microsoft.com/office/officeart/2005/8/layout/vList2"/>
    <dgm:cxn modelId="{29201D38-8206-408E-85A4-74EE94E1719F}" type="presParOf" srcId="{40403C00-CDC4-4107-9FF4-F47E26BF9A35}" destId="{98122A95-845E-4646-971D-FCA4A19D18A6}" srcOrd="1" destOrd="0" presId="urn:microsoft.com/office/officeart/2005/8/layout/vList2"/>
    <dgm:cxn modelId="{E6061B1D-0BBC-4075-830F-052C7CE19D99}" type="presParOf" srcId="{40403C00-CDC4-4107-9FF4-F47E26BF9A35}" destId="{BF0C9290-442C-4ECD-838A-93B3D5D67312}" srcOrd="2" destOrd="0" presId="urn:microsoft.com/office/officeart/2005/8/layout/vList2"/>
    <dgm:cxn modelId="{7523D946-044F-47C0-9CAC-C7E3BA9160BF}" type="presParOf" srcId="{40403C00-CDC4-4107-9FF4-F47E26BF9A35}" destId="{528F599B-1926-4F10-A495-CDFCDA4ED70C}" srcOrd="3" destOrd="0" presId="urn:microsoft.com/office/officeart/2005/8/layout/vList2"/>
    <dgm:cxn modelId="{CE2E8507-ECD1-4E79-A829-850486FE4F3B}" type="presParOf" srcId="{40403C00-CDC4-4107-9FF4-F47E26BF9A35}" destId="{121EE9E2-6863-4BFF-8B88-749945B27733}" srcOrd="4" destOrd="0" presId="urn:microsoft.com/office/officeart/2005/8/layout/vList2"/>
    <dgm:cxn modelId="{35BCC6CB-C82A-48BD-A64B-DF61FD6B2ED0}" type="presParOf" srcId="{40403C00-CDC4-4107-9FF4-F47E26BF9A35}" destId="{329FF9B7-9E79-4DCD-BDA6-5CC771A8D20F}" srcOrd="5" destOrd="0" presId="urn:microsoft.com/office/officeart/2005/8/layout/vList2"/>
    <dgm:cxn modelId="{639868F2-9C16-4A4C-AD83-536F6EC9A84F}" type="presParOf" srcId="{40403C00-CDC4-4107-9FF4-F47E26BF9A35}" destId="{78B306CD-96EA-4608-A6FB-010F61CA413D}" srcOrd="6" destOrd="0" presId="urn:microsoft.com/office/officeart/2005/8/layout/vList2"/>
    <dgm:cxn modelId="{80478D4E-7817-4CB6-8B22-4184D5DEBE33}" type="presParOf" srcId="{40403C00-CDC4-4107-9FF4-F47E26BF9A35}" destId="{C381F2EF-3468-499E-9221-BD1B982C7AA2}" srcOrd="7" destOrd="0" presId="urn:microsoft.com/office/officeart/2005/8/layout/vList2"/>
    <dgm:cxn modelId="{99F7748E-D71C-461D-8378-5D282FC547B9}" type="presParOf" srcId="{40403C00-CDC4-4107-9FF4-F47E26BF9A35}" destId="{74AA38FD-401B-4134-A957-BB1666CA935E}" srcOrd="8" destOrd="0" presId="urn:microsoft.com/office/officeart/2005/8/layout/vList2"/>
    <dgm:cxn modelId="{49D5BE1C-CF6C-487C-9699-62846E39987D}" type="presParOf" srcId="{40403C00-CDC4-4107-9FF4-F47E26BF9A35}" destId="{764384C0-14B0-467B-B422-F66458C1D75E}" srcOrd="9" destOrd="0" presId="urn:microsoft.com/office/officeart/2005/8/layout/vList2"/>
    <dgm:cxn modelId="{F4794CF0-0098-464F-98B6-39BC46CCE800}" type="presParOf" srcId="{40403C00-CDC4-4107-9FF4-F47E26BF9A35}" destId="{488A6523-EABF-42D2-91AB-6FBC70199004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50594AC-50E6-4F26-B278-6216CD77863E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A6E7A69-0690-4A2B-A9BA-D260F002945B}">
      <dgm:prSet/>
      <dgm:spPr/>
      <dgm:t>
        <a:bodyPr/>
        <a:lstStyle/>
        <a:p>
          <a:r>
            <a:rPr lang="mk-MK" b="0" i="0" baseline="0"/>
            <a:t>Добиени динамички цени кои ги земаат во обзир различните карактеристики</a:t>
          </a:r>
          <a:endParaRPr lang="en-US"/>
        </a:p>
      </dgm:t>
    </dgm:pt>
    <dgm:pt modelId="{A6A90A10-5863-4470-96DA-27A2BE185096}" type="parTrans" cxnId="{A3636249-2B6A-4BED-B042-2012041C3AC4}">
      <dgm:prSet/>
      <dgm:spPr/>
      <dgm:t>
        <a:bodyPr/>
        <a:lstStyle/>
        <a:p>
          <a:endParaRPr lang="en-US"/>
        </a:p>
      </dgm:t>
    </dgm:pt>
    <dgm:pt modelId="{08B48F65-F756-4A0B-89DC-D9F9F12B940A}" type="sibTrans" cxnId="{A3636249-2B6A-4BED-B042-2012041C3AC4}">
      <dgm:prSet/>
      <dgm:spPr/>
      <dgm:t>
        <a:bodyPr/>
        <a:lstStyle/>
        <a:p>
          <a:endParaRPr lang="en-US"/>
        </a:p>
      </dgm:t>
    </dgm:pt>
    <dgm:pt modelId="{DBA29872-B69E-44DA-98D9-B1FE43691D5B}">
      <dgm:prSet/>
      <dgm:spPr/>
      <dgm:t>
        <a:bodyPr/>
        <a:lstStyle/>
        <a:p>
          <a:r>
            <a:rPr lang="en-US" b="0" i="0" baseline="0"/>
            <a:t>Машинско учење </a:t>
          </a:r>
          <a:r>
            <a:rPr lang="en-US" i="0" baseline="0"/>
            <a:t>може</a:t>
          </a:r>
          <a:r>
            <a:rPr lang="en-US" b="0" i="0" baseline="0"/>
            <a:t> да помогне за динамичко </a:t>
          </a:r>
          <a:r>
            <a:rPr lang="mk-MK" b="0" i="0" baseline="0"/>
            <a:t>одредување на цени</a:t>
          </a:r>
          <a:endParaRPr lang="en-US"/>
        </a:p>
      </dgm:t>
    </dgm:pt>
    <dgm:pt modelId="{33E98650-84E4-4891-AF24-A63F4C8363A4}" type="parTrans" cxnId="{2A4B0A24-F56E-41DD-BA91-31E8C7C679EC}">
      <dgm:prSet/>
      <dgm:spPr/>
      <dgm:t>
        <a:bodyPr/>
        <a:lstStyle/>
        <a:p>
          <a:endParaRPr lang="en-US"/>
        </a:p>
      </dgm:t>
    </dgm:pt>
    <dgm:pt modelId="{D9F0075B-48B5-4D49-BBCC-C435EC431916}" type="sibTrans" cxnId="{2A4B0A24-F56E-41DD-BA91-31E8C7C679EC}">
      <dgm:prSet/>
      <dgm:spPr/>
      <dgm:t>
        <a:bodyPr/>
        <a:lstStyle/>
        <a:p>
          <a:endParaRPr lang="en-US"/>
        </a:p>
      </dgm:t>
    </dgm:pt>
    <dgm:pt modelId="{690A383A-6C0D-411B-8321-1B08FB94C4F2}">
      <dgm:prSet/>
      <dgm:spPr/>
      <dgm:t>
        <a:bodyPr/>
        <a:lstStyle/>
        <a:p>
          <a:r>
            <a:rPr lang="en-US" i="0" baseline="0"/>
            <a:t>Клучно</a:t>
          </a:r>
          <a:r>
            <a:rPr lang="mk-MK" b="1"/>
            <a:t> </a:t>
          </a:r>
          <a:r>
            <a:rPr lang="mk-MK"/>
            <a:t>е д</a:t>
          </a:r>
          <a:r>
            <a:rPr lang="en-US" b="0" i="0" baseline="0"/>
            <a:t>а имаме точни податоци</a:t>
          </a:r>
          <a:r>
            <a:rPr lang="mk-MK" b="0" i="0" baseline="0"/>
            <a:t>,</a:t>
          </a:r>
          <a:r>
            <a:rPr lang="en-US" b="0" i="0" baseline="0"/>
            <a:t> особено за конкуренцијата</a:t>
          </a:r>
          <a:endParaRPr lang="en-US"/>
        </a:p>
      </dgm:t>
    </dgm:pt>
    <dgm:pt modelId="{B46015F1-C890-4B8D-8AE6-0AB19D79B423}" type="parTrans" cxnId="{7086497B-9920-4CD3-A8CB-EB7ADB2FB2AD}">
      <dgm:prSet/>
      <dgm:spPr/>
      <dgm:t>
        <a:bodyPr/>
        <a:lstStyle/>
        <a:p>
          <a:endParaRPr lang="en-US"/>
        </a:p>
      </dgm:t>
    </dgm:pt>
    <dgm:pt modelId="{7101F718-698C-4905-9003-1B10F75BA620}" type="sibTrans" cxnId="{7086497B-9920-4CD3-A8CB-EB7ADB2FB2AD}">
      <dgm:prSet/>
      <dgm:spPr/>
      <dgm:t>
        <a:bodyPr/>
        <a:lstStyle/>
        <a:p>
          <a:endParaRPr lang="en-US"/>
        </a:p>
      </dgm:t>
    </dgm:pt>
    <dgm:pt modelId="{7B11999D-E8D1-4517-86C6-D723E0691A1E}" type="pres">
      <dgm:prSet presAssocID="{850594AC-50E6-4F26-B278-6216CD77863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B398EEA-C4D1-4CF4-8CD0-3A1D0673B575}" type="pres">
      <dgm:prSet presAssocID="{4A6E7A69-0690-4A2B-A9BA-D260F002945B}" presName="hierRoot1" presStyleCnt="0"/>
      <dgm:spPr/>
    </dgm:pt>
    <dgm:pt modelId="{09125A93-185F-4C14-AD0E-CE508B34A2AA}" type="pres">
      <dgm:prSet presAssocID="{4A6E7A69-0690-4A2B-A9BA-D260F002945B}" presName="composite" presStyleCnt="0"/>
      <dgm:spPr/>
    </dgm:pt>
    <dgm:pt modelId="{0BD8C6D2-CE09-49F5-A5CB-6A2871ABEFA9}" type="pres">
      <dgm:prSet presAssocID="{4A6E7A69-0690-4A2B-A9BA-D260F002945B}" presName="background" presStyleLbl="node0" presStyleIdx="0" presStyleCnt="3"/>
      <dgm:spPr/>
    </dgm:pt>
    <dgm:pt modelId="{330E073B-6170-4F2F-B4B5-99E7FC3BFDD5}" type="pres">
      <dgm:prSet presAssocID="{4A6E7A69-0690-4A2B-A9BA-D260F002945B}" presName="text" presStyleLbl="fgAcc0" presStyleIdx="0" presStyleCnt="3">
        <dgm:presLayoutVars>
          <dgm:chPref val="3"/>
        </dgm:presLayoutVars>
      </dgm:prSet>
      <dgm:spPr/>
    </dgm:pt>
    <dgm:pt modelId="{94ED5745-331C-4CB1-BABD-A8DD330C8416}" type="pres">
      <dgm:prSet presAssocID="{4A6E7A69-0690-4A2B-A9BA-D260F002945B}" presName="hierChild2" presStyleCnt="0"/>
      <dgm:spPr/>
    </dgm:pt>
    <dgm:pt modelId="{7CD4E6B7-F24C-4FFF-8FD6-9A7EB13BB3BB}" type="pres">
      <dgm:prSet presAssocID="{DBA29872-B69E-44DA-98D9-B1FE43691D5B}" presName="hierRoot1" presStyleCnt="0"/>
      <dgm:spPr/>
    </dgm:pt>
    <dgm:pt modelId="{4FBB9303-DD6F-4FE1-ADC3-FB3155118DFB}" type="pres">
      <dgm:prSet presAssocID="{DBA29872-B69E-44DA-98D9-B1FE43691D5B}" presName="composite" presStyleCnt="0"/>
      <dgm:spPr/>
    </dgm:pt>
    <dgm:pt modelId="{CBAA8D6A-09E7-4B80-92B8-EDF0FC6A01A3}" type="pres">
      <dgm:prSet presAssocID="{DBA29872-B69E-44DA-98D9-B1FE43691D5B}" presName="background" presStyleLbl="node0" presStyleIdx="1" presStyleCnt="3"/>
      <dgm:spPr/>
    </dgm:pt>
    <dgm:pt modelId="{4D59B010-961B-4E45-B3DE-0ABB5B2417CE}" type="pres">
      <dgm:prSet presAssocID="{DBA29872-B69E-44DA-98D9-B1FE43691D5B}" presName="text" presStyleLbl="fgAcc0" presStyleIdx="1" presStyleCnt="3">
        <dgm:presLayoutVars>
          <dgm:chPref val="3"/>
        </dgm:presLayoutVars>
      </dgm:prSet>
      <dgm:spPr/>
    </dgm:pt>
    <dgm:pt modelId="{66B40221-9E06-41EE-B704-1BB1A7DAB042}" type="pres">
      <dgm:prSet presAssocID="{DBA29872-B69E-44DA-98D9-B1FE43691D5B}" presName="hierChild2" presStyleCnt="0"/>
      <dgm:spPr/>
    </dgm:pt>
    <dgm:pt modelId="{70B8F8A8-861E-4584-B38C-DF11C099A926}" type="pres">
      <dgm:prSet presAssocID="{690A383A-6C0D-411B-8321-1B08FB94C4F2}" presName="hierRoot1" presStyleCnt="0"/>
      <dgm:spPr/>
    </dgm:pt>
    <dgm:pt modelId="{469F2A59-492A-4394-AAC1-9391DEB2D946}" type="pres">
      <dgm:prSet presAssocID="{690A383A-6C0D-411B-8321-1B08FB94C4F2}" presName="composite" presStyleCnt="0"/>
      <dgm:spPr/>
    </dgm:pt>
    <dgm:pt modelId="{FE02CDB5-1972-4138-B2EF-E530ECA58AD0}" type="pres">
      <dgm:prSet presAssocID="{690A383A-6C0D-411B-8321-1B08FB94C4F2}" presName="background" presStyleLbl="node0" presStyleIdx="2" presStyleCnt="3"/>
      <dgm:spPr/>
    </dgm:pt>
    <dgm:pt modelId="{321D34BD-66B0-4BF8-BB2C-A1CF74B06C52}" type="pres">
      <dgm:prSet presAssocID="{690A383A-6C0D-411B-8321-1B08FB94C4F2}" presName="text" presStyleLbl="fgAcc0" presStyleIdx="2" presStyleCnt="3">
        <dgm:presLayoutVars>
          <dgm:chPref val="3"/>
        </dgm:presLayoutVars>
      </dgm:prSet>
      <dgm:spPr/>
    </dgm:pt>
    <dgm:pt modelId="{D0DF4824-29A9-4C27-88D1-DB1F38DBF852}" type="pres">
      <dgm:prSet presAssocID="{690A383A-6C0D-411B-8321-1B08FB94C4F2}" presName="hierChild2" presStyleCnt="0"/>
      <dgm:spPr/>
    </dgm:pt>
  </dgm:ptLst>
  <dgm:cxnLst>
    <dgm:cxn modelId="{AF72B10A-C6F7-4508-8BA1-73AC4051E07E}" type="presOf" srcId="{DBA29872-B69E-44DA-98D9-B1FE43691D5B}" destId="{4D59B010-961B-4E45-B3DE-0ABB5B2417CE}" srcOrd="0" destOrd="0" presId="urn:microsoft.com/office/officeart/2005/8/layout/hierarchy1"/>
    <dgm:cxn modelId="{4722DE15-E35A-4197-8229-E6BBF5C81F18}" type="presOf" srcId="{4A6E7A69-0690-4A2B-A9BA-D260F002945B}" destId="{330E073B-6170-4F2F-B4B5-99E7FC3BFDD5}" srcOrd="0" destOrd="0" presId="urn:microsoft.com/office/officeart/2005/8/layout/hierarchy1"/>
    <dgm:cxn modelId="{2A4B0A24-F56E-41DD-BA91-31E8C7C679EC}" srcId="{850594AC-50E6-4F26-B278-6216CD77863E}" destId="{DBA29872-B69E-44DA-98D9-B1FE43691D5B}" srcOrd="1" destOrd="0" parTransId="{33E98650-84E4-4891-AF24-A63F4C8363A4}" sibTransId="{D9F0075B-48B5-4D49-BBCC-C435EC431916}"/>
    <dgm:cxn modelId="{A3636249-2B6A-4BED-B042-2012041C3AC4}" srcId="{850594AC-50E6-4F26-B278-6216CD77863E}" destId="{4A6E7A69-0690-4A2B-A9BA-D260F002945B}" srcOrd="0" destOrd="0" parTransId="{A6A90A10-5863-4470-96DA-27A2BE185096}" sibTransId="{08B48F65-F756-4A0B-89DC-D9F9F12B940A}"/>
    <dgm:cxn modelId="{7086497B-9920-4CD3-A8CB-EB7ADB2FB2AD}" srcId="{850594AC-50E6-4F26-B278-6216CD77863E}" destId="{690A383A-6C0D-411B-8321-1B08FB94C4F2}" srcOrd="2" destOrd="0" parTransId="{B46015F1-C890-4B8D-8AE6-0AB19D79B423}" sibTransId="{7101F718-698C-4905-9003-1B10F75BA620}"/>
    <dgm:cxn modelId="{30859494-3D77-4286-9E14-5A8A4EB6FE21}" type="presOf" srcId="{850594AC-50E6-4F26-B278-6216CD77863E}" destId="{7B11999D-E8D1-4517-86C6-D723E0691A1E}" srcOrd="0" destOrd="0" presId="urn:microsoft.com/office/officeart/2005/8/layout/hierarchy1"/>
    <dgm:cxn modelId="{7B7EFB99-047A-451B-9585-8A9C4D6607DD}" type="presOf" srcId="{690A383A-6C0D-411B-8321-1B08FB94C4F2}" destId="{321D34BD-66B0-4BF8-BB2C-A1CF74B06C52}" srcOrd="0" destOrd="0" presId="urn:microsoft.com/office/officeart/2005/8/layout/hierarchy1"/>
    <dgm:cxn modelId="{2FB43BB8-26F8-4A9C-BE16-2927F19257E9}" type="presParOf" srcId="{7B11999D-E8D1-4517-86C6-D723E0691A1E}" destId="{4B398EEA-C4D1-4CF4-8CD0-3A1D0673B575}" srcOrd="0" destOrd="0" presId="urn:microsoft.com/office/officeart/2005/8/layout/hierarchy1"/>
    <dgm:cxn modelId="{763575FF-C4DC-4970-87C9-D74E30A71648}" type="presParOf" srcId="{4B398EEA-C4D1-4CF4-8CD0-3A1D0673B575}" destId="{09125A93-185F-4C14-AD0E-CE508B34A2AA}" srcOrd="0" destOrd="0" presId="urn:microsoft.com/office/officeart/2005/8/layout/hierarchy1"/>
    <dgm:cxn modelId="{7F39B56C-7108-4833-8F1D-085442B42586}" type="presParOf" srcId="{09125A93-185F-4C14-AD0E-CE508B34A2AA}" destId="{0BD8C6D2-CE09-49F5-A5CB-6A2871ABEFA9}" srcOrd="0" destOrd="0" presId="urn:microsoft.com/office/officeart/2005/8/layout/hierarchy1"/>
    <dgm:cxn modelId="{BCAF4919-1F89-4FA5-ACDF-E301D6DC9EA3}" type="presParOf" srcId="{09125A93-185F-4C14-AD0E-CE508B34A2AA}" destId="{330E073B-6170-4F2F-B4B5-99E7FC3BFDD5}" srcOrd="1" destOrd="0" presId="urn:microsoft.com/office/officeart/2005/8/layout/hierarchy1"/>
    <dgm:cxn modelId="{C1B5B087-BB27-4D88-8446-C9BC3EED41F9}" type="presParOf" srcId="{4B398EEA-C4D1-4CF4-8CD0-3A1D0673B575}" destId="{94ED5745-331C-4CB1-BABD-A8DD330C8416}" srcOrd="1" destOrd="0" presId="urn:microsoft.com/office/officeart/2005/8/layout/hierarchy1"/>
    <dgm:cxn modelId="{A74401A2-7B6C-456E-AA01-3FD97A8112B0}" type="presParOf" srcId="{7B11999D-E8D1-4517-86C6-D723E0691A1E}" destId="{7CD4E6B7-F24C-4FFF-8FD6-9A7EB13BB3BB}" srcOrd="1" destOrd="0" presId="urn:microsoft.com/office/officeart/2005/8/layout/hierarchy1"/>
    <dgm:cxn modelId="{0D3D5D9A-83B9-4605-912B-E622D14F9DD8}" type="presParOf" srcId="{7CD4E6B7-F24C-4FFF-8FD6-9A7EB13BB3BB}" destId="{4FBB9303-DD6F-4FE1-ADC3-FB3155118DFB}" srcOrd="0" destOrd="0" presId="urn:microsoft.com/office/officeart/2005/8/layout/hierarchy1"/>
    <dgm:cxn modelId="{BBCAE235-80F4-4E95-9EC4-484097602CF0}" type="presParOf" srcId="{4FBB9303-DD6F-4FE1-ADC3-FB3155118DFB}" destId="{CBAA8D6A-09E7-4B80-92B8-EDF0FC6A01A3}" srcOrd="0" destOrd="0" presId="urn:microsoft.com/office/officeart/2005/8/layout/hierarchy1"/>
    <dgm:cxn modelId="{B917C8FE-CDA2-4591-B686-C7ED7B22C85D}" type="presParOf" srcId="{4FBB9303-DD6F-4FE1-ADC3-FB3155118DFB}" destId="{4D59B010-961B-4E45-B3DE-0ABB5B2417CE}" srcOrd="1" destOrd="0" presId="urn:microsoft.com/office/officeart/2005/8/layout/hierarchy1"/>
    <dgm:cxn modelId="{329AFFDD-806F-49B9-BEEF-D39BA2298995}" type="presParOf" srcId="{7CD4E6B7-F24C-4FFF-8FD6-9A7EB13BB3BB}" destId="{66B40221-9E06-41EE-B704-1BB1A7DAB042}" srcOrd="1" destOrd="0" presId="urn:microsoft.com/office/officeart/2005/8/layout/hierarchy1"/>
    <dgm:cxn modelId="{916EA5C3-A583-4B32-97B9-7BEF17AD3350}" type="presParOf" srcId="{7B11999D-E8D1-4517-86C6-D723E0691A1E}" destId="{70B8F8A8-861E-4584-B38C-DF11C099A926}" srcOrd="2" destOrd="0" presId="urn:microsoft.com/office/officeart/2005/8/layout/hierarchy1"/>
    <dgm:cxn modelId="{1975D7CA-2DD8-4AD6-B767-1AEA1AEE62FA}" type="presParOf" srcId="{70B8F8A8-861E-4584-B38C-DF11C099A926}" destId="{469F2A59-492A-4394-AAC1-9391DEB2D946}" srcOrd="0" destOrd="0" presId="urn:microsoft.com/office/officeart/2005/8/layout/hierarchy1"/>
    <dgm:cxn modelId="{94683863-207A-4298-B59A-9DBD57E33F3B}" type="presParOf" srcId="{469F2A59-492A-4394-AAC1-9391DEB2D946}" destId="{FE02CDB5-1972-4138-B2EF-E530ECA58AD0}" srcOrd="0" destOrd="0" presId="urn:microsoft.com/office/officeart/2005/8/layout/hierarchy1"/>
    <dgm:cxn modelId="{620687B7-6D71-4AB3-942C-0329796375A5}" type="presParOf" srcId="{469F2A59-492A-4394-AAC1-9391DEB2D946}" destId="{321D34BD-66B0-4BF8-BB2C-A1CF74B06C52}" srcOrd="1" destOrd="0" presId="urn:microsoft.com/office/officeart/2005/8/layout/hierarchy1"/>
    <dgm:cxn modelId="{CB3995DC-9D93-4EA6-95CA-B674B05C3732}" type="presParOf" srcId="{70B8F8A8-861E-4584-B38C-DF11C099A926}" destId="{D0DF4824-29A9-4C27-88D1-DB1F38DBF8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9F3526-FAAC-42E2-BBDF-6183A48451AE}">
      <dsp:nvSpPr>
        <dsp:cNvPr id="0" name=""/>
        <dsp:cNvSpPr/>
      </dsp:nvSpPr>
      <dsp:spPr>
        <a:xfrm>
          <a:off x="0" y="113503"/>
          <a:ext cx="5365217" cy="889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Dataset:</a:t>
          </a:r>
          <a:r>
            <a:rPr lang="mk-MK" sz="1600" b="1" kern="1200" dirty="0"/>
            <a:t> 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Retail Store Inventory Forecasting Dataset</a:t>
          </a:r>
          <a:endParaRPr lang="en-US" sz="1600" kern="1200" dirty="0"/>
        </a:p>
      </dsp:txBody>
      <dsp:txXfrm>
        <a:off x="43436" y="156939"/>
        <a:ext cx="5278345" cy="802912"/>
      </dsp:txXfrm>
    </dsp:sp>
    <dsp:sp modelId="{BF0C9290-442C-4ECD-838A-93B3D5D67312}">
      <dsp:nvSpPr>
        <dsp:cNvPr id="0" name=""/>
        <dsp:cNvSpPr/>
      </dsp:nvSpPr>
      <dsp:spPr>
        <a:xfrm>
          <a:off x="0" y="1049368"/>
          <a:ext cx="5365217" cy="889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600" kern="1200" dirty="0"/>
            <a:t>-</a:t>
          </a:r>
          <a:r>
            <a:rPr lang="en-US" sz="1600" kern="1200" dirty="0"/>
            <a:t>73.000+ </a:t>
          </a:r>
          <a:r>
            <a:rPr lang="mk-MK" sz="1600" kern="1200" dirty="0"/>
            <a:t>редици, 1</a:t>
          </a:r>
          <a:r>
            <a:rPr lang="en-US" sz="1600" kern="1200" dirty="0"/>
            <a:t>5</a:t>
          </a:r>
          <a:r>
            <a:rPr lang="mk-MK" sz="1600" kern="1200" dirty="0"/>
            <a:t> колони</a:t>
          </a:r>
          <a:endParaRPr lang="en-US" sz="1600" kern="1200" dirty="0"/>
        </a:p>
      </dsp:txBody>
      <dsp:txXfrm>
        <a:off x="43436" y="1092804"/>
        <a:ext cx="5278345" cy="802912"/>
      </dsp:txXfrm>
    </dsp:sp>
    <dsp:sp modelId="{121EE9E2-6863-4BFF-8B88-749945B27733}">
      <dsp:nvSpPr>
        <dsp:cNvPr id="0" name=""/>
        <dsp:cNvSpPr/>
      </dsp:nvSpPr>
      <dsp:spPr>
        <a:xfrm>
          <a:off x="0" y="1985233"/>
          <a:ext cx="5365217" cy="889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1600" kern="1200"/>
            <a:t>-Карактеристики:</a:t>
          </a:r>
          <a:endParaRPr lang="en-US" sz="1600" kern="1200"/>
        </a:p>
      </dsp:txBody>
      <dsp:txXfrm>
        <a:off x="43436" y="2028669"/>
        <a:ext cx="5278345" cy="802912"/>
      </dsp:txXfrm>
    </dsp:sp>
    <dsp:sp modelId="{78B306CD-96EA-4608-A6FB-010F61CA413D}">
      <dsp:nvSpPr>
        <dsp:cNvPr id="0" name=""/>
        <dsp:cNvSpPr/>
      </dsp:nvSpPr>
      <dsp:spPr>
        <a:xfrm>
          <a:off x="0" y="2921098"/>
          <a:ext cx="5365217" cy="889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600" kern="1200" dirty="0"/>
            <a:t>Date</a:t>
          </a:r>
          <a:endParaRPr lang="en-US" sz="1600" kern="1200" dirty="0"/>
        </a:p>
      </dsp:txBody>
      <dsp:txXfrm>
        <a:off x="43436" y="2964534"/>
        <a:ext cx="5278345" cy="802912"/>
      </dsp:txXfrm>
    </dsp:sp>
    <dsp:sp modelId="{74AA38FD-401B-4134-A957-BB1666CA935E}">
      <dsp:nvSpPr>
        <dsp:cNvPr id="0" name=""/>
        <dsp:cNvSpPr/>
      </dsp:nvSpPr>
      <dsp:spPr>
        <a:xfrm>
          <a:off x="0" y="3856963"/>
          <a:ext cx="5365217" cy="889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Store ID, Product ID, Category, Region, Weather Condition, Seasonality</a:t>
          </a:r>
          <a:r>
            <a:rPr lang="ru-RU" sz="1600" kern="1200" dirty="0"/>
            <a:t> </a:t>
          </a:r>
          <a:endParaRPr lang="en-US" sz="1600" kern="1200" dirty="0"/>
        </a:p>
      </dsp:txBody>
      <dsp:txXfrm>
        <a:off x="43436" y="3900399"/>
        <a:ext cx="5278345" cy="802912"/>
      </dsp:txXfrm>
    </dsp:sp>
    <dsp:sp modelId="{488A6523-EABF-42D2-91AB-6FBC70199004}">
      <dsp:nvSpPr>
        <dsp:cNvPr id="0" name=""/>
        <dsp:cNvSpPr/>
      </dsp:nvSpPr>
      <dsp:spPr>
        <a:xfrm>
          <a:off x="0" y="4792828"/>
          <a:ext cx="5365217" cy="8897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Inventory Level, Units Sold, Units Ordered, Demand Forecast, Price, Discount, Competitor Pricing, Holiday/Promotion</a:t>
          </a:r>
        </a:p>
      </dsp:txBody>
      <dsp:txXfrm>
        <a:off x="43436" y="4836264"/>
        <a:ext cx="5278345" cy="802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D8C6D2-CE09-49F5-A5CB-6A2871ABEFA9}">
      <dsp:nvSpPr>
        <dsp:cNvPr id="0" name=""/>
        <dsp:cNvSpPr/>
      </dsp:nvSpPr>
      <dsp:spPr>
        <a:xfrm>
          <a:off x="0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30E073B-6170-4F2F-B4B5-99E7FC3BFDD5}">
      <dsp:nvSpPr>
        <dsp:cNvPr id="0" name=""/>
        <dsp:cNvSpPr/>
      </dsp:nvSpPr>
      <dsp:spPr>
        <a:xfrm>
          <a:off x="329803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mk-MK" sz="2200" b="0" i="0" kern="1200" baseline="0"/>
            <a:t>Добиени динамички цени кои ги земаат во обзир различните карактеристики</a:t>
          </a:r>
          <a:endParaRPr lang="en-US" sz="2200" kern="1200"/>
        </a:p>
      </dsp:txBody>
      <dsp:txXfrm>
        <a:off x="385008" y="924857"/>
        <a:ext cx="2857818" cy="1774414"/>
      </dsp:txXfrm>
    </dsp:sp>
    <dsp:sp modelId="{CBAA8D6A-09E7-4B80-92B8-EDF0FC6A01A3}">
      <dsp:nvSpPr>
        <dsp:cNvPr id="0" name=""/>
        <dsp:cNvSpPr/>
      </dsp:nvSpPr>
      <dsp:spPr>
        <a:xfrm>
          <a:off x="3627834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D59B010-961B-4E45-B3DE-0ABB5B2417CE}">
      <dsp:nvSpPr>
        <dsp:cNvPr id="0" name=""/>
        <dsp:cNvSpPr/>
      </dsp:nvSpPr>
      <dsp:spPr>
        <a:xfrm>
          <a:off x="3957637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Машинско учење </a:t>
          </a:r>
          <a:r>
            <a:rPr lang="en-US" sz="2200" i="0" kern="1200" baseline="0"/>
            <a:t>може</a:t>
          </a:r>
          <a:r>
            <a:rPr lang="en-US" sz="2200" b="0" i="0" kern="1200" baseline="0"/>
            <a:t> да помогне за динамичко </a:t>
          </a:r>
          <a:r>
            <a:rPr lang="mk-MK" sz="2200" b="0" i="0" kern="1200" baseline="0"/>
            <a:t>одредување на цени</a:t>
          </a:r>
          <a:endParaRPr lang="en-US" sz="2200" kern="1200"/>
        </a:p>
      </dsp:txBody>
      <dsp:txXfrm>
        <a:off x="4012842" y="924857"/>
        <a:ext cx="2857818" cy="1774414"/>
      </dsp:txXfrm>
    </dsp:sp>
    <dsp:sp modelId="{FE02CDB5-1972-4138-B2EF-E530ECA58AD0}">
      <dsp:nvSpPr>
        <dsp:cNvPr id="0" name=""/>
        <dsp:cNvSpPr/>
      </dsp:nvSpPr>
      <dsp:spPr>
        <a:xfrm>
          <a:off x="7255668" y="556339"/>
          <a:ext cx="2968228" cy="188482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D34BD-66B0-4BF8-BB2C-A1CF74B06C52}">
      <dsp:nvSpPr>
        <dsp:cNvPr id="0" name=""/>
        <dsp:cNvSpPr/>
      </dsp:nvSpPr>
      <dsp:spPr>
        <a:xfrm>
          <a:off x="7585471" y="869652"/>
          <a:ext cx="2968228" cy="188482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i="0" kern="1200" baseline="0"/>
            <a:t>Клучно</a:t>
          </a:r>
          <a:r>
            <a:rPr lang="mk-MK" sz="2200" b="1" kern="1200"/>
            <a:t> </a:t>
          </a:r>
          <a:r>
            <a:rPr lang="mk-MK" sz="2200" kern="1200"/>
            <a:t>е д</a:t>
          </a:r>
          <a:r>
            <a:rPr lang="en-US" sz="2200" b="0" i="0" kern="1200" baseline="0"/>
            <a:t>а имаме точни податоци</a:t>
          </a:r>
          <a:r>
            <a:rPr lang="mk-MK" sz="2200" b="0" i="0" kern="1200" baseline="0"/>
            <a:t>,</a:t>
          </a:r>
          <a:r>
            <a:rPr lang="en-US" sz="2200" b="0" i="0" kern="1200" baseline="0"/>
            <a:t> особено за конкуренцијата</a:t>
          </a:r>
          <a:endParaRPr lang="en-US" sz="2200" kern="1200"/>
        </a:p>
      </dsp:txBody>
      <dsp:txXfrm>
        <a:off x="7640676" y="924857"/>
        <a:ext cx="2857818" cy="17744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682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0465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754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1986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59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116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36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2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811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84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8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372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14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783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F2A94E95-5557-4F66-997D-86BF185CFFD2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13BE1E86-82A8-4C2D-8E47-2CE2C51425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1879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B17CD-109A-ADB4-32D7-7F45135BE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14438"/>
            <a:ext cx="9144000" cy="2387600"/>
          </a:xfrm>
        </p:spPr>
        <p:txBody>
          <a:bodyPr>
            <a:noAutofit/>
          </a:bodyPr>
          <a:lstStyle/>
          <a:p>
            <a:r>
              <a:rPr lang="mk-MK" sz="3600" dirty="0"/>
              <a:t>Стандарден проект на тема:</a:t>
            </a:r>
            <a:br>
              <a:rPr lang="mk-MK" sz="3600" dirty="0"/>
            </a:br>
            <a:r>
              <a:rPr lang="ru-RU" sz="3600" dirty="0"/>
              <a:t>Алгоритам за динамичко поставување на цени на</a:t>
            </a:r>
            <a:br>
              <a:rPr lang="ru-RU" sz="3600" dirty="0"/>
            </a:br>
            <a:r>
              <a:rPr lang="ru-RU" sz="3600" dirty="0"/>
              <a:t>производи од различни категории врз база на побарувачката</a:t>
            </a:r>
            <a:br>
              <a:rPr lang="ru-RU" sz="3600" dirty="0"/>
            </a:br>
            <a:r>
              <a:rPr lang="ru-RU" sz="3600" dirty="0"/>
              <a:t>и конкуренцијата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B416D-1863-8571-5B47-BCB6A18519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15681"/>
            <a:ext cx="9144000" cy="1655762"/>
          </a:xfrm>
        </p:spPr>
        <p:txBody>
          <a:bodyPr>
            <a:normAutofit/>
          </a:bodyPr>
          <a:lstStyle/>
          <a:p>
            <a:pPr algn="l"/>
            <a:endParaRPr lang="mk-MK" dirty="0"/>
          </a:p>
          <a:p>
            <a:pPr algn="l"/>
            <a:r>
              <a:rPr lang="mk-MK" dirty="0"/>
              <a:t>                Ментор:                                                                 Изработил:</a:t>
            </a:r>
          </a:p>
          <a:p>
            <a:pPr algn="l"/>
            <a:r>
              <a:rPr lang="mk-MK" dirty="0" err="1"/>
              <a:t>асс</a:t>
            </a:r>
            <a:r>
              <a:rPr lang="mk-MK" dirty="0"/>
              <a:t>. Милена </a:t>
            </a:r>
            <a:r>
              <a:rPr lang="mk-MK" dirty="0" err="1"/>
              <a:t>Трајаноска</a:t>
            </a:r>
            <a:r>
              <a:rPr lang="mk-MK" dirty="0"/>
              <a:t>                                        Леонид Давитковски 203212</a:t>
            </a:r>
          </a:p>
        </p:txBody>
      </p:sp>
    </p:spTree>
    <p:extLst>
      <p:ext uri="{BB962C8B-B14F-4D97-AF65-F5344CB8AC3E}">
        <p14:creationId xmlns:p14="http://schemas.microsoft.com/office/powerpoint/2010/main" val="863215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4D3AE-4546-0E89-8771-12A9E2F79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mk-MK" sz="3700" dirty="0"/>
              <a:t>Зошто динамичко одредување на цени?</a:t>
            </a:r>
            <a:endParaRPr lang="en-US" sz="37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97F206-729C-B0E9-EEE0-82A0672669E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18713" y="2413000"/>
            <a:ext cx="3835583" cy="3632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defTabSz="914400" eaLnBrk="0" fontAlgn="base" hangingPunct="0">
              <a:spcBef>
                <a:spcPct val="0"/>
              </a:spcBef>
              <a:buClrTx/>
              <a:buFontTx/>
              <a:buChar char="-"/>
            </a:pPr>
            <a:r>
              <a:rPr lang="mk-MK" altLang="en-US" sz="1600" dirty="0">
                <a:latin typeface="Arial" panose="020B0604020202020204" pitchFamily="34" charset="0"/>
              </a:rPr>
              <a:t>Фиксните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цени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mk-MK" altLang="en-US" sz="1600" dirty="0">
                <a:latin typeface="Arial" panose="020B0604020202020204" pitchFamily="34" charset="0"/>
              </a:rPr>
              <a:t>не ги </a:t>
            </a:r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не ги следат пазарните промени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buClrTx/>
              <a:buFontTx/>
              <a:buChar char="-"/>
            </a:pPr>
            <a:r>
              <a:rPr lang="mk-MK" altLang="en-US" sz="1600" dirty="0">
                <a:latin typeface="Arial" panose="020B0604020202020204" pitchFamily="34" charset="0"/>
              </a:rPr>
              <a:t>Побарувачката и конкуренцијата се менуваат</a:t>
            </a:r>
          </a:p>
          <a:p>
            <a:pPr defTabSz="914400" eaLnBrk="0" fontAlgn="base" hangingPunct="0">
              <a:spcBef>
                <a:spcPct val="0"/>
              </a:spcBef>
              <a:buClrTx/>
              <a:buFontTx/>
              <a:buChar char="-"/>
            </a:pPr>
            <a:r>
              <a:rPr lang="mk-MK" altLang="en-US" sz="1600" dirty="0" err="1">
                <a:latin typeface="Arial" panose="020B0604020202020204" pitchFamily="34" charset="0"/>
              </a:rPr>
              <a:t>Динамчкитото</a:t>
            </a:r>
            <a:r>
              <a:rPr lang="mk-MK" altLang="en-US" sz="1600" dirty="0">
                <a:latin typeface="Arial" panose="020B0604020202020204" pitchFamily="34" charset="0"/>
              </a:rPr>
              <a:t> одредување на цени го прави токму тоа</a:t>
            </a:r>
          </a:p>
          <a:p>
            <a:pPr defTabSz="914400" eaLnBrk="0" fontAlgn="base" hangingPunct="0">
              <a:spcBef>
                <a:spcPct val="0"/>
              </a:spcBef>
              <a:buClrTx/>
              <a:buFontTx/>
              <a:buChar char="-"/>
            </a:pPr>
            <a:r>
              <a:rPr lang="en-US" altLang="en-US" sz="1600" dirty="0" err="1">
                <a:latin typeface="Arial" panose="020B0604020202020204" pitchFamily="34" charset="0"/>
              </a:rPr>
              <a:t>Цел</a:t>
            </a:r>
            <a:r>
              <a:rPr lang="mk-MK" altLang="en-US" sz="1600" dirty="0">
                <a:latin typeface="Arial" panose="020B0604020202020204" pitchFamily="34" charset="0"/>
              </a:rPr>
              <a:t>та на проектот</a:t>
            </a:r>
            <a:r>
              <a:rPr lang="en-US" altLang="en-US" sz="1600" dirty="0">
                <a:latin typeface="Arial" panose="020B0604020202020204" pitchFamily="34" charset="0"/>
              </a:rPr>
              <a:t>: </a:t>
            </a:r>
            <a:r>
              <a:rPr lang="mk-MK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Предвидување</a:t>
            </a:r>
            <a:r>
              <a:rPr lang="mk-MK" altLang="en-US" sz="1600" dirty="0">
                <a:latin typeface="Arial" panose="020B0604020202020204" pitchFamily="34" charset="0"/>
              </a:rPr>
              <a:t> на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оптимални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цени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според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динамични</a:t>
            </a:r>
            <a:r>
              <a:rPr lang="en-US" altLang="en-US" sz="1600" dirty="0">
                <a:latin typeface="Arial" panose="020B0604020202020204" pitchFamily="34" charset="0"/>
              </a:rPr>
              <a:t> </a:t>
            </a:r>
            <a:r>
              <a:rPr lang="en-US" altLang="en-US" sz="1600" dirty="0" err="1">
                <a:latin typeface="Arial" panose="020B0604020202020204" pitchFamily="34" charset="0"/>
              </a:rPr>
              <a:t>услови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pic>
        <p:nvPicPr>
          <p:cNvPr id="7" name="Picture 6" descr="A comparison of pricing and sales&#10;&#10;AI-generated content may be incorrect.">
            <a:extLst>
              <a:ext uri="{FF2B5EF4-FFF2-40B4-BE49-F238E27FC236}">
                <a16:creationId xmlns:a16="http://schemas.microsoft.com/office/drawing/2014/main" id="{42A7BAF2-725B-AAD4-DC27-090BA4870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623365"/>
            <a:ext cx="6277349" cy="3295608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403807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9A69AF-D57B-49B4-886C-D4A5DC1944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CABDC08D-6093-4397-92D4-54D00E2BB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6200000">
            <a:off x="-650724" y="650724"/>
            <a:ext cx="6858000" cy="5556552"/>
          </a:xfrm>
          <a:custGeom>
            <a:avLst/>
            <a:gdLst>
              <a:gd name="connsiteX0" fmla="*/ 6858000 w 6858000"/>
              <a:gd name="connsiteY0" fmla="*/ 3445704 h 5556552"/>
              <a:gd name="connsiteX1" fmla="*/ 3829242 w 6858000"/>
              <a:gd name="connsiteY1" fmla="*/ 5433322 h 5556552"/>
              <a:gd name="connsiteX2" fmla="*/ 3827369 w 6858000"/>
              <a:gd name="connsiteY2" fmla="*/ 5434867 h 5556552"/>
              <a:gd name="connsiteX3" fmla="*/ 3824583 w 6858000"/>
              <a:gd name="connsiteY3" fmla="*/ 5436378 h 5556552"/>
              <a:gd name="connsiteX4" fmla="*/ 3798693 w 6858000"/>
              <a:gd name="connsiteY4" fmla="*/ 5453370 h 5556552"/>
              <a:gd name="connsiteX5" fmla="*/ 3785011 w 6858000"/>
              <a:gd name="connsiteY5" fmla="*/ 5457858 h 5556552"/>
              <a:gd name="connsiteX6" fmla="*/ 3706339 w 6858000"/>
              <a:gd name="connsiteY6" fmla="*/ 5500559 h 5556552"/>
              <a:gd name="connsiteX7" fmla="*/ 3428998 w 6858000"/>
              <a:gd name="connsiteY7" fmla="*/ 5556552 h 5556552"/>
              <a:gd name="connsiteX8" fmla="*/ 3151658 w 6858000"/>
              <a:gd name="connsiteY8" fmla="*/ 5500559 h 5556552"/>
              <a:gd name="connsiteX9" fmla="*/ 3072996 w 6858000"/>
              <a:gd name="connsiteY9" fmla="*/ 5457863 h 5556552"/>
              <a:gd name="connsiteX10" fmla="*/ 3059298 w 6858000"/>
              <a:gd name="connsiteY10" fmla="*/ 5453370 h 5556552"/>
              <a:gd name="connsiteX11" fmla="*/ 3033383 w 6858000"/>
              <a:gd name="connsiteY11" fmla="*/ 5436362 h 5556552"/>
              <a:gd name="connsiteX12" fmla="*/ 3030627 w 6858000"/>
              <a:gd name="connsiteY12" fmla="*/ 5434867 h 5556552"/>
              <a:gd name="connsiteX13" fmla="*/ 3028775 w 6858000"/>
              <a:gd name="connsiteY13" fmla="*/ 5433338 h 5556552"/>
              <a:gd name="connsiteX14" fmla="*/ 0 w 6858000"/>
              <a:gd name="connsiteY14" fmla="*/ 3445704 h 5556552"/>
              <a:gd name="connsiteX15" fmla="*/ 6858000 w 6858000"/>
              <a:gd name="connsiteY15" fmla="*/ 0 h 5556552"/>
              <a:gd name="connsiteX16" fmla="*/ 6858000 w 6858000"/>
              <a:gd name="connsiteY16" fmla="*/ 349336 h 5556552"/>
              <a:gd name="connsiteX17" fmla="*/ 6858000 w 6858000"/>
              <a:gd name="connsiteY17" fmla="*/ 3445703 h 5556552"/>
              <a:gd name="connsiteX18" fmla="*/ 0 w 6858000"/>
              <a:gd name="connsiteY18" fmla="*/ 3445703 h 5556552"/>
              <a:gd name="connsiteX19" fmla="*/ 0 w 6858000"/>
              <a:gd name="connsiteY19" fmla="*/ 0 h 55565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858000" h="5556552">
                <a:moveTo>
                  <a:pt x="6858000" y="3445704"/>
                </a:moveTo>
                <a:lnTo>
                  <a:pt x="3829242" y="5433322"/>
                </a:lnTo>
                <a:lnTo>
                  <a:pt x="3827369" y="5434867"/>
                </a:lnTo>
                <a:lnTo>
                  <a:pt x="3824583" y="5436378"/>
                </a:lnTo>
                <a:lnTo>
                  <a:pt x="3798693" y="5453370"/>
                </a:lnTo>
                <a:lnTo>
                  <a:pt x="3785011" y="5457858"/>
                </a:lnTo>
                <a:lnTo>
                  <a:pt x="3706339" y="5500559"/>
                </a:lnTo>
                <a:cubicBezTo>
                  <a:pt x="3621096" y="5536614"/>
                  <a:pt x="3527375" y="5556552"/>
                  <a:pt x="3428998" y="5556552"/>
                </a:cubicBezTo>
                <a:cubicBezTo>
                  <a:pt x="3330621" y="5556552"/>
                  <a:pt x="3236901" y="5536614"/>
                  <a:pt x="3151658" y="5500559"/>
                </a:cubicBezTo>
                <a:lnTo>
                  <a:pt x="3072996" y="5457863"/>
                </a:lnTo>
                <a:lnTo>
                  <a:pt x="3059298" y="5453370"/>
                </a:lnTo>
                <a:lnTo>
                  <a:pt x="3033383" y="5436362"/>
                </a:lnTo>
                <a:lnTo>
                  <a:pt x="3030627" y="5434867"/>
                </a:lnTo>
                <a:lnTo>
                  <a:pt x="3028775" y="5433338"/>
                </a:lnTo>
                <a:lnTo>
                  <a:pt x="0" y="3445704"/>
                </a:lnTo>
                <a:close/>
                <a:moveTo>
                  <a:pt x="6858000" y="0"/>
                </a:moveTo>
                <a:lnTo>
                  <a:pt x="6858000" y="349336"/>
                </a:lnTo>
                <a:lnTo>
                  <a:pt x="6858000" y="3445703"/>
                </a:lnTo>
                <a:lnTo>
                  <a:pt x="0" y="3445703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F36D5A-C4C7-2498-C6C9-0588B3913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15" y="1734857"/>
            <a:ext cx="3765483" cy="3388287"/>
          </a:xfrm>
        </p:spPr>
        <p:txBody>
          <a:bodyPr anchor="ctr">
            <a:normAutofit/>
          </a:bodyPr>
          <a:lstStyle/>
          <a:p>
            <a:r>
              <a:rPr lang="mk-MK"/>
              <a:t>Податочно множество</a:t>
            </a:r>
            <a:endParaRPr lang="en-US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33A87FFA-1763-C192-698A-F2A81C75FD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50995075"/>
              </p:ext>
            </p:extLst>
          </p:nvPr>
        </p:nvGraphicFramePr>
        <p:xfrm>
          <a:off x="6008068" y="545690"/>
          <a:ext cx="5365218" cy="57961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31259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51A4-69B1-A15C-B0E8-06DB4B5E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dirty="0" err="1"/>
              <a:t>Претпроцесирање</a:t>
            </a:r>
            <a:r>
              <a:rPr lang="en-US" sz="3100" dirty="0"/>
              <a:t> и </a:t>
            </a:r>
            <a:r>
              <a:rPr lang="en-US" sz="3100" dirty="0" err="1"/>
              <a:t>инженеринг</a:t>
            </a:r>
            <a:r>
              <a:rPr lang="en-US" sz="3100" dirty="0"/>
              <a:t> </a:t>
            </a:r>
            <a:r>
              <a:rPr lang="en-US" sz="3100" dirty="0" err="1"/>
              <a:t>на</a:t>
            </a:r>
            <a:r>
              <a:rPr lang="en-US" sz="3100" dirty="0"/>
              <a:t> </a:t>
            </a:r>
            <a:r>
              <a:rPr lang="en-US" sz="3100" dirty="0" err="1"/>
              <a:t>карактеристики</a:t>
            </a:r>
            <a:endParaRPr lang="en-US" sz="3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E138BA-7090-7BF1-81C5-0300A664DD57}"/>
              </a:ext>
            </a:extLst>
          </p:cNvPr>
          <p:cNvSpPr txBox="1"/>
          <p:nvPr/>
        </p:nvSpPr>
        <p:spPr>
          <a:xfrm>
            <a:off x="810000" y="2031347"/>
            <a:ext cx="10042879" cy="25856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mk-MK" sz="1600" dirty="0"/>
              <a:t> </a:t>
            </a:r>
            <a:r>
              <a:rPr lang="en-US" sz="1600" dirty="0"/>
              <a:t>Feature Engineering: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en-US" sz="1600" dirty="0"/>
              <a:t> One-hot encoding и label encoding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mk-MK" sz="1600" dirty="0"/>
              <a:t> </a:t>
            </a:r>
            <a:r>
              <a:rPr lang="en-US" sz="1600" dirty="0"/>
              <a:t>Lag Features (Price_lag1, UnitsSold_lag1)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mk-MK" sz="1600" dirty="0"/>
              <a:t> </a:t>
            </a:r>
            <a:r>
              <a:rPr lang="en-US" sz="1600" dirty="0"/>
              <a:t>Moving Averages (Price_roll7, UnitsSold_roll7)</a:t>
            </a:r>
          </a:p>
          <a:p>
            <a:pPr lvl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Font typeface="Wingdings 2" charset="2"/>
              <a:buChar char=""/>
            </a:pPr>
            <a:r>
              <a:rPr lang="mk-MK" sz="1600" dirty="0"/>
              <a:t> </a:t>
            </a:r>
            <a:r>
              <a:rPr lang="en-US" sz="1600" dirty="0"/>
              <a:t>Date → Year, Month, Day, </a:t>
            </a:r>
            <a:r>
              <a:rPr lang="en-US" sz="1600" dirty="0" err="1"/>
              <a:t>DayOfWeek</a:t>
            </a:r>
            <a:endParaRPr lang="en-US" sz="1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ADFC148-3692-CD04-DA52-5C94FCF681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0000" y="4763047"/>
            <a:ext cx="10208302" cy="1378122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1152669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835F-B61D-DEC3-5A31-354F1E215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mk-MK" dirty="0"/>
              <a:t>Корелации во </a:t>
            </a:r>
            <a:r>
              <a:rPr lang="mk-MK" dirty="0" err="1"/>
              <a:t>датасетот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034F-6586-7F8D-CAC1-DEEEB1790A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8993" y="1487400"/>
            <a:ext cx="5185873" cy="3638763"/>
          </a:xfrm>
        </p:spPr>
        <p:txBody>
          <a:bodyPr/>
          <a:lstStyle/>
          <a:p>
            <a:pPr marL="0" indent="0">
              <a:buNone/>
            </a:pPr>
            <a:r>
              <a:rPr lang="mk-MK" sz="1800" dirty="0"/>
              <a:t>Силни врски</a:t>
            </a:r>
            <a:r>
              <a:rPr lang="en-US" sz="1800" dirty="0"/>
              <a:t> </a:t>
            </a:r>
            <a:r>
              <a:rPr lang="mk-MK" sz="1800" dirty="0"/>
              <a:t>во </a:t>
            </a:r>
            <a:r>
              <a:rPr lang="mk-MK" sz="1800" dirty="0" err="1"/>
              <a:t>датасетот</a:t>
            </a:r>
            <a:endParaRPr lang="mk-MK" sz="1800" dirty="0"/>
          </a:p>
          <a:p>
            <a:pPr>
              <a:buFontTx/>
              <a:buChar char="-"/>
            </a:pPr>
            <a:r>
              <a:rPr lang="en-US" sz="1800" dirty="0"/>
              <a:t>Price ↔ </a:t>
            </a:r>
            <a:r>
              <a:rPr lang="en-US" sz="1800" dirty="0" err="1"/>
              <a:t>Comptetitor</a:t>
            </a:r>
            <a:r>
              <a:rPr lang="en-US" sz="1800" dirty="0"/>
              <a:t> Pricing</a:t>
            </a:r>
          </a:p>
          <a:p>
            <a:pPr>
              <a:buFontTx/>
              <a:buChar char="-"/>
            </a:pPr>
            <a:r>
              <a:rPr lang="en-US" sz="1800" dirty="0"/>
              <a:t>Demand</a:t>
            </a:r>
            <a:r>
              <a:rPr lang="en-US" dirty="0"/>
              <a:t> Forecast</a:t>
            </a:r>
            <a:r>
              <a:rPr lang="en-US" sz="1800" dirty="0"/>
              <a:t> ↔ Inventory Level</a:t>
            </a:r>
          </a:p>
          <a:p>
            <a:pPr>
              <a:buFontTx/>
              <a:buChar char="-"/>
            </a:pPr>
            <a:r>
              <a:rPr lang="en-US" sz="1800" dirty="0"/>
              <a:t>Units Sold ↔ Demand Forecast</a:t>
            </a:r>
          </a:p>
          <a:p>
            <a:pPr>
              <a:buFontTx/>
              <a:buChar char="-"/>
            </a:pPr>
            <a:endParaRPr lang="en-US" sz="1800" dirty="0"/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3C6B360C-6893-1B9B-62E4-E7F58C92B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56349" y="1487400"/>
            <a:ext cx="5194583" cy="36387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mk-MK" sz="1800" dirty="0"/>
              <a:t>Силни врски со </a:t>
            </a:r>
            <a:r>
              <a:rPr lang="en-US" sz="1800" dirty="0"/>
              <a:t>Price</a:t>
            </a:r>
          </a:p>
          <a:p>
            <a:pPr>
              <a:buFontTx/>
              <a:buChar char="-"/>
            </a:pPr>
            <a:r>
              <a:rPr lang="en-US" sz="1800" dirty="0" err="1"/>
              <a:t>Comptetitor</a:t>
            </a:r>
            <a:r>
              <a:rPr lang="en-US" sz="1800" dirty="0"/>
              <a:t> Pricing</a:t>
            </a:r>
            <a:r>
              <a:rPr lang="mk-MK" sz="1800" dirty="0"/>
              <a:t> </a:t>
            </a:r>
            <a:r>
              <a:rPr lang="en-US" sz="1800" dirty="0"/>
              <a:t>(</a:t>
            </a:r>
            <a:r>
              <a:rPr lang="mk-MK" sz="1800" dirty="0"/>
              <a:t>огромна корелација</a:t>
            </a:r>
            <a:r>
              <a:rPr lang="en-US" sz="1800" dirty="0"/>
              <a:t>)</a:t>
            </a:r>
          </a:p>
          <a:p>
            <a:pPr>
              <a:buFontTx/>
              <a:buChar char="-"/>
            </a:pPr>
            <a:r>
              <a:rPr lang="en-US" sz="1800" dirty="0"/>
              <a:t>Inventory</a:t>
            </a:r>
            <a:r>
              <a:rPr lang="mk-MK" sz="1800" dirty="0"/>
              <a:t> </a:t>
            </a:r>
            <a:r>
              <a:rPr lang="en-US" sz="1800" dirty="0"/>
              <a:t>(</a:t>
            </a:r>
            <a:r>
              <a:rPr lang="mk-MK" sz="1800" dirty="0"/>
              <a:t>мала корелација</a:t>
            </a:r>
            <a:r>
              <a:rPr lang="en-US" sz="1800" dirty="0"/>
              <a:t>)</a:t>
            </a:r>
            <a:endParaRPr lang="mk-MK" sz="1800" dirty="0"/>
          </a:p>
          <a:p>
            <a:pPr>
              <a:buFontTx/>
              <a:buChar char="-"/>
            </a:pPr>
            <a:endParaRPr lang="en-US" sz="1800" dirty="0"/>
          </a:p>
        </p:txBody>
      </p:sp>
      <p:pic>
        <p:nvPicPr>
          <p:cNvPr id="20" name="Picture 19" descr="A purple and yellow rectangles&#10;&#10;AI-generated content may be incorrect.">
            <a:extLst>
              <a:ext uri="{FF2B5EF4-FFF2-40B4-BE49-F238E27FC236}">
                <a16:creationId xmlns:a16="http://schemas.microsoft.com/office/drawing/2014/main" id="{BD73BDFC-16EA-DB34-B0B8-9034EA6E3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993" y="3969494"/>
            <a:ext cx="5047309" cy="2441318"/>
          </a:xfrm>
          <a:prstGeom prst="rect">
            <a:avLst/>
          </a:prstGeom>
        </p:spPr>
      </p:pic>
      <p:pic>
        <p:nvPicPr>
          <p:cNvPr id="22" name="Picture 21" descr="A graph with text overlay&#10;&#10;AI-generated content may be incorrect.">
            <a:extLst>
              <a:ext uri="{FF2B5EF4-FFF2-40B4-BE49-F238E27FC236}">
                <a16:creationId xmlns:a16="http://schemas.microsoft.com/office/drawing/2014/main" id="{A2E74068-97D9-37FB-F4F1-76CD90DAB0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349" y="3969494"/>
            <a:ext cx="4498688" cy="244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77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507C5-1CA6-E752-27A4-4DB33A977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mk-MK" dirty="0"/>
              <a:t>Модел и резултати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474B8-ABF7-9297-3579-7B5538D82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3" y="2413000"/>
            <a:ext cx="3835583" cy="3632200"/>
          </a:xfrm>
        </p:spPr>
        <p:txBody>
          <a:bodyPr>
            <a:normAutofit/>
          </a:bodyPr>
          <a:lstStyle/>
          <a:p>
            <a:endParaRPr lang="mk-MK" sz="1600" b="1"/>
          </a:p>
          <a:p>
            <a:r>
              <a:rPr lang="mk-MK" sz="1600" b="1"/>
              <a:t>Модел:</a:t>
            </a:r>
            <a:r>
              <a:rPr lang="mk-MK" sz="1600"/>
              <a:t> </a:t>
            </a:r>
            <a:r>
              <a:rPr lang="en-US" sz="1600"/>
              <a:t>XGBoost </a:t>
            </a:r>
            <a:r>
              <a:rPr lang="mk-MK" sz="1600"/>
              <a:t>се покажа како</a:t>
            </a:r>
            <a:r>
              <a:rPr lang="en-US" sz="1600"/>
              <a:t> </a:t>
            </a:r>
            <a:r>
              <a:rPr lang="mk-MK" sz="1600"/>
              <a:t>најдобар</a:t>
            </a:r>
          </a:p>
          <a:p>
            <a:r>
              <a:rPr lang="mk-MK" sz="1600" b="1"/>
              <a:t>Резултати:</a:t>
            </a:r>
            <a:endParaRPr lang="mk-MK" sz="1600"/>
          </a:p>
          <a:p>
            <a:pPr lvl="1"/>
            <a:r>
              <a:rPr lang="en-US"/>
              <a:t>MAE = 2.41</a:t>
            </a:r>
          </a:p>
          <a:p>
            <a:pPr lvl="1"/>
            <a:r>
              <a:rPr lang="en-US"/>
              <a:t>RMSE = 2.80</a:t>
            </a:r>
          </a:p>
          <a:p>
            <a:pPr lvl="1"/>
            <a:r>
              <a:rPr lang="en-US"/>
              <a:t>R² = 0.99 → </a:t>
            </a:r>
            <a:r>
              <a:rPr lang="mk-MK" i="1"/>
              <a:t>Многу висока точност</a:t>
            </a:r>
            <a:endParaRPr lang="mk-MK"/>
          </a:p>
          <a:p>
            <a:r>
              <a:rPr lang="en-US" sz="1600"/>
              <a:t>Competitor Pricing → </a:t>
            </a:r>
            <a:r>
              <a:rPr lang="mk-MK" sz="1600"/>
              <a:t>најважен фактор</a:t>
            </a:r>
          </a:p>
          <a:p>
            <a:endParaRPr lang="en-US" sz="1600"/>
          </a:p>
        </p:txBody>
      </p:sp>
      <p:pic>
        <p:nvPicPr>
          <p:cNvPr id="7" name="Picture 6" descr="A graph with orange and blue lines&#10;&#10;AI-generated content may be incorrect.">
            <a:extLst>
              <a:ext uri="{FF2B5EF4-FFF2-40B4-BE49-F238E27FC236}">
                <a16:creationId xmlns:a16="http://schemas.microsoft.com/office/drawing/2014/main" id="{80C0B520-6359-5BB5-E05F-2BAA456A4F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1851" y="2937232"/>
            <a:ext cx="6277349" cy="2667873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108414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 6">
            <a:extLst>
              <a:ext uri="{FF2B5EF4-FFF2-40B4-BE49-F238E27FC236}">
                <a16:creationId xmlns:a16="http://schemas.microsoft.com/office/drawing/2014/main" id="{133F8CB7-795C-4272-9073-64D8CF97F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:p14="http://schemas.microsoft.com/office/powerpoint/2010/main" xmlns:a16="http://schemas.microsoft.com/office/drawing/2014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Freeform 9">
            <a:extLst>
              <a:ext uri="{FF2B5EF4-FFF2-40B4-BE49-F238E27FC236}">
                <a16:creationId xmlns:a16="http://schemas.microsoft.com/office/drawing/2014/main" id="{7AF0B711-0578-47A6-AB9A-AF422D2535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4525094"/>
            <a:ext cx="12192000" cy="2332906"/>
          </a:xfrm>
          <a:custGeom>
            <a:avLst/>
            <a:gdLst>
              <a:gd name="connsiteX0" fmla="*/ 0 w 12192000"/>
              <a:gd name="connsiteY0" fmla="*/ 0 h 2332906"/>
              <a:gd name="connsiteX1" fmla="*/ 1996017 w 12192000"/>
              <a:gd name="connsiteY1" fmla="*/ 0 h 2332906"/>
              <a:gd name="connsiteX2" fmla="*/ 2377017 w 12192000"/>
              <a:gd name="connsiteY2" fmla="*/ 263783 h 2332906"/>
              <a:gd name="connsiteX3" fmla="*/ 2385484 w 12192000"/>
              <a:gd name="connsiteY3" fmla="*/ 266713 h 2332906"/>
              <a:gd name="connsiteX4" fmla="*/ 2398184 w 12192000"/>
              <a:gd name="connsiteY4" fmla="*/ 271110 h 2332906"/>
              <a:gd name="connsiteX5" fmla="*/ 2410883 w 12192000"/>
              <a:gd name="connsiteY5" fmla="*/ 275506 h 2332906"/>
              <a:gd name="connsiteX6" fmla="*/ 2421467 w 12192000"/>
              <a:gd name="connsiteY6" fmla="*/ 275506 h 2332906"/>
              <a:gd name="connsiteX7" fmla="*/ 2434167 w 12192000"/>
              <a:gd name="connsiteY7" fmla="*/ 275506 h 2332906"/>
              <a:gd name="connsiteX8" fmla="*/ 2444750 w 12192000"/>
              <a:gd name="connsiteY8" fmla="*/ 271110 h 2332906"/>
              <a:gd name="connsiteX9" fmla="*/ 2457450 w 12192000"/>
              <a:gd name="connsiteY9" fmla="*/ 266713 h 2332906"/>
              <a:gd name="connsiteX10" fmla="*/ 2465917 w 12192000"/>
              <a:gd name="connsiteY10" fmla="*/ 263783 h 2332906"/>
              <a:gd name="connsiteX11" fmla="*/ 2846917 w 12192000"/>
              <a:gd name="connsiteY11" fmla="*/ 0 h 2332906"/>
              <a:gd name="connsiteX12" fmla="*/ 12192000 w 12192000"/>
              <a:gd name="connsiteY12" fmla="*/ 0 h 2332906"/>
              <a:gd name="connsiteX13" fmla="*/ 12192000 w 12192000"/>
              <a:gd name="connsiteY13" fmla="*/ 2332906 h 2332906"/>
              <a:gd name="connsiteX14" fmla="*/ 0 w 12192000"/>
              <a:gd name="connsiteY14" fmla="*/ 2332906 h 23329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2192000" h="2332906">
                <a:moveTo>
                  <a:pt x="0" y="0"/>
                </a:moveTo>
                <a:lnTo>
                  <a:pt x="1996017" y="0"/>
                </a:lnTo>
                <a:lnTo>
                  <a:pt x="2377017" y="263783"/>
                </a:lnTo>
                <a:lnTo>
                  <a:pt x="2385484" y="266713"/>
                </a:lnTo>
                <a:lnTo>
                  <a:pt x="2398184" y="271110"/>
                </a:lnTo>
                <a:lnTo>
                  <a:pt x="2410883" y="275506"/>
                </a:lnTo>
                <a:lnTo>
                  <a:pt x="2421467" y="275506"/>
                </a:lnTo>
                <a:lnTo>
                  <a:pt x="2434167" y="275506"/>
                </a:lnTo>
                <a:lnTo>
                  <a:pt x="2444750" y="271110"/>
                </a:lnTo>
                <a:lnTo>
                  <a:pt x="2457450" y="266713"/>
                </a:lnTo>
                <a:lnTo>
                  <a:pt x="2465917" y="263783"/>
                </a:lnTo>
                <a:lnTo>
                  <a:pt x="2846917" y="0"/>
                </a:lnTo>
                <a:lnTo>
                  <a:pt x="12192000" y="0"/>
                </a:lnTo>
                <a:lnTo>
                  <a:pt x="12192000" y="2332906"/>
                </a:lnTo>
                <a:lnTo>
                  <a:pt x="0" y="2332906"/>
                </a:lnTo>
                <a:close/>
              </a:path>
            </a:pathLst>
          </a:custGeom>
          <a:solidFill>
            <a:srgbClr val="21212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5A22EA-C4E9-C460-45D6-C05B60353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817533"/>
            <a:ext cx="10572000" cy="77952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Визуелна споредба на сите модели</a:t>
            </a:r>
          </a:p>
        </p:txBody>
      </p:sp>
      <p:pic>
        <p:nvPicPr>
          <p:cNvPr id="5" name="Content Placeholder 4" descr="A graph with lines and text&#10;&#10;AI-generated content may be incorrect.">
            <a:extLst>
              <a:ext uri="{FF2B5EF4-FFF2-40B4-BE49-F238E27FC236}">
                <a16:creationId xmlns:a16="http://schemas.microsoft.com/office/drawing/2014/main" id="{06782686-3A38-0C33-C369-A22CDCFBB43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457" y="640080"/>
            <a:ext cx="8477025" cy="3602736"/>
          </a:xfrm>
          <a:prstGeom prst="roundRect">
            <a:avLst>
              <a:gd name="adj" fmla="val 3876"/>
            </a:avLst>
          </a:prstGeom>
          <a:ln>
            <a:solidFill>
              <a:schemeClr val="accent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3505512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A1268-362F-875A-ABA3-02FE0ADC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>
            <a:normAutofit/>
          </a:bodyPr>
          <a:lstStyle/>
          <a:p>
            <a:r>
              <a:rPr lang="mk-MK" dirty="0"/>
              <a:t>Заклучок</a:t>
            </a:r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2DB6F09-A5A3-7986-8AC4-BEE0191BC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7422695"/>
              </p:ext>
            </p:extLst>
          </p:nvPr>
        </p:nvGraphicFramePr>
        <p:xfrm>
          <a:off x="819150" y="2548647"/>
          <a:ext cx="10553700" cy="3310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4797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597EA66B-2AAB-42B0-9F9D-38920D8D8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A26EBA-FE8B-F4A8-AFF5-1F9AC29DA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0001" y="2725271"/>
            <a:ext cx="10572000" cy="2189254"/>
          </a:xfrm>
          <a:effectLst/>
        </p:spPr>
        <p:txBody>
          <a:bodyPr anchor="t">
            <a:normAutofit/>
          </a:bodyPr>
          <a:lstStyle/>
          <a:p>
            <a:pPr algn="ctr"/>
            <a:r>
              <a:rPr lang="mk-MK" dirty="0">
                <a:solidFill>
                  <a:schemeClr val="tx1"/>
                </a:solidFill>
              </a:rPr>
              <a:t>Благодарам за вниманието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60EBE3-31BB-422F-AA87-FA3873DAE4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10800000">
            <a:off x="0" y="5388384"/>
            <a:ext cx="12192000" cy="1469616"/>
          </a:xfrm>
          <a:custGeom>
            <a:avLst/>
            <a:gdLst>
              <a:gd name="connsiteX0" fmla="*/ 6113881 w 12192000"/>
              <a:gd name="connsiteY0" fmla="*/ 1469616 h 1469616"/>
              <a:gd name="connsiteX1" fmla="*/ 6101181 w 12192000"/>
              <a:gd name="connsiteY1" fmla="*/ 1469616 h 1469616"/>
              <a:gd name="connsiteX2" fmla="*/ 6090598 w 12192000"/>
              <a:gd name="connsiteY2" fmla="*/ 1469616 h 1469616"/>
              <a:gd name="connsiteX3" fmla="*/ 6077897 w 12192000"/>
              <a:gd name="connsiteY3" fmla="*/ 1464854 h 1469616"/>
              <a:gd name="connsiteX4" fmla="*/ 6065198 w 12192000"/>
              <a:gd name="connsiteY4" fmla="*/ 1460091 h 1469616"/>
              <a:gd name="connsiteX5" fmla="*/ 6056731 w 12192000"/>
              <a:gd name="connsiteY5" fmla="*/ 1456916 h 1469616"/>
              <a:gd name="connsiteX6" fmla="*/ 5678033 w 12192000"/>
              <a:gd name="connsiteY6" fmla="*/ 1172892 h 1469616"/>
              <a:gd name="connsiteX7" fmla="*/ 0 w 12192000"/>
              <a:gd name="connsiteY7" fmla="*/ 1172892 h 1469616"/>
              <a:gd name="connsiteX8" fmla="*/ 0 w 12192000"/>
              <a:gd name="connsiteY8" fmla="*/ 1162370 h 1469616"/>
              <a:gd name="connsiteX9" fmla="*/ 0 w 12192000"/>
              <a:gd name="connsiteY9" fmla="*/ 403347 h 1469616"/>
              <a:gd name="connsiteX10" fmla="*/ 0 w 12192000"/>
              <a:gd name="connsiteY10" fmla="*/ 0 h 1469616"/>
              <a:gd name="connsiteX11" fmla="*/ 12192000 w 12192000"/>
              <a:gd name="connsiteY11" fmla="*/ 0 h 1469616"/>
              <a:gd name="connsiteX12" fmla="*/ 12192000 w 12192000"/>
              <a:gd name="connsiteY12" fmla="*/ 403347 h 1469616"/>
              <a:gd name="connsiteX13" fmla="*/ 12192000 w 12192000"/>
              <a:gd name="connsiteY13" fmla="*/ 1162370 h 1469616"/>
              <a:gd name="connsiteX14" fmla="*/ 12192000 w 12192000"/>
              <a:gd name="connsiteY14" fmla="*/ 1172892 h 1469616"/>
              <a:gd name="connsiteX15" fmla="*/ 6524330 w 12192000"/>
              <a:gd name="connsiteY15" fmla="*/ 1172892 h 1469616"/>
              <a:gd name="connsiteX16" fmla="*/ 6145631 w 12192000"/>
              <a:gd name="connsiteY16" fmla="*/ 1456916 h 1469616"/>
              <a:gd name="connsiteX17" fmla="*/ 6137163 w 12192000"/>
              <a:gd name="connsiteY17" fmla="*/ 1460091 h 1469616"/>
              <a:gd name="connsiteX18" fmla="*/ 6124463 w 12192000"/>
              <a:gd name="connsiteY18" fmla="*/ 1464854 h 146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12192000" h="1469616">
                <a:moveTo>
                  <a:pt x="6113881" y="1469616"/>
                </a:moveTo>
                <a:lnTo>
                  <a:pt x="6101181" y="1469616"/>
                </a:lnTo>
                <a:lnTo>
                  <a:pt x="6090598" y="1469616"/>
                </a:lnTo>
                <a:lnTo>
                  <a:pt x="6077897" y="1464854"/>
                </a:lnTo>
                <a:lnTo>
                  <a:pt x="6065198" y="1460091"/>
                </a:lnTo>
                <a:lnTo>
                  <a:pt x="6056731" y="1456916"/>
                </a:lnTo>
                <a:lnTo>
                  <a:pt x="5678033" y="1172892"/>
                </a:lnTo>
                <a:lnTo>
                  <a:pt x="0" y="1172892"/>
                </a:lnTo>
                <a:lnTo>
                  <a:pt x="0" y="1162370"/>
                </a:lnTo>
                <a:lnTo>
                  <a:pt x="0" y="403347"/>
                </a:lnTo>
                <a:lnTo>
                  <a:pt x="0" y="0"/>
                </a:lnTo>
                <a:lnTo>
                  <a:pt x="12192000" y="0"/>
                </a:lnTo>
                <a:lnTo>
                  <a:pt x="12192000" y="403347"/>
                </a:lnTo>
                <a:lnTo>
                  <a:pt x="12192000" y="1162370"/>
                </a:lnTo>
                <a:lnTo>
                  <a:pt x="12192000" y="1172892"/>
                </a:lnTo>
                <a:lnTo>
                  <a:pt x="6524330" y="1172892"/>
                </a:lnTo>
                <a:lnTo>
                  <a:pt x="6145631" y="1456916"/>
                </a:lnTo>
                <a:lnTo>
                  <a:pt x="6137163" y="1460091"/>
                </a:lnTo>
                <a:lnTo>
                  <a:pt x="6124463" y="1464854"/>
                </a:lnTo>
                <a:close/>
              </a:path>
            </a:pathLst>
          </a:custGeom>
          <a:ln>
            <a:noFill/>
          </a:ln>
          <a:effectLst/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59095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TM03457503[[fn=Quotable]]</Template>
  <TotalTime>254</TotalTime>
  <Words>289</Words>
  <Application>Microsoft Office PowerPoint</Application>
  <PresentationFormat>Widescreen</PresentationFormat>
  <Paragraphs>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2</vt:lpstr>
      <vt:lpstr>Quotable</vt:lpstr>
      <vt:lpstr>Стандарден проект на тема: Алгоритам за динамичко поставување на цени на производи од различни категории врз база на побарувачката и конкуренцијата</vt:lpstr>
      <vt:lpstr>Зошто динамичко одредување на цени?</vt:lpstr>
      <vt:lpstr>Податочно множество</vt:lpstr>
      <vt:lpstr>Претпроцесирање и инженеринг на карактеристики</vt:lpstr>
      <vt:lpstr>Корелации во датасетот</vt:lpstr>
      <vt:lpstr>Модел и резултати</vt:lpstr>
      <vt:lpstr>Визуелна споредба на сите модели</vt:lpstr>
      <vt:lpstr>Заклучок</vt:lpstr>
      <vt:lpstr>Благодарам за вниманието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Leonid Davitkovski</dc:creator>
  <cp:lastModifiedBy>Leonid Davitkovski</cp:lastModifiedBy>
  <cp:revision>2</cp:revision>
  <dcterms:created xsi:type="dcterms:W3CDTF">2025-06-17T22:00:42Z</dcterms:created>
  <dcterms:modified xsi:type="dcterms:W3CDTF">2025-06-18T12:07:16Z</dcterms:modified>
</cp:coreProperties>
</file>