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73" r:id="rId9"/>
    <p:sldId id="265" r:id="rId10"/>
    <p:sldId id="28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778C"/>
    <a:srgbClr val="055078"/>
    <a:srgbClr val="31859C"/>
    <a:srgbClr val="215968"/>
    <a:srgbClr val="052E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2" autoAdjust="0"/>
    <p:restoredTop sz="94660"/>
  </p:normalViewPr>
  <p:slideViewPr>
    <p:cSldViewPr>
      <p:cViewPr>
        <p:scale>
          <a:sx n="100" d="100"/>
          <a:sy n="100" d="100"/>
        </p:scale>
        <p:origin x="1638" y="3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CFA611-64B0-46B2-B013-01DD29DEFA99}" type="datetimeFigureOut">
              <a:rPr lang="ru-RU" smtClean="0"/>
              <a:t>28.09.2017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C377F2-5003-4C50-9D18-7E3BDA999FC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CFA611-64B0-46B2-B013-01DD29DEFA99}" type="datetimeFigureOut">
              <a:rPr lang="ru-RU" smtClean="0"/>
              <a:t>28.09.2017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C377F2-5003-4C50-9D18-7E3BDA999FC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CFA611-64B0-46B2-B013-01DD29DEFA99}" type="datetimeFigureOut">
              <a:rPr lang="ru-RU" smtClean="0"/>
              <a:t>28.09.2017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C377F2-5003-4C50-9D18-7E3BDA999FC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CFA611-64B0-46B2-B013-01DD29DEFA99}" type="datetimeFigureOut">
              <a:rPr lang="ru-RU" smtClean="0"/>
              <a:t>28.09.2017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C377F2-5003-4C50-9D18-7E3BDA999FC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CFA611-64B0-46B2-B013-01DD29DEFA99}" type="datetimeFigureOut">
              <a:rPr lang="ru-RU" smtClean="0"/>
              <a:t>28.09.2017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C377F2-5003-4C50-9D18-7E3BDA999FC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CFA611-64B0-46B2-B013-01DD29DEFA99}" type="datetimeFigureOut">
              <a:rPr lang="ru-RU" smtClean="0"/>
              <a:t>28.09.2017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C377F2-5003-4C50-9D18-7E3BDA999FC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CFA611-64B0-46B2-B013-01DD29DEFA99}" type="datetimeFigureOut">
              <a:rPr lang="ru-RU" smtClean="0"/>
              <a:t>28.09.2017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C377F2-5003-4C50-9D18-7E3BDA999FC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CFA611-64B0-46B2-B013-01DD29DEFA99}" type="datetimeFigureOut">
              <a:rPr lang="ru-RU" smtClean="0"/>
              <a:t>28.09.2017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C377F2-5003-4C50-9D18-7E3BDA999FC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CFA611-64B0-46B2-B013-01DD29DEFA99}" type="datetimeFigureOut">
              <a:rPr lang="ru-RU" smtClean="0"/>
              <a:t>28.09.2017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C377F2-5003-4C50-9D18-7E3BDA999FC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CFA611-64B0-46B2-B013-01DD29DEFA99}" type="datetimeFigureOut">
              <a:rPr lang="ru-RU" smtClean="0"/>
              <a:t>28.09.2017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C377F2-5003-4C50-9D18-7E3BDA999FC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CFA611-64B0-46B2-B013-01DD29DEFA99}" type="datetimeFigureOut">
              <a:rPr lang="ru-RU" smtClean="0"/>
              <a:t>28.09.2017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C377F2-5003-4C50-9D18-7E3BDA999FC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66CFA611-64B0-46B2-B013-01DD29DEFA99}" type="datetimeFigureOut">
              <a:rPr lang="ru-RU" smtClean="0"/>
              <a:t>28.09.2017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EFC377F2-5003-4C50-9D18-7E3BDA999FC4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Прямоугольный треугольник 10"/>
          <p:cNvSpPr/>
          <p:nvPr/>
        </p:nvSpPr>
        <p:spPr>
          <a:xfrm flipV="1">
            <a:off x="0" y="0"/>
            <a:ext cx="9144000" cy="1071546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ый треугольник 11"/>
          <p:cNvSpPr/>
          <p:nvPr/>
        </p:nvSpPr>
        <p:spPr>
          <a:xfrm flipV="1">
            <a:off x="0" y="0"/>
            <a:ext cx="1214414" cy="6858000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олилиния 14"/>
          <p:cNvSpPr/>
          <p:nvPr/>
        </p:nvSpPr>
        <p:spPr>
          <a:xfrm>
            <a:off x="0" y="0"/>
            <a:ext cx="1214414" cy="1071546"/>
          </a:xfrm>
          <a:custGeom>
            <a:avLst/>
            <a:gdLst>
              <a:gd name="connsiteX0" fmla="*/ 0 w 1071538"/>
              <a:gd name="connsiteY0" fmla="*/ 0 h 928670"/>
              <a:gd name="connsiteX1" fmla="*/ 1071538 w 1071538"/>
              <a:gd name="connsiteY1" fmla="*/ 0 h 928670"/>
              <a:gd name="connsiteX2" fmla="*/ 1071538 w 1071538"/>
              <a:gd name="connsiteY2" fmla="*/ 928670 h 928670"/>
              <a:gd name="connsiteX3" fmla="*/ 0 w 1071538"/>
              <a:gd name="connsiteY3" fmla="*/ 928670 h 928670"/>
              <a:gd name="connsiteX4" fmla="*/ 0 w 1071538"/>
              <a:gd name="connsiteY4" fmla="*/ 0 h 928670"/>
              <a:gd name="connsiteX0" fmla="*/ 0 w 1214414"/>
              <a:gd name="connsiteY0" fmla="*/ 0 h 928670"/>
              <a:gd name="connsiteX1" fmla="*/ 1214414 w 1214414"/>
              <a:gd name="connsiteY1" fmla="*/ 0 h 928670"/>
              <a:gd name="connsiteX2" fmla="*/ 1071538 w 1214414"/>
              <a:gd name="connsiteY2" fmla="*/ 928670 h 928670"/>
              <a:gd name="connsiteX3" fmla="*/ 0 w 1214414"/>
              <a:gd name="connsiteY3" fmla="*/ 928670 h 928670"/>
              <a:gd name="connsiteX4" fmla="*/ 0 w 1214414"/>
              <a:gd name="connsiteY4" fmla="*/ 0 h 928670"/>
              <a:gd name="connsiteX0" fmla="*/ 0 w 1214414"/>
              <a:gd name="connsiteY0" fmla="*/ 0 h 1071546"/>
              <a:gd name="connsiteX1" fmla="*/ 1214414 w 1214414"/>
              <a:gd name="connsiteY1" fmla="*/ 0 h 1071546"/>
              <a:gd name="connsiteX2" fmla="*/ 1071538 w 1214414"/>
              <a:gd name="connsiteY2" fmla="*/ 928670 h 1071546"/>
              <a:gd name="connsiteX3" fmla="*/ 0 w 1214414"/>
              <a:gd name="connsiteY3" fmla="*/ 1071546 h 1071546"/>
              <a:gd name="connsiteX4" fmla="*/ 0 w 1214414"/>
              <a:gd name="connsiteY4" fmla="*/ 0 h 1071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4414" h="1071546">
                <a:moveTo>
                  <a:pt x="0" y="0"/>
                </a:moveTo>
                <a:lnTo>
                  <a:pt x="1214414" y="0"/>
                </a:lnTo>
                <a:lnTo>
                  <a:pt x="1071538" y="928670"/>
                </a:lnTo>
                <a:lnTo>
                  <a:pt x="0" y="10715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3" name="Группа 12"/>
          <p:cNvGrpSpPr/>
          <p:nvPr/>
        </p:nvGrpSpPr>
        <p:grpSpPr>
          <a:xfrm>
            <a:off x="214282" y="214290"/>
            <a:ext cx="571504" cy="571504"/>
            <a:chOff x="571472" y="3929066"/>
            <a:chExt cx="785818" cy="785818"/>
          </a:xfrm>
        </p:grpSpPr>
        <p:sp>
          <p:nvSpPr>
            <p:cNvPr id="14" name="Овал 13"/>
            <p:cNvSpPr/>
            <p:nvPr/>
          </p:nvSpPr>
          <p:spPr>
            <a:xfrm>
              <a:off x="571472" y="3929066"/>
              <a:ext cx="785818" cy="78581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/>
            <p:cNvSpPr/>
            <p:nvPr/>
          </p:nvSpPr>
          <p:spPr>
            <a:xfrm>
              <a:off x="714348" y="4071942"/>
              <a:ext cx="500066" cy="500066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0" y="6673334"/>
            <a:ext cx="109517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600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© Фокина Лидия Петровна 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accent5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0npy/mindfm/tree/master" TargetMode="External"/><Relationship Id="rId2" Type="http://schemas.openxmlformats.org/officeDocument/2006/relationships/hyperlink" Target="mailto:shafirov1999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7655" y="1124744"/>
            <a:ext cx="8278688" cy="1470025"/>
          </a:xfrm>
        </p:spPr>
        <p:txBody>
          <a:bodyPr/>
          <a:lstStyle/>
          <a:p>
            <a:r>
              <a:rPr lang="ru-RU" sz="2400" b="1" dirty="0" smtClean="0">
                <a:solidFill>
                  <a:srgbClr val="2159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ПЕРЕНОСИМОГО МОДУЛЯ ДЛЯ РАБОТЫ С ФАЙЛАМИ НА ОСНОВЕ ЯЗЫКА ПРОГРАММИРОВАНИЯ PYTHON</a:t>
            </a:r>
            <a:endParaRPr lang="ru-RU" sz="2400" b="1" dirty="0">
              <a:solidFill>
                <a:srgbClr val="21596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420888"/>
            <a:ext cx="6400800" cy="43204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ru-RU" sz="2000" dirty="0" smtClean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Шафиров Илья Леонидович</a:t>
            </a:r>
          </a:p>
          <a:p>
            <a:pPr>
              <a:spcBef>
                <a:spcPts val="0"/>
              </a:spcBef>
            </a:pPr>
            <a:r>
              <a:rPr lang="ru-RU" sz="20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2000" dirty="0" smtClean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тудент 1 курса группы 168</a:t>
            </a:r>
            <a:endParaRPr lang="ru-RU" sz="2000" dirty="0">
              <a:solidFill>
                <a:srgbClr val="31859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6093296"/>
            <a:ext cx="9144000" cy="764704"/>
          </a:xfrm>
          <a:prstGeom prst="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5496" y="6021288"/>
            <a:ext cx="9036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Национальный исследовательский университет </a:t>
            </a:r>
            <a:endParaRPr lang="ru-RU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Высшая школа экономики»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7624" y="-15470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ООП «Прикладная математика и информатика»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0780" y="269867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одзаголовок 2"/>
          <p:cNvSpPr txBox="1">
            <a:spLocks/>
          </p:cNvSpPr>
          <p:nvPr/>
        </p:nvSpPr>
        <p:spPr>
          <a:xfrm>
            <a:off x="1377056" y="5229200"/>
            <a:ext cx="6400800" cy="720080"/>
          </a:xfrm>
          <a:prstGeom prst="rect">
            <a:avLst/>
          </a:prstGeom>
        </p:spPr>
        <p:txBody>
          <a:bodyPr/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ru-RU" sz="2000" dirty="0" smtClean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практики</a:t>
            </a:r>
            <a:endParaRPr lang="ru-RU" sz="2000" dirty="0" smtClean="0">
              <a:solidFill>
                <a:srgbClr val="31859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ru-RU" sz="2000" dirty="0" smtClean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к.т.н. Блохин Эдуард Евгеньевич</a:t>
            </a:r>
            <a:endParaRPr lang="ru-RU" sz="2000" dirty="0">
              <a:solidFill>
                <a:srgbClr val="31859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одзаголовок 2"/>
          <p:cNvSpPr txBox="1">
            <a:spLocks/>
          </p:cNvSpPr>
          <p:nvPr/>
        </p:nvSpPr>
        <p:spPr>
          <a:xfrm>
            <a:off x="1371600" y="3140968"/>
            <a:ext cx="6400800" cy="1656184"/>
          </a:xfrm>
          <a:prstGeom prst="rect">
            <a:avLst/>
          </a:prstGeom>
        </p:spPr>
        <p:txBody>
          <a:bodyPr/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ru-RU" sz="2000" b="1" dirty="0" smtClean="0">
                <a:solidFill>
                  <a:srgbClr val="0550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учебной практики</a:t>
            </a:r>
          </a:p>
          <a:p>
            <a:pPr>
              <a:spcBef>
                <a:spcPts val="0"/>
              </a:spcBef>
            </a:pPr>
            <a:r>
              <a:rPr lang="ru-RU" sz="2000" b="1" dirty="0" smtClean="0">
                <a:solidFill>
                  <a:srgbClr val="0550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Место прохождения практики:</a:t>
            </a:r>
          </a:p>
          <a:p>
            <a:pPr>
              <a:spcBef>
                <a:spcPts val="0"/>
              </a:spcBef>
            </a:pPr>
            <a:r>
              <a:rPr lang="ru-RU" sz="2000" b="1" dirty="0">
                <a:solidFill>
                  <a:srgbClr val="0550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АНО «Научный центр социально-экономического развития малых городов и сельских поселений»</a:t>
            </a:r>
            <a:endParaRPr lang="ru-RU" sz="2000" b="1" dirty="0" smtClean="0">
              <a:solidFill>
                <a:srgbClr val="05507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304" y="4101902"/>
            <a:ext cx="1975688" cy="191367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87624" y="317179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01.07.2017-15.07.2017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97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7655" y="1124744"/>
            <a:ext cx="8278688" cy="1470025"/>
          </a:xfrm>
        </p:spPr>
        <p:txBody>
          <a:bodyPr/>
          <a:lstStyle/>
          <a:p>
            <a:r>
              <a:rPr lang="ru-RU" sz="2400" b="1" dirty="0">
                <a:solidFill>
                  <a:srgbClr val="2159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ПЕРЕНОСИМОГО МОДУЛЯ ДЛЯ РАБОТЫ С ФАЙЛАМИ НА ОСНОВЕ ЯЗЫКА ПРОГРАММИРОВАНИЯ PYTHON</a:t>
            </a:r>
            <a:endParaRPr lang="ru-RU" sz="2400" b="1" dirty="0">
              <a:solidFill>
                <a:srgbClr val="21596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492896"/>
            <a:ext cx="6400800" cy="432048"/>
          </a:xfrm>
        </p:spPr>
        <p:txBody>
          <a:bodyPr/>
          <a:lstStyle/>
          <a:p>
            <a:r>
              <a:rPr lang="ru-RU" sz="2000" dirty="0" smtClean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Шафиров Илья Леонидович</a:t>
            </a:r>
            <a:endParaRPr lang="ru-RU" sz="2000" dirty="0">
              <a:solidFill>
                <a:srgbClr val="31859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6093296"/>
            <a:ext cx="9144000" cy="764704"/>
          </a:xfrm>
          <a:prstGeom prst="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264580" y="260342"/>
            <a:ext cx="558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87624" y="-15470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ООП «Прикладная математика и информатика»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496" y="6021288"/>
            <a:ext cx="9036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Национальный исследовательский университет </a:t>
            </a:r>
            <a:endParaRPr lang="ru-RU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Высшая школа экономики»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одзаголовок 2"/>
          <p:cNvSpPr txBox="1">
            <a:spLocks/>
          </p:cNvSpPr>
          <p:nvPr/>
        </p:nvSpPr>
        <p:spPr>
          <a:xfrm>
            <a:off x="611560" y="5229200"/>
            <a:ext cx="8354783" cy="432048"/>
          </a:xfrm>
          <a:prstGeom prst="rect">
            <a:avLst/>
          </a:prstGeom>
        </p:spPr>
        <p:txBody>
          <a:bodyPr/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E-mail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000" dirty="0" smtClean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shafirov1999@gmail.com</a:t>
            </a:r>
            <a:endParaRPr lang="ru-RU" sz="2000" dirty="0" smtClean="0">
              <a:solidFill>
                <a:srgbClr val="31859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Ссылка на проект:</a:t>
            </a:r>
            <a:r>
              <a:rPr lang="ru-RU" sz="2000" dirty="0" smtClean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sz="2000" dirty="0" smtClean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github.com/le0npy/mindfm/tree/master</a:t>
            </a:r>
            <a:r>
              <a:rPr lang="ru-RU" sz="2000" dirty="0" smtClean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dirty="0">
              <a:solidFill>
                <a:srgbClr val="31859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304" y="3861048"/>
            <a:ext cx="1975688" cy="191367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187624" y="317179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01.07.2017-15.07.2017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174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7655" y="908720"/>
            <a:ext cx="8278688" cy="504056"/>
          </a:xfrm>
        </p:spPr>
        <p:txBody>
          <a:bodyPr/>
          <a:lstStyle/>
          <a:p>
            <a:r>
              <a:rPr lang="ru-RU" sz="2400" b="1" dirty="0" smtClean="0">
                <a:solidFill>
                  <a:srgbClr val="2159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</a:t>
            </a:r>
            <a:r>
              <a:rPr lang="ru-RU" sz="2400" b="1" dirty="0" smtClean="0">
                <a:solidFill>
                  <a:srgbClr val="2159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</a:t>
            </a:r>
            <a:endParaRPr lang="ru-RU" sz="2400" b="1" dirty="0">
              <a:solidFill>
                <a:srgbClr val="21596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6093296"/>
            <a:ext cx="9144000" cy="764704"/>
          </a:xfrm>
          <a:prstGeom prst="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40780" y="269867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9592" y="1556792"/>
            <a:ext cx="8064896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rgbClr val="2159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о заказчике и соисполнителе проекта</a:t>
            </a:r>
            <a:endParaRPr lang="ru-RU" sz="1600" dirty="0" smtClean="0">
              <a:solidFill>
                <a:srgbClr val="21596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rgbClr val="2159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</a:t>
            </a:r>
            <a:r>
              <a:rPr lang="ru-RU" sz="1600" dirty="0" smtClean="0">
                <a:solidFill>
                  <a:srgbClr val="2159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задачи </a:t>
            </a:r>
            <a:r>
              <a:rPr lang="ru-RU" sz="1600" dirty="0" smtClean="0">
                <a:solidFill>
                  <a:srgbClr val="2159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вставшие перед практикантом</a:t>
            </a:r>
            <a:endParaRPr lang="ru-RU" sz="1600" dirty="0" smtClean="0">
              <a:solidFill>
                <a:srgbClr val="21596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rgbClr val="2159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Раскрытие основных задач разработки</a:t>
            </a:r>
            <a:endParaRPr lang="ru-RU" sz="1600" dirty="0" smtClean="0">
              <a:solidFill>
                <a:srgbClr val="21596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rgbClr val="2159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</a:t>
            </a:r>
            <a:r>
              <a:rPr lang="ru-RU" sz="1600" dirty="0" smtClean="0">
                <a:solidFill>
                  <a:srgbClr val="2159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 и его роль в бизнес модели заказчика</a:t>
            </a:r>
            <a:endParaRPr lang="ru-RU" sz="1600" dirty="0" smtClean="0">
              <a:solidFill>
                <a:srgbClr val="21596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rgbClr val="2159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проекта (методы, библиотеки, подходы, авторский вклад, результаты)</a:t>
            </a:r>
            <a:endParaRPr lang="ru-RU" sz="1600" dirty="0" smtClean="0">
              <a:solidFill>
                <a:srgbClr val="21596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rgbClr val="2159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Знания и навыки, полученные в ходе выполнения проекта</a:t>
            </a:r>
            <a:endParaRPr lang="ru-RU" sz="1600" dirty="0" smtClean="0">
              <a:solidFill>
                <a:srgbClr val="21596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87624" y="-15470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ООП «Прикладная математика и информатика»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496" y="6021288"/>
            <a:ext cx="9036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Национальный исследовательский университет </a:t>
            </a:r>
            <a:endParaRPr lang="ru-RU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Высшая школа экономики»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12"/>
          <a:stretch/>
        </p:blipFill>
        <p:spPr>
          <a:xfrm>
            <a:off x="8062671" y="5927800"/>
            <a:ext cx="1117333" cy="90788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87624" y="317179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01.07.2017-15.07.2017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801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7655" y="836712"/>
            <a:ext cx="8278688" cy="504056"/>
          </a:xfrm>
        </p:spPr>
        <p:txBody>
          <a:bodyPr/>
          <a:lstStyle/>
          <a:p>
            <a:r>
              <a:rPr lang="ru-RU" sz="2300" b="1" dirty="0" smtClean="0">
                <a:solidFill>
                  <a:srgbClr val="2159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о заказчике и соисполнителе</a:t>
            </a:r>
            <a:endParaRPr lang="ru-RU" sz="2300" b="1" dirty="0">
              <a:solidFill>
                <a:srgbClr val="21596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6093296"/>
            <a:ext cx="9144000" cy="764704"/>
          </a:xfrm>
          <a:prstGeom prst="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40780" y="269867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87624" y="-15470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ООП «Прикладная математика и информатика»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496" y="6021288"/>
            <a:ext cx="9036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Национальный исследовательский университет </a:t>
            </a:r>
            <a:endParaRPr lang="ru-RU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Высшая школа экономики»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12"/>
          <a:stretch/>
        </p:blipFill>
        <p:spPr>
          <a:xfrm>
            <a:off x="8062671" y="5927800"/>
            <a:ext cx="1117333" cy="907888"/>
          </a:xfrm>
          <a:prstGeom prst="rect">
            <a:avLst/>
          </a:prstGeom>
        </p:spPr>
      </p:pic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047185"/>
              </p:ext>
            </p:extLst>
          </p:nvPr>
        </p:nvGraphicFramePr>
        <p:xfrm>
          <a:off x="1045463" y="1340768"/>
          <a:ext cx="7920880" cy="21535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2361"/>
                <a:gridCol w="5978519"/>
              </a:tblGrid>
              <a:tr h="30839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40591" marR="40591" marT="40591" marB="40591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ООО «Ломбард Южный Экспресс»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40591" marR="40591" marT="40591" marB="40591"/>
                </a:tc>
              </a:tr>
              <a:tr h="274684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Отрасль и виды деятельности: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40591" marR="40591" marT="40591" marB="40591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финансовая, деятельность по предоставлению ломбардами краткосрочных займов под залог движимого имущества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40591" marR="40591" marT="40591" marB="40591"/>
                </a:tc>
              </a:tr>
              <a:tr h="267726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Оказываемые услуги: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40591" marR="40591" marT="40591" marB="40591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Предоставление краткосрочных займов гражданам и хранение вещей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40591" marR="40591" marT="40591" marB="40591"/>
                </a:tc>
              </a:tr>
              <a:tr h="858278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Рыночная позиция: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40591" marR="40591" marT="40591" marB="40591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Рыночная позиция обусловлена уникальностью в плане выбора маркетинговых инструментов, услуг и предложений для клиентов компании. Акцентируя на преимуществах двухсторонней коммуникации с клиентами, удалось добиться высокого доверия и имиджа в глазах потребителя, предлагая высокое качество услуг, гарантии и уверенность в партнерстве. 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40591" marR="40591" marT="40591" marB="40591"/>
                </a:tc>
              </a:tr>
            </a:tbl>
          </a:graphicData>
        </a:graphic>
      </p:graphicFrame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549205"/>
              </p:ext>
            </p:extLst>
          </p:nvPr>
        </p:nvGraphicFramePr>
        <p:xfrm>
          <a:off x="1045463" y="3645024"/>
          <a:ext cx="7920880" cy="22516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2361"/>
                <a:gridCol w="5978519"/>
              </a:tblGrid>
              <a:tr h="297545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30009" marR="30009" marT="30009" marB="30009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АНО «Научный центр </a:t>
                      </a:r>
                      <a:r>
                        <a:rPr lang="ru-RU" sz="1000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социально-экономического </a:t>
                      </a:r>
                      <a:r>
                        <a:rPr lang="ru-RU" sz="1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развития малых городов и сельских поселений»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30009" marR="30009" marT="30009" marB="30009"/>
                </a:tc>
              </a:tr>
              <a:tr h="120980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Отрасль и виды деятельности: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30009" marR="30009" marT="30009" marB="30009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Общественная организация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30009" marR="30009" marT="30009" marB="30009"/>
                </a:tc>
              </a:tr>
              <a:tr h="1142029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Оказываемые услуги: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30009" marR="30009" marT="30009" marB="30009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Организация </a:t>
                      </a:r>
                      <a:r>
                        <a:rPr lang="ru-RU" sz="1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 проведение конференций, форумов, конкурсов</a:t>
                      </a:r>
                      <a:r>
                        <a:rPr lang="ru-RU" sz="1000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олимпиад, совещаний, симпозиумов, семинаров и других научных мероприятий</a:t>
                      </a:r>
                      <a:r>
                        <a:rPr lang="ru-RU" sz="1000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</a:t>
                      </a:r>
                      <a:r>
                        <a:rPr lang="ru-RU" sz="1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организация и проведение выставок, выставок-продаж, презентаций </a:t>
                      </a:r>
                      <a:r>
                        <a:rPr lang="ru-RU" sz="1000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 </a:t>
                      </a:r>
                      <a:r>
                        <a:rPr lang="ru-RU" sz="1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других акций с целью финансирования программ </a:t>
                      </a:r>
                      <a:r>
                        <a:rPr lang="ru-RU" sz="1000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Организации;</a:t>
                      </a:r>
                      <a:r>
                        <a:rPr lang="ru-RU" sz="1000" baseline="0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осуществление </a:t>
                      </a:r>
                      <a:r>
                        <a:rPr lang="ru-RU" sz="1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 этой целью сбора пожертвований от российских организаций и частных </a:t>
                      </a:r>
                      <a:r>
                        <a:rPr lang="ru-RU" sz="1000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лиц;</a:t>
                      </a:r>
                      <a:r>
                        <a:rPr lang="ru-RU" sz="1000" baseline="0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проведение </a:t>
                      </a:r>
                      <a:r>
                        <a:rPr lang="ru-RU" sz="1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научно-методической, консультационной, экспертной и других работ.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30009" marR="30009" marT="30009" marB="30009"/>
                </a:tc>
              </a:tr>
              <a:tr h="385827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Рыночная позиция: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30009" marR="30009" marT="30009" marB="30009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Исследование и аналитика финансового положения региона и страны для разработки программ повышения финансовой грамотности населения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30009" marR="30009" marT="30009" marB="30009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87624" y="317179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01.07.2017-15.07.2017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490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7655" y="908720"/>
            <a:ext cx="8278688" cy="504056"/>
          </a:xfrm>
        </p:spPr>
        <p:txBody>
          <a:bodyPr/>
          <a:lstStyle/>
          <a:p>
            <a:r>
              <a:rPr lang="ru-RU" sz="2400" b="1" dirty="0">
                <a:solidFill>
                  <a:srgbClr val="2159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вставшие перед </a:t>
            </a:r>
            <a:r>
              <a:rPr lang="ru-RU" sz="2400" b="1" dirty="0" smtClean="0">
                <a:solidFill>
                  <a:srgbClr val="2159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практикантом</a:t>
            </a:r>
            <a:endParaRPr lang="ru-RU" sz="2400" b="1" dirty="0">
              <a:solidFill>
                <a:srgbClr val="21596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6093296"/>
            <a:ext cx="9144000" cy="764704"/>
          </a:xfrm>
          <a:prstGeom prst="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40780" y="269867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9592" y="1412776"/>
            <a:ext cx="806489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ru-RU" sz="1900" dirty="0" smtClean="0">
                <a:solidFill>
                  <a:srgbClr val="2C77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Целью </a:t>
            </a:r>
            <a:r>
              <a:rPr lang="ru-RU" sz="1900" dirty="0">
                <a:solidFill>
                  <a:srgbClr val="2C77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настоящей учебной практики</a:t>
            </a:r>
            <a:r>
              <a:rPr lang="ru-RU" sz="1900" dirty="0">
                <a:solidFill>
                  <a:srgbClr val="3185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являлась разработка авторского переносимого модуля работы с мультимедиа файлами для решения бизнес задач заказчика проекта. Была предложена реализация данного проекта на языке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3+с</a:t>
            </a:r>
            <a:endParaRPr lang="ru-RU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87624" y="-15470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ООП «Прикладная математика и информатика»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496" y="6021288"/>
            <a:ext cx="9036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Национальный исследовательский университет </a:t>
            </a:r>
            <a:endParaRPr lang="ru-RU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Высшая школа экономики»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12"/>
          <a:stretch/>
        </p:blipFill>
        <p:spPr>
          <a:xfrm>
            <a:off x="8062671" y="5927800"/>
            <a:ext cx="1117333" cy="90788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99592" y="2691263"/>
            <a:ext cx="8064896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ru-RU" sz="1900" dirty="0" smtClean="0">
                <a:solidFill>
                  <a:srgbClr val="2C77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проекта: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Составить поэтапный план работы </a:t>
            </a: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основе </a:t>
            </a: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ТЗ, полученного 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 </a:t>
            </a: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заказчика. Выполнить 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разработку архитектуры программного модуля, определить </a:t>
            </a: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необходимый 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перечень технологий и библиотек</a:t>
            </a: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переносимого модуля для работы с мультимедиа файлами согласно </a:t>
            </a: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концептуальным 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требованиям </a:t>
            </a: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заказчика и разработанному календарному плану загрузки и трудоемкости ресурсов;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тестирования программного модуля, стабилизация и отладка возникших </a:t>
            </a: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недочетов. Компиляция 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исполняемых </a:t>
            </a: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файлов;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сопроводительной документации к программному </a:t>
            </a: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модулю</a:t>
            </a:r>
            <a:endParaRPr lang="ru-RU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87624" y="317179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01.07.2017-15.07.2017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614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7655" y="908720"/>
            <a:ext cx="8278688" cy="504056"/>
          </a:xfrm>
        </p:spPr>
        <p:txBody>
          <a:bodyPr/>
          <a:lstStyle/>
          <a:p>
            <a:r>
              <a:rPr lang="ru-RU" sz="2400" b="1" dirty="0">
                <a:solidFill>
                  <a:srgbClr val="2159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Раскрытие основных задач </a:t>
            </a:r>
            <a:r>
              <a:rPr lang="ru-RU" sz="2400" b="1" dirty="0" smtClean="0">
                <a:solidFill>
                  <a:srgbClr val="2159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разработки</a:t>
            </a:r>
            <a:endParaRPr lang="ru-RU" sz="2400" b="1" dirty="0">
              <a:solidFill>
                <a:srgbClr val="21596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6093296"/>
            <a:ext cx="9144000" cy="764704"/>
          </a:xfrm>
          <a:prstGeom prst="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40780" y="269867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9592" y="1411029"/>
            <a:ext cx="80648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разрабатывался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согласно методологии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менеджмента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MSF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включал следующие этапы:</a:t>
            </a:r>
          </a:p>
          <a:p>
            <a:pPr lvl="0" algn="just"/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Концепция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Планирование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Стабилизация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Эксплуатация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87624" y="-15470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ООП «Прикладная математика и информатика»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496" y="6021288"/>
            <a:ext cx="9036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Национальный исследовательский университет </a:t>
            </a:r>
            <a:endParaRPr lang="ru-RU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Высшая школа экономики»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12"/>
          <a:stretch/>
        </p:blipFill>
        <p:spPr>
          <a:xfrm>
            <a:off x="8062671" y="5927800"/>
            <a:ext cx="1117333" cy="90788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99592" y="4789601"/>
            <a:ext cx="8064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этап разработки условно разделялся на теоретическую и практическую стадии, так как для успешной реализации программы необходимо было изучить ряд технической и аналитической литературы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870" y="1898626"/>
            <a:ext cx="3387045" cy="288526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187624" y="317179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01.07.2017-15.07.2017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062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7655" y="836712"/>
            <a:ext cx="8278688" cy="504056"/>
          </a:xfrm>
        </p:spPr>
        <p:txBody>
          <a:bodyPr/>
          <a:lstStyle/>
          <a:p>
            <a:r>
              <a:rPr lang="ru-RU" sz="2400" b="1" dirty="0">
                <a:solidFill>
                  <a:srgbClr val="2159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проекта и его роль в бизнес модели </a:t>
            </a:r>
            <a:r>
              <a:rPr lang="ru-RU" sz="2400" b="1" dirty="0" smtClean="0">
                <a:solidFill>
                  <a:srgbClr val="2159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заказчика</a:t>
            </a:r>
            <a:endParaRPr lang="ru-RU" sz="2400" b="1" dirty="0">
              <a:solidFill>
                <a:srgbClr val="21596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6093296"/>
            <a:ext cx="9144000" cy="764704"/>
          </a:xfrm>
          <a:prstGeom prst="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40780" y="269867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9592" y="1411029"/>
            <a:ext cx="8064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9592" y="1745521"/>
            <a:ext cx="80648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ru-RU" sz="1600" b="1" dirty="0" smtClean="0">
                <a:solidFill>
                  <a:srgbClr val="2C77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</a:t>
            </a:r>
          </a:p>
          <a:p>
            <a:pPr lvl="0" algn="just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Большой объем трудозатрат сотрудников заказчика на структурирование (сортировка по качеству и разрешению, визуальной составляющей, читабельности) и обработку (отнесение по базам) фотоматериалов, приходящих из 350 отделений. Работы проводятся вручную.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87624" y="-15470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ООП «Прикладная математика и информатика»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496" y="6021288"/>
            <a:ext cx="9036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Национальный исследовательский университет </a:t>
            </a:r>
            <a:endParaRPr lang="ru-RU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Высшая школа экономики»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12"/>
          <a:stretch/>
        </p:blipFill>
        <p:spPr>
          <a:xfrm>
            <a:off x="8062671" y="5927800"/>
            <a:ext cx="1117333" cy="90788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99592" y="3311113"/>
            <a:ext cx="80648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ru-RU" sz="1600" b="1" dirty="0">
                <a:solidFill>
                  <a:srgbClr val="2C77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Разработанный мной модуль уменьшает ручную работу сотрудников компании, а именно: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сортирует фотографии по разрешению, что дает дальнейшее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представление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какие рабочие станции и предметы реализации должны быть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сфотографированы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заново;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предоставляет упрощенный интерфейс, который не загружен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лишними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элементами, что упрощает задачу работников компании;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ходе работы программа по запросу предоставляет отчет о директории и ее структуре, что дает понимание какие файлы еще не были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отсортированы.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87624" y="317179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01.07.2017-15.07.2017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810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7655" y="908720"/>
            <a:ext cx="8278688" cy="504056"/>
          </a:xfrm>
        </p:spPr>
        <p:txBody>
          <a:bodyPr/>
          <a:lstStyle/>
          <a:p>
            <a:r>
              <a:rPr lang="ru-RU" sz="2400" b="1" dirty="0">
                <a:solidFill>
                  <a:srgbClr val="2159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проекта (методы, библиотеки, подходы, авторский вклад, результаты)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6093296"/>
            <a:ext cx="9144000" cy="764704"/>
          </a:xfrm>
          <a:prstGeom prst="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40780" y="269867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01447" y="1883648"/>
            <a:ext cx="8064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01446" y="1777088"/>
            <a:ext cx="7847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процессе разработки и написания кода программы было принято решение разделить функции по управлению файлов и сортировки на два независимых пакета, а затем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компилировать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один исполняемый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файл.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87624" y="-15470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ООП «Прикладная математика и информатика»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496" y="6021288"/>
            <a:ext cx="9036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Национальный исследовательский университет </a:t>
            </a:r>
            <a:endParaRPr lang="ru-RU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Высшая школа экономики»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12"/>
          <a:stretch/>
        </p:blipFill>
        <p:spPr>
          <a:xfrm>
            <a:off x="8062671" y="5927800"/>
            <a:ext cx="1117333" cy="907888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92" r="5893"/>
          <a:stretch/>
        </p:blipFill>
        <p:spPr>
          <a:xfrm>
            <a:off x="847677" y="2656135"/>
            <a:ext cx="5035471" cy="326774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0" name="officeArt object" descr="Screen Shot 2017-09-05 at 8.30.24 AM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01479" y="2886860"/>
            <a:ext cx="3563337" cy="3157731"/>
          </a:xfrm>
          <a:prstGeom prst="rect">
            <a:avLst/>
          </a:prstGeom>
          <a:ln w="9525" cap="flat">
            <a:solidFill>
              <a:srgbClr val="A6A6A6"/>
            </a:solidFill>
            <a:prstDash val="solid"/>
            <a:round/>
          </a:ln>
          <a:effectLst/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3"/>
          <a:stretch/>
        </p:blipFill>
        <p:spPr>
          <a:xfrm>
            <a:off x="6956818" y="3344986"/>
            <a:ext cx="2015949" cy="255846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2" name="TextBox 21"/>
          <p:cNvSpPr txBox="1"/>
          <p:nvPr/>
        </p:nvSpPr>
        <p:spPr>
          <a:xfrm>
            <a:off x="1187624" y="317179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01.07.2017-15.07.2017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929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Группа 49"/>
          <p:cNvGrpSpPr/>
          <p:nvPr/>
        </p:nvGrpSpPr>
        <p:grpSpPr>
          <a:xfrm>
            <a:off x="3720871" y="1521594"/>
            <a:ext cx="2487793" cy="1569660"/>
            <a:chOff x="1595928" y="2178075"/>
            <a:chExt cx="2160000" cy="1883802"/>
          </a:xfrm>
        </p:grpSpPr>
        <p:sp>
          <p:nvSpPr>
            <p:cNvPr id="51" name="Прямоугольник 50"/>
            <p:cNvSpPr/>
            <p:nvPr/>
          </p:nvSpPr>
          <p:spPr>
            <a:xfrm>
              <a:off x="1595928" y="2259674"/>
              <a:ext cx="2160000" cy="1802203"/>
            </a:xfrm>
            <a:prstGeom prst="rect">
              <a:avLst/>
            </a:prstGeom>
            <a:no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626802" y="2178075"/>
              <a:ext cx="2064080" cy="18838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выводить основной набор </a:t>
              </a:r>
              <a:endPara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ru-RU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информационных </a:t>
              </a:r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полей </a:t>
              </a:r>
              <a:r>
                <a:rPr lang="ru-RU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по </a:t>
              </a:r>
            </a:p>
            <a:p>
              <a:pPr algn="ctr"/>
              <a:r>
                <a:rPr lang="ru-RU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каждому </a:t>
              </a:r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файлу: наименование, </a:t>
              </a:r>
              <a:endPara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ru-RU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путь</a:t>
              </a:r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время модификации, </a:t>
              </a:r>
              <a:endPara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ru-RU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наличие </a:t>
              </a:r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прав на запись, </a:t>
              </a:r>
              <a:endPara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ru-RU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наличие </a:t>
              </a:r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прав на чтение, признак </a:t>
              </a:r>
              <a:endPara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ru-RU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файл </a:t>
              </a:r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это или директория, </a:t>
              </a:r>
              <a:endPara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ru-RU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размер </a:t>
              </a:r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файла в байтах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01824" y="908720"/>
            <a:ext cx="8278688" cy="504056"/>
          </a:xfrm>
        </p:spPr>
        <p:txBody>
          <a:bodyPr/>
          <a:lstStyle/>
          <a:p>
            <a:r>
              <a:rPr lang="ru-RU" sz="2000" b="1" dirty="0">
                <a:solidFill>
                  <a:srgbClr val="2159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проекта (методы, </a:t>
            </a:r>
            <a:r>
              <a:rPr lang="ru-RU" sz="2000" b="1" dirty="0" smtClean="0">
                <a:solidFill>
                  <a:srgbClr val="2159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подходы, </a:t>
            </a:r>
            <a:r>
              <a:rPr lang="ru-RU" sz="2000" b="1" dirty="0">
                <a:solidFill>
                  <a:srgbClr val="2159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авторский вклад, результаты)</a:t>
            </a:r>
            <a:endParaRPr lang="ru-RU" sz="2000" b="1" dirty="0">
              <a:solidFill>
                <a:srgbClr val="21596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6093296"/>
            <a:ext cx="9144000" cy="764704"/>
          </a:xfrm>
          <a:prstGeom prst="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25326" y="253391"/>
            <a:ext cx="521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97471" y="1423641"/>
            <a:ext cx="2258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052E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Библиотеки и функции</a:t>
            </a:r>
            <a:endParaRPr lang="ru-RU" sz="1600" dirty="0">
              <a:solidFill>
                <a:srgbClr val="052E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Группа 26"/>
          <p:cNvGrpSpPr/>
          <p:nvPr/>
        </p:nvGrpSpPr>
        <p:grpSpPr>
          <a:xfrm>
            <a:off x="6536364" y="1834850"/>
            <a:ext cx="2160000" cy="584775"/>
            <a:chOff x="4788022" y="2307890"/>
            <a:chExt cx="2160000" cy="701807"/>
          </a:xfrm>
        </p:grpSpPr>
        <p:sp>
          <p:nvSpPr>
            <p:cNvPr id="3" name="Прямоугольник 2"/>
            <p:cNvSpPr/>
            <p:nvPr/>
          </p:nvSpPr>
          <p:spPr>
            <a:xfrm>
              <a:off x="4788022" y="2348880"/>
              <a:ext cx="2160000" cy="6480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825534" y="2307890"/>
              <a:ext cx="2094396" cy="701807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6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Shutil</a:t>
              </a:r>
              <a:r>
                <a:rPr lang="ru-RU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16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os</a:t>
              </a:r>
              <a:r>
                <a:rPr lang="ru-RU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sys</a:t>
              </a:r>
              <a:r>
                <a:rPr lang="ru-RU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os.path</a:t>
              </a:r>
              <a:r>
                <a:rPr lang="ru-RU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16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Colorama</a:t>
              </a:r>
              <a:endParaRPr lang="ru-RU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Группа 17"/>
          <p:cNvGrpSpPr/>
          <p:nvPr/>
        </p:nvGrpSpPr>
        <p:grpSpPr>
          <a:xfrm>
            <a:off x="6536364" y="2512170"/>
            <a:ext cx="2160001" cy="584775"/>
            <a:chOff x="3779911" y="3745618"/>
            <a:chExt cx="2303836" cy="701808"/>
          </a:xfrm>
        </p:grpSpPr>
        <p:sp>
          <p:nvSpPr>
            <p:cNvPr id="16" name="Прямоугольник 15"/>
            <p:cNvSpPr/>
            <p:nvPr/>
          </p:nvSpPr>
          <p:spPr>
            <a:xfrm>
              <a:off x="3779911" y="3766678"/>
              <a:ext cx="2303836" cy="6480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833893" y="3745618"/>
              <a:ext cx="2205917" cy="70180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6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os.getcwd</a:t>
              </a:r>
              <a:r>
                <a:rPr lang="ru-RU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16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os.remove</a:t>
              </a:r>
              <a:r>
                <a:rPr lang="ru-RU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endParaRPr lang="ru-RU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6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os.listdir</a:t>
              </a:r>
              <a:r>
                <a:rPr lang="ru-RU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16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shutil.move</a:t>
              </a:r>
              <a:endParaRPr lang="ru-RU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Группа 27"/>
          <p:cNvGrpSpPr/>
          <p:nvPr/>
        </p:nvGrpSpPr>
        <p:grpSpPr>
          <a:xfrm>
            <a:off x="6462575" y="3203524"/>
            <a:ext cx="2273379" cy="584775"/>
            <a:chOff x="1522139" y="2769075"/>
            <a:chExt cx="2273379" cy="701808"/>
          </a:xfrm>
        </p:grpSpPr>
        <p:sp>
          <p:nvSpPr>
            <p:cNvPr id="19" name="Прямоугольник 18"/>
            <p:cNvSpPr/>
            <p:nvPr/>
          </p:nvSpPr>
          <p:spPr>
            <a:xfrm>
              <a:off x="1595928" y="2790135"/>
              <a:ext cx="2160000" cy="6480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522139" y="2769075"/>
              <a:ext cx="2273379" cy="70180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6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shutil.copy</a:t>
              </a:r>
              <a:r>
                <a:rPr lang="ru-RU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16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os.makedirs</a:t>
              </a:r>
              <a:endPara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6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shutil.rmtree</a:t>
              </a:r>
              <a:r>
                <a:rPr lang="ru-RU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16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os.startfile</a:t>
              </a:r>
              <a:endParaRPr lang="ru-RU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" name="Группа 28"/>
          <p:cNvGrpSpPr/>
          <p:nvPr/>
        </p:nvGrpSpPr>
        <p:grpSpPr>
          <a:xfrm>
            <a:off x="6536046" y="4509191"/>
            <a:ext cx="2160000" cy="584775"/>
            <a:chOff x="1298907" y="3916933"/>
            <a:chExt cx="2160000" cy="701808"/>
          </a:xfrm>
        </p:grpSpPr>
        <p:sp>
          <p:nvSpPr>
            <p:cNvPr id="21" name="Прямоугольник 20"/>
            <p:cNvSpPr/>
            <p:nvPr/>
          </p:nvSpPr>
          <p:spPr>
            <a:xfrm>
              <a:off x="1298907" y="3950222"/>
              <a:ext cx="2160000" cy="6480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96094" y="3916933"/>
              <a:ext cx="1973104" cy="70180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6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Argparse</a:t>
              </a:r>
              <a:r>
                <a:rPr lang="ru-RU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16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Subprocess</a:t>
              </a:r>
              <a:endPara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6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subprocess.call</a:t>
              </a:r>
              <a:endParaRPr lang="ru-RU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Группа 29"/>
          <p:cNvGrpSpPr/>
          <p:nvPr/>
        </p:nvGrpSpPr>
        <p:grpSpPr>
          <a:xfrm>
            <a:off x="6522294" y="3867881"/>
            <a:ext cx="2200352" cy="552416"/>
            <a:chOff x="4571999" y="4865574"/>
            <a:chExt cx="2200352" cy="662973"/>
          </a:xfrm>
        </p:grpSpPr>
        <p:sp>
          <p:nvSpPr>
            <p:cNvPr id="25" name="Прямоугольник 24"/>
            <p:cNvSpPr/>
            <p:nvPr/>
          </p:nvSpPr>
          <p:spPr>
            <a:xfrm>
              <a:off x="4571999" y="4880475"/>
              <a:ext cx="2160241" cy="6480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590343" y="4865574"/>
              <a:ext cx="2182008" cy="62793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os.path.isfile</a:t>
              </a:r>
              <a:r>
                <a:rPr lang="ru-RU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1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os.path.delete</a:t>
              </a:r>
              <a:endPara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os.path.isdir</a:t>
              </a:r>
              <a:r>
                <a:rPr lang="ru-RU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1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os.path.exists</a:t>
              </a:r>
              <a:endParaRPr lang="ru-RU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2" name="Прямоугольник 31"/>
          <p:cNvSpPr/>
          <p:nvPr/>
        </p:nvSpPr>
        <p:spPr>
          <a:xfrm>
            <a:off x="6372200" y="1404546"/>
            <a:ext cx="2520280" cy="4472726"/>
          </a:xfrm>
          <a:prstGeom prst="rect">
            <a:avLst/>
          </a:prstGeom>
          <a:noFill/>
          <a:ln>
            <a:solidFill>
              <a:srgbClr val="0550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3" name="Группа 32"/>
          <p:cNvGrpSpPr/>
          <p:nvPr/>
        </p:nvGrpSpPr>
        <p:grpSpPr>
          <a:xfrm>
            <a:off x="2535236" y="3200307"/>
            <a:ext cx="2160000" cy="584775"/>
            <a:chOff x="1595928" y="2769075"/>
            <a:chExt cx="2160000" cy="701808"/>
          </a:xfrm>
        </p:grpSpPr>
        <p:sp>
          <p:nvSpPr>
            <p:cNvPr id="34" name="Прямоугольник 33"/>
            <p:cNvSpPr/>
            <p:nvPr/>
          </p:nvSpPr>
          <p:spPr>
            <a:xfrm>
              <a:off x="1595928" y="2790135"/>
              <a:ext cx="2160000" cy="648072"/>
            </a:xfrm>
            <a:prstGeom prst="rect">
              <a:avLst/>
            </a:prstGeom>
            <a:solidFill>
              <a:srgbClr val="2159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898223" y="2769075"/>
              <a:ext cx="1533689" cy="70180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ru-RU" sz="16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Реализованный</a:t>
              </a:r>
            </a:p>
            <a:p>
              <a:pPr algn="ctr"/>
              <a:r>
                <a:rPr lang="ru-RU" sz="16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модуль</a:t>
              </a:r>
              <a:endPara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" name="Группа 35"/>
          <p:cNvGrpSpPr/>
          <p:nvPr/>
        </p:nvGrpSpPr>
        <p:grpSpPr>
          <a:xfrm>
            <a:off x="944283" y="1545582"/>
            <a:ext cx="2535630" cy="540000"/>
            <a:chOff x="1558064" y="2790135"/>
            <a:chExt cx="2201534" cy="648072"/>
          </a:xfrm>
        </p:grpSpPr>
        <p:sp>
          <p:nvSpPr>
            <p:cNvPr id="37" name="Прямоугольник 36"/>
            <p:cNvSpPr/>
            <p:nvPr/>
          </p:nvSpPr>
          <p:spPr>
            <a:xfrm>
              <a:off x="1595928" y="2790135"/>
              <a:ext cx="2160000" cy="648072"/>
            </a:xfrm>
            <a:prstGeom prst="rect">
              <a:avLst/>
            </a:prstGeom>
            <a:no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558064" y="2842946"/>
              <a:ext cx="2201534" cy="5540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предоставление перечня файлов по </a:t>
              </a:r>
              <a:endPara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ru-RU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запрошенной </a:t>
              </a:r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директории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" name="Группа 40"/>
          <p:cNvGrpSpPr/>
          <p:nvPr/>
        </p:nvGrpSpPr>
        <p:grpSpPr>
          <a:xfrm>
            <a:off x="987883" y="4005064"/>
            <a:ext cx="2487795" cy="540000"/>
            <a:chOff x="1595928" y="2790135"/>
            <a:chExt cx="2160000" cy="648072"/>
          </a:xfrm>
        </p:grpSpPr>
        <p:sp>
          <p:nvSpPr>
            <p:cNvPr id="42" name="Прямоугольник 41"/>
            <p:cNvSpPr/>
            <p:nvPr/>
          </p:nvSpPr>
          <p:spPr>
            <a:xfrm>
              <a:off x="1595928" y="2790135"/>
              <a:ext cx="2160000" cy="648072"/>
            </a:xfrm>
            <a:prstGeom prst="rect">
              <a:avLst/>
            </a:prstGeom>
            <a:no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664852" y="2842946"/>
              <a:ext cx="1987976" cy="5540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перемещение файлов и </a:t>
              </a:r>
              <a:endPara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ru-RU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директорий </a:t>
              </a:r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по указанному пути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" name="Группа 43"/>
          <p:cNvGrpSpPr/>
          <p:nvPr/>
        </p:nvGrpSpPr>
        <p:grpSpPr>
          <a:xfrm>
            <a:off x="3720871" y="4581128"/>
            <a:ext cx="2487794" cy="540000"/>
            <a:chOff x="1595928" y="2790135"/>
            <a:chExt cx="2160000" cy="648072"/>
          </a:xfrm>
        </p:grpSpPr>
        <p:sp>
          <p:nvSpPr>
            <p:cNvPr id="45" name="Прямоугольник 44"/>
            <p:cNvSpPr/>
            <p:nvPr/>
          </p:nvSpPr>
          <p:spPr>
            <a:xfrm>
              <a:off x="1595928" y="2790135"/>
              <a:ext cx="2160000" cy="648072"/>
            </a:xfrm>
            <a:prstGeom prst="rect">
              <a:avLst/>
            </a:prstGeom>
            <a:no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840212" y="2842946"/>
              <a:ext cx="1637246" cy="5540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копирование файлов и </a:t>
              </a:r>
              <a:endPara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ru-RU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директорий </a:t>
              </a:r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 другие пути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Группа 46"/>
          <p:cNvGrpSpPr/>
          <p:nvPr/>
        </p:nvGrpSpPr>
        <p:grpSpPr>
          <a:xfrm>
            <a:off x="3646615" y="3929240"/>
            <a:ext cx="2596929" cy="540000"/>
            <a:chOff x="1531456" y="2790135"/>
            <a:chExt cx="2254755" cy="648072"/>
          </a:xfrm>
        </p:grpSpPr>
        <p:sp>
          <p:nvSpPr>
            <p:cNvPr id="48" name="Прямоугольник 47"/>
            <p:cNvSpPr/>
            <p:nvPr/>
          </p:nvSpPr>
          <p:spPr>
            <a:xfrm>
              <a:off x="1595928" y="2790135"/>
              <a:ext cx="2160000" cy="648072"/>
            </a:xfrm>
            <a:prstGeom prst="rect">
              <a:avLst/>
            </a:prstGeom>
            <a:no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531456" y="2842946"/>
              <a:ext cx="2254755" cy="5540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производить удаление директорий и </a:t>
              </a:r>
              <a:endPara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ru-RU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файлов </a:t>
              </a:r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по запрошенному пути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3" name="Группа 52"/>
          <p:cNvGrpSpPr/>
          <p:nvPr/>
        </p:nvGrpSpPr>
        <p:grpSpPr>
          <a:xfrm>
            <a:off x="883710" y="2511861"/>
            <a:ext cx="2692917" cy="540000"/>
            <a:chOff x="1522570" y="2790135"/>
            <a:chExt cx="2338095" cy="648072"/>
          </a:xfrm>
        </p:grpSpPr>
        <p:sp>
          <p:nvSpPr>
            <p:cNvPr id="54" name="Прямоугольник 53"/>
            <p:cNvSpPr/>
            <p:nvPr/>
          </p:nvSpPr>
          <p:spPr>
            <a:xfrm>
              <a:off x="1595928" y="2790135"/>
              <a:ext cx="2160000" cy="648072"/>
            </a:xfrm>
            <a:prstGeom prst="rect">
              <a:avLst/>
            </a:prstGeom>
            <a:no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522570" y="2842946"/>
              <a:ext cx="2338095" cy="5540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создание новых файлов и </a:t>
              </a:r>
              <a:r>
                <a:rPr lang="ru-RU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директорий </a:t>
              </a:r>
            </a:p>
            <a:p>
              <a:pPr algn="ctr"/>
              <a:r>
                <a:rPr lang="ru-RU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внутри </a:t>
              </a:r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запрошенного пути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80" name="Прямая соединительная линия 79"/>
          <p:cNvCxnSpPr>
            <a:stCxn id="38" idx="3"/>
          </p:cNvCxnSpPr>
          <p:nvPr/>
        </p:nvCxnSpPr>
        <p:spPr>
          <a:xfrm flipV="1">
            <a:off x="3479913" y="1815583"/>
            <a:ext cx="124462" cy="4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81"/>
          <p:cNvCxnSpPr>
            <a:stCxn id="34" idx="0"/>
          </p:cNvCxnSpPr>
          <p:nvPr/>
        </p:nvCxnSpPr>
        <p:spPr>
          <a:xfrm flipH="1" flipV="1">
            <a:off x="3604374" y="1815583"/>
            <a:ext cx="10862" cy="1402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/>
          <p:cNvCxnSpPr>
            <a:stCxn id="51" idx="1"/>
          </p:cNvCxnSpPr>
          <p:nvPr/>
        </p:nvCxnSpPr>
        <p:spPr>
          <a:xfrm flipH="1">
            <a:off x="3611177" y="2340420"/>
            <a:ext cx="109694" cy="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единительная линия 86"/>
          <p:cNvCxnSpPr>
            <a:stCxn id="54" idx="3"/>
          </p:cNvCxnSpPr>
          <p:nvPr/>
        </p:nvCxnSpPr>
        <p:spPr>
          <a:xfrm>
            <a:off x="3455996" y="2781861"/>
            <a:ext cx="159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единительная линия 88"/>
          <p:cNvCxnSpPr>
            <a:stCxn id="34" idx="2"/>
          </p:cNvCxnSpPr>
          <p:nvPr/>
        </p:nvCxnSpPr>
        <p:spPr>
          <a:xfrm flipH="1">
            <a:off x="3611177" y="3757855"/>
            <a:ext cx="4059" cy="1957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90"/>
          <p:cNvCxnSpPr>
            <a:stCxn id="45" idx="1"/>
          </p:cNvCxnSpPr>
          <p:nvPr/>
        </p:nvCxnSpPr>
        <p:spPr>
          <a:xfrm flipH="1">
            <a:off x="3604374" y="4851128"/>
            <a:ext cx="1164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единительная линия 94"/>
          <p:cNvCxnSpPr>
            <a:stCxn id="42" idx="3"/>
          </p:cNvCxnSpPr>
          <p:nvPr/>
        </p:nvCxnSpPr>
        <p:spPr>
          <a:xfrm>
            <a:off x="3475678" y="4275064"/>
            <a:ext cx="128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единительная линия 96"/>
          <p:cNvCxnSpPr>
            <a:stCxn id="48" idx="1"/>
          </p:cNvCxnSpPr>
          <p:nvPr/>
        </p:nvCxnSpPr>
        <p:spPr>
          <a:xfrm flipH="1">
            <a:off x="3611177" y="4199240"/>
            <a:ext cx="1096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Группа 66"/>
          <p:cNvGrpSpPr/>
          <p:nvPr/>
        </p:nvGrpSpPr>
        <p:grpSpPr>
          <a:xfrm>
            <a:off x="997001" y="4725144"/>
            <a:ext cx="2487795" cy="540000"/>
            <a:chOff x="1595928" y="2790135"/>
            <a:chExt cx="2160000" cy="648072"/>
          </a:xfrm>
        </p:grpSpPr>
        <p:sp>
          <p:nvSpPr>
            <p:cNvPr id="68" name="Прямоугольник 67"/>
            <p:cNvSpPr/>
            <p:nvPr/>
          </p:nvSpPr>
          <p:spPr>
            <a:xfrm>
              <a:off x="1595928" y="2790135"/>
              <a:ext cx="2160000" cy="648072"/>
            </a:xfrm>
            <a:prstGeom prst="rect">
              <a:avLst/>
            </a:prstGeom>
            <a:no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763474" y="2842944"/>
              <a:ext cx="1790732" cy="5540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группировка файлов внутри </a:t>
              </a:r>
              <a:endPara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ru-RU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директории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0" name="Прямая соединительная линия 69"/>
          <p:cNvCxnSpPr>
            <a:stCxn id="68" idx="3"/>
          </p:cNvCxnSpPr>
          <p:nvPr/>
        </p:nvCxnSpPr>
        <p:spPr>
          <a:xfrm>
            <a:off x="3484796" y="4995144"/>
            <a:ext cx="128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Группа 70"/>
          <p:cNvGrpSpPr/>
          <p:nvPr/>
        </p:nvGrpSpPr>
        <p:grpSpPr>
          <a:xfrm>
            <a:off x="3721338" y="5190291"/>
            <a:ext cx="2487794" cy="830997"/>
            <a:chOff x="1595928" y="2621321"/>
            <a:chExt cx="2160000" cy="997307"/>
          </a:xfrm>
        </p:grpSpPr>
        <p:sp>
          <p:nvSpPr>
            <p:cNvPr id="72" name="Прямоугольник 71"/>
            <p:cNvSpPr/>
            <p:nvPr/>
          </p:nvSpPr>
          <p:spPr>
            <a:xfrm>
              <a:off x="1595928" y="2706547"/>
              <a:ext cx="2160000" cy="905221"/>
            </a:xfrm>
            <a:prstGeom prst="rect">
              <a:avLst/>
            </a:prstGeom>
            <a:no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670915" y="2621321"/>
              <a:ext cx="1975841" cy="9973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построение отчета по работе </a:t>
              </a:r>
              <a:endPara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ru-RU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 </a:t>
              </a:r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директорией с возможностью </a:t>
              </a:r>
              <a:endPara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ru-RU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демонстрации </a:t>
              </a:r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или выгрузки </a:t>
              </a:r>
              <a:endPara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ru-RU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 </a:t>
              </a:r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удобочитаемый формат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4" name="Прямая соединительная линия 73"/>
          <p:cNvCxnSpPr>
            <a:stCxn id="72" idx="1"/>
          </p:cNvCxnSpPr>
          <p:nvPr/>
        </p:nvCxnSpPr>
        <p:spPr>
          <a:xfrm flipH="1">
            <a:off x="3611178" y="5638439"/>
            <a:ext cx="110160" cy="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Группа 78"/>
          <p:cNvGrpSpPr/>
          <p:nvPr/>
        </p:nvGrpSpPr>
        <p:grpSpPr>
          <a:xfrm>
            <a:off x="993366" y="5445203"/>
            <a:ext cx="2487795" cy="540000"/>
            <a:chOff x="1595928" y="2790135"/>
            <a:chExt cx="2160000" cy="648072"/>
          </a:xfrm>
        </p:grpSpPr>
        <p:sp>
          <p:nvSpPr>
            <p:cNvPr id="81" name="Прямоугольник 80"/>
            <p:cNvSpPr/>
            <p:nvPr/>
          </p:nvSpPr>
          <p:spPr>
            <a:xfrm>
              <a:off x="1595928" y="2790135"/>
              <a:ext cx="2160000" cy="648072"/>
            </a:xfrm>
            <a:prstGeom prst="rect">
              <a:avLst/>
            </a:prstGeom>
            <a:no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802444" y="2842943"/>
              <a:ext cx="1712792" cy="5540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сортировка файлов внутри </a:t>
              </a:r>
              <a:endPara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ru-RU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указанной </a:t>
              </a:r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директории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84" name="Прямая соединительная линия 83"/>
          <p:cNvCxnSpPr>
            <a:stCxn id="81" idx="3"/>
          </p:cNvCxnSpPr>
          <p:nvPr/>
        </p:nvCxnSpPr>
        <p:spPr>
          <a:xfrm>
            <a:off x="3481160" y="5715203"/>
            <a:ext cx="128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187624" y="-15470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ООП «Прикладная математика и информатика»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5496" y="6021288"/>
            <a:ext cx="9036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Национальный исследовательский университет </a:t>
            </a:r>
            <a:endParaRPr lang="ru-RU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Высшая школа экономики»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0" name="Рисунок 8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12"/>
          <a:stretch/>
        </p:blipFill>
        <p:spPr>
          <a:xfrm>
            <a:off x="8062671" y="5927800"/>
            <a:ext cx="1117333" cy="907888"/>
          </a:xfrm>
          <a:prstGeom prst="rect">
            <a:avLst/>
          </a:prstGeom>
        </p:spPr>
      </p:pic>
      <p:pic>
        <p:nvPicPr>
          <p:cNvPr id="9218" name="Picture 2" descr="https://puncakdunia.files.wordpress.com/2016/11/install-pip-di-windows.png?w=1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075" y="5169674"/>
            <a:ext cx="2143304" cy="63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/>
          <p:cNvSpPr txBox="1"/>
          <p:nvPr/>
        </p:nvSpPr>
        <p:spPr>
          <a:xfrm>
            <a:off x="1187624" y="317179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01.07.2017-15.07.2017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616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7655" y="908720"/>
            <a:ext cx="8278688" cy="504056"/>
          </a:xfrm>
        </p:spPr>
        <p:txBody>
          <a:bodyPr/>
          <a:lstStyle/>
          <a:p>
            <a:r>
              <a:rPr lang="ru-RU" sz="2400" b="1" dirty="0">
                <a:solidFill>
                  <a:srgbClr val="2159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Знания и навыки, полученные в ходе выполнения проекта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6093296"/>
            <a:ext cx="9144000" cy="764704"/>
          </a:xfrm>
          <a:prstGeom prst="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43880" y="261858"/>
            <a:ext cx="521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87624" y="-15470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ООП «Прикладная математика и информатика»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496" y="6021288"/>
            <a:ext cx="9036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Национальный исследовательский университет </a:t>
            </a:r>
            <a:endParaRPr lang="ru-RU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Высшая школа экономики»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12"/>
          <a:stretch/>
        </p:blipFill>
        <p:spPr>
          <a:xfrm>
            <a:off x="8062671" y="5927800"/>
            <a:ext cx="1117333" cy="90788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03490" y="1887662"/>
            <a:ext cx="784701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</a:t>
            </a:r>
            <a:r>
              <a:rPr lang="ru-RU" sz="1600" b="1" dirty="0">
                <a:solidFill>
                  <a:srgbClr val="2C77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выполнения данного проекта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рамках учебной практики, мной были получены знания и опыт реализации ИТ-проекта в условиях реального рабочего процесса отдельно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взятой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организации. Также были приобретены следующие знания: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основы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процесса введения проектов на основе методологии MSF;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сбор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концептуальных требований к функциональности проекта и разработка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технического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задания согласно нормативных регламентирующим документам;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опыта работы с языком программирования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также изучение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большого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числа встроенных и сторонних библиотек и модулей;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программного продукта согласно методологии менеджмента введения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проектов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базового консольного приложения. Упаковка программы в пакет.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87624" y="317179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01.07.2017-15.07.2017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399931"/>
      </p:ext>
    </p:extLst>
  </p:cSld>
  <p:clrMapOvr>
    <a:masterClrMapping/>
  </p:clrMapOvr>
</p:sld>
</file>

<file path=ppt/theme/theme1.xml><?xml version="1.0" encoding="utf-8"?>
<a:theme xmlns:a="http://schemas.openxmlformats.org/drawingml/2006/main" name="Фокина Л. П. Шаблон презентации - 2">
  <a:themeElements>
    <a:clrScheme name="Другая 17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1859B"/>
      </a:hlink>
      <a:folHlink>
        <a:srgbClr val="205867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Фокина Л. П. Шаблон презентации - 2</Template>
  <TotalTime>7029</TotalTime>
  <Words>1046</Words>
  <Application>Microsoft Office PowerPoint</Application>
  <PresentationFormat>Экран (4:3)</PresentationFormat>
  <Paragraphs>158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 Unicode MS</vt:lpstr>
      <vt:lpstr>Arial</vt:lpstr>
      <vt:lpstr>Calibri</vt:lpstr>
      <vt:lpstr>Times New Roman</vt:lpstr>
      <vt:lpstr>Фокина Л. П. Шаблон презентации - 2</vt:lpstr>
      <vt:lpstr>РАЗРАБОТКА ПЕРЕНОСИМОГО МОДУЛЯ ДЛЯ РАБОТЫ С ФАЙЛАМИ НА ОСНОВЕ ЯЗЫКА ПРОГРАММИРОВАНИЯ PYTHON</vt:lpstr>
      <vt:lpstr>СТРУКТУРА ПРОЕКТА</vt:lpstr>
      <vt:lpstr>Информация о заказчике и соисполнителе</vt:lpstr>
      <vt:lpstr>Цель и задачи вставшие перед практикантом</vt:lpstr>
      <vt:lpstr>Раскрытие основных задач разработки</vt:lpstr>
      <vt:lpstr>Актуальность проекта и его роль в бизнес модели заказчика</vt:lpstr>
      <vt:lpstr>Реализация проекта (методы, библиотеки, подходы, авторский вклад, результаты)</vt:lpstr>
      <vt:lpstr>Реализация проекта (методы, подходы, авторский вклад, результаты)</vt:lpstr>
      <vt:lpstr>Знания и навыки, полученные в ходе выполнения проекта</vt:lpstr>
      <vt:lpstr>РАЗРАБОТКА ПЕРЕНОСИМОГО МОДУЛЯ ДЛЯ РАБОТЫ С ФАЙЛАМИ НА ОСНОВЕ ЯЗЫКА ПРОГРАММИРОВАНИЯ PYTHON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Эдуард Блохин</dc:creator>
  <cp:lastModifiedBy>Эдуард Блохин</cp:lastModifiedBy>
  <cp:revision>76</cp:revision>
  <dcterms:created xsi:type="dcterms:W3CDTF">2017-02-25T16:14:59Z</dcterms:created>
  <dcterms:modified xsi:type="dcterms:W3CDTF">2017-09-28T12:26:57Z</dcterms:modified>
</cp:coreProperties>
</file>