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64" r:id="rId4"/>
    <p:sldId id="265" r:id="rId5"/>
    <p:sldId id="270" r:id="rId6"/>
    <p:sldId id="266" r:id="rId7"/>
    <p:sldId id="271" r:id="rId8"/>
    <p:sldId id="267" r:id="rId9"/>
    <p:sldId id="268" r:id="rId10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C0C0C0"/>
    <a:srgbClr val="0056AD"/>
    <a:srgbClr val="0051FF"/>
    <a:srgbClr val="3B8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8" y="9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C1A1FA85-1ABE-4BA4-842E-CDB9CC03F8F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5752F180-3222-4EC9-93C4-B0367693B8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2" r="-99"/>
          <a:stretch/>
        </p:blipFill>
        <p:spPr>
          <a:xfrm>
            <a:off x="8533745" y="2805408"/>
            <a:ext cx="2953405" cy="76390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9"/>
          <a:stretch/>
        </p:blipFill>
        <p:spPr>
          <a:xfrm>
            <a:off x="804335" y="3310953"/>
            <a:ext cx="4030343" cy="1057847"/>
          </a:xfrm>
          <a:prstGeom prst="rect">
            <a:avLst/>
          </a:prstGeom>
        </p:spPr>
      </p:pic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4902200" y="3667125"/>
            <a:ext cx="6595533" cy="0"/>
          </a:xfrm>
          <a:prstGeom prst="line">
            <a:avLst/>
          </a:prstGeom>
          <a:noFill/>
          <a:ln w="92075" cap="rnd">
            <a:solidFill>
              <a:srgbClr val="00549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27617" y="2209334"/>
            <a:ext cx="7406216" cy="52322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902200" y="3846513"/>
            <a:ext cx="6610351" cy="1752600"/>
          </a:xfrm>
        </p:spPr>
        <p:txBody>
          <a:bodyPr/>
          <a:lstStyle>
            <a:lvl1pPr marL="0" indent="0" algn="ctr">
              <a:lnSpc>
                <a:spcPct val="90000"/>
              </a:lnSpc>
              <a:buFontTx/>
              <a:buNone/>
              <a:defRPr sz="2800"/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851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B2AD-C983-464F-B777-FEA52D73FD99}" type="datetime1">
              <a:rPr lang="de-DE" smtClean="0"/>
              <a:t>18.04.2024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7D78-F51F-400B-9494-369F3CBF1445}" type="datetime1">
              <a:rPr lang="de-DE" smtClean="0"/>
              <a:t>18.04.2024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226E-4B16-4446-BEC9-F10F337CD57F}" type="datetime1">
              <a:rPr lang="de-DE" smtClean="0"/>
              <a:t>18.04.2024</a:t>
            </a:fld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319D-0138-4D09-8021-425EC139B6E6}" type="datetime1">
              <a:rPr lang="de-DE" smtClean="0"/>
              <a:t>18.04.2024</a:t>
            </a:fld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217A-9DA8-4E79-80FA-F41C8A9A12F8}" type="datetime1">
              <a:rPr lang="de-DE" smtClean="0"/>
              <a:t>18.04.2024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194-158D-4A17-A1CD-8BE91A74AA13}" type="datetime1">
              <a:rPr lang="de-DE" smtClean="0"/>
              <a:t>18.04.2024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C5A-B09F-486C-96C6-820866CE1B36}" type="datetime1">
              <a:rPr lang="de-DE" smtClean="0"/>
              <a:t>18.04.2024</a:t>
            </a:fld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AC8-EE5F-4DCA-B123-335F0641FE9D}" type="datetime1">
              <a:rPr lang="de-DE" smtClean="0"/>
              <a:t>18.04.2024</a:t>
            </a:fld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0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A5F6-635F-465F-851A-6E517C51E3A7}" type="datetime1">
              <a:rPr lang="de-DE" smtClean="0"/>
              <a:t>18.04.2024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5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" r="52014"/>
          <a:stretch/>
        </p:blipFill>
        <p:spPr>
          <a:xfrm>
            <a:off x="310508" y="6140639"/>
            <a:ext cx="2241817" cy="57028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28"/>
          <a:stretch/>
        </p:blipFill>
        <p:spPr>
          <a:xfrm>
            <a:off x="9582150" y="124620"/>
            <a:ext cx="2264485" cy="587751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594" y="105150"/>
            <a:ext cx="10515600" cy="37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1151" y="729039"/>
            <a:ext cx="11542628" cy="544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52700" y="6356350"/>
            <a:ext cx="1028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A7D8D61-9128-4E79-8019-CF485312C624}" type="datetime1">
              <a:rPr lang="de-DE" smtClean="0"/>
              <a:t>18.04.2024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9630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398809F-24A0-4BBA-B789-EEEAC8DFD5F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2552701" y="6337300"/>
            <a:ext cx="9319684" cy="0"/>
          </a:xfrm>
          <a:prstGeom prst="line">
            <a:avLst/>
          </a:prstGeom>
          <a:noFill/>
          <a:ln w="38100">
            <a:solidFill>
              <a:srgbClr val="00549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311151" y="468313"/>
            <a:ext cx="9319683" cy="0"/>
          </a:xfrm>
          <a:prstGeom prst="line">
            <a:avLst/>
          </a:prstGeom>
          <a:noFill/>
          <a:ln w="15875">
            <a:solidFill>
              <a:srgbClr val="00549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4048876" y="6402793"/>
            <a:ext cx="409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Ich arbeite</a:t>
            </a:r>
            <a:r>
              <a:rPr lang="de-DE" sz="120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nicht gewissenhaft.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120973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uenderszene.de/marketing/prasentationen-10-ti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Titel</a:t>
            </a:r>
          </a:p>
        </p:txBody>
      </p:sp>
      <p:sp>
        <p:nvSpPr>
          <p:cNvPr id="6147" name="Rectangle 1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dirty="0" smtClean="0"/>
              <a:t>Untertitel/Name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Typ der Abschlussarbeit</a:t>
            </a:r>
          </a:p>
          <a:p>
            <a:pPr>
              <a:lnSpc>
                <a:spcPct val="90000"/>
              </a:lnSpc>
            </a:pPr>
            <a:endParaRPr lang="de-DE" sz="2000" dirty="0"/>
          </a:p>
          <a:p>
            <a:pPr>
              <a:lnSpc>
                <a:spcPct val="90000"/>
              </a:lnSpc>
            </a:pPr>
            <a:r>
              <a:rPr lang="de-DE" sz="2000" dirty="0"/>
              <a:t>Betreuer/in: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Vortragszeit = Prüfungszeit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 smtClean="0"/>
              <a:t>Beachtet die vorgegebenen Vortragszeiten </a:t>
            </a:r>
          </a:p>
          <a:p>
            <a:pPr lvl="1">
              <a:lnSpc>
                <a:spcPct val="150000"/>
              </a:lnSpc>
            </a:pPr>
            <a:r>
              <a:rPr lang="de-DE" sz="1600" dirty="0" smtClean="0"/>
              <a:t>Ein </a:t>
            </a:r>
            <a:r>
              <a:rPr lang="de-DE" sz="1600" b="1" dirty="0" smtClean="0"/>
              <a:t>signifikantes Unterschreiten</a:t>
            </a:r>
            <a:r>
              <a:rPr lang="de-DE" sz="1600" dirty="0" smtClean="0"/>
              <a:t> der Vortragszeit führt dazu, dass der Vortrag wiederholt werden muss.</a:t>
            </a:r>
          </a:p>
          <a:p>
            <a:pPr lvl="1">
              <a:lnSpc>
                <a:spcPct val="150000"/>
              </a:lnSpc>
            </a:pPr>
            <a:r>
              <a:rPr lang="de-DE" sz="1600" dirty="0" smtClean="0"/>
              <a:t>Ein </a:t>
            </a:r>
            <a:r>
              <a:rPr lang="de-DE" sz="1600" b="1" dirty="0" smtClean="0"/>
              <a:t>signifikantes Überschreiten</a:t>
            </a:r>
            <a:r>
              <a:rPr lang="de-DE" sz="1600" dirty="0" smtClean="0"/>
              <a:t> der Vortragszeit führt zu schlechter </a:t>
            </a:r>
            <a:r>
              <a:rPr lang="de-DE" sz="1600" smtClean="0"/>
              <a:t>Laune der Prüfer…</a:t>
            </a:r>
            <a:endParaRPr lang="de-DE" sz="1600" dirty="0" smtClean="0"/>
          </a:p>
          <a:p>
            <a:pPr lvl="2">
              <a:lnSpc>
                <a:spcPct val="150000"/>
              </a:lnSpc>
            </a:pPr>
            <a:r>
              <a:rPr lang="de-DE" sz="1600" dirty="0" smtClean="0"/>
              <a:t>um dies zu verhindern, werden folgende Maßnahmen durchgeführt:</a:t>
            </a:r>
          </a:p>
          <a:p>
            <a:pPr lvl="3">
              <a:lnSpc>
                <a:spcPct val="150000"/>
              </a:lnSpc>
            </a:pPr>
            <a:r>
              <a:rPr lang="de-DE" sz="1400" dirty="0" smtClean="0"/>
              <a:t>3 Minuten vor Ablauf der Vortragszeit wird eine gelbe „Informationskarte“ vom Seminarorganisator hochgehalten.</a:t>
            </a:r>
          </a:p>
          <a:p>
            <a:pPr lvl="3">
              <a:lnSpc>
                <a:spcPct val="150000"/>
              </a:lnSpc>
            </a:pPr>
            <a:r>
              <a:rPr lang="de-DE" sz="1400" dirty="0" smtClean="0"/>
              <a:t>Nach Ablauf der regulären Vortragszeit wird eine rote „Warnkarte“ vom Seminarorganisator hochgehalten.</a:t>
            </a:r>
          </a:p>
          <a:p>
            <a:pPr lvl="3">
              <a:lnSpc>
                <a:spcPct val="150000"/>
              </a:lnSpc>
            </a:pPr>
            <a:r>
              <a:rPr lang="de-DE" sz="1400" dirty="0" smtClean="0"/>
              <a:t>1,5 Minuten nach Ablauf der regulären Vortragszeit fordert der Seminarorganisator die vortragende Person dazu auf, auf die letzte Folie zu springen und den Vortrag abzuschließen.</a:t>
            </a:r>
          </a:p>
          <a:p>
            <a:pPr lvl="3">
              <a:lnSpc>
                <a:spcPct val="150000"/>
              </a:lnSpc>
            </a:pPr>
            <a:r>
              <a:rPr lang="de-DE" sz="1400" dirty="0" smtClean="0"/>
              <a:t>2 Minuten nach Ablauf der regulären Vortragszeit wird der Vortrag abgebrochen. Alle bis dahin nicht präsentierten Inhalte werden als nicht vorgetragen angesehen.</a:t>
            </a:r>
          </a:p>
          <a:p>
            <a:pPr lvl="3">
              <a:lnSpc>
                <a:spcPct val="150000"/>
              </a:lnSpc>
            </a:pPr>
            <a:endParaRPr lang="de-DE" sz="105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7D78-F51F-400B-9494-369F3CBF1445}" type="datetime1">
              <a:rPr lang="de-DE" smtClean="0"/>
              <a:t>18.04.2024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Bachelor-Abschlussvortrag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1600" dirty="0"/>
              <a:t>Zeit: </a:t>
            </a:r>
            <a:r>
              <a:rPr lang="de-DE" sz="1600" b="1" dirty="0"/>
              <a:t>15 Minuten Vortrag + 5 Minuten Fragen/Diskussion</a:t>
            </a:r>
          </a:p>
          <a:p>
            <a:pPr>
              <a:defRPr/>
            </a:pPr>
            <a:r>
              <a:rPr lang="de-DE" sz="1600" dirty="0"/>
              <a:t>Der Vortrag </a:t>
            </a:r>
            <a:r>
              <a:rPr lang="de-DE" sz="1600" dirty="0" smtClean="0"/>
              <a:t>kann beispielsweise </a:t>
            </a:r>
            <a:r>
              <a:rPr lang="de-DE" sz="1600" dirty="0"/>
              <a:t>diese Punkte behandeln:</a:t>
            </a:r>
          </a:p>
          <a:p>
            <a:pPr lvl="1">
              <a:defRPr/>
            </a:pPr>
            <a:r>
              <a:rPr lang="de-DE" sz="1600" dirty="0"/>
              <a:t>Einleitung/Motivation/Hintergrund der Arbeit</a:t>
            </a:r>
          </a:p>
          <a:p>
            <a:pPr lvl="1">
              <a:defRPr/>
            </a:pPr>
            <a:r>
              <a:rPr lang="de-DE" sz="1600" dirty="0"/>
              <a:t>Aufgabe/Ziel der Arbeit</a:t>
            </a:r>
          </a:p>
          <a:p>
            <a:pPr lvl="1">
              <a:defRPr/>
            </a:pPr>
            <a:r>
              <a:rPr lang="de-DE" sz="1600" dirty="0"/>
              <a:t>Lösungsansatz/Vorgehensweise</a:t>
            </a:r>
          </a:p>
          <a:p>
            <a:pPr lvl="1">
              <a:defRPr/>
            </a:pPr>
            <a:r>
              <a:rPr lang="de-DE" sz="1600" dirty="0"/>
              <a:t>Ergebnisse</a:t>
            </a:r>
          </a:p>
          <a:p>
            <a:pPr lvl="1">
              <a:defRPr/>
            </a:pPr>
            <a:r>
              <a:rPr lang="de-DE" sz="1600" dirty="0" smtClean="0"/>
              <a:t>Zusammenfassung/Ausblick</a:t>
            </a:r>
          </a:p>
        </p:txBody>
      </p:sp>
      <p:sp>
        <p:nvSpPr>
          <p:cNvPr id="8194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BA8E98-2901-44FD-A8B2-571626C4A50F}" type="datetime1">
              <a:rPr lang="de-DE" smtClean="0"/>
              <a:t>18.04.2024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CAE60-6428-45BA-BC57-9EF84654E6D5}" type="slidenum">
              <a:rPr lang="en-US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Mastervorträge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28474" y="668338"/>
            <a:ext cx="11514338" cy="5483887"/>
          </a:xfrm>
        </p:spPr>
        <p:txBody>
          <a:bodyPr/>
          <a:lstStyle/>
          <a:p>
            <a:pPr>
              <a:defRPr/>
            </a:pPr>
            <a:r>
              <a:rPr lang="de-DE" sz="1600" b="1" dirty="0"/>
              <a:t>Einführungsvortrag (nach ca. 1 – 2 Monaten)</a:t>
            </a:r>
          </a:p>
          <a:p>
            <a:pPr lvl="1">
              <a:defRPr/>
            </a:pPr>
            <a:r>
              <a:rPr lang="de-DE" sz="1600" dirty="0"/>
              <a:t>Zeit: </a:t>
            </a:r>
            <a:r>
              <a:rPr lang="de-DE" sz="1600" b="1" dirty="0"/>
              <a:t>10 Minuten Vortrag + 5 Minuten Fragen/Diskussion</a:t>
            </a:r>
          </a:p>
          <a:p>
            <a:pPr lvl="1">
              <a:defRPr/>
            </a:pPr>
            <a:r>
              <a:rPr lang="de-DE" sz="1600" dirty="0"/>
              <a:t>Der Vortrag kann beispielsweise diese Punkte behandeln:</a:t>
            </a:r>
          </a:p>
          <a:p>
            <a:pPr lvl="2">
              <a:defRPr/>
            </a:pPr>
            <a:r>
              <a:rPr lang="de-DE" sz="1600" dirty="0"/>
              <a:t>Einleitung/Motivation/Hintergrund der Arbeit</a:t>
            </a:r>
          </a:p>
          <a:p>
            <a:pPr lvl="2">
              <a:defRPr/>
            </a:pPr>
            <a:r>
              <a:rPr lang="de-DE" sz="1600" dirty="0"/>
              <a:t>Aufgabe/Ziel der Arbeit</a:t>
            </a:r>
          </a:p>
          <a:p>
            <a:pPr lvl="2">
              <a:defRPr/>
            </a:pPr>
            <a:r>
              <a:rPr lang="de-DE" sz="1600" dirty="0"/>
              <a:t>Lösungsansatz/Vorgehensweise</a:t>
            </a:r>
          </a:p>
          <a:p>
            <a:pPr lvl="2">
              <a:defRPr/>
            </a:pPr>
            <a:r>
              <a:rPr lang="de-DE" sz="1600" dirty="0"/>
              <a:t>Evtl. erste Ergebnisse</a:t>
            </a:r>
          </a:p>
          <a:p>
            <a:pPr lvl="2">
              <a:defRPr/>
            </a:pPr>
            <a:r>
              <a:rPr lang="de-DE" sz="1600" dirty="0"/>
              <a:t>Zeitplan </a:t>
            </a:r>
            <a:r>
              <a:rPr lang="de-DE" sz="1600" dirty="0" smtClean="0"/>
              <a:t>(Gantt-Chart</a:t>
            </a:r>
            <a:r>
              <a:rPr lang="de-DE" sz="1600" dirty="0"/>
              <a:t>)</a:t>
            </a:r>
            <a:br>
              <a:rPr lang="de-DE" sz="1600" dirty="0"/>
            </a:br>
            <a:endParaRPr lang="de-DE" sz="1600" dirty="0"/>
          </a:p>
          <a:p>
            <a:pPr>
              <a:defRPr/>
            </a:pPr>
            <a:r>
              <a:rPr lang="de-DE" sz="1600" b="1" dirty="0"/>
              <a:t>Abschlussvortrag</a:t>
            </a:r>
          </a:p>
          <a:p>
            <a:pPr lvl="1">
              <a:defRPr/>
            </a:pPr>
            <a:r>
              <a:rPr lang="de-DE" sz="1600" dirty="0"/>
              <a:t>Zeit: </a:t>
            </a:r>
            <a:r>
              <a:rPr lang="de-DE" sz="1600" b="1" dirty="0"/>
              <a:t>20 Minuten Vortrag + 10 Minuten Fragen/Diskussion</a:t>
            </a:r>
          </a:p>
          <a:p>
            <a:pPr lvl="1">
              <a:defRPr/>
            </a:pPr>
            <a:r>
              <a:rPr lang="de-DE" sz="1600" dirty="0"/>
              <a:t>Der Vortrag kann beispielsweise diese Punkte behandeln:</a:t>
            </a:r>
          </a:p>
          <a:p>
            <a:pPr lvl="2">
              <a:defRPr/>
            </a:pPr>
            <a:r>
              <a:rPr lang="de-DE" sz="1600" dirty="0"/>
              <a:t>Einleitung/Motivation/Hintergrund der Arbeit</a:t>
            </a:r>
          </a:p>
          <a:p>
            <a:pPr lvl="2">
              <a:defRPr/>
            </a:pPr>
            <a:r>
              <a:rPr lang="de-DE" sz="1600" dirty="0"/>
              <a:t>Aufgabe/Ziel der Arbeit</a:t>
            </a:r>
          </a:p>
          <a:p>
            <a:pPr lvl="2">
              <a:defRPr/>
            </a:pPr>
            <a:r>
              <a:rPr lang="de-DE" sz="1600" dirty="0"/>
              <a:t>Lösungsansatz/Vorgehensweise</a:t>
            </a:r>
          </a:p>
          <a:p>
            <a:pPr lvl="2">
              <a:defRPr/>
            </a:pPr>
            <a:r>
              <a:rPr lang="de-DE" sz="1600" dirty="0"/>
              <a:t>Ergebnisse</a:t>
            </a:r>
          </a:p>
          <a:p>
            <a:pPr lvl="2">
              <a:defRPr/>
            </a:pPr>
            <a:r>
              <a:rPr lang="de-DE" sz="1600" dirty="0" smtClean="0"/>
              <a:t>Zusammenfassung/Ausblick</a:t>
            </a:r>
            <a:endParaRPr lang="de-DE" sz="1600" dirty="0"/>
          </a:p>
        </p:txBody>
      </p:sp>
      <p:sp>
        <p:nvSpPr>
          <p:cNvPr id="9218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36119-21A9-4F10-A349-D6BCDC73AAF9}" type="datetime1">
              <a:rPr lang="de-DE" smtClean="0"/>
              <a:t>18.04.2024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CAE60-6428-45BA-BC57-9EF84654E6D5}" type="slidenum">
              <a:rPr lang="en-US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Seminarvortrag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Zeit: </a:t>
            </a:r>
            <a:r>
              <a:rPr lang="de-DE" sz="1600" b="1" dirty="0"/>
              <a:t>7</a:t>
            </a:r>
            <a:r>
              <a:rPr lang="de-DE" sz="1600" b="1" dirty="0" smtClean="0"/>
              <a:t> </a:t>
            </a:r>
            <a:r>
              <a:rPr lang="de-DE" sz="1600" b="1" dirty="0"/>
              <a:t>Minuten Vortrag + </a:t>
            </a:r>
            <a:r>
              <a:rPr lang="de-DE" sz="1600" b="1" dirty="0" smtClean="0"/>
              <a:t>3 </a:t>
            </a:r>
            <a:r>
              <a:rPr lang="de-DE" sz="1600" b="1" dirty="0"/>
              <a:t>Minuten Fragen/Diskussion</a:t>
            </a:r>
          </a:p>
          <a:p>
            <a:pPr>
              <a:defRPr/>
            </a:pPr>
            <a:r>
              <a:rPr lang="de-DE" sz="1600" dirty="0"/>
              <a:t>Der Vortrag kann beispielsweise diese Punkte behandeln:</a:t>
            </a:r>
          </a:p>
          <a:p>
            <a:pPr lvl="1">
              <a:defRPr/>
            </a:pPr>
            <a:r>
              <a:rPr lang="de-DE" sz="1600" dirty="0"/>
              <a:t>Einleitung/Motivation/Hintergrund der Arbeit</a:t>
            </a:r>
          </a:p>
          <a:p>
            <a:pPr lvl="1">
              <a:defRPr/>
            </a:pPr>
            <a:r>
              <a:rPr lang="de-DE" sz="1600" dirty="0"/>
              <a:t>Aufgabe/Ziel der Arbeit</a:t>
            </a:r>
          </a:p>
          <a:p>
            <a:pPr lvl="1">
              <a:defRPr/>
            </a:pPr>
            <a:r>
              <a:rPr lang="de-DE" sz="1600" dirty="0"/>
              <a:t>Lösungsansatz/Vorgehensweise</a:t>
            </a:r>
          </a:p>
          <a:p>
            <a:pPr lvl="1">
              <a:defRPr/>
            </a:pPr>
            <a:r>
              <a:rPr lang="de-DE" sz="1600" dirty="0"/>
              <a:t>Ergebnisse</a:t>
            </a:r>
          </a:p>
          <a:p>
            <a:pPr lvl="1">
              <a:defRPr/>
            </a:pPr>
            <a:r>
              <a:rPr lang="de-DE" sz="1600" dirty="0" smtClean="0"/>
              <a:t>Zusammenfassung/Ausblick</a:t>
            </a:r>
            <a:endParaRPr lang="de-DE" sz="1600" dirty="0"/>
          </a:p>
        </p:txBody>
      </p:sp>
      <p:sp>
        <p:nvSpPr>
          <p:cNvPr id="10242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4015AF-A4F9-4CC7-8034-3BC1184C45C7}" type="datetime1">
              <a:rPr lang="de-DE" smtClean="0"/>
              <a:t>18.04.2024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CAE60-6428-45BA-BC57-9EF84654E6D5}" type="slidenum">
              <a:rPr lang="en-US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Praktikumsvortrag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Zeit: </a:t>
            </a:r>
            <a:r>
              <a:rPr lang="de-DE" sz="1600" b="1" dirty="0"/>
              <a:t>10 Minuten Vortrag + 5 Minuten Fragen/Diskussion</a:t>
            </a:r>
          </a:p>
          <a:p>
            <a:r>
              <a:rPr lang="de-DE" sz="1600" dirty="0"/>
              <a:t>Was der Vortrag enthalten sollte:</a:t>
            </a:r>
          </a:p>
          <a:p>
            <a:pPr lvl="1"/>
            <a:r>
              <a:rPr lang="de-DE" sz="1600" dirty="0"/>
              <a:t>Firma/Institution, evtl. Firmenvorstellung, Standort</a:t>
            </a:r>
          </a:p>
          <a:p>
            <a:pPr lvl="1"/>
            <a:r>
              <a:rPr lang="de-DE" sz="1600" dirty="0"/>
              <a:t>Arbeitsumfeld/Aufgabenbereich</a:t>
            </a:r>
          </a:p>
          <a:p>
            <a:pPr lvl="1"/>
            <a:r>
              <a:rPr lang="de-DE" sz="1600" dirty="0"/>
              <a:t>Kleiner Einblick, was im Praktikum gemacht wurde (soweit erlaubt)</a:t>
            </a:r>
          </a:p>
          <a:p>
            <a:pPr lvl="1"/>
            <a:r>
              <a:rPr lang="de-DE" sz="1600" dirty="0"/>
              <a:t>Fazit, z.B. bezüglich folgender Aspekte:</a:t>
            </a:r>
          </a:p>
          <a:p>
            <a:pPr lvl="2"/>
            <a:r>
              <a:rPr lang="de-DE" sz="1600" dirty="0"/>
              <a:t>Gute Betreuung?</a:t>
            </a:r>
          </a:p>
          <a:p>
            <a:pPr lvl="2"/>
            <a:r>
              <a:rPr lang="de-DE" sz="1600" dirty="0"/>
              <a:t>Spannende Aufgaben?</a:t>
            </a:r>
          </a:p>
          <a:p>
            <a:pPr lvl="2"/>
            <a:r>
              <a:rPr lang="de-DE" sz="1600" dirty="0"/>
              <a:t>Andere Studenten/Praktikanten?</a:t>
            </a:r>
          </a:p>
          <a:p>
            <a:pPr lvl="2"/>
            <a:r>
              <a:rPr lang="de-DE" sz="1600" dirty="0"/>
              <a:t>Bezahlung? Unterkunftsmöglichkeiten?</a:t>
            </a:r>
          </a:p>
          <a:p>
            <a:pPr lvl="2"/>
            <a:r>
              <a:rPr lang="de-DE" sz="1600" dirty="0"/>
              <a:t>Lohnenswerte Umgebung?</a:t>
            </a:r>
          </a:p>
          <a:p>
            <a:pPr lvl="2"/>
            <a:r>
              <a:rPr lang="de-DE" sz="1600" dirty="0"/>
              <a:t>Insgesamt empfehlenswert für Kommilitonen?</a:t>
            </a:r>
          </a:p>
          <a:p>
            <a:pPr lvl="2"/>
            <a:endParaRPr lang="de-DE" sz="1600" dirty="0"/>
          </a:p>
        </p:txBody>
      </p:sp>
      <p:sp>
        <p:nvSpPr>
          <p:cNvPr id="10242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4015AF-A4F9-4CC7-8034-3BC1184C45C7}" type="datetime1">
              <a:rPr lang="de-DE" smtClean="0"/>
              <a:t>18.04.2024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CAE60-6428-45BA-BC57-9EF84654E6D5}" type="slidenum">
              <a:rPr lang="en-US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Mindestanforderungen für die Foliengestaltung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1151" y="729039"/>
            <a:ext cx="11542628" cy="48710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Der Vortrag soll durch eine Präsentation unterstützt werden. Es ist auf eine geeignete Foliengestaltung zu achten, dabei gelten die folgenden </a:t>
            </a:r>
            <a:r>
              <a:rPr lang="de-DE" dirty="0" smtClean="0">
                <a:solidFill>
                  <a:srgbClr val="FF0000"/>
                </a:solidFill>
              </a:rPr>
              <a:t>harten Mindestanforderungen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/>
              <a:t>Schriftgröße </a:t>
            </a:r>
            <a:r>
              <a:rPr lang="de-DE" dirty="0" smtClean="0"/>
              <a:t>12 (auch in Grafiken und Beschriftungen)</a:t>
            </a:r>
          </a:p>
          <a:p>
            <a:r>
              <a:rPr lang="de-DE" dirty="0" smtClean="0"/>
              <a:t>alle Achsen sind mit Einheiten beschriftet</a:t>
            </a:r>
          </a:p>
          <a:p>
            <a:r>
              <a:rPr lang="de-DE" dirty="0" smtClean="0"/>
              <a:t>alle </a:t>
            </a:r>
            <a:r>
              <a:rPr lang="de-DE" dirty="0"/>
              <a:t>Akronyme </a:t>
            </a:r>
            <a:r>
              <a:rPr lang="de-DE" dirty="0" smtClean="0"/>
              <a:t>sind eingeführt</a:t>
            </a:r>
          </a:p>
          <a:p>
            <a:r>
              <a:rPr lang="de-DE" dirty="0" smtClean="0"/>
              <a:t>max. </a:t>
            </a:r>
            <a:r>
              <a:rPr lang="de-DE" dirty="0"/>
              <a:t>3 Akronyme </a:t>
            </a:r>
            <a:r>
              <a:rPr lang="de-DE" dirty="0" smtClean="0"/>
              <a:t>je Folie die </a:t>
            </a:r>
            <a:r>
              <a:rPr lang="de-DE" dirty="0"/>
              <a:t>nicht auf der Folie </a:t>
            </a:r>
            <a:r>
              <a:rPr lang="de-DE" dirty="0" smtClean="0"/>
              <a:t>stehen</a:t>
            </a:r>
          </a:p>
          <a:p>
            <a:r>
              <a:rPr lang="de-DE" dirty="0" smtClean="0"/>
              <a:t>alle Fremdgrafiken haben eine Quellenangabe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ntweder gesammelt, am </a:t>
            </a:r>
            <a:r>
              <a:rPr lang="de-DE" dirty="0"/>
              <a:t>Ende </a:t>
            </a:r>
            <a:r>
              <a:rPr lang="de-DE" dirty="0" smtClean="0"/>
              <a:t>der Präsentation auf </a:t>
            </a:r>
            <a:r>
              <a:rPr lang="de-DE" dirty="0"/>
              <a:t>einer </a:t>
            </a:r>
            <a:r>
              <a:rPr lang="de-DE" dirty="0" smtClean="0"/>
              <a:t>extra Folie oder</a:t>
            </a:r>
            <a:endParaRPr lang="de-DE" dirty="0"/>
          </a:p>
          <a:p>
            <a:pPr lvl="1"/>
            <a:r>
              <a:rPr lang="de-DE" dirty="0" smtClean="0"/>
              <a:t>direkt auf der Folie, hier darf die Schriftgröße ausnahmsweise kleiner sein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Für die Einhaltung ist jeder Vortragende selbst verantwortlich. Sollten diese Vorgaben beim Probevortrag nicht eingehalten werden muss der Vortrag durch den Betreuer abgemeldet werden.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7D78-F51F-400B-9494-369F3CBF1445}" type="datetime1">
              <a:rPr lang="de-DE" smtClean="0"/>
              <a:t>18.04.2024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09F-24A0-4BBA-B789-EEEAC8DFD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Allgemeine Tipps, Do's &amp; Dont's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658814"/>
            <a:ext cx="8674100" cy="5375275"/>
          </a:xfrm>
        </p:spPr>
        <p:txBody>
          <a:bodyPr/>
          <a:lstStyle/>
          <a:p>
            <a:pPr marL="400050" indent="-285750">
              <a:defRPr/>
            </a:pPr>
            <a:r>
              <a:rPr lang="de-DE" sz="1400" b="1" dirty="0"/>
              <a:t>Probevortrag</a:t>
            </a:r>
            <a:r>
              <a:rPr lang="de-DE" sz="1400" dirty="0"/>
              <a:t> vor Betreuer halten =&gt; Termin vereinbaren</a:t>
            </a:r>
            <a:br>
              <a:rPr lang="de-DE" sz="1400" dirty="0"/>
            </a:br>
            <a:r>
              <a:rPr lang="de-DE" sz="1400" dirty="0"/>
              <a:t>Vorher mehrfach vor sich selbst üben!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b="1" dirty="0"/>
              <a:t>Zeit</a:t>
            </a:r>
            <a:r>
              <a:rPr lang="de-DE" sz="1400" dirty="0"/>
              <a:t> des Vortrags einhalten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dirty="0"/>
              <a:t>Faustregel für </a:t>
            </a:r>
            <a:r>
              <a:rPr lang="de-DE" sz="1400" b="1" dirty="0"/>
              <a:t>Folienanzahl</a:t>
            </a:r>
            <a:r>
              <a:rPr lang="de-DE" sz="1400" dirty="0"/>
              <a:t>: Man rechnet mit ca. 1 Minute pro Folie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dirty="0"/>
              <a:t>Sinnvolle Gliederung des Vortrags: </a:t>
            </a:r>
            <a:r>
              <a:rPr lang="de-DE" sz="1400" b="1" dirty="0"/>
              <a:t>Roter Faden</a:t>
            </a:r>
            <a:r>
              <a:rPr lang="de-DE" sz="1400" dirty="0"/>
              <a:t> hilft den Zuhörern Euch zu folgen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b="1" dirty="0"/>
              <a:t>Vortragsniveau</a:t>
            </a:r>
            <a:r>
              <a:rPr lang="de-DE" sz="1400" dirty="0"/>
              <a:t> an Zuhörerschaft anpassen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dirty="0"/>
              <a:t>Vortrag bedeutet </a:t>
            </a:r>
            <a:r>
              <a:rPr lang="de-DE" sz="1400" b="1" dirty="0"/>
              <a:t>vortragen</a:t>
            </a:r>
            <a:r>
              <a:rPr lang="de-DE" sz="1400" dirty="0"/>
              <a:t>, nicht ablesen! Zettel sind nicht unschön.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dirty="0"/>
              <a:t>Nicht die Folien spielen die </a:t>
            </a:r>
            <a:r>
              <a:rPr lang="de-DE" sz="1400" b="1" dirty="0"/>
              <a:t>Hauptrolle</a:t>
            </a:r>
            <a:r>
              <a:rPr lang="de-DE" sz="1400" dirty="0"/>
              <a:t>, sondern </a:t>
            </a:r>
            <a:r>
              <a:rPr lang="de-DE" sz="1400" b="1" dirty="0"/>
              <a:t>der Vortragende</a:t>
            </a:r>
            <a:r>
              <a:rPr lang="de-DE" sz="1400" dirty="0"/>
              <a:t>! Folien dienen der Untermalung und Visualisierung der Ergebnisse.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dirty="0"/>
              <a:t>Laut und deutlich sprechen, </a:t>
            </a:r>
            <a:r>
              <a:rPr lang="de-DE" sz="1400" b="1" dirty="0"/>
              <a:t>Blickkontakt zum Publikum</a:t>
            </a:r>
            <a:r>
              <a:rPr lang="de-DE" sz="1400" dirty="0"/>
              <a:t>, Mimik und Gestik unterstützen Aussagen</a:t>
            </a:r>
            <a:br>
              <a:rPr lang="de-DE" sz="1400" dirty="0"/>
            </a:br>
            <a:endParaRPr lang="de-DE" sz="1400" dirty="0"/>
          </a:p>
          <a:p>
            <a:pPr marL="400050" indent="-285750">
              <a:defRPr/>
            </a:pPr>
            <a:r>
              <a:rPr lang="de-DE" sz="1400" dirty="0"/>
              <a:t>Merke: Der Vortrag soll </a:t>
            </a:r>
            <a:r>
              <a:rPr lang="de-DE" sz="1400" b="1" dirty="0"/>
              <a:t>begeistern</a:t>
            </a:r>
            <a:r>
              <a:rPr lang="de-DE" sz="1400" dirty="0"/>
              <a:t>, über das was Ihr in Euren Arbeiten geleistet habt!</a:t>
            </a:r>
            <a:br>
              <a:rPr lang="de-DE" sz="1400" dirty="0"/>
            </a:br>
            <a:r>
              <a:rPr lang="de-DE" sz="1400" dirty="0"/>
              <a:t>Link zu Tipps, um mit Präsentationen zu überzeugen:</a:t>
            </a:r>
          </a:p>
          <a:p>
            <a:pPr marL="114300" indent="0">
              <a:buNone/>
              <a:defRPr/>
            </a:pPr>
            <a:r>
              <a:rPr lang="de-DE" sz="1400" dirty="0"/>
              <a:t>	</a:t>
            </a:r>
            <a:r>
              <a:rPr lang="de-DE" sz="1400" dirty="0">
                <a:hlinkClick r:id="rId2"/>
              </a:rPr>
              <a:t>http://www.gruenderszene.de/marketing/prasentationen-10-tipps</a:t>
            </a:r>
            <a:endParaRPr lang="de-DE" sz="1400" dirty="0"/>
          </a:p>
          <a:p>
            <a:pPr marL="400050" indent="-285750">
              <a:defRPr/>
            </a:pPr>
            <a:endParaRPr lang="de-DE" sz="1400" dirty="0"/>
          </a:p>
        </p:txBody>
      </p:sp>
      <p:sp>
        <p:nvSpPr>
          <p:cNvPr id="11266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6B6407-172A-4A74-B58E-D40AAE9482BD}" type="datetime1">
              <a:rPr lang="de-DE" smtClean="0"/>
              <a:t>18.04.2024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CAE60-6428-45BA-BC57-9EF84654E6D5}" type="slidenum">
              <a:rPr lang="en-US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Allgemeine Tipps, Do's &amp; Dont's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726393"/>
            <a:ext cx="8674100" cy="5571220"/>
          </a:xfrm>
        </p:spPr>
        <p:txBody>
          <a:bodyPr/>
          <a:lstStyle/>
          <a:p>
            <a:pPr marL="400050" indent="-285750">
              <a:defRPr/>
            </a:pPr>
            <a:r>
              <a:rPr lang="de-DE" sz="1400" dirty="0"/>
              <a:t>Bilder sagen mehr als 1.000 Worte: Auf ein gutes </a:t>
            </a:r>
            <a:r>
              <a:rPr lang="de-DE" sz="1400" b="1" dirty="0"/>
              <a:t>Text-zu-Bild-Verhältnis</a:t>
            </a:r>
            <a:r>
              <a:rPr lang="de-DE" sz="1400" dirty="0"/>
              <a:t> achten. Auf </a:t>
            </a:r>
            <a:r>
              <a:rPr lang="de-DE" sz="1400" b="1" dirty="0"/>
              <a:t>Stichwörter</a:t>
            </a:r>
            <a:r>
              <a:rPr lang="de-DE" sz="1400" dirty="0"/>
              <a:t> und kurze, klare Aussagen beschränken, </a:t>
            </a:r>
            <a:r>
              <a:rPr lang="de-DE" sz="1400" b="1" dirty="0"/>
              <a:t>keine ganzen </a:t>
            </a:r>
            <a:r>
              <a:rPr lang="de-DE" sz="1400" b="1" dirty="0" smtClean="0"/>
              <a:t>Sätze</a:t>
            </a:r>
          </a:p>
          <a:p>
            <a:pPr marL="400050" indent="-285750">
              <a:defRPr/>
            </a:pPr>
            <a:endParaRPr lang="de-DE" sz="1400" b="1" dirty="0"/>
          </a:p>
          <a:p>
            <a:pPr marL="400050" indent="-285750">
              <a:defRPr/>
            </a:pPr>
            <a:r>
              <a:rPr lang="de-DE" sz="1400" dirty="0"/>
              <a:t>Bei Grafiken:</a:t>
            </a:r>
          </a:p>
          <a:p>
            <a:pPr marL="800100" lvl="1">
              <a:defRPr/>
            </a:pPr>
            <a:r>
              <a:rPr lang="de-DE" sz="1400" b="1" dirty="0"/>
              <a:t>Groß genug </a:t>
            </a:r>
            <a:r>
              <a:rPr lang="de-DE" sz="1400" dirty="0"/>
              <a:t>einbinden, dass alles gut zu erkennen ist</a:t>
            </a:r>
          </a:p>
          <a:p>
            <a:pPr marL="800100" lvl="1">
              <a:defRPr/>
            </a:pPr>
            <a:r>
              <a:rPr lang="de-DE" sz="1400" b="1" dirty="0"/>
              <a:t>Legenden</a:t>
            </a:r>
            <a:r>
              <a:rPr lang="de-DE" sz="1400" dirty="0"/>
              <a:t> in Graphen, z.B. bei </a:t>
            </a:r>
            <a:r>
              <a:rPr lang="de-DE" sz="1400" dirty="0" err="1"/>
              <a:t>Matlab</a:t>
            </a:r>
            <a:endParaRPr lang="de-DE" sz="1400" dirty="0"/>
          </a:p>
          <a:p>
            <a:pPr marL="800100" lvl="1">
              <a:defRPr/>
            </a:pPr>
            <a:r>
              <a:rPr lang="de-DE" sz="1400" dirty="0"/>
              <a:t>Vorsicht mit </a:t>
            </a:r>
            <a:r>
              <a:rPr lang="de-DE" sz="1400" b="1" dirty="0"/>
              <a:t>Farben</a:t>
            </a:r>
            <a:r>
              <a:rPr lang="de-DE" sz="1400" dirty="0"/>
              <a:t>: Türkis, hellgrün, gelb u.Ä. sind nicht gut zu erkennen (das gilt auch für Text)</a:t>
            </a:r>
          </a:p>
          <a:p>
            <a:pPr marL="800100" lvl="1">
              <a:defRPr/>
            </a:pPr>
            <a:endParaRPr lang="de-DE" sz="1400" dirty="0"/>
          </a:p>
          <a:p>
            <a:pPr marL="400050">
              <a:defRPr/>
            </a:pPr>
            <a:r>
              <a:rPr lang="de-DE" sz="1400" dirty="0"/>
              <a:t>Vorsicht mit </a:t>
            </a:r>
            <a:r>
              <a:rPr lang="de-DE" sz="1400" b="1" dirty="0"/>
              <a:t>Multimedia-Effekten</a:t>
            </a:r>
            <a:r>
              <a:rPr lang="de-DE" sz="1400" dirty="0"/>
              <a:t> wie Überblendungen und Sounds! Diese </a:t>
            </a:r>
            <a:r>
              <a:rPr lang="de-DE" sz="1400" i="1" dirty="0"/>
              <a:t>können</a:t>
            </a:r>
            <a:r>
              <a:rPr lang="de-DE" sz="1400" dirty="0"/>
              <a:t> unprofessionell wirken</a:t>
            </a:r>
            <a:r>
              <a:rPr lang="de-DE" sz="1400" dirty="0" smtClean="0"/>
              <a:t>…</a:t>
            </a:r>
          </a:p>
          <a:p>
            <a:pPr marL="400050">
              <a:defRPr/>
            </a:pPr>
            <a:endParaRPr lang="de-DE" sz="1400" dirty="0"/>
          </a:p>
          <a:p>
            <a:pPr marL="400050">
              <a:defRPr/>
            </a:pPr>
            <a:r>
              <a:rPr lang="de-DE" sz="1400" b="1" dirty="0"/>
              <a:t>Rechtschreibung</a:t>
            </a:r>
            <a:r>
              <a:rPr lang="de-DE" sz="1400" dirty="0"/>
              <a:t> </a:t>
            </a:r>
            <a:r>
              <a:rPr lang="de-DE" sz="1400" dirty="0" smtClean="0"/>
              <a:t>überprüfen</a:t>
            </a:r>
          </a:p>
          <a:p>
            <a:pPr marL="400050">
              <a:defRPr/>
            </a:pPr>
            <a:endParaRPr lang="de-DE" sz="1400" dirty="0"/>
          </a:p>
          <a:p>
            <a:pPr marL="400050">
              <a:defRPr/>
            </a:pPr>
            <a:r>
              <a:rPr lang="de-DE" sz="1400" dirty="0"/>
              <a:t>Nicht mehr als zwei </a:t>
            </a:r>
            <a:r>
              <a:rPr lang="de-DE" sz="1400" b="1" dirty="0"/>
              <a:t>Schrifttypen</a:t>
            </a:r>
            <a:r>
              <a:rPr lang="de-DE" sz="1400" dirty="0"/>
              <a:t> </a:t>
            </a:r>
            <a:r>
              <a:rPr lang="de-DE" sz="1400" dirty="0" smtClean="0"/>
              <a:t>verwenden</a:t>
            </a:r>
          </a:p>
          <a:p>
            <a:pPr marL="400050">
              <a:defRPr/>
            </a:pPr>
            <a:endParaRPr lang="de-DE" sz="1400" dirty="0"/>
          </a:p>
          <a:p>
            <a:pPr marL="400050">
              <a:defRPr/>
            </a:pPr>
            <a:r>
              <a:rPr lang="de-DE" sz="1400" smtClean="0"/>
              <a:t>Falls </a:t>
            </a:r>
            <a:r>
              <a:rPr lang="de-DE" sz="1400" dirty="0" smtClean="0"/>
              <a:t>du gewissenhaft arbeitest muss die </a:t>
            </a:r>
            <a:r>
              <a:rPr lang="de-DE" sz="1400" b="1" dirty="0" smtClean="0"/>
              <a:t>Fußzeile</a:t>
            </a:r>
            <a:r>
              <a:rPr lang="de-DE" sz="1400" dirty="0" smtClean="0"/>
              <a:t> </a:t>
            </a:r>
            <a:r>
              <a:rPr lang="de-DE" sz="1400" dirty="0"/>
              <a:t>in </a:t>
            </a:r>
            <a:r>
              <a:rPr lang="de-DE" sz="1400" dirty="0" smtClean="0"/>
              <a:t>der Masterfolie angepasst werden</a:t>
            </a:r>
          </a:p>
          <a:p>
            <a:pPr marL="628650" lvl="1" indent="0">
              <a:buNone/>
              <a:defRPr/>
            </a:pPr>
            <a:r>
              <a:rPr lang="de-DE" sz="1000" dirty="0" smtClean="0"/>
              <a:t>Zu „Name (Art des Vortrags)“ zum Beispiel: „Max </a:t>
            </a:r>
            <a:r>
              <a:rPr lang="de-DE" sz="1000" dirty="0" err="1" smtClean="0"/>
              <a:t>Musterman</a:t>
            </a:r>
            <a:r>
              <a:rPr lang="de-DE" sz="1000" dirty="0" smtClean="0"/>
              <a:t> (Abschlussvortag Masterarbeit)“</a:t>
            </a:r>
            <a:endParaRPr lang="de-DE" sz="1000" dirty="0"/>
          </a:p>
        </p:txBody>
      </p:sp>
      <p:sp>
        <p:nvSpPr>
          <p:cNvPr id="12290" name="Datumsplatzhalt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DEB7AF-5B83-491A-9111-24EB0B22B01B}" type="datetime1">
              <a:rPr lang="de-DE" smtClean="0"/>
              <a:t>18.04.2024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CAE60-6428-45BA-BC57-9EF84654E6D5}" type="slidenum">
              <a:rPr lang="en-US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t_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Folien_Studenten</Template>
  <TotalTime>0</TotalTime>
  <Words>566</Words>
  <Application>Microsoft Office PowerPoint</Application>
  <PresentationFormat>Breitbild</PresentationFormat>
  <Paragraphs>115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Medit_Design</vt:lpstr>
      <vt:lpstr>Titel</vt:lpstr>
      <vt:lpstr>Vortragszeit = Prüfungszeit</vt:lpstr>
      <vt:lpstr>Bachelor-Abschlussvortrag</vt:lpstr>
      <vt:lpstr>Mastervorträge</vt:lpstr>
      <vt:lpstr>Seminarvortrag</vt:lpstr>
      <vt:lpstr>Praktikumsvortrag</vt:lpstr>
      <vt:lpstr>Mindestanforderungen für die Foliengestaltung</vt:lpstr>
      <vt:lpstr>Allgemeine Tipps, Do's &amp; Dont's</vt:lpstr>
      <vt:lpstr>Allgemeine Tipps, Do's &amp; Dont's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medit@hia.rwth-aachen.de</dc:creator>
  <cp:lastModifiedBy>voss1</cp:lastModifiedBy>
  <cp:revision>47</cp:revision>
  <dcterms:created xsi:type="dcterms:W3CDTF">2014-03-28T08:10:06Z</dcterms:created>
  <dcterms:modified xsi:type="dcterms:W3CDTF">2024-04-18T07:19:16Z</dcterms:modified>
</cp:coreProperties>
</file>