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4"/>
  </p:notesMasterIdLst>
  <p:handoutMasterIdLst>
    <p:handoutMasterId r:id="rId45"/>
  </p:handoutMasterIdLst>
  <p:sldIdLst>
    <p:sldId id="420" r:id="rId2"/>
    <p:sldId id="391" r:id="rId3"/>
    <p:sldId id="279" r:id="rId4"/>
    <p:sldId id="392" r:id="rId5"/>
    <p:sldId id="308" r:id="rId6"/>
    <p:sldId id="421" r:id="rId7"/>
    <p:sldId id="370" r:id="rId8"/>
    <p:sldId id="373" r:id="rId9"/>
    <p:sldId id="374" r:id="rId10"/>
    <p:sldId id="458" r:id="rId11"/>
    <p:sldId id="422" r:id="rId12"/>
    <p:sldId id="423" r:id="rId13"/>
    <p:sldId id="459" r:id="rId14"/>
    <p:sldId id="466" r:id="rId15"/>
    <p:sldId id="460" r:id="rId16"/>
    <p:sldId id="424" r:id="rId17"/>
    <p:sldId id="439" r:id="rId18"/>
    <p:sldId id="440" r:id="rId19"/>
    <p:sldId id="441" r:id="rId20"/>
    <p:sldId id="442" r:id="rId21"/>
    <p:sldId id="461" r:id="rId22"/>
    <p:sldId id="468" r:id="rId23"/>
    <p:sldId id="469" r:id="rId24"/>
    <p:sldId id="462" r:id="rId25"/>
    <p:sldId id="467" r:id="rId26"/>
    <p:sldId id="260" r:id="rId27"/>
    <p:sldId id="445" r:id="rId28"/>
    <p:sldId id="446" r:id="rId29"/>
    <p:sldId id="463" r:id="rId30"/>
    <p:sldId id="262" r:id="rId31"/>
    <p:sldId id="429" r:id="rId32"/>
    <p:sldId id="268" r:id="rId33"/>
    <p:sldId id="430" r:id="rId34"/>
    <p:sldId id="431" r:id="rId35"/>
    <p:sldId id="432" r:id="rId36"/>
    <p:sldId id="464" r:id="rId37"/>
    <p:sldId id="410" r:id="rId38"/>
    <p:sldId id="433" r:id="rId39"/>
    <p:sldId id="465" r:id="rId40"/>
    <p:sldId id="389" r:id="rId41"/>
    <p:sldId id="299" r:id="rId42"/>
    <p:sldId id="276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C789636-C13B-4817-ABE7-213CE701A1C7}">
          <p14:sldIdLst>
            <p14:sldId id="420"/>
            <p14:sldId id="391"/>
          </p14:sldIdLst>
        </p14:section>
        <p14:section name="프로젝트 개요" id="{8BC4B56C-06B0-498B-B55E-904853582B19}">
          <p14:sldIdLst>
            <p14:sldId id="279"/>
            <p14:sldId id="392"/>
            <p14:sldId id="308"/>
            <p14:sldId id="421"/>
            <p14:sldId id="370"/>
            <p14:sldId id="373"/>
            <p14:sldId id="374"/>
          </p14:sldIdLst>
        </p14:section>
        <p14:section name="팀구성 및 개발일정" id="{A27B0E95-8EA9-454F-8CE3-264750BA268A}">
          <p14:sldIdLst>
            <p14:sldId id="458"/>
            <p14:sldId id="422"/>
            <p14:sldId id="423"/>
          </p14:sldIdLst>
        </p14:section>
        <p14:section name="기능정의서" id="{F0CAC033-7FC7-4A53-9A28-A672836D11A5}">
          <p14:sldIdLst>
            <p14:sldId id="459"/>
            <p14:sldId id="466"/>
          </p14:sldIdLst>
        </p14:section>
        <p14:section name="프로세스 분할도" id="{CE2C5D66-8AFA-4B83-92FA-DE519C5F3DD4}">
          <p14:sldIdLst>
            <p14:sldId id="460"/>
            <p14:sldId id="424"/>
            <p14:sldId id="439"/>
            <p14:sldId id="440"/>
            <p14:sldId id="441"/>
            <p14:sldId id="442"/>
          </p14:sldIdLst>
        </p14:section>
        <p14:section name="테이블 설계" id="{97B0DF2E-08C1-4BE8-AAD3-C28C536860EA}">
          <p14:sldIdLst>
            <p14:sldId id="461"/>
            <p14:sldId id="468"/>
            <p14:sldId id="469"/>
          </p14:sldIdLst>
        </p14:section>
        <p14:section name="아키텍처 설계" id="{5AB3BC4E-71AF-4A99-A35E-910A0FA037A9}">
          <p14:sldIdLst>
            <p14:sldId id="462"/>
            <p14:sldId id="467"/>
            <p14:sldId id="260"/>
            <p14:sldId id="445"/>
            <p14:sldId id="446"/>
          </p14:sldIdLst>
        </p14:section>
        <p14:section name="화면설계" id="{E161074C-62AA-4BC8-8C38-7BA0CA8735BF}">
          <p14:sldIdLst>
            <p14:sldId id="463"/>
            <p14:sldId id="262"/>
            <p14:sldId id="429"/>
            <p14:sldId id="268"/>
            <p14:sldId id="430"/>
            <p14:sldId id="431"/>
            <p14:sldId id="432"/>
          </p14:sldIdLst>
        </p14:section>
        <p14:section name="시연" id="{BDAFE503-639A-495C-A538-ECACBF8363A9}">
          <p14:sldIdLst>
            <p14:sldId id="464"/>
            <p14:sldId id="410"/>
            <p14:sldId id="433"/>
          </p14:sldIdLst>
        </p14:section>
        <p14:section name="질의응답 및 후기" id="{8DC7BF44-14FA-4D58-A79F-B8A933AA408B}">
          <p14:sldIdLst>
            <p14:sldId id="465"/>
            <p14:sldId id="389"/>
            <p14:sldId id="29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12D4EE"/>
    <a:srgbClr val="DCE6F2"/>
    <a:srgbClr val="0070C0"/>
    <a:srgbClr val="00468F"/>
    <a:srgbClr val="599EF3"/>
    <a:srgbClr val="FF99CC"/>
    <a:srgbClr val="C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9" autoAdjust="0"/>
    <p:restoredTop sz="95671" autoAdjust="0"/>
  </p:normalViewPr>
  <p:slideViewPr>
    <p:cSldViewPr snapToGrid="0">
      <p:cViewPr varScale="1">
        <p:scale>
          <a:sx n="120" d="100"/>
          <a:sy n="120" d="100"/>
        </p:scale>
        <p:origin x="1638" y="114"/>
      </p:cViewPr>
      <p:guideLst>
        <p:guide orient="horz" pos="2160"/>
        <p:guide pos="2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68ee2b6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ge168ee2b63_4_0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55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024ded1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7" name="Google Shape;157;ge3024ded15_0_109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44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18887829e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6" name="Google Shape;216;ge18887829e_3_18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34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18887829e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2" name="Google Shape;252;ge18887829e_4_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51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73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2021-10-05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0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0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07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70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56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4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4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4037" r:id="rId12"/>
    <p:sldLayoutId id="2147484038" r:id="rId13"/>
    <p:sldLayoutId id="2147484039" r:id="rId14"/>
    <p:sldLayoutId id="2147483656" r:id="rId15"/>
    <p:sldLayoutId id="2147483650" r:id="rId16"/>
    <p:sldLayoutId id="2147483651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0.121\&#44277;&#50976;&#54260;&#45908;\13-1.&#52572;&#51333;&#49328;&#52636;&#47932;\1&#54016;\2.&#44592;&#45733;&#51221;&#51032;&#49436;_1&#54016;.xlsx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0.121\&#44277;&#50976;&#54260;&#45908;\13-1.&#52572;&#51333;&#49328;&#52636;&#47932;\1&#54016;\3.&#54532;&#47196;&#49464;&#49828;&#49444;&#44228;_1&#54016;.pptx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0.121\&#44277;&#50976;&#54260;&#45908;\13-1.&#52572;&#51333;&#49328;&#52636;&#47932;\1&#54016;\6.DB&#49444;&#44228;_1&#54016;.xls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0.121\&#44277;&#50976;&#54260;&#45908;\13-1.&#52572;&#51333;&#49328;&#52636;&#47932;\1&#54016;\9.SW%20&#50500;&#53412;&#53581;&#52376;&#49444;&#44228;&#49436;_1&#54016;.ppt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0.121\&#44277;&#50976;&#54260;&#45908;\09-1.&#52572;&#51333;&#49444;&#44228;\1&#54016;\5.&#54868;&#47732;&#51221;&#51032;&#49436;(&#52572;&#51333;&#49688;&#51221;)_1&#54016;.ppt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0.121\&#44277;&#50976;&#54260;&#45908;\13-1.&#52572;&#51333;&#49328;&#52636;&#47932;\1&#54016;\1.&#54532;&#47196;&#51229;&#53944;&#44060;&#50836;_1&#54016;.pptx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0.121\&#44277;&#50976;&#54260;&#45908;\13-1.&#52572;&#51333;&#49328;&#52636;&#47932;\1&#54016;\10.&#54252;&#53944;&#54260;&#47532;&#50724;_&#46041;&#50689;&#49345;_1&#54016;.mp4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&#52572;&#51333;&#51088;&#47308;/9.SW%20&#50500;&#53412;&#53581;&#52376;&#49444;&#44228;&#49436;_1&#54016;.ppt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 txBox="1">
            <a:spLocks/>
          </p:cNvSpPr>
          <p:nvPr/>
        </p:nvSpPr>
        <p:spPr>
          <a:xfrm>
            <a:off x="4846321" y="6209193"/>
            <a:ext cx="4297679" cy="795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팀</a:t>
            </a:r>
            <a:r>
              <a:rPr lang="en-US" altLang="ko-KR" dirty="0" smtClean="0"/>
              <a:t>:</a:t>
            </a:r>
            <a:r>
              <a:rPr lang="ko-KR" altLang="en-US" dirty="0" smtClean="0"/>
              <a:t>이상인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김지희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우정현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장동현</a:t>
            </a:r>
            <a:endParaRPr lang="ko-KR" altLang="en-US" dirty="0"/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961147" y="1679221"/>
            <a:ext cx="7010758" cy="10972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80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수료 프로젝트 </a:t>
            </a:r>
            <a:r>
              <a:rPr lang="en-US" altLang="ko-KR" sz="480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ko-KR" altLang="en-US" sz="480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팀 발표</a:t>
            </a:r>
            <a:endParaRPr lang="ko-KR" altLang="en-US" sz="48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부제목 3"/>
          <p:cNvSpPr txBox="1">
            <a:spLocks/>
          </p:cNvSpPr>
          <p:nvPr/>
        </p:nvSpPr>
        <p:spPr>
          <a:xfrm>
            <a:off x="5411585" y="2906742"/>
            <a:ext cx="2453601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농어촌</a:t>
            </a:r>
            <a:r>
              <a:rPr lang="en-US" altLang="ko-KR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olleh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113905" y="2593572"/>
            <a:ext cx="6799811" cy="3325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15727" y="141523"/>
            <a:ext cx="1025497" cy="61595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순서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052051" y="1439621"/>
            <a:ext cx="345914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1.1 </a:t>
            </a:r>
            <a:r>
              <a:rPr lang="ko-KR" altLang="en-US" sz="1300" b="1" dirty="0">
                <a:latin typeface="+mn-ea"/>
              </a:rPr>
              <a:t>추진 배경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1.2 </a:t>
            </a:r>
            <a:r>
              <a:rPr lang="ko-KR" altLang="en-US" sz="1300" b="1" dirty="0">
                <a:latin typeface="+mn-ea"/>
              </a:rPr>
              <a:t>목적 </a:t>
            </a:r>
            <a:r>
              <a:rPr lang="en-US" altLang="ko-KR" sz="1300" b="1" dirty="0">
                <a:latin typeface="+mn-ea"/>
              </a:rPr>
              <a:t>/ </a:t>
            </a:r>
            <a:r>
              <a:rPr lang="ko-KR" altLang="en-US" sz="1300" b="1" dirty="0">
                <a:latin typeface="+mn-ea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56036" y="1425547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소요 기술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시스템 아키텍처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6475515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5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테이블 </a:t>
            </a:r>
            <a:r>
              <a:rPr lang="en-US" altLang="ko-KR" sz="1300" b="1" dirty="0">
                <a:latin typeface="+mn-ea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101524" y="270882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2.1 </a:t>
            </a:r>
            <a:r>
              <a:rPr lang="ko-KR" altLang="en-US" sz="1300" b="1" dirty="0">
                <a:latin typeface="+mn-ea"/>
              </a:rPr>
              <a:t>팀 구성</a:t>
            </a:r>
            <a:r>
              <a:rPr lang="en-US" altLang="ko-KR" sz="1300" b="1" dirty="0">
                <a:latin typeface="+mn-ea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2.2 </a:t>
            </a:r>
            <a:r>
              <a:rPr lang="ko-KR" altLang="en-US" sz="1300" b="1" dirty="0">
                <a:latin typeface="+mn-ea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56036" y="264849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메뉴 구조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주요 화면 레이아웃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56036" y="3990240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동영상 시연 및 </a:t>
            </a:r>
            <a:r>
              <a:rPr lang="en-US" altLang="ko-KR" sz="1300" b="1" dirty="0">
                <a:latin typeface="+mn-ea"/>
              </a:rPr>
              <a:t>Demo</a:t>
            </a:r>
            <a:r>
              <a:rPr lang="ko-KR" altLang="en-US" sz="1300" b="1" dirty="0">
                <a:latin typeface="+mn-ea"/>
              </a:rPr>
              <a:t> 시연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596" y="90407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64075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팀구성</a:t>
            </a:r>
            <a:r>
              <a:rPr lang="ko-KR" altLang="en-US" b="1" dirty="0">
                <a:solidFill>
                  <a:schemeClr val="tx1"/>
                </a:solidFill>
              </a:rPr>
              <a:t> 및 </a:t>
            </a:r>
            <a:r>
              <a:rPr lang="ko-KR" altLang="en-US" b="1" dirty="0" err="1">
                <a:solidFill>
                  <a:schemeClr val="tx1"/>
                </a:solidFill>
              </a:rPr>
              <a:t>개발일정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07167" y="3523643"/>
            <a:ext cx="4116054" cy="430361"/>
            <a:chOff x="2317137" y="259787"/>
            <a:chExt cx="4116054" cy="430361"/>
          </a:xfrm>
        </p:grpSpPr>
        <p:sp>
          <p:nvSpPr>
            <p:cNvPr id="38" name="직사각형 37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기능정의서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82443" y="6006330"/>
            <a:ext cx="4116054" cy="430361"/>
            <a:chOff x="2317137" y="259787"/>
            <a:chExt cx="4116054" cy="430361"/>
          </a:xfrm>
        </p:grpSpPr>
        <p:sp>
          <p:nvSpPr>
            <p:cNvPr id="41" name="직사각형 40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테이블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29352" y="887313"/>
            <a:ext cx="4116054" cy="430361"/>
            <a:chOff x="2317137" y="259787"/>
            <a:chExt cx="4116054" cy="430361"/>
          </a:xfrm>
        </p:grpSpPr>
        <p:sp>
          <p:nvSpPr>
            <p:cNvPr id="44" name="직사각형 4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아키텍처 설계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29352" y="3523643"/>
            <a:ext cx="4116054" cy="430361"/>
            <a:chOff x="2317137" y="259787"/>
            <a:chExt cx="4116054" cy="430361"/>
          </a:xfrm>
        </p:grpSpPr>
        <p:sp>
          <p:nvSpPr>
            <p:cNvPr id="48" name="직사각형 47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시연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729352" y="2151344"/>
            <a:ext cx="4116054" cy="430361"/>
            <a:chOff x="2317137" y="259787"/>
            <a:chExt cx="4116054" cy="430361"/>
          </a:xfrm>
        </p:grpSpPr>
        <p:sp>
          <p:nvSpPr>
            <p:cNvPr id="51" name="직사각형 50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화면설계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29352" y="4644338"/>
            <a:ext cx="4116054" cy="430361"/>
            <a:chOff x="2317137" y="259787"/>
            <a:chExt cx="4116054" cy="430361"/>
          </a:xfrm>
        </p:grpSpPr>
        <p:sp>
          <p:nvSpPr>
            <p:cNvPr id="54" name="직사각형 5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질의 응답 및 후기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56036" y="5465223"/>
            <a:ext cx="338937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9</a:t>
            </a:r>
            <a:r>
              <a:rPr lang="en-US" altLang="ko-KR" sz="1300" b="1" dirty="0" smtClean="0">
                <a:latin typeface="+mn-lt"/>
                <a:ea typeface="HY헤드라인M" panose="02030600000101010101" pitchFamily="18" charset="-127"/>
              </a:rPr>
              <a:t>.2 </a:t>
            </a: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Q &amp; A</a:t>
            </a:r>
            <a:endParaRPr lang="ko-KR" altLang="en-US" sz="1300" b="1" dirty="0"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6260" y="5153723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9</a:t>
            </a:r>
            <a:r>
              <a:rPr lang="en-US" altLang="ko-KR" sz="1300" b="1" dirty="0" smtClean="0"/>
              <a:t>.1 </a:t>
            </a:r>
            <a:r>
              <a:rPr lang="ko-KR" altLang="en-US" sz="1300" b="1" dirty="0"/>
              <a:t>후기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101524" y="396354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3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 err="1" smtClean="0">
                <a:latin typeface="+mn-ea"/>
              </a:rPr>
              <a:t>기능정의서</a:t>
            </a:r>
            <a:endParaRPr lang="en-US" altLang="ko-KR" sz="1300" b="1" dirty="0"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8589" y="4666825"/>
            <a:ext cx="4116054" cy="430361"/>
            <a:chOff x="2317137" y="259787"/>
            <a:chExt cx="4116054" cy="430361"/>
          </a:xfrm>
        </p:grpSpPr>
        <p:sp>
          <p:nvSpPr>
            <p:cNvPr id="59" name="직사각형 58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프로세스 분할도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395143" y="2144818"/>
            <a:ext cx="591503" cy="43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2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4688" y="897617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1101524" y="5202376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4.1 </a:t>
            </a:r>
            <a:r>
              <a:rPr lang="ko-KR" altLang="en-US" sz="1300" b="1" dirty="0">
                <a:latin typeface="+mn-ea"/>
              </a:rPr>
              <a:t>프로세스 분할도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4.2 </a:t>
            </a:r>
            <a:r>
              <a:rPr lang="ko-KR" altLang="en-US" sz="1300" b="1" dirty="0">
                <a:latin typeface="+mn-ea"/>
              </a:rPr>
              <a:t>프로세스 설계서</a:t>
            </a:r>
          </a:p>
        </p:txBody>
      </p:sp>
    </p:spTree>
    <p:extLst>
      <p:ext uri="{BB962C8B-B14F-4D97-AF65-F5344CB8AC3E}">
        <p14:creationId xmlns:p14="http://schemas.microsoft.com/office/powerpoint/2010/main" val="7358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37440" y="79943"/>
            <a:ext cx="8628023" cy="620688"/>
            <a:chOff x="183081" y="651443"/>
            <a:chExt cx="8628023" cy="620688"/>
          </a:xfrm>
        </p:grpSpPr>
        <p:sp>
          <p:nvSpPr>
            <p:cNvPr id="6" name="제목 2">
              <a:extLst>
                <a:ext uri="{FF2B5EF4-FFF2-40B4-BE49-F238E27FC236}">
                  <a16:creationId xmlns:a16="http://schemas.microsoft.com/office/drawing/2014/main" id="{1C37B53D-3B4C-4523-B545-E53ED2CDFD58}"/>
                </a:ext>
              </a:extLst>
            </p:cNvPr>
            <p:cNvSpPr txBox="1">
              <a:spLocks/>
            </p:cNvSpPr>
            <p:nvPr/>
          </p:nvSpPr>
          <p:spPr>
            <a:xfrm>
              <a:off x="183081" y="651443"/>
              <a:ext cx="2255468" cy="620688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 baseline="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j-cs"/>
                </a:defRPr>
              </a:lvl1pPr>
            </a:lstStyle>
            <a:p>
              <a:pPr marL="0" lvl="1" algn="just" latinLnBrk="0">
                <a:lnSpc>
                  <a:spcPct val="120000"/>
                </a:lnSpc>
                <a:spcBef>
                  <a:spcPct val="6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ko-KR" b="1" kern="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2.1 </a:t>
              </a:r>
              <a:r>
                <a:rPr lang="ko-KR" altLang="en-US" b="1" kern="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팀 구성</a:t>
              </a:r>
              <a:r>
                <a:rPr lang="en-US" altLang="ko-KR" b="1" kern="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[R&amp;R]</a:t>
              </a:r>
              <a:endParaRPr lang="en-US" altLang="ko-KR" b="1" kern="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텍스트 개체 틀 3">
              <a:extLst>
                <a:ext uri="{FF2B5EF4-FFF2-40B4-BE49-F238E27FC236}">
                  <a16:creationId xmlns:a16="http://schemas.microsoft.com/office/drawing/2014/main" id="{59D425E3-A4E2-471E-BDAC-14792C788748}"/>
                </a:ext>
              </a:extLst>
            </p:cNvPr>
            <p:cNvSpPr txBox="1">
              <a:spLocks/>
            </p:cNvSpPr>
            <p:nvPr/>
          </p:nvSpPr>
          <p:spPr>
            <a:xfrm>
              <a:off x="7058025" y="911771"/>
              <a:ext cx="1753079" cy="282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vert="horz" lIns="0" tIns="45720" rIns="0" bIns="45720" rtlCol="0">
              <a:normAutofit lnSpcReduction="10000"/>
            </a:bodyPr>
            <a:lstStyle>
              <a:lvl1pPr marL="0" indent="0" algn="r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 smtClean="0">
                  <a:latin typeface="+mj-ea"/>
                  <a:ea typeface="+mj-ea"/>
                </a:rPr>
                <a:t>2.</a:t>
              </a:r>
              <a:r>
                <a:rPr kumimoji="1" lang="ko-KR" altLang="en-US" dirty="0" err="1" smtClean="0">
                  <a:latin typeface="+mj-ea"/>
                  <a:ea typeface="+mj-ea"/>
                </a:rPr>
                <a:t>팀구성</a:t>
              </a:r>
              <a:r>
                <a:rPr kumimoji="1" lang="ko-KR" altLang="en-US" dirty="0" smtClean="0">
                  <a:latin typeface="+mj-ea"/>
                  <a:ea typeface="+mj-ea"/>
                </a:rPr>
                <a:t> 및 </a:t>
              </a:r>
              <a:r>
                <a:rPr kumimoji="1" lang="ko-KR" altLang="en-US" dirty="0" err="1" smtClean="0">
                  <a:latin typeface="+mj-ea"/>
                  <a:ea typeface="+mj-ea"/>
                </a:rPr>
                <a:t>개발일정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pic>
        <p:nvPicPr>
          <p:cNvPr id="8" name="그래픽 4" descr="남자 옆모습">
            <a:extLst>
              <a:ext uri="{FF2B5EF4-FFF2-40B4-BE49-F238E27FC236}">
                <a16:creationId xmlns:a16="http://schemas.microsoft.com/office/drawing/2014/main" id="{0AB10539-C8A9-42B9-8519-92A23378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9575" y="1561862"/>
            <a:ext cx="2218611" cy="2218611"/>
          </a:xfrm>
          <a:prstGeom prst="rect">
            <a:avLst/>
          </a:prstGeom>
          <a:noFill/>
        </p:spPr>
      </p:pic>
      <p:pic>
        <p:nvPicPr>
          <p:cNvPr id="9" name="그래픽 5" descr="여성 프로필">
            <a:extLst>
              <a:ext uri="{FF2B5EF4-FFF2-40B4-BE49-F238E27FC236}">
                <a16:creationId xmlns:a16="http://schemas.microsoft.com/office/drawing/2014/main" id="{659472FC-219D-45CF-BAAB-F236E4250A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92339" y="1561862"/>
            <a:ext cx="2054674" cy="2218611"/>
          </a:xfrm>
          <a:prstGeom prst="rect">
            <a:avLst/>
          </a:prstGeom>
          <a:noFill/>
        </p:spPr>
      </p:pic>
      <p:pic>
        <p:nvPicPr>
          <p:cNvPr id="10" name="그래픽 7" descr="남자 옆모습">
            <a:extLst>
              <a:ext uri="{FF2B5EF4-FFF2-40B4-BE49-F238E27FC236}">
                <a16:creationId xmlns:a16="http://schemas.microsoft.com/office/drawing/2014/main" id="{C015005B-8393-4EFB-B5EC-4130253398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5816" y="1561862"/>
            <a:ext cx="2218611" cy="2218611"/>
          </a:xfrm>
          <a:prstGeom prst="rect">
            <a:avLst/>
          </a:prstGeom>
          <a:noFill/>
        </p:spPr>
      </p:pic>
      <p:pic>
        <p:nvPicPr>
          <p:cNvPr id="11" name="그래픽 8" descr="여성 프로필">
            <a:extLst>
              <a:ext uri="{FF2B5EF4-FFF2-40B4-BE49-F238E27FC236}">
                <a16:creationId xmlns:a16="http://schemas.microsoft.com/office/drawing/2014/main" id="{846351FA-67AB-488A-BBC7-73ADF2ECA7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56430" y="1561862"/>
            <a:ext cx="2054674" cy="2218611"/>
          </a:xfrm>
          <a:prstGeom prst="rect">
            <a:avLst/>
          </a:prstGeom>
          <a:noFill/>
        </p:spPr>
      </p:pic>
      <p:sp>
        <p:nvSpPr>
          <p:cNvPr id="12" name="사각형: 둥근 모서리 9">
            <a:extLst>
              <a:ext uri="{FF2B5EF4-FFF2-40B4-BE49-F238E27FC236}">
                <a16:creationId xmlns:a16="http://schemas.microsoft.com/office/drawing/2014/main" id="{998E388E-BABE-49EA-BCFB-AE6D925AAAEB}"/>
              </a:ext>
            </a:extLst>
          </p:cNvPr>
          <p:cNvSpPr/>
          <p:nvPr/>
        </p:nvSpPr>
        <p:spPr>
          <a:xfrm>
            <a:off x="503961" y="3894772"/>
            <a:ext cx="1934588" cy="20373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 err="1">
                <a:solidFill>
                  <a:schemeClr val="tx1"/>
                </a:solidFill>
                <a:latin typeface="Arial" panose="020B0604020202020204" pitchFamily="34" charset="0"/>
              </a:rPr>
              <a:t>메인화면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 설계</a:t>
            </a:r>
            <a:b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지도 및 </a:t>
            </a:r>
            <a:r>
              <a:rPr lang="ko-KR" altLang="en-US" sz="1350" dirty="0" err="1">
                <a:solidFill>
                  <a:schemeClr val="tx1"/>
                </a:solidFill>
                <a:latin typeface="Arial" panose="020B0604020202020204" pitchFamily="34" charset="0"/>
              </a:rPr>
              <a:t>마커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 기능 구현 및 </a:t>
            </a:r>
            <a:r>
              <a:rPr lang="ko-KR" altLang="en-US" sz="1350" dirty="0" smtClean="0">
                <a:solidFill>
                  <a:schemeClr val="tx1"/>
                </a:solidFill>
                <a:latin typeface="Arial" panose="020B0604020202020204" pitchFamily="34" charset="0"/>
              </a:rPr>
              <a:t>설계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예약기능 구현 및  </a:t>
            </a:r>
            <a:endParaRPr lang="ko-KR" altLang="en-US" sz="1350" dirty="0">
              <a:solidFill>
                <a:schemeClr val="tx1"/>
              </a:solidFill>
            </a:endParaRPr>
          </a:p>
          <a:p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 설계</a:t>
            </a:r>
            <a:b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검색서비스 구현 및 </a:t>
            </a:r>
            <a:endParaRPr lang="ko-KR" altLang="en-US" sz="1350" dirty="0">
              <a:solidFill>
                <a:schemeClr val="tx1"/>
              </a:solidFill>
            </a:endParaRPr>
          </a:p>
          <a:p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 설계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0">
            <a:extLst>
              <a:ext uri="{FF2B5EF4-FFF2-40B4-BE49-F238E27FC236}">
                <a16:creationId xmlns:a16="http://schemas.microsoft.com/office/drawing/2014/main" id="{F73C95CA-AB00-4172-A12E-D2C7809BFE82}"/>
              </a:ext>
            </a:extLst>
          </p:cNvPr>
          <p:cNvSpPr/>
          <p:nvPr/>
        </p:nvSpPr>
        <p:spPr>
          <a:xfrm>
            <a:off x="2616864" y="3894772"/>
            <a:ext cx="1934588" cy="203739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프로세스 설계</a:t>
            </a:r>
            <a:endParaRPr lang="ko-KR" altLang="en-US" sz="135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관리자 기능 구현 및 설계</a:t>
            </a:r>
            <a:endParaRPr lang="ko-KR" altLang="en-US" sz="135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관리자 </a:t>
            </a:r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UI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구현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1">
            <a:extLst>
              <a:ext uri="{FF2B5EF4-FFF2-40B4-BE49-F238E27FC236}">
                <a16:creationId xmlns:a16="http://schemas.microsoft.com/office/drawing/2014/main" id="{CFB14410-556C-4F04-A6BF-363CFBB249D1}"/>
              </a:ext>
            </a:extLst>
          </p:cNvPr>
          <p:cNvSpPr/>
          <p:nvPr/>
        </p:nvSpPr>
        <p:spPr>
          <a:xfrm>
            <a:off x="4729767" y="3894772"/>
            <a:ext cx="1934588" cy="203739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-DB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설계 및 구현</a:t>
            </a:r>
            <a:b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회원서비스 기능</a:t>
            </a:r>
            <a:endParaRPr lang="ko-KR" altLang="en-US" sz="1350" dirty="0">
              <a:solidFill>
                <a:schemeClr val="tx1"/>
              </a:solidFill>
            </a:endParaRPr>
          </a:p>
          <a:p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  구현 및 설계</a:t>
            </a:r>
            <a:endParaRPr lang="ko-KR" altLang="en-US" sz="135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리뷰기능 구현 및 </a:t>
            </a:r>
            <a:endParaRPr lang="ko-KR" altLang="en-US" sz="1350" dirty="0">
              <a:solidFill>
                <a:schemeClr val="tx1"/>
              </a:solidFill>
            </a:endParaRPr>
          </a:p>
          <a:p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  설계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2">
            <a:extLst>
              <a:ext uri="{FF2B5EF4-FFF2-40B4-BE49-F238E27FC236}">
                <a16:creationId xmlns:a16="http://schemas.microsoft.com/office/drawing/2014/main" id="{0C1D3326-AA37-4297-AD34-13DB246D4D35}"/>
              </a:ext>
            </a:extLst>
          </p:cNvPr>
          <p:cNvSpPr/>
          <p:nvPr/>
        </p:nvSpPr>
        <p:spPr>
          <a:xfrm>
            <a:off x="6842669" y="3894772"/>
            <a:ext cx="1934588" cy="203739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화면 레이아웃 설계</a:t>
            </a:r>
            <a:b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350" dirty="0" smtClean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350" dirty="0" err="1">
                <a:solidFill>
                  <a:schemeClr val="tx1"/>
                </a:solidFill>
                <a:latin typeface="Arial" panose="020B0604020202020204" pitchFamily="34" charset="0"/>
              </a:rPr>
              <a:t>회원이용</a:t>
            </a:r>
            <a:r>
              <a:rPr lang="en-US" altLang="ko-KR" sz="1350" dirty="0">
                <a:solidFill>
                  <a:schemeClr val="tx1"/>
                </a:solidFill>
                <a:latin typeface="Arial" panose="020B0604020202020204" pitchFamily="34" charset="0"/>
              </a:rPr>
              <a:t>UI</a:t>
            </a:r>
            <a:r>
              <a:rPr lang="ko-KR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구현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C884C-5A16-433C-9BB5-75B60F0E50BA}"/>
              </a:ext>
            </a:extLst>
          </p:cNvPr>
          <p:cNvSpPr txBox="1"/>
          <p:nvPr/>
        </p:nvSpPr>
        <p:spPr>
          <a:xfrm>
            <a:off x="1220921" y="3137724"/>
            <a:ext cx="897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>
                <a:solidFill>
                  <a:schemeClr val="bg1"/>
                </a:solidFill>
              </a:rPr>
              <a:t>이상인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A9F95E-21BF-48D0-B2E0-64832697B423}"/>
              </a:ext>
            </a:extLst>
          </p:cNvPr>
          <p:cNvSpPr txBox="1"/>
          <p:nvPr/>
        </p:nvSpPr>
        <p:spPr>
          <a:xfrm>
            <a:off x="3318004" y="3137724"/>
            <a:ext cx="897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우정현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AE829-5860-40AF-991D-49B25943D73E}"/>
              </a:ext>
            </a:extLst>
          </p:cNvPr>
          <p:cNvSpPr txBox="1"/>
          <p:nvPr/>
        </p:nvSpPr>
        <p:spPr>
          <a:xfrm>
            <a:off x="5400407" y="3137724"/>
            <a:ext cx="897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장동현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5588B-0F3B-4C1D-B9BB-3C0366D75899}"/>
              </a:ext>
            </a:extLst>
          </p:cNvPr>
          <p:cNvSpPr txBox="1"/>
          <p:nvPr/>
        </p:nvSpPr>
        <p:spPr>
          <a:xfrm>
            <a:off x="7482811" y="3137724"/>
            <a:ext cx="897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김지희</a:t>
            </a:r>
          </a:p>
        </p:txBody>
      </p:sp>
    </p:spTree>
    <p:extLst>
      <p:ext uri="{BB962C8B-B14F-4D97-AF65-F5344CB8AC3E}">
        <p14:creationId xmlns:p14="http://schemas.microsoft.com/office/powerpoint/2010/main" val="8522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42629" y="69801"/>
            <a:ext cx="8515867" cy="620688"/>
            <a:chOff x="183081" y="651443"/>
            <a:chExt cx="8628023" cy="620688"/>
          </a:xfrm>
        </p:grpSpPr>
        <p:sp>
          <p:nvSpPr>
            <p:cNvPr id="6" name="제목 2">
              <a:extLst>
                <a:ext uri="{FF2B5EF4-FFF2-40B4-BE49-F238E27FC236}">
                  <a16:creationId xmlns:a16="http://schemas.microsoft.com/office/drawing/2014/main" id="{1C37B53D-3B4C-4523-B545-E53ED2CDFD58}"/>
                </a:ext>
              </a:extLst>
            </p:cNvPr>
            <p:cNvSpPr txBox="1">
              <a:spLocks/>
            </p:cNvSpPr>
            <p:nvPr/>
          </p:nvSpPr>
          <p:spPr>
            <a:xfrm>
              <a:off x="183081" y="651443"/>
              <a:ext cx="2255468" cy="620688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 baseline="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j-cs"/>
                </a:defRPr>
              </a:lvl1pPr>
            </a:lstStyle>
            <a:p>
              <a:pPr marL="0" lvl="1" algn="just" latinLnBrk="0">
                <a:lnSpc>
                  <a:spcPct val="120000"/>
                </a:lnSpc>
                <a:spcBef>
                  <a:spcPct val="6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ko-KR" b="1" kern="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2.2</a:t>
              </a:r>
              <a:r>
                <a:rPr lang="ko-KR" altLang="en-US" b="1" kern="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프로젝트 일정</a:t>
              </a:r>
              <a:endParaRPr lang="en-US" altLang="ko-KR" b="1" kern="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텍스트 개체 틀 3">
              <a:extLst>
                <a:ext uri="{FF2B5EF4-FFF2-40B4-BE49-F238E27FC236}">
                  <a16:creationId xmlns:a16="http://schemas.microsoft.com/office/drawing/2014/main" id="{59D425E3-A4E2-471E-BDAC-14792C788748}"/>
                </a:ext>
              </a:extLst>
            </p:cNvPr>
            <p:cNvSpPr txBox="1">
              <a:spLocks/>
            </p:cNvSpPr>
            <p:nvPr/>
          </p:nvSpPr>
          <p:spPr>
            <a:xfrm>
              <a:off x="6984364" y="911771"/>
              <a:ext cx="1826740" cy="282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vert="horz" lIns="0" tIns="45720" rIns="0" bIns="45720" rtlCol="0">
              <a:normAutofit lnSpcReduction="10000"/>
            </a:bodyPr>
            <a:lstStyle>
              <a:lvl1pPr marL="0" indent="0" algn="r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 smtClean="0">
                  <a:latin typeface="+mj-ea"/>
                  <a:ea typeface="+mj-ea"/>
                </a:rPr>
                <a:t>2.</a:t>
              </a:r>
              <a:r>
                <a:rPr kumimoji="1" lang="ko-KR" altLang="en-US" dirty="0" err="1" smtClean="0">
                  <a:latin typeface="+mj-ea"/>
                  <a:ea typeface="+mj-ea"/>
                </a:rPr>
                <a:t>팀구성</a:t>
              </a:r>
              <a:r>
                <a:rPr kumimoji="1" lang="ko-KR" altLang="en-US" dirty="0" smtClean="0">
                  <a:latin typeface="+mj-ea"/>
                  <a:ea typeface="+mj-ea"/>
                </a:rPr>
                <a:t> 및 </a:t>
              </a:r>
              <a:r>
                <a:rPr kumimoji="1" lang="ko-KR" altLang="en-US" dirty="0" err="1" smtClean="0">
                  <a:latin typeface="+mj-ea"/>
                  <a:ea typeface="+mj-ea"/>
                </a:rPr>
                <a:t>개발일정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364801"/>
              </p:ext>
            </p:extLst>
          </p:nvPr>
        </p:nvGraphicFramePr>
        <p:xfrm>
          <a:off x="303213" y="1111250"/>
          <a:ext cx="8455025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워크시트" r:id="rId3" imgW="6305550" imgH="4010025" progId="Excel.Sheet.12">
                  <p:embed/>
                </p:oleObj>
              </mc:Choice>
              <mc:Fallback>
                <p:oleObj name="워크시트" r:id="rId3" imgW="6305550" imgH="4010025" progId="Excel.Sheet.12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1111250"/>
                        <a:ext cx="8455025" cy="505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3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15727" y="141523"/>
            <a:ext cx="1025497" cy="61595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순서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052051" y="1439621"/>
            <a:ext cx="345914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1.1 </a:t>
            </a:r>
            <a:r>
              <a:rPr lang="ko-KR" altLang="en-US" sz="1300" b="1" dirty="0">
                <a:latin typeface="+mn-ea"/>
              </a:rPr>
              <a:t>추진 배경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1.2 </a:t>
            </a:r>
            <a:r>
              <a:rPr lang="ko-KR" altLang="en-US" sz="1300" b="1" dirty="0">
                <a:latin typeface="+mn-ea"/>
              </a:rPr>
              <a:t>목적 </a:t>
            </a:r>
            <a:r>
              <a:rPr lang="en-US" altLang="ko-KR" sz="1300" b="1" dirty="0">
                <a:latin typeface="+mn-ea"/>
              </a:rPr>
              <a:t>/ </a:t>
            </a:r>
            <a:r>
              <a:rPr lang="ko-KR" altLang="en-US" sz="1300" b="1" dirty="0">
                <a:latin typeface="+mn-ea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56036" y="1425547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소요 기술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시스템 아키텍처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6475515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5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테이블 </a:t>
            </a:r>
            <a:r>
              <a:rPr lang="en-US" altLang="ko-KR" sz="1300" b="1" dirty="0">
                <a:latin typeface="+mn-ea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101524" y="270882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2.1 </a:t>
            </a:r>
            <a:r>
              <a:rPr lang="ko-KR" altLang="en-US" sz="1300" b="1" dirty="0">
                <a:latin typeface="+mn-ea"/>
              </a:rPr>
              <a:t>팀 구성</a:t>
            </a:r>
            <a:r>
              <a:rPr lang="en-US" altLang="ko-KR" sz="1300" b="1" dirty="0">
                <a:latin typeface="+mn-ea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2.2 </a:t>
            </a:r>
            <a:r>
              <a:rPr lang="ko-KR" altLang="en-US" sz="1300" b="1" dirty="0">
                <a:latin typeface="+mn-ea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56036" y="264849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메뉴 구조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주요 화면 레이아웃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56036" y="3990240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동영상 시연 및 </a:t>
            </a:r>
            <a:r>
              <a:rPr lang="en-US" altLang="ko-KR" sz="1300" b="1" dirty="0">
                <a:latin typeface="+mn-ea"/>
              </a:rPr>
              <a:t>Demo</a:t>
            </a:r>
            <a:r>
              <a:rPr lang="ko-KR" altLang="en-US" sz="1300" b="1" dirty="0">
                <a:latin typeface="+mn-ea"/>
              </a:rPr>
              <a:t> 시연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596" y="90407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64075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팀구성</a:t>
            </a:r>
            <a:r>
              <a:rPr lang="ko-KR" altLang="en-US" b="1" dirty="0">
                <a:solidFill>
                  <a:schemeClr val="tx1"/>
                </a:solidFill>
              </a:rPr>
              <a:t> 및 </a:t>
            </a:r>
            <a:r>
              <a:rPr lang="ko-KR" altLang="en-US" b="1" dirty="0" err="1">
                <a:solidFill>
                  <a:schemeClr val="tx1"/>
                </a:solidFill>
              </a:rPr>
              <a:t>개발일정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4075" y="352364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기능정의서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82443" y="6006330"/>
            <a:ext cx="4116054" cy="430361"/>
            <a:chOff x="2317137" y="259787"/>
            <a:chExt cx="4116054" cy="430361"/>
          </a:xfrm>
        </p:grpSpPr>
        <p:sp>
          <p:nvSpPr>
            <p:cNvPr id="41" name="직사각형 40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테이블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29352" y="887313"/>
            <a:ext cx="4116054" cy="430361"/>
            <a:chOff x="2317137" y="259787"/>
            <a:chExt cx="4116054" cy="430361"/>
          </a:xfrm>
        </p:grpSpPr>
        <p:sp>
          <p:nvSpPr>
            <p:cNvPr id="44" name="직사각형 4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아키텍처 설계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29352" y="3523643"/>
            <a:ext cx="4116054" cy="430361"/>
            <a:chOff x="2317137" y="259787"/>
            <a:chExt cx="4116054" cy="430361"/>
          </a:xfrm>
        </p:grpSpPr>
        <p:sp>
          <p:nvSpPr>
            <p:cNvPr id="48" name="직사각형 47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시연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729352" y="2151344"/>
            <a:ext cx="4116054" cy="430361"/>
            <a:chOff x="2317137" y="259787"/>
            <a:chExt cx="4116054" cy="430361"/>
          </a:xfrm>
        </p:grpSpPr>
        <p:sp>
          <p:nvSpPr>
            <p:cNvPr id="51" name="직사각형 50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화면설계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29352" y="4644338"/>
            <a:ext cx="4116054" cy="430361"/>
            <a:chOff x="2317137" y="259787"/>
            <a:chExt cx="4116054" cy="430361"/>
          </a:xfrm>
        </p:grpSpPr>
        <p:sp>
          <p:nvSpPr>
            <p:cNvPr id="54" name="직사각형 5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질의 응답 및 후기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56036" y="5465223"/>
            <a:ext cx="338937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9</a:t>
            </a:r>
            <a:r>
              <a:rPr lang="en-US" altLang="ko-KR" sz="1300" b="1" dirty="0" smtClean="0">
                <a:latin typeface="+mn-lt"/>
                <a:ea typeface="HY헤드라인M" panose="02030600000101010101" pitchFamily="18" charset="-127"/>
              </a:rPr>
              <a:t>.2 </a:t>
            </a: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Q &amp; A</a:t>
            </a:r>
            <a:endParaRPr lang="ko-KR" altLang="en-US" sz="1300" b="1" dirty="0"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6260" y="5153723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9</a:t>
            </a:r>
            <a:r>
              <a:rPr lang="en-US" altLang="ko-KR" sz="1300" b="1" dirty="0" smtClean="0"/>
              <a:t>.1 </a:t>
            </a:r>
            <a:r>
              <a:rPr lang="ko-KR" altLang="en-US" sz="1300" b="1" dirty="0"/>
              <a:t>후기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101524" y="396354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3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 err="1" smtClean="0">
                <a:latin typeface="+mn-ea"/>
              </a:rPr>
              <a:t>기능정의서</a:t>
            </a:r>
            <a:endParaRPr lang="en-US" altLang="ko-KR" sz="1300" b="1" dirty="0"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8589" y="4666825"/>
            <a:ext cx="4116054" cy="430361"/>
            <a:chOff x="2317137" y="259787"/>
            <a:chExt cx="4116054" cy="430361"/>
          </a:xfrm>
        </p:grpSpPr>
        <p:sp>
          <p:nvSpPr>
            <p:cNvPr id="59" name="직사각형 58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프로세스 분할도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1101524" y="5202376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4.1 </a:t>
            </a:r>
            <a:r>
              <a:rPr lang="ko-KR" altLang="en-US" sz="1300" b="1" dirty="0">
                <a:latin typeface="+mn-ea"/>
              </a:rPr>
              <a:t>프로세스 분할도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4.2 </a:t>
            </a:r>
            <a:r>
              <a:rPr lang="ko-KR" altLang="en-US" sz="1300" b="1" dirty="0">
                <a:latin typeface="+mn-ea"/>
              </a:rPr>
              <a:t>프로세스 설계서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14688" y="897617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hlinkClick r:id="rId2" action="ppaction://hlinkfile" tooltip="기능정의서 바로가기"/>
          </p:cNvPr>
          <p:cNvSpPr/>
          <p:nvPr/>
        </p:nvSpPr>
        <p:spPr>
          <a:xfrm>
            <a:off x="407166" y="3517189"/>
            <a:ext cx="591503" cy="43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3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166" y="2163820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87998"/>
              </p:ext>
            </p:extLst>
          </p:nvPr>
        </p:nvGraphicFramePr>
        <p:xfrm>
          <a:off x="266701" y="1066800"/>
          <a:ext cx="8597900" cy="530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9474">
                  <a:extLst>
                    <a:ext uri="{9D8B030D-6E8A-4147-A177-3AD203B41FA5}">
                      <a16:colId xmlns:a16="http://schemas.microsoft.com/office/drawing/2014/main" val="705634106"/>
                    </a:ext>
                  </a:extLst>
                </a:gridCol>
                <a:gridCol w="2244859">
                  <a:extLst>
                    <a:ext uri="{9D8B030D-6E8A-4147-A177-3AD203B41FA5}">
                      <a16:colId xmlns:a16="http://schemas.microsoft.com/office/drawing/2014/main" val="2037660198"/>
                    </a:ext>
                  </a:extLst>
                </a:gridCol>
                <a:gridCol w="2054093">
                  <a:extLst>
                    <a:ext uri="{9D8B030D-6E8A-4147-A177-3AD203B41FA5}">
                      <a16:colId xmlns:a16="http://schemas.microsoft.com/office/drawing/2014/main" val="1617213939"/>
                    </a:ext>
                  </a:extLst>
                </a:gridCol>
                <a:gridCol w="2149474">
                  <a:extLst>
                    <a:ext uri="{9D8B030D-6E8A-4147-A177-3AD203B41FA5}">
                      <a16:colId xmlns:a16="http://schemas.microsoft.com/office/drawing/2014/main" val="965846031"/>
                    </a:ext>
                  </a:extLst>
                </a:gridCol>
              </a:tblGrid>
              <a:tr h="545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요구사항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세부기능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67171575"/>
                  </a:ext>
                </a:extLst>
              </a:tr>
              <a:tr h="437017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/>
                        <a:t>회원기능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/>
                        <a:t>회원편의를위한기능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3451897"/>
                  </a:ext>
                </a:extLst>
              </a:tr>
              <a:tr h="4370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아이디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비밀번호찾기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대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문의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568447"/>
                  </a:ext>
                </a:extLst>
              </a:tr>
              <a:tr h="54533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예약확인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회원탈퇴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4068523"/>
                  </a:ext>
                </a:extLst>
              </a:tr>
              <a:tr h="54533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/>
                        <a:t>마을검색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예약기능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체험마을을 검색하는 기능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/>
                        <a:t>카테고리를통한검색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/>
                        <a:t>검색어를</a:t>
                      </a:r>
                      <a:r>
                        <a:rPr lang="ko-KR" altLang="en-US" sz="1400" dirty="0" smtClean="0"/>
                        <a:t> 통한 검색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4097471"/>
                  </a:ext>
                </a:extLst>
              </a:tr>
              <a:tr h="670762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지도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마커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클러스터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인포윈도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마을세부페이지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852599"/>
                  </a:ext>
                </a:extLst>
              </a:tr>
              <a:tr h="77892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관심리스트등록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예약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3105151"/>
                  </a:ext>
                </a:extLst>
              </a:tr>
              <a:tr h="67443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/>
                        <a:t>관리자기능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관리자가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예약을 확인하고 </a:t>
                      </a:r>
                      <a:r>
                        <a:rPr lang="ko-KR" altLang="en-US" sz="1400" dirty="0" err="1" smtClean="0"/>
                        <a:t>문의답변을</a:t>
                      </a:r>
                      <a:r>
                        <a:rPr lang="ko-KR" altLang="en-US" sz="1400" dirty="0" smtClean="0"/>
                        <a:t> 주는 기능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/>
                        <a:t>예약조회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취소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대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문의 답변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8139971"/>
                  </a:ext>
                </a:extLst>
              </a:tr>
              <a:tr h="67443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커뮤니티기능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/>
                        <a:t>사용자간의 정보를 교환하기위한 기능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/>
                        <a:t>리뷰작성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/>
                        <a:t>댓글작성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43955723"/>
                  </a:ext>
                </a:extLst>
              </a:tr>
            </a:tbl>
          </a:graphicData>
        </a:graphic>
      </p:graphicFrame>
      <p:sp>
        <p:nvSpPr>
          <p:cNvPr id="6" name="제목 2">
            <a:extLst>
              <a:ext uri="{FF2B5EF4-FFF2-40B4-BE49-F238E27FC236}">
                <a16:creationId xmlns:a16="http://schemas.microsoft.com/office/drawing/2014/main" id="{7110B694-3449-41C9-9EA5-D1E62A837002}"/>
              </a:ext>
            </a:extLst>
          </p:cNvPr>
          <p:cNvSpPr txBox="1">
            <a:spLocks/>
          </p:cNvSpPr>
          <p:nvPr/>
        </p:nvSpPr>
        <p:spPr>
          <a:xfrm>
            <a:off x="143977" y="199512"/>
            <a:ext cx="2515994" cy="620688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just" latinLnBrk="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b="1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3.1 </a:t>
            </a:r>
            <a:r>
              <a:rPr lang="ko-KR" altLang="en-US" b="1" kern="0" dirty="0" err="1" smtClean="0">
                <a:solidFill>
                  <a:sysClr val="windowText" lastClr="000000"/>
                </a:solidFill>
                <a:latin typeface="+mj-ea"/>
                <a:ea typeface="+mj-ea"/>
              </a:rPr>
              <a:t>기능정의서</a:t>
            </a:r>
            <a:endParaRPr lang="en-US" altLang="ko-KR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9D425E3-A4E2-471E-BDAC-14792C788748}"/>
              </a:ext>
            </a:extLst>
          </p:cNvPr>
          <p:cNvSpPr txBox="1">
            <a:spLocks/>
          </p:cNvSpPr>
          <p:nvPr/>
        </p:nvSpPr>
        <p:spPr>
          <a:xfrm>
            <a:off x="7350006" y="459840"/>
            <a:ext cx="1665412" cy="2825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3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사용기능정의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8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15727" y="141523"/>
            <a:ext cx="1025497" cy="61595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순서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052051" y="1439621"/>
            <a:ext cx="345914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1.1 </a:t>
            </a:r>
            <a:r>
              <a:rPr lang="ko-KR" altLang="en-US" sz="1300" b="1" dirty="0">
                <a:latin typeface="+mn-ea"/>
              </a:rPr>
              <a:t>추진 배경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1.2 </a:t>
            </a:r>
            <a:r>
              <a:rPr lang="ko-KR" altLang="en-US" sz="1300" b="1" dirty="0">
                <a:latin typeface="+mn-ea"/>
              </a:rPr>
              <a:t>목적 </a:t>
            </a:r>
            <a:r>
              <a:rPr lang="en-US" altLang="ko-KR" sz="1300" b="1" dirty="0">
                <a:latin typeface="+mn-ea"/>
              </a:rPr>
              <a:t>/ </a:t>
            </a:r>
            <a:r>
              <a:rPr lang="ko-KR" altLang="en-US" sz="1300" b="1" dirty="0">
                <a:latin typeface="+mn-ea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56036" y="1425547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소요 기술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시스템 아키텍처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6475515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5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테이블 </a:t>
            </a:r>
            <a:r>
              <a:rPr lang="en-US" altLang="ko-KR" sz="1300" b="1" dirty="0">
                <a:latin typeface="+mn-ea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101524" y="270882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2.1 </a:t>
            </a:r>
            <a:r>
              <a:rPr lang="ko-KR" altLang="en-US" sz="1300" b="1" dirty="0">
                <a:latin typeface="+mn-ea"/>
              </a:rPr>
              <a:t>팀 구성</a:t>
            </a:r>
            <a:r>
              <a:rPr lang="en-US" altLang="ko-KR" sz="1300" b="1" dirty="0">
                <a:latin typeface="+mn-ea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2.2 </a:t>
            </a:r>
            <a:r>
              <a:rPr lang="ko-KR" altLang="en-US" sz="1300" b="1" dirty="0">
                <a:latin typeface="+mn-ea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56036" y="264849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메뉴 구조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주요 화면 레이아웃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56036" y="3990240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동영상 시연 및 </a:t>
            </a:r>
            <a:r>
              <a:rPr lang="en-US" altLang="ko-KR" sz="1300" b="1" dirty="0">
                <a:latin typeface="+mn-ea"/>
              </a:rPr>
              <a:t>Demo</a:t>
            </a:r>
            <a:r>
              <a:rPr lang="ko-KR" altLang="en-US" sz="1300" b="1" dirty="0">
                <a:latin typeface="+mn-ea"/>
              </a:rPr>
              <a:t> 시연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596" y="90407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64075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팀구성</a:t>
            </a:r>
            <a:r>
              <a:rPr lang="ko-KR" altLang="en-US" b="1" dirty="0">
                <a:solidFill>
                  <a:schemeClr val="tx1"/>
                </a:solidFill>
              </a:rPr>
              <a:t> 및 </a:t>
            </a:r>
            <a:r>
              <a:rPr lang="ko-KR" altLang="en-US" b="1" dirty="0" err="1">
                <a:solidFill>
                  <a:schemeClr val="tx1"/>
                </a:solidFill>
              </a:rPr>
              <a:t>개발일정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4075" y="352364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기능정의서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82443" y="6006330"/>
            <a:ext cx="4116054" cy="430361"/>
            <a:chOff x="2317137" y="259787"/>
            <a:chExt cx="4116054" cy="430361"/>
          </a:xfrm>
        </p:grpSpPr>
        <p:sp>
          <p:nvSpPr>
            <p:cNvPr id="41" name="직사각형 40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테이블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29352" y="887313"/>
            <a:ext cx="4116054" cy="430361"/>
            <a:chOff x="2317137" y="259787"/>
            <a:chExt cx="4116054" cy="430361"/>
          </a:xfrm>
        </p:grpSpPr>
        <p:sp>
          <p:nvSpPr>
            <p:cNvPr id="44" name="직사각형 4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아키텍처 설계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29352" y="3523643"/>
            <a:ext cx="4116054" cy="430361"/>
            <a:chOff x="2317137" y="259787"/>
            <a:chExt cx="4116054" cy="430361"/>
          </a:xfrm>
        </p:grpSpPr>
        <p:sp>
          <p:nvSpPr>
            <p:cNvPr id="48" name="직사각형 47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시연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729352" y="2151344"/>
            <a:ext cx="4116054" cy="430361"/>
            <a:chOff x="2317137" y="259787"/>
            <a:chExt cx="4116054" cy="430361"/>
          </a:xfrm>
        </p:grpSpPr>
        <p:sp>
          <p:nvSpPr>
            <p:cNvPr id="51" name="직사각형 50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화면설계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29352" y="4644338"/>
            <a:ext cx="4116054" cy="430361"/>
            <a:chOff x="2317137" y="259787"/>
            <a:chExt cx="4116054" cy="430361"/>
          </a:xfrm>
        </p:grpSpPr>
        <p:sp>
          <p:nvSpPr>
            <p:cNvPr id="54" name="직사각형 5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질의 응답 및 후기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56036" y="5465223"/>
            <a:ext cx="338937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9</a:t>
            </a:r>
            <a:r>
              <a:rPr lang="en-US" altLang="ko-KR" sz="1300" b="1" dirty="0" smtClean="0">
                <a:latin typeface="+mn-lt"/>
                <a:ea typeface="HY헤드라인M" panose="02030600000101010101" pitchFamily="18" charset="-127"/>
              </a:rPr>
              <a:t>.2 </a:t>
            </a: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Q &amp; A</a:t>
            </a:r>
            <a:endParaRPr lang="ko-KR" altLang="en-US" sz="1300" b="1" dirty="0"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6260" y="5153723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9</a:t>
            </a:r>
            <a:r>
              <a:rPr lang="en-US" altLang="ko-KR" sz="1300" b="1" dirty="0" smtClean="0"/>
              <a:t>.1 </a:t>
            </a:r>
            <a:r>
              <a:rPr lang="ko-KR" altLang="en-US" sz="1300" b="1" dirty="0"/>
              <a:t>후기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101524" y="396354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3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 err="1" smtClean="0">
                <a:latin typeface="+mn-ea"/>
              </a:rPr>
              <a:t>기능정의서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25497" y="4666825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프로세스 분할도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0774" y="3524536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4688" y="897617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166" y="2163820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hlinkClick r:id="rId2" action="ppaction://hlinkpres?slideindex=1&amp;slidetitle=" tooltip="프로세스 설계 바로가기"/>
          </p:cNvPr>
          <p:cNvSpPr/>
          <p:nvPr/>
        </p:nvSpPr>
        <p:spPr>
          <a:xfrm>
            <a:off x="391803" y="4675962"/>
            <a:ext cx="591503" cy="43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4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101524" y="5202376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4.1 </a:t>
            </a:r>
            <a:r>
              <a:rPr lang="ko-KR" altLang="en-US" sz="1300" b="1" dirty="0">
                <a:latin typeface="+mn-ea"/>
              </a:rPr>
              <a:t>프로세스 분할도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4.2 </a:t>
            </a:r>
            <a:r>
              <a:rPr lang="ko-KR" altLang="en-US" sz="1300" b="1" dirty="0">
                <a:latin typeface="+mn-ea"/>
              </a:rPr>
              <a:t>프로세스 설계서</a:t>
            </a:r>
          </a:p>
        </p:txBody>
      </p:sp>
    </p:spTree>
    <p:extLst>
      <p:ext uri="{BB962C8B-B14F-4D97-AF65-F5344CB8AC3E}">
        <p14:creationId xmlns:p14="http://schemas.microsoft.com/office/powerpoint/2010/main" val="41073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533525"/>
            <a:ext cx="8924925" cy="4705350"/>
            <a:chOff x="135860" y="1966684"/>
            <a:chExt cx="8778831" cy="3690658"/>
          </a:xfrm>
        </p:grpSpPr>
        <p:sp>
          <p:nvSpPr>
            <p:cNvPr id="3" name="Google Shape;49;p8"/>
            <p:cNvSpPr/>
            <p:nvPr/>
          </p:nvSpPr>
          <p:spPr>
            <a:xfrm>
              <a:off x="4074059" y="1966684"/>
              <a:ext cx="1093177" cy="332643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25315" tIns="42185" rIns="84392" bIns="42185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농어촌 </a:t>
              </a:r>
              <a:r>
                <a:rPr lang="en-US" altLang="ko-KR" sz="1000" b="1" dirty="0" err="1">
                  <a:latin typeface="Malgun Gothic"/>
                  <a:ea typeface="Malgun Gothic"/>
                  <a:cs typeface="Malgun Gothic"/>
                  <a:sym typeface="Malgun Gothic"/>
                </a:rPr>
                <a:t>olleh</a:t>
              </a:r>
              <a:endParaRPr sz="10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" name="Google Shape;50;p8"/>
            <p:cNvCxnSpPr>
              <a:cxnSpLocks/>
              <a:stCxn id="3" idx="2"/>
              <a:endCxn id="8" idx="0"/>
            </p:cNvCxnSpPr>
            <p:nvPr/>
          </p:nvCxnSpPr>
          <p:spPr>
            <a:xfrm rot="5400000">
              <a:off x="2176108" y="805742"/>
              <a:ext cx="950954" cy="3938123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" name="Google Shape;52;p8"/>
            <p:cNvSpPr txBox="1"/>
            <p:nvPr/>
          </p:nvSpPr>
          <p:spPr>
            <a:xfrm>
              <a:off x="321468" y="3682407"/>
              <a:ext cx="1196308" cy="199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마을 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정보 검색</a:t>
              </a:r>
              <a:endParaRPr dirty="0"/>
            </a:p>
          </p:txBody>
        </p:sp>
        <p:cxnSp>
          <p:nvCxnSpPr>
            <p:cNvPr id="6" name="Google Shape;53;p8"/>
            <p:cNvCxnSpPr>
              <a:cxnSpLocks/>
              <a:endCxn id="5" idx="1"/>
            </p:cNvCxnSpPr>
            <p:nvPr/>
          </p:nvCxnSpPr>
          <p:spPr>
            <a:xfrm rot="-5400000" flipH="1">
              <a:off x="147117" y="3607755"/>
              <a:ext cx="282738" cy="65908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" name="Google Shape;55;p8"/>
            <p:cNvCxnSpPr>
              <a:cxnSpLocks/>
              <a:endCxn id="41" idx="1"/>
            </p:cNvCxnSpPr>
            <p:nvPr/>
          </p:nvCxnSpPr>
          <p:spPr>
            <a:xfrm rot="-5400000" flipH="1">
              <a:off x="-23329" y="3778201"/>
              <a:ext cx="623631" cy="65908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" name="Google Shape;51;p8"/>
            <p:cNvSpPr/>
            <p:nvPr/>
          </p:nvSpPr>
          <p:spPr>
            <a:xfrm>
              <a:off x="135860" y="3250223"/>
              <a:ext cx="1093292" cy="2492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1">
              <a:no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9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체험 마을 </a:t>
              </a:r>
              <a:endParaRPr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58;p8"/>
            <p:cNvSpPr txBox="1"/>
            <p:nvPr/>
          </p:nvSpPr>
          <p:spPr>
            <a:xfrm>
              <a:off x="3269234" y="3759693"/>
              <a:ext cx="1196308" cy="2586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Angsana New" panose="020B0502040204020203" pitchFamily="18" charset="-34"/>
                  <a:sym typeface="Malgun Gothic"/>
                </a:rPr>
                <a:t>리뷰 </a:t>
              </a:r>
              <a:r>
                <a:rPr lang="ko-KR" altLang="en-US" sz="800" b="1" dirty="0">
                  <a:latin typeface="Malgun Gothic"/>
                  <a:ea typeface="Malgun Gothic"/>
                  <a:cs typeface="Angsana New" panose="020B0502040204020203" pitchFamily="18" charset="-34"/>
                  <a:sym typeface="Malgun Gothic"/>
                </a:rPr>
                <a:t>작성 </a:t>
              </a:r>
              <a:endParaRPr dirty="0"/>
            </a:p>
          </p:txBody>
        </p:sp>
        <p:sp>
          <p:nvSpPr>
            <p:cNvPr id="10" name="Google Shape;59;p8"/>
            <p:cNvSpPr/>
            <p:nvPr/>
          </p:nvSpPr>
          <p:spPr>
            <a:xfrm>
              <a:off x="2886514" y="3250223"/>
              <a:ext cx="1093292" cy="2492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1">
              <a:no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리뷰</a:t>
              </a:r>
              <a:endParaRPr dirty="0"/>
            </a:p>
          </p:txBody>
        </p:sp>
        <p:sp>
          <p:nvSpPr>
            <p:cNvPr id="11" name="Google Shape;60;p8"/>
            <p:cNvSpPr txBox="1"/>
            <p:nvPr/>
          </p:nvSpPr>
          <p:spPr>
            <a:xfrm>
              <a:off x="4679836" y="3648090"/>
              <a:ext cx="1196308" cy="19938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dirty="0"/>
            </a:p>
          </p:txBody>
        </p:sp>
        <p:cxnSp>
          <p:nvCxnSpPr>
            <p:cNvPr id="12" name="Google Shape;61;p8"/>
            <p:cNvCxnSpPr>
              <a:endCxn id="11" idx="1"/>
            </p:cNvCxnSpPr>
            <p:nvPr/>
          </p:nvCxnSpPr>
          <p:spPr>
            <a:xfrm rot="-5400000" flipH="1">
              <a:off x="4489037" y="3556983"/>
              <a:ext cx="252554" cy="129046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3" name="Google Shape;62;p8"/>
            <p:cNvGrpSpPr/>
            <p:nvPr/>
          </p:nvGrpSpPr>
          <p:grpSpPr>
            <a:xfrm>
              <a:off x="4310680" y="3226281"/>
              <a:ext cx="1292123" cy="249231"/>
              <a:chOff x="5235917" y="3215640"/>
              <a:chExt cx="1399800" cy="270000"/>
            </a:xfrm>
          </p:grpSpPr>
          <p:sp>
            <p:nvSpPr>
              <p:cNvPr id="48" name="Google Shape;63;p8"/>
              <p:cNvSpPr/>
              <p:nvPr/>
            </p:nvSpPr>
            <p:spPr>
              <a:xfrm>
                <a:off x="5235917" y="3215640"/>
                <a:ext cx="1399800" cy="27000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84392" tIns="42185" rIns="84392" bIns="42185" anchor="ctr" anchorCtr="1">
                <a:no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</a:t>
                </a:r>
                <a:endParaRPr dirty="0"/>
              </a:p>
            </p:txBody>
          </p:sp>
          <p:sp>
            <p:nvSpPr>
              <p:cNvPr id="49" name="Google Shape;64;p8"/>
              <p:cNvSpPr/>
              <p:nvPr/>
            </p:nvSpPr>
            <p:spPr>
              <a:xfrm>
                <a:off x="5977716" y="3257206"/>
                <a:ext cx="216000" cy="215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84392" tIns="42185" rIns="84392" bIns="42185" anchor="ctr" anchorCtr="0">
                <a:noAutofit/>
              </a:bodyPr>
              <a:lstStyle/>
              <a:p>
                <a:pPr marL="164127" indent="-93787" algn="ctr">
                  <a:lnSpc>
                    <a:spcPct val="90000"/>
                  </a:lnSpc>
                  <a:buClr>
                    <a:schemeClr val="dk1"/>
                  </a:buClr>
                  <a:buSzPts val="1200"/>
                </a:pPr>
                <a:endParaRPr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" name="Google Shape;65;p8"/>
            <p:cNvCxnSpPr>
              <a:stCxn id="22" idx="1"/>
              <a:endCxn id="22" idx="1"/>
            </p:cNvCxnSpPr>
            <p:nvPr/>
          </p:nvCxnSpPr>
          <p:spPr>
            <a:xfrm>
              <a:off x="6431811" y="3743285"/>
              <a:ext cx="554" cy="554"/>
            </a:xfrm>
            <a:prstGeom prst="bentConnector3">
              <a:avLst>
                <a:gd name="adj1" fmla="val -4299792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" name="Google Shape;67;p8"/>
            <p:cNvSpPr/>
            <p:nvPr/>
          </p:nvSpPr>
          <p:spPr>
            <a:xfrm>
              <a:off x="5876152" y="3227054"/>
              <a:ext cx="1196308" cy="249231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1">
              <a:no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endParaRPr dirty="0"/>
            </a:p>
          </p:txBody>
        </p:sp>
        <p:cxnSp>
          <p:nvCxnSpPr>
            <p:cNvPr id="16" name="Google Shape;68;p8"/>
            <p:cNvCxnSpPr>
              <a:endCxn id="9" idx="1"/>
            </p:cNvCxnSpPr>
            <p:nvPr/>
          </p:nvCxnSpPr>
          <p:spPr>
            <a:xfrm rot="-5400000" flipH="1">
              <a:off x="2959634" y="3579417"/>
              <a:ext cx="371631" cy="247569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" name="Google Shape;69;p8"/>
            <p:cNvSpPr txBox="1"/>
            <p:nvPr/>
          </p:nvSpPr>
          <p:spPr>
            <a:xfrm>
              <a:off x="4679848" y="4020016"/>
              <a:ext cx="1196308" cy="19938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" name="Google Shape;70;p8"/>
            <p:cNvCxnSpPr>
              <a:endCxn id="17" idx="1"/>
            </p:cNvCxnSpPr>
            <p:nvPr/>
          </p:nvCxnSpPr>
          <p:spPr>
            <a:xfrm rot="-5400000" flipH="1">
              <a:off x="4299632" y="3739494"/>
              <a:ext cx="630831" cy="1296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" name="Google Shape;71;p8"/>
            <p:cNvSpPr txBox="1"/>
            <p:nvPr/>
          </p:nvSpPr>
          <p:spPr>
            <a:xfrm>
              <a:off x="6403778" y="4371138"/>
              <a:ext cx="1196308" cy="19938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err="1" smtClean="0">
                  <a:latin typeface="Malgun Gothic"/>
                  <a:ea typeface="Malgun Gothic"/>
                  <a:cs typeface="Malgun Gothic"/>
                  <a:sym typeface="Malgun Gothic"/>
                </a:rPr>
                <a:t>관심리스트</a:t>
              </a:r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dirty="0"/>
            </a:p>
          </p:txBody>
        </p:sp>
        <p:cxnSp>
          <p:nvCxnSpPr>
            <p:cNvPr id="20" name="Google Shape;72;p8"/>
            <p:cNvCxnSpPr>
              <a:cxnSpLocks/>
              <a:endCxn id="19" idx="1"/>
            </p:cNvCxnSpPr>
            <p:nvPr/>
          </p:nvCxnSpPr>
          <p:spPr>
            <a:xfrm rot="-5400000" flipH="1">
              <a:off x="5795101" y="3862154"/>
              <a:ext cx="994431" cy="222923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Google Shape;74;p8"/>
            <p:cNvCxnSpPr>
              <a:cxnSpLocks/>
              <a:endCxn id="23" idx="1"/>
            </p:cNvCxnSpPr>
            <p:nvPr/>
          </p:nvCxnSpPr>
          <p:spPr>
            <a:xfrm rot="-5400000" flipH="1">
              <a:off x="5984164" y="3672889"/>
              <a:ext cx="631385" cy="238154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" name="Google Shape;66;p8"/>
            <p:cNvSpPr txBox="1"/>
            <p:nvPr/>
          </p:nvSpPr>
          <p:spPr>
            <a:xfrm>
              <a:off x="6431811" y="3643592"/>
              <a:ext cx="1040954" cy="19938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sz="8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75;p8"/>
            <p:cNvSpPr txBox="1"/>
            <p:nvPr/>
          </p:nvSpPr>
          <p:spPr>
            <a:xfrm>
              <a:off x="6418934" y="4007966"/>
              <a:ext cx="1196308" cy="19938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예약 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조회 및 </a:t>
              </a:r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dirty="0"/>
            </a:p>
          </p:txBody>
        </p:sp>
        <p:sp>
          <p:nvSpPr>
            <p:cNvPr id="24" name="Google Shape;76;p8"/>
            <p:cNvSpPr txBox="1"/>
            <p:nvPr/>
          </p:nvSpPr>
          <p:spPr>
            <a:xfrm>
              <a:off x="4679834" y="4391953"/>
              <a:ext cx="1196308" cy="24923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r>
                <a:rPr lang="en-US" altLang="ko-KR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비밀번호 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찾기</a:t>
              </a:r>
              <a:endParaRPr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5" name="Google Shape;77;p8"/>
            <p:cNvCxnSpPr>
              <a:endCxn id="24" idx="1"/>
            </p:cNvCxnSpPr>
            <p:nvPr/>
          </p:nvCxnSpPr>
          <p:spPr>
            <a:xfrm rot="-5400000" flipH="1">
              <a:off x="4101064" y="3937799"/>
              <a:ext cx="1024062" cy="13347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78;p8"/>
            <p:cNvCxnSpPr/>
            <p:nvPr/>
          </p:nvCxnSpPr>
          <p:spPr>
            <a:xfrm flipH="1">
              <a:off x="1782306" y="2782431"/>
              <a:ext cx="277" cy="46329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79;p8"/>
            <p:cNvSpPr txBox="1"/>
            <p:nvPr/>
          </p:nvSpPr>
          <p:spPr>
            <a:xfrm>
              <a:off x="1812652" y="3629723"/>
              <a:ext cx="933508" cy="252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예약하기</a:t>
              </a:r>
              <a:endParaRPr b="1" dirty="0">
                <a:solidFill>
                  <a:schemeClr val="dk1"/>
                </a:solidFill>
              </a:endParaRPr>
            </a:p>
          </p:txBody>
        </p:sp>
        <p:cxnSp>
          <p:nvCxnSpPr>
            <p:cNvPr id="28" name="Google Shape;80;p8"/>
            <p:cNvCxnSpPr/>
            <p:nvPr/>
          </p:nvCxnSpPr>
          <p:spPr>
            <a:xfrm>
              <a:off x="3212741" y="2774261"/>
              <a:ext cx="8585" cy="4796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81;p8"/>
            <p:cNvSpPr txBox="1"/>
            <p:nvPr/>
          </p:nvSpPr>
          <p:spPr>
            <a:xfrm>
              <a:off x="6418939" y="4733700"/>
              <a:ext cx="1196308" cy="19938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1:1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문의</a:t>
              </a:r>
              <a:endParaRPr dirty="0"/>
            </a:p>
          </p:txBody>
        </p:sp>
        <p:cxnSp>
          <p:nvCxnSpPr>
            <p:cNvPr id="30" name="Google Shape;82;p8"/>
            <p:cNvCxnSpPr>
              <a:cxnSpLocks/>
              <a:endCxn id="29" idx="1"/>
            </p:cNvCxnSpPr>
            <p:nvPr/>
          </p:nvCxnSpPr>
          <p:spPr>
            <a:xfrm rot="-5400000" flipH="1">
              <a:off x="5621262" y="4035715"/>
              <a:ext cx="1357200" cy="238154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83;p8"/>
            <p:cNvSpPr txBox="1"/>
            <p:nvPr/>
          </p:nvSpPr>
          <p:spPr>
            <a:xfrm>
              <a:off x="3268334" y="4098024"/>
              <a:ext cx="1196308" cy="25864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댓글 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작성 </a:t>
              </a:r>
              <a:endParaRPr dirty="0"/>
            </a:p>
          </p:txBody>
        </p:sp>
        <p:cxnSp>
          <p:nvCxnSpPr>
            <p:cNvPr id="32" name="Google Shape;84;p8"/>
            <p:cNvCxnSpPr>
              <a:endCxn id="31" idx="1"/>
            </p:cNvCxnSpPr>
            <p:nvPr/>
          </p:nvCxnSpPr>
          <p:spPr>
            <a:xfrm rot="-5400000" flipH="1">
              <a:off x="2777488" y="3736501"/>
              <a:ext cx="725815" cy="25587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85;p8"/>
            <p:cNvSpPr txBox="1"/>
            <p:nvPr/>
          </p:nvSpPr>
          <p:spPr>
            <a:xfrm>
              <a:off x="6418945" y="5095950"/>
              <a:ext cx="1196308" cy="19910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내 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리뷰</a:t>
              </a:r>
              <a:endParaRPr dirty="0"/>
            </a:p>
          </p:txBody>
        </p:sp>
        <p:sp>
          <p:nvSpPr>
            <p:cNvPr id="34" name="Google Shape;86;p8"/>
            <p:cNvSpPr txBox="1"/>
            <p:nvPr/>
          </p:nvSpPr>
          <p:spPr>
            <a:xfrm>
              <a:off x="6418939" y="5457957"/>
              <a:ext cx="1196308" cy="19938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회원 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탈퇴</a:t>
              </a:r>
              <a:endParaRPr sz="8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5" name="Google Shape;87;p8"/>
            <p:cNvCxnSpPr>
              <a:cxnSpLocks/>
              <a:endCxn id="33" idx="1"/>
            </p:cNvCxnSpPr>
            <p:nvPr/>
          </p:nvCxnSpPr>
          <p:spPr>
            <a:xfrm rot="-5400000" flipH="1">
              <a:off x="5440299" y="4216858"/>
              <a:ext cx="1719138" cy="238154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88;p8"/>
            <p:cNvCxnSpPr>
              <a:cxnSpLocks/>
              <a:endCxn id="34" idx="1"/>
            </p:cNvCxnSpPr>
            <p:nvPr/>
          </p:nvCxnSpPr>
          <p:spPr>
            <a:xfrm rot="-5400000" flipH="1">
              <a:off x="5259185" y="4397896"/>
              <a:ext cx="2081354" cy="238154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90;p8"/>
            <p:cNvSpPr txBox="1"/>
            <p:nvPr/>
          </p:nvSpPr>
          <p:spPr>
            <a:xfrm>
              <a:off x="7919983" y="3998331"/>
              <a:ext cx="994708" cy="19938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1:1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문의사항</a:t>
              </a:r>
              <a:endParaRPr dirty="0"/>
            </a:p>
          </p:txBody>
        </p:sp>
        <p:sp>
          <p:nvSpPr>
            <p:cNvPr id="38" name="Google Shape;91;p8"/>
            <p:cNvSpPr txBox="1"/>
            <p:nvPr/>
          </p:nvSpPr>
          <p:spPr>
            <a:xfrm>
              <a:off x="7919983" y="3643592"/>
              <a:ext cx="994708" cy="25504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예약 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조회 및 취소</a:t>
              </a:r>
              <a:endParaRPr dirty="0"/>
            </a:p>
          </p:txBody>
        </p:sp>
        <p:cxnSp>
          <p:nvCxnSpPr>
            <p:cNvPr id="39" name="Google Shape;92;p8"/>
            <p:cNvCxnSpPr>
              <a:endCxn id="38" idx="1"/>
            </p:cNvCxnSpPr>
            <p:nvPr/>
          </p:nvCxnSpPr>
          <p:spPr>
            <a:xfrm rot="16200000" flipH="1">
              <a:off x="7703083" y="3554215"/>
              <a:ext cx="304200" cy="129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93;p8"/>
            <p:cNvCxnSpPr>
              <a:endCxn id="37" idx="1"/>
            </p:cNvCxnSpPr>
            <p:nvPr/>
          </p:nvCxnSpPr>
          <p:spPr>
            <a:xfrm rot="-5400000" flipH="1">
              <a:off x="7548214" y="3726254"/>
              <a:ext cx="622523" cy="121015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56;p8"/>
            <p:cNvSpPr txBox="1"/>
            <p:nvPr/>
          </p:nvSpPr>
          <p:spPr>
            <a:xfrm>
              <a:off x="321468" y="4023369"/>
              <a:ext cx="1196308" cy="199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0">
              <a:noAutofit/>
            </a:bodyPr>
            <a:lstStyle/>
            <a:p>
              <a:pPr algn="ctr"/>
              <a:r>
                <a:rPr lang="ko-KR" alt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마을 </a:t>
              </a:r>
              <a:r>
                <a:rPr lang="ko-KR" alt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정보 확인</a:t>
              </a:r>
              <a:endParaRPr sz="8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2" name="Google Shape;96;p8"/>
            <p:cNvCxnSpPr>
              <a:endCxn id="27" idx="1"/>
            </p:cNvCxnSpPr>
            <p:nvPr/>
          </p:nvCxnSpPr>
          <p:spPr>
            <a:xfrm rot="-5400000" flipH="1">
              <a:off x="1589453" y="3532938"/>
              <a:ext cx="307938" cy="13846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97;p8"/>
            <p:cNvSpPr/>
            <p:nvPr/>
          </p:nvSpPr>
          <p:spPr>
            <a:xfrm>
              <a:off x="1462345" y="3239008"/>
              <a:ext cx="1093292" cy="2492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1">
              <a:no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 </a:t>
              </a:r>
              <a:endParaRPr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98;p8"/>
            <p:cNvSpPr/>
            <p:nvPr/>
          </p:nvSpPr>
          <p:spPr>
            <a:xfrm>
              <a:off x="7600091" y="3239008"/>
              <a:ext cx="1292123" cy="249231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84392" tIns="42185" rIns="84392" bIns="42185" anchor="ctr" anchorCtr="1">
              <a:no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</a:t>
              </a:r>
              <a:endParaRPr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5" name="Google Shape;99;p8"/>
            <p:cNvCxnSpPr/>
            <p:nvPr/>
          </p:nvCxnSpPr>
          <p:spPr>
            <a:xfrm>
              <a:off x="4517194" y="2769004"/>
              <a:ext cx="6646" cy="46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100;p8"/>
            <p:cNvCxnSpPr>
              <a:stCxn id="3" idx="2"/>
              <a:endCxn id="44" idx="0"/>
            </p:cNvCxnSpPr>
            <p:nvPr/>
          </p:nvCxnSpPr>
          <p:spPr>
            <a:xfrm rot="-5400000" flipH="1">
              <a:off x="5963585" y="956388"/>
              <a:ext cx="939600" cy="3625477"/>
            </a:xfrm>
            <a:prstGeom prst="bentConnector3">
              <a:avLst>
                <a:gd name="adj1" fmla="val 5043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101;p8"/>
            <p:cNvCxnSpPr/>
            <p:nvPr/>
          </p:nvCxnSpPr>
          <p:spPr>
            <a:xfrm>
              <a:off x="6076322" y="2782200"/>
              <a:ext cx="9138" cy="4566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" name="제목 2">
            <a:extLst>
              <a:ext uri="{FF2B5EF4-FFF2-40B4-BE49-F238E27FC236}">
                <a16:creationId xmlns:a16="http://schemas.microsoft.com/office/drawing/2014/main" id="{7110B694-3449-41C9-9EA5-D1E62A837002}"/>
              </a:ext>
            </a:extLst>
          </p:cNvPr>
          <p:cNvSpPr txBox="1">
            <a:spLocks/>
          </p:cNvSpPr>
          <p:nvPr/>
        </p:nvSpPr>
        <p:spPr>
          <a:xfrm>
            <a:off x="143977" y="199512"/>
            <a:ext cx="2515994" cy="620688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just" latinLnBrk="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b="1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4.1 </a:t>
            </a:r>
            <a:r>
              <a:rPr lang="ko-KR" altLang="en-US" b="1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프로세스 분할도</a:t>
            </a:r>
            <a:endParaRPr lang="en-US" altLang="ko-KR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51" name="텍스트 개체 틀 3">
            <a:extLst>
              <a:ext uri="{FF2B5EF4-FFF2-40B4-BE49-F238E27FC236}">
                <a16:creationId xmlns:a16="http://schemas.microsoft.com/office/drawing/2014/main" id="{59D425E3-A4E2-471E-BDAC-14792C788748}"/>
              </a:ext>
            </a:extLst>
          </p:cNvPr>
          <p:cNvSpPr txBox="1">
            <a:spLocks/>
          </p:cNvSpPr>
          <p:nvPr/>
        </p:nvSpPr>
        <p:spPr>
          <a:xfrm>
            <a:off x="7350006" y="459840"/>
            <a:ext cx="1665412" cy="2825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프로세스 설계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07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10"/>
          <p:cNvGraphicFramePr/>
          <p:nvPr>
            <p:extLst>
              <p:ext uri="{D42A27DB-BD31-4B8C-83A1-F6EECF244321}">
                <p14:modId xmlns:p14="http://schemas.microsoft.com/office/powerpoint/2010/main" val="2056343801"/>
              </p:ext>
            </p:extLst>
          </p:nvPr>
        </p:nvGraphicFramePr>
        <p:xfrm>
          <a:off x="252046" y="1587639"/>
          <a:ext cx="8640970" cy="457056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465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1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sz="1700"/>
                    </a:p>
                  </a:txBody>
                  <a:tcPr marL="84415" marR="84415" marT="42208" marB="42208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700"/>
                    </a:p>
                  </a:txBody>
                  <a:tcPr marL="84415" marR="84415" marT="42208" marB="42208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/>
                    </a:p>
                  </a:txBody>
                  <a:tcPr marL="84415" marR="84415" marT="42208" marB="42208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 dirty="0"/>
                    </a:p>
                  </a:txBody>
                  <a:tcPr marL="84415" marR="84415" marT="42208" marB="4220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Google Shape;115;p10"/>
          <p:cNvSpPr/>
          <p:nvPr/>
        </p:nvSpPr>
        <p:spPr>
          <a:xfrm>
            <a:off x="529046" y="2469889"/>
            <a:ext cx="1261407" cy="363329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marL="164127" indent="-164127" algn="ctr">
              <a:lnSpc>
                <a:spcPct val="90000"/>
              </a:lnSpc>
            </a:pPr>
            <a:r>
              <a:rPr lang="ko-KR" altLang="en-US" sz="831">
                <a:solidFill>
                  <a:schemeClr val="dk1"/>
                </a:solidFill>
              </a:rPr>
              <a:t>마을 검색 </a:t>
            </a:r>
            <a:r>
              <a:rPr lang="ko-KR" altLang="en-US" sz="831"/>
              <a:t>시작</a:t>
            </a:r>
            <a:endParaRPr sz="831"/>
          </a:p>
        </p:txBody>
      </p:sp>
      <p:sp>
        <p:nvSpPr>
          <p:cNvPr id="116" name="Google Shape;116;p10"/>
          <p:cNvSpPr/>
          <p:nvPr/>
        </p:nvSpPr>
        <p:spPr>
          <a:xfrm>
            <a:off x="2612966" y="2469895"/>
            <a:ext cx="1114062" cy="363323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831" dirty="0"/>
              <a:t>지역 카테고리 목록 선택</a:t>
            </a:r>
            <a:endParaRPr sz="83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5266662" y="2970439"/>
            <a:ext cx="1168615" cy="402369"/>
          </a:xfrm>
          <a:prstGeom prst="flowChart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231" tIns="33231" rIns="33231" bIns="33231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831"/>
              <a:t>체험마을 지도출력 위치 마커 표시</a:t>
            </a:r>
            <a:endParaRPr sz="1662"/>
          </a:p>
        </p:txBody>
      </p:sp>
      <p:sp>
        <p:nvSpPr>
          <p:cNvPr id="118" name="Google Shape;118;p10"/>
          <p:cNvSpPr/>
          <p:nvPr/>
        </p:nvSpPr>
        <p:spPr>
          <a:xfrm>
            <a:off x="3730983" y="3435246"/>
            <a:ext cx="1075569" cy="28329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831" dirty="0"/>
              <a:t>햄버거 버튼 선택</a:t>
            </a:r>
            <a:endParaRPr sz="83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7549431" y="3766385"/>
            <a:ext cx="968700" cy="482631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3231" tIns="0" rIns="33231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923" dirty="0"/>
              <a:t>체험 마을 정보</a:t>
            </a:r>
            <a:r>
              <a:rPr lang="ko-KR" altLang="en-US" sz="923" dirty="0">
                <a:solidFill>
                  <a:srgbClr val="000000"/>
                </a:solidFill>
              </a:rPr>
              <a:t> </a:t>
            </a:r>
            <a:r>
              <a:rPr lang="en-US" altLang="ko-KR" sz="923" dirty="0"/>
              <a:t>DB</a:t>
            </a:r>
            <a:endParaRPr sz="923" dirty="0">
              <a:solidFill>
                <a:srgbClr val="000000"/>
              </a:solidFill>
            </a:endParaRPr>
          </a:p>
        </p:txBody>
      </p:sp>
      <p:cxnSp>
        <p:nvCxnSpPr>
          <p:cNvPr id="120" name="Google Shape;120;p10"/>
          <p:cNvCxnSpPr>
            <a:stCxn id="119" idx="2"/>
            <a:endCxn id="117" idx="3"/>
          </p:cNvCxnSpPr>
          <p:nvPr/>
        </p:nvCxnSpPr>
        <p:spPr>
          <a:xfrm rot="10800000">
            <a:off x="6435369" y="3171670"/>
            <a:ext cx="1114062" cy="836031"/>
          </a:xfrm>
          <a:prstGeom prst="bentConnector3">
            <a:avLst>
              <a:gd name="adj1" fmla="val 523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0"/>
          <p:cNvSpPr/>
          <p:nvPr/>
        </p:nvSpPr>
        <p:spPr>
          <a:xfrm>
            <a:off x="5266661" y="3844154"/>
            <a:ext cx="1114062" cy="330281"/>
          </a:xfrm>
          <a:prstGeom prst="flowChart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231" tIns="33231" rIns="33231" bIns="33231" anchor="ctr" anchorCtr="0">
            <a:noAutofit/>
          </a:bodyPr>
          <a:lstStyle/>
          <a:p>
            <a:pPr lvl="0" algn="ctr">
              <a:buSzPts val="900"/>
            </a:pPr>
            <a:r>
              <a:rPr lang="ko-KR" altLang="en-US" sz="831" dirty="0"/>
              <a:t>   </a:t>
            </a:r>
            <a:r>
              <a:rPr lang="ko-KR" altLang="en-US" sz="831" dirty="0">
                <a:solidFill>
                  <a:schemeClr val="dk1"/>
                </a:solidFill>
              </a:rPr>
              <a:t>지도에 표시된 마을 리스트 출력</a:t>
            </a:r>
            <a:endParaRPr lang="ko-KR" altLang="en-US" sz="831" dirty="0"/>
          </a:p>
        </p:txBody>
      </p:sp>
      <p:sp>
        <p:nvSpPr>
          <p:cNvPr id="122" name="Google Shape;122;p10"/>
          <p:cNvSpPr/>
          <p:nvPr/>
        </p:nvSpPr>
        <p:spPr>
          <a:xfrm>
            <a:off x="3680285" y="4310118"/>
            <a:ext cx="1021846" cy="4023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831" dirty="0"/>
              <a:t>체험마을 </a:t>
            </a:r>
            <a:r>
              <a:rPr lang="ko-KR" altLang="ko-KR" sz="831" dirty="0" err="1"/>
              <a:t>마커</a:t>
            </a:r>
            <a:r>
              <a:rPr lang="ko-KR" altLang="ko-KR" sz="831" dirty="0"/>
              <a:t> 선택</a:t>
            </a:r>
            <a:endParaRPr sz="1662" dirty="0"/>
          </a:p>
        </p:txBody>
      </p:sp>
      <p:sp>
        <p:nvSpPr>
          <p:cNvPr id="123" name="Google Shape;123;p10"/>
          <p:cNvSpPr/>
          <p:nvPr/>
        </p:nvSpPr>
        <p:spPr>
          <a:xfrm>
            <a:off x="1958514" y="4756706"/>
            <a:ext cx="1261407" cy="363329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831" dirty="0"/>
              <a:t>7.</a:t>
            </a:r>
            <a:r>
              <a:rPr lang="ko-KR" altLang="en-US" sz="831" dirty="0"/>
              <a:t>체험 마을 정보 확인</a:t>
            </a:r>
            <a:endParaRPr sz="1662" dirty="0"/>
          </a:p>
        </p:txBody>
      </p:sp>
      <p:sp>
        <p:nvSpPr>
          <p:cNvPr id="124" name="Google Shape;124;p10"/>
          <p:cNvSpPr/>
          <p:nvPr/>
        </p:nvSpPr>
        <p:spPr>
          <a:xfrm>
            <a:off x="5317523" y="4756708"/>
            <a:ext cx="1067815" cy="3633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lvl="0" algn="ctr">
              <a:buSzPts val="900"/>
            </a:pPr>
            <a:r>
              <a:rPr lang="ko-KR" altLang="en-US" sz="831" dirty="0"/>
              <a:t>해당 마을 상세 페이지 이동</a:t>
            </a:r>
          </a:p>
        </p:txBody>
      </p:sp>
      <p:cxnSp>
        <p:nvCxnSpPr>
          <p:cNvPr id="125" name="Google Shape;125;p10"/>
          <p:cNvCxnSpPr>
            <a:stCxn id="119" idx="2"/>
            <a:endCxn id="124" idx="3"/>
          </p:cNvCxnSpPr>
          <p:nvPr/>
        </p:nvCxnSpPr>
        <p:spPr>
          <a:xfrm flipH="1">
            <a:off x="6385246" y="4007701"/>
            <a:ext cx="1164185" cy="930738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0"/>
          <p:cNvCxnSpPr>
            <a:stCxn id="117" idx="1"/>
            <a:endCxn id="118" idx="0"/>
          </p:cNvCxnSpPr>
          <p:nvPr/>
        </p:nvCxnSpPr>
        <p:spPr>
          <a:xfrm rot="10800000" flipV="1">
            <a:off x="4268767" y="3171623"/>
            <a:ext cx="997894" cy="26362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10"/>
          <p:cNvCxnSpPr>
            <a:stCxn id="118" idx="3"/>
            <a:endCxn id="121" idx="0"/>
          </p:cNvCxnSpPr>
          <p:nvPr/>
        </p:nvCxnSpPr>
        <p:spPr>
          <a:xfrm>
            <a:off x="4806552" y="3576892"/>
            <a:ext cx="1017140" cy="26726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10"/>
          <p:cNvCxnSpPr>
            <a:stCxn id="121" idx="1"/>
            <a:endCxn id="122" idx="0"/>
          </p:cNvCxnSpPr>
          <p:nvPr/>
        </p:nvCxnSpPr>
        <p:spPr>
          <a:xfrm flipH="1">
            <a:off x="4191092" y="4009294"/>
            <a:ext cx="1075569" cy="30073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10"/>
          <p:cNvCxnSpPr>
            <a:stCxn id="122" idx="3"/>
            <a:endCxn id="124" idx="0"/>
          </p:cNvCxnSpPr>
          <p:nvPr/>
        </p:nvCxnSpPr>
        <p:spPr>
          <a:xfrm>
            <a:off x="4702131" y="4511302"/>
            <a:ext cx="1149231" cy="24535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10"/>
          <p:cNvSpPr/>
          <p:nvPr/>
        </p:nvSpPr>
        <p:spPr>
          <a:xfrm>
            <a:off x="7495997" y="2613900"/>
            <a:ext cx="1075569" cy="382708"/>
          </a:xfrm>
          <a:prstGeom prst="flowChartPreparat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algn="ctr"/>
            <a:r>
              <a:rPr lang="ko-KR" altLang="en-US" sz="923"/>
              <a:t>체험마을 지도</a:t>
            </a:r>
            <a:r>
              <a:rPr lang="en-US" altLang="ko-KR" sz="923"/>
              <a:t>API</a:t>
            </a:r>
            <a:endParaRPr sz="923"/>
          </a:p>
        </p:txBody>
      </p:sp>
      <p:cxnSp>
        <p:nvCxnSpPr>
          <p:cNvPr id="132" name="Google Shape;132;p10"/>
          <p:cNvCxnSpPr>
            <a:stCxn id="119" idx="1"/>
            <a:endCxn id="131" idx="2"/>
          </p:cNvCxnSpPr>
          <p:nvPr/>
        </p:nvCxnSpPr>
        <p:spPr>
          <a:xfrm rot="-5400000">
            <a:off x="7649135" y="3381185"/>
            <a:ext cx="769846" cy="554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3" name="Google Shape;133;p10"/>
          <p:cNvCxnSpPr>
            <a:stCxn id="121" idx="3"/>
            <a:endCxn id="119" idx="2"/>
          </p:cNvCxnSpPr>
          <p:nvPr/>
        </p:nvCxnSpPr>
        <p:spPr>
          <a:xfrm rot="10800000" flipH="1">
            <a:off x="6380723" y="4007632"/>
            <a:ext cx="1168615" cy="16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0"/>
          <p:cNvCxnSpPr>
            <a:stCxn id="123" idx="3"/>
            <a:endCxn id="124" idx="1"/>
          </p:cNvCxnSpPr>
          <p:nvPr/>
        </p:nvCxnSpPr>
        <p:spPr>
          <a:xfrm>
            <a:off x="3219921" y="4938370"/>
            <a:ext cx="209769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0" name="Google Shape;140;p10"/>
          <p:cNvCxnSpPr>
            <a:stCxn id="116" idx="3"/>
            <a:endCxn id="117" idx="0"/>
          </p:cNvCxnSpPr>
          <p:nvPr/>
        </p:nvCxnSpPr>
        <p:spPr>
          <a:xfrm>
            <a:off x="3727028" y="2651556"/>
            <a:ext cx="2123942" cy="31888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32;p10"/>
          <p:cNvCxnSpPr>
            <a:stCxn id="116" idx="1"/>
            <a:endCxn id="115" idx="3"/>
          </p:cNvCxnSpPr>
          <p:nvPr/>
        </p:nvCxnSpPr>
        <p:spPr>
          <a:xfrm rot="10800000">
            <a:off x="1790453" y="2651555"/>
            <a:ext cx="822513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" name="Google Shape;120;p10"/>
          <p:cNvCxnSpPr>
            <a:stCxn id="119" idx="3"/>
          </p:cNvCxnSpPr>
          <p:nvPr/>
        </p:nvCxnSpPr>
        <p:spPr>
          <a:xfrm rot="5400000">
            <a:off x="6867146" y="3771733"/>
            <a:ext cx="689353" cy="164392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제목 2">
            <a:extLst>
              <a:ext uri="{FF2B5EF4-FFF2-40B4-BE49-F238E27FC236}">
                <a16:creationId xmlns:a16="http://schemas.microsoft.com/office/drawing/2014/main" id="{1C37B53D-3B4C-4523-B545-E53ED2CDFD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4775"/>
            <a:ext cx="2166938" cy="620713"/>
          </a:xfrm>
        </p:spPr>
        <p:txBody>
          <a:bodyPr>
            <a:normAutofit fontScale="90000"/>
          </a:bodyPr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+mj-ea"/>
                <a:ea typeface="+mj-ea"/>
              </a:rPr>
              <a:t>4.2 </a:t>
            </a:r>
            <a:r>
              <a:rPr lang="ko-KR" altLang="en-US" b="1" dirty="0">
                <a:latin typeface="+mj-ea"/>
                <a:ea typeface="+mj-ea"/>
              </a:rPr>
              <a:t>프로세스 설계서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59D425E3-A4E2-471E-BDAC-14792C788748}"/>
              </a:ext>
            </a:extLst>
          </p:cNvPr>
          <p:cNvSpPr txBox="1">
            <a:spLocks/>
          </p:cNvSpPr>
          <p:nvPr/>
        </p:nvSpPr>
        <p:spPr>
          <a:xfrm>
            <a:off x="7458075" y="260328"/>
            <a:ext cx="1421994" cy="2825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>
                <a:latin typeface="+mj-ea"/>
                <a:ea typeface="+mj-ea"/>
              </a:rPr>
              <a:t>4. </a:t>
            </a:r>
            <a:r>
              <a:rPr kumimoji="1" lang="ko-KR" altLang="en-US" dirty="0" smtClean="0">
                <a:latin typeface="+mj-ea"/>
                <a:ea typeface="+mj-ea"/>
              </a:rPr>
              <a:t>프로세스 설계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269" y="1025719"/>
            <a:ext cx="1464449" cy="3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마을 정보 검색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Google Shape;116;p10"/>
          <p:cNvSpPr/>
          <p:nvPr/>
        </p:nvSpPr>
        <p:spPr>
          <a:xfrm>
            <a:off x="1703376" y="3053397"/>
            <a:ext cx="1114062" cy="363323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831" dirty="0" err="1" smtClean="0">
                <a:sym typeface="Arial"/>
              </a:rPr>
              <a:t>검색어을</a:t>
            </a:r>
            <a:r>
              <a:rPr lang="ko-KR" altLang="en-US" sz="831" dirty="0" smtClean="0">
                <a:sym typeface="Arial"/>
              </a:rPr>
              <a:t> 이용한 검색</a:t>
            </a:r>
            <a:endParaRPr sz="83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16;p10"/>
          <p:cNvSpPr/>
          <p:nvPr/>
        </p:nvSpPr>
        <p:spPr>
          <a:xfrm>
            <a:off x="1698853" y="3689365"/>
            <a:ext cx="1114062" cy="363323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831" dirty="0" err="1" smtClean="0">
                <a:sym typeface="Arial"/>
              </a:rPr>
              <a:t>검색어에</a:t>
            </a:r>
            <a:r>
              <a:rPr lang="ko-KR" altLang="en-US" sz="831" dirty="0" smtClean="0">
                <a:sym typeface="Arial"/>
              </a:rPr>
              <a:t> 해당되는</a:t>
            </a:r>
            <a:endParaRPr lang="en-US" altLang="ko-KR" sz="831" dirty="0" smtClean="0">
              <a:sym typeface="Arial"/>
            </a:endParaRPr>
          </a:p>
          <a:p>
            <a:pPr algn="ctr">
              <a:buClr>
                <a:srgbClr val="000000"/>
              </a:buClr>
              <a:buSzPts val="900"/>
            </a:pPr>
            <a:r>
              <a:rPr lang="ko-KR" altLang="en-US" sz="83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마을목록</a:t>
            </a:r>
            <a:r>
              <a:rPr lang="ko-KR" altLang="en-US" sz="83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출력</a:t>
            </a:r>
            <a:endParaRPr sz="83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직선 화살표 연결선 7"/>
          <p:cNvCxnSpPr>
            <a:stCxn id="30" idx="2"/>
            <a:endCxn id="34" idx="0"/>
          </p:cNvCxnSpPr>
          <p:nvPr/>
        </p:nvCxnSpPr>
        <p:spPr>
          <a:xfrm flipH="1">
            <a:off x="2255884" y="3416720"/>
            <a:ext cx="4523" cy="272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122" idx="1"/>
          </p:cNvCxnSpPr>
          <p:nvPr/>
        </p:nvCxnSpPr>
        <p:spPr>
          <a:xfrm>
            <a:off x="2255884" y="4052688"/>
            <a:ext cx="1424401" cy="458615"/>
          </a:xfrm>
          <a:prstGeom prst="bentConnector3">
            <a:avLst>
              <a:gd name="adj1" fmla="val 3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5" idx="2"/>
            <a:endCxn id="30" idx="1"/>
          </p:cNvCxnSpPr>
          <p:nvPr/>
        </p:nvCxnSpPr>
        <p:spPr>
          <a:xfrm rot="16200000" flipH="1">
            <a:off x="1230643" y="2762325"/>
            <a:ext cx="401841" cy="543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13"/>
          <p:cNvGraphicFramePr/>
          <p:nvPr>
            <p:extLst/>
          </p:nvPr>
        </p:nvGraphicFramePr>
        <p:xfrm>
          <a:off x="252046" y="1597688"/>
          <a:ext cx="8640970" cy="4560516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465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sz="1700" dirty="0"/>
                    </a:p>
                  </a:txBody>
                  <a:tcPr marL="84415" marR="84415" marT="42208" marB="42208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700"/>
                    </a:p>
                  </a:txBody>
                  <a:tcPr marL="84415" marR="84415" marT="42208" marB="42208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/>
                    </a:p>
                  </a:txBody>
                  <a:tcPr marL="84415" marR="84415" marT="42208" marB="42208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 dirty="0"/>
                    </a:p>
                  </a:txBody>
                  <a:tcPr marL="84415" marR="84415" marT="42208" marB="4220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" name="Google Shape;161;p13"/>
          <p:cNvSpPr/>
          <p:nvPr/>
        </p:nvSpPr>
        <p:spPr>
          <a:xfrm>
            <a:off x="580938" y="2337968"/>
            <a:ext cx="1261407" cy="363329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marL="164127" indent="-164127" algn="ctr">
              <a:lnSpc>
                <a:spcPct val="90000"/>
              </a:lnSpc>
            </a:pPr>
            <a:r>
              <a:rPr lang="ko-KR" altLang="en-US" sz="831">
                <a:solidFill>
                  <a:schemeClr val="dk1"/>
                </a:solidFill>
              </a:rPr>
              <a:t>원하는 마을 선택</a:t>
            </a:r>
            <a:endParaRPr sz="831"/>
          </a:p>
        </p:txBody>
      </p:sp>
      <p:sp>
        <p:nvSpPr>
          <p:cNvPr id="162" name="Google Shape;162;p13"/>
          <p:cNvSpPr/>
          <p:nvPr/>
        </p:nvSpPr>
        <p:spPr>
          <a:xfrm>
            <a:off x="2529669" y="2337969"/>
            <a:ext cx="1114062" cy="363323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831" dirty="0"/>
              <a:t>해당 마을 정보 요청</a:t>
            </a:r>
            <a:endParaRPr sz="83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5254454" y="2683846"/>
            <a:ext cx="1168615" cy="402369"/>
          </a:xfrm>
          <a:prstGeom prst="flowChart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231" tIns="33231" rIns="33231" bIns="33231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831"/>
              <a:t>해당 마을 정보 출력</a:t>
            </a:r>
            <a:endParaRPr sz="1662"/>
          </a:p>
        </p:txBody>
      </p:sp>
      <p:sp>
        <p:nvSpPr>
          <p:cNvPr id="164" name="Google Shape;164;p13"/>
          <p:cNvSpPr/>
          <p:nvPr/>
        </p:nvSpPr>
        <p:spPr>
          <a:xfrm>
            <a:off x="3746354" y="3137469"/>
            <a:ext cx="1075569" cy="28329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lvl="0" algn="ctr">
              <a:buSzPts val="900"/>
            </a:pPr>
            <a:r>
              <a:rPr lang="ko-KR" altLang="en-US" sz="831" dirty="0"/>
              <a:t>리뷰 버튼 선택</a:t>
            </a:r>
          </a:p>
        </p:txBody>
      </p:sp>
      <p:sp>
        <p:nvSpPr>
          <p:cNvPr id="165" name="Google Shape;165;p13"/>
          <p:cNvSpPr/>
          <p:nvPr/>
        </p:nvSpPr>
        <p:spPr>
          <a:xfrm>
            <a:off x="7549431" y="3766385"/>
            <a:ext cx="968700" cy="482631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3231" tIns="0" rIns="33231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831" dirty="0"/>
              <a:t>체험 마을 정보</a:t>
            </a:r>
            <a:r>
              <a:rPr lang="ko-KR" altLang="en-US" sz="831" dirty="0">
                <a:solidFill>
                  <a:srgbClr val="000000"/>
                </a:solidFill>
              </a:rPr>
              <a:t> </a:t>
            </a:r>
            <a:r>
              <a:rPr lang="en-US" altLang="ko-KR" sz="831" dirty="0">
                <a:solidFill>
                  <a:srgbClr val="000000"/>
                </a:solidFill>
              </a:rPr>
              <a:t>DB</a:t>
            </a:r>
            <a:endParaRPr sz="831" dirty="0">
              <a:solidFill>
                <a:srgbClr val="000000"/>
              </a:solidFill>
            </a:endParaRPr>
          </a:p>
        </p:txBody>
      </p:sp>
      <p:cxnSp>
        <p:nvCxnSpPr>
          <p:cNvPr id="166" name="Google Shape;166;p13"/>
          <p:cNvCxnSpPr>
            <a:stCxn id="165" idx="2"/>
            <a:endCxn id="163" idx="3"/>
          </p:cNvCxnSpPr>
          <p:nvPr/>
        </p:nvCxnSpPr>
        <p:spPr>
          <a:xfrm rot="10800000">
            <a:off x="6423185" y="2885055"/>
            <a:ext cx="1126246" cy="1122646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13"/>
          <p:cNvSpPr/>
          <p:nvPr/>
        </p:nvSpPr>
        <p:spPr>
          <a:xfrm>
            <a:off x="5294400" y="3432438"/>
            <a:ext cx="1114062" cy="330281"/>
          </a:xfrm>
          <a:prstGeom prst="flowChart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231" tIns="33231" rIns="33231" bIns="33231" anchor="ctr" anchorCtr="0">
            <a:noAutofit/>
          </a:bodyPr>
          <a:lstStyle/>
          <a:p>
            <a:pPr lvl="0" algn="ctr">
              <a:buSzPts val="900"/>
            </a:pPr>
            <a:r>
              <a:rPr lang="ko-KR" altLang="en-US" sz="831" dirty="0"/>
              <a:t>리뷰로 정보로 이동</a:t>
            </a:r>
          </a:p>
        </p:txBody>
      </p:sp>
      <p:sp>
        <p:nvSpPr>
          <p:cNvPr id="168" name="Google Shape;168;p13"/>
          <p:cNvSpPr/>
          <p:nvPr/>
        </p:nvSpPr>
        <p:spPr>
          <a:xfrm>
            <a:off x="3680297" y="3764845"/>
            <a:ext cx="1021846" cy="4023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lvl="0" algn="ctr"/>
            <a:r>
              <a:rPr lang="ko-KR" altLang="en-US" sz="831" dirty="0">
                <a:solidFill>
                  <a:schemeClr val="dk1"/>
                </a:solidFill>
              </a:rPr>
              <a:t>체험 마을 주변 관광지 </a:t>
            </a:r>
            <a:r>
              <a:rPr lang="ko-KR" altLang="en-US" sz="831" dirty="0" err="1">
                <a:solidFill>
                  <a:schemeClr val="dk1"/>
                </a:solidFill>
              </a:rPr>
              <a:t>마커</a:t>
            </a:r>
            <a:r>
              <a:rPr lang="ko-KR" altLang="en-US" sz="831" dirty="0">
                <a:solidFill>
                  <a:schemeClr val="dk1"/>
                </a:solidFill>
              </a:rPr>
              <a:t> </a:t>
            </a:r>
            <a:r>
              <a:rPr lang="ko-KR" altLang="en-US" sz="831" dirty="0" err="1">
                <a:solidFill>
                  <a:schemeClr val="dk1"/>
                </a:solidFill>
              </a:rPr>
              <a:t>호버</a:t>
            </a:r>
            <a:endParaRPr lang="ko-KR" altLang="en-US" sz="831" dirty="0">
              <a:solidFill>
                <a:schemeClr val="dk1"/>
              </a:solidFill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5220727" y="5674182"/>
            <a:ext cx="1261407" cy="363329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831" dirty="0"/>
              <a:t>예약 페이지 이동</a:t>
            </a:r>
            <a:endParaRPr sz="1662" dirty="0"/>
          </a:p>
        </p:txBody>
      </p:sp>
      <p:sp>
        <p:nvSpPr>
          <p:cNvPr id="170" name="Google Shape;170;p13"/>
          <p:cNvSpPr/>
          <p:nvPr/>
        </p:nvSpPr>
        <p:spPr>
          <a:xfrm>
            <a:off x="5414298" y="4411316"/>
            <a:ext cx="1067815" cy="3633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lvl="0" algn="ctr">
              <a:buSzPts val="900"/>
            </a:pPr>
            <a:r>
              <a:rPr lang="en-US" altLang="ko-KR" sz="831" dirty="0"/>
              <a:t>6.</a:t>
            </a:r>
            <a:r>
              <a:rPr lang="ko-KR" altLang="en-US" sz="831" dirty="0"/>
              <a:t>체험 마을 주변 </a:t>
            </a:r>
            <a:br>
              <a:rPr lang="ko-KR" altLang="en-US" sz="831" dirty="0"/>
            </a:br>
            <a:r>
              <a:rPr lang="ko-KR" altLang="en-US" sz="831" dirty="0"/>
              <a:t>관광지 정보 출력</a:t>
            </a:r>
          </a:p>
        </p:txBody>
      </p:sp>
      <p:cxnSp>
        <p:nvCxnSpPr>
          <p:cNvPr id="171" name="Google Shape;171;p13"/>
          <p:cNvCxnSpPr>
            <a:stCxn id="165" idx="2"/>
            <a:endCxn id="169" idx="3"/>
          </p:cNvCxnSpPr>
          <p:nvPr/>
        </p:nvCxnSpPr>
        <p:spPr>
          <a:xfrm rot="10800000" flipV="1">
            <a:off x="6482134" y="4007701"/>
            <a:ext cx="1067297" cy="18481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13"/>
          <p:cNvSpPr/>
          <p:nvPr/>
        </p:nvSpPr>
        <p:spPr>
          <a:xfrm>
            <a:off x="3653435" y="4427839"/>
            <a:ext cx="1261408" cy="330277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231" tIns="33231" rIns="33231" bIns="33231" anchor="ctr" anchorCtr="0">
            <a:noAutofit/>
          </a:bodyPr>
          <a:lstStyle/>
          <a:p>
            <a:pPr lvl="0"/>
            <a:r>
              <a:rPr lang="ko-KR" altLang="en-US" sz="831" dirty="0"/>
              <a:t>  </a:t>
            </a:r>
            <a:r>
              <a:rPr lang="ko-KR" altLang="en-US" sz="831" dirty="0" err="1"/>
              <a:t>관심리스트</a:t>
            </a:r>
            <a:r>
              <a:rPr lang="ko-KR" altLang="en-US" sz="831" dirty="0"/>
              <a:t> 등록 요청</a:t>
            </a:r>
          </a:p>
        </p:txBody>
      </p:sp>
      <p:sp>
        <p:nvSpPr>
          <p:cNvPr id="173" name="Google Shape;173;p13"/>
          <p:cNvSpPr/>
          <p:nvPr/>
        </p:nvSpPr>
        <p:spPr>
          <a:xfrm>
            <a:off x="5295995" y="4944811"/>
            <a:ext cx="1153938" cy="31735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altLang="ko-KR" sz="831" dirty="0"/>
              <a:t>     </a:t>
            </a:r>
            <a:r>
              <a:rPr lang="ko-KR" altLang="en-US" sz="831" dirty="0" err="1"/>
              <a:t>관심리스트</a:t>
            </a:r>
            <a:r>
              <a:rPr lang="ko-KR" altLang="en-US" sz="831" dirty="0"/>
              <a:t> 등록</a:t>
            </a:r>
          </a:p>
        </p:txBody>
      </p:sp>
      <p:cxnSp>
        <p:nvCxnSpPr>
          <p:cNvPr id="175" name="Google Shape;175;p13"/>
          <p:cNvCxnSpPr>
            <a:stCxn id="162" idx="3"/>
            <a:endCxn id="163" idx="0"/>
          </p:cNvCxnSpPr>
          <p:nvPr/>
        </p:nvCxnSpPr>
        <p:spPr>
          <a:xfrm>
            <a:off x="3643731" y="2519631"/>
            <a:ext cx="2195169" cy="16421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6" name="Google Shape;176;p13"/>
          <p:cNvCxnSpPr>
            <a:stCxn id="163" idx="1"/>
            <a:endCxn id="164" idx="0"/>
          </p:cNvCxnSpPr>
          <p:nvPr/>
        </p:nvCxnSpPr>
        <p:spPr>
          <a:xfrm flipH="1">
            <a:off x="4284116" y="2885031"/>
            <a:ext cx="970338" cy="25255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13"/>
          <p:cNvCxnSpPr>
            <a:stCxn id="164" idx="3"/>
            <a:endCxn id="167" idx="0"/>
          </p:cNvCxnSpPr>
          <p:nvPr/>
        </p:nvCxnSpPr>
        <p:spPr>
          <a:xfrm>
            <a:off x="4821923" y="3279116"/>
            <a:ext cx="1029600" cy="15341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p13"/>
          <p:cNvCxnSpPr>
            <a:stCxn id="167" idx="1"/>
            <a:endCxn id="168" idx="0"/>
          </p:cNvCxnSpPr>
          <p:nvPr/>
        </p:nvCxnSpPr>
        <p:spPr>
          <a:xfrm flipH="1">
            <a:off x="4191138" y="3597579"/>
            <a:ext cx="1103262" cy="16726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p13"/>
          <p:cNvCxnSpPr>
            <a:stCxn id="168" idx="3"/>
            <a:endCxn id="170" idx="0"/>
          </p:cNvCxnSpPr>
          <p:nvPr/>
        </p:nvCxnSpPr>
        <p:spPr>
          <a:xfrm>
            <a:off x="4702143" y="3966029"/>
            <a:ext cx="1246062" cy="44528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13"/>
          <p:cNvSpPr/>
          <p:nvPr/>
        </p:nvSpPr>
        <p:spPr>
          <a:xfrm>
            <a:off x="7495997" y="2613900"/>
            <a:ext cx="1075569" cy="382708"/>
          </a:xfrm>
          <a:prstGeom prst="flowChartPreparat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algn="ctr"/>
            <a:r>
              <a:rPr lang="ko-KR" altLang="en-US" sz="923"/>
              <a:t>체험마을 지도</a:t>
            </a:r>
            <a:r>
              <a:rPr lang="en-US" altLang="ko-KR" sz="923"/>
              <a:t>API</a:t>
            </a:r>
            <a:endParaRPr sz="923"/>
          </a:p>
        </p:txBody>
      </p:sp>
      <p:cxnSp>
        <p:nvCxnSpPr>
          <p:cNvPr id="181" name="Google Shape;181;p13"/>
          <p:cNvCxnSpPr>
            <a:stCxn id="165" idx="1"/>
            <a:endCxn id="180" idx="2"/>
          </p:cNvCxnSpPr>
          <p:nvPr/>
        </p:nvCxnSpPr>
        <p:spPr>
          <a:xfrm rot="-5400000">
            <a:off x="7649135" y="3381185"/>
            <a:ext cx="769846" cy="554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2" name="Google Shape;182;p13"/>
          <p:cNvCxnSpPr>
            <a:stCxn id="172" idx="3"/>
            <a:endCxn id="170" idx="1"/>
          </p:cNvCxnSpPr>
          <p:nvPr/>
        </p:nvCxnSpPr>
        <p:spPr>
          <a:xfrm>
            <a:off x="4914843" y="4592978"/>
            <a:ext cx="499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3" name="Google Shape;183;p13"/>
          <p:cNvCxnSpPr>
            <a:stCxn id="169" idx="1"/>
            <a:endCxn id="184" idx="3"/>
          </p:cNvCxnSpPr>
          <p:nvPr/>
        </p:nvCxnSpPr>
        <p:spPr>
          <a:xfrm flipH="1">
            <a:off x="4790077" y="5855847"/>
            <a:ext cx="430650" cy="5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5" name="Google Shape;185;p13"/>
          <p:cNvCxnSpPr>
            <a:stCxn id="172" idx="2"/>
            <a:endCxn id="173" idx="1"/>
          </p:cNvCxnSpPr>
          <p:nvPr/>
        </p:nvCxnSpPr>
        <p:spPr>
          <a:xfrm rot="-5400000" flipH="1">
            <a:off x="4617415" y="4424839"/>
            <a:ext cx="345323" cy="101187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3"/>
          <p:cNvCxnSpPr>
            <a:stCxn id="161" idx="3"/>
            <a:endCxn id="162" idx="1"/>
          </p:cNvCxnSpPr>
          <p:nvPr/>
        </p:nvCxnSpPr>
        <p:spPr>
          <a:xfrm>
            <a:off x="1842345" y="2519633"/>
            <a:ext cx="687323" cy="5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3"/>
          <p:cNvSpPr/>
          <p:nvPr/>
        </p:nvSpPr>
        <p:spPr>
          <a:xfrm>
            <a:off x="3528670" y="5579047"/>
            <a:ext cx="1261408" cy="554631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r>
              <a:rPr lang="ko-KR" altLang="en-US" sz="831" dirty="0"/>
              <a:t>예약하기 버튼</a:t>
            </a:r>
            <a:endParaRPr sz="831" dirty="0"/>
          </a:p>
        </p:txBody>
      </p:sp>
      <p:cxnSp>
        <p:nvCxnSpPr>
          <p:cNvPr id="187" name="Google Shape;187;p13"/>
          <p:cNvCxnSpPr>
            <a:stCxn id="173" idx="2"/>
            <a:endCxn id="184" idx="0"/>
          </p:cNvCxnSpPr>
          <p:nvPr/>
        </p:nvCxnSpPr>
        <p:spPr>
          <a:xfrm rot="5400000">
            <a:off x="4857729" y="4563810"/>
            <a:ext cx="316882" cy="17135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13"/>
          <p:cNvSpPr/>
          <p:nvPr/>
        </p:nvSpPr>
        <p:spPr>
          <a:xfrm>
            <a:off x="1844310" y="5674698"/>
            <a:ext cx="1103245" cy="363329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algn="ctr"/>
            <a:r>
              <a:rPr lang="ko-KR" altLang="en-US" sz="831" dirty="0"/>
              <a:t>마을 </a:t>
            </a:r>
            <a:r>
              <a:rPr lang="ko-KR" altLang="en-US" sz="831" dirty="0" err="1"/>
              <a:t>세부정보</a:t>
            </a:r>
            <a:r>
              <a:rPr lang="ko-KR" altLang="en-US" sz="831" dirty="0"/>
              <a:t> 확인</a:t>
            </a:r>
            <a:endParaRPr sz="831" dirty="0"/>
          </a:p>
        </p:txBody>
      </p:sp>
      <p:cxnSp>
        <p:nvCxnSpPr>
          <p:cNvPr id="190" name="Google Shape;190;p13"/>
          <p:cNvCxnSpPr>
            <a:stCxn id="184" idx="1"/>
            <a:endCxn id="189" idx="3"/>
          </p:cNvCxnSpPr>
          <p:nvPr/>
        </p:nvCxnSpPr>
        <p:spPr>
          <a:xfrm flipH="1">
            <a:off x="2947555" y="5856363"/>
            <a:ext cx="58111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13"/>
          <p:cNvSpPr txBox="1"/>
          <p:nvPr/>
        </p:nvSpPr>
        <p:spPr>
          <a:xfrm>
            <a:off x="3201528" y="5621839"/>
            <a:ext cx="353354" cy="29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2" tIns="84392" rIns="84392" bIns="84392" anchor="t" anchorCtr="0">
            <a:spAutoFit/>
          </a:bodyPr>
          <a:lstStyle/>
          <a:p>
            <a:r>
              <a:rPr lang="en-US" altLang="ko-KR" sz="831"/>
              <a:t>N</a:t>
            </a:r>
            <a:endParaRPr sz="831"/>
          </a:p>
        </p:txBody>
      </p:sp>
      <p:sp>
        <p:nvSpPr>
          <p:cNvPr id="192" name="Google Shape;192;p13"/>
          <p:cNvSpPr txBox="1"/>
          <p:nvPr/>
        </p:nvSpPr>
        <p:spPr>
          <a:xfrm>
            <a:off x="4884115" y="5621839"/>
            <a:ext cx="327323" cy="29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2" tIns="84392" rIns="84392" bIns="84392" anchor="t" anchorCtr="0">
            <a:spAutoFit/>
          </a:bodyPr>
          <a:lstStyle/>
          <a:p>
            <a:r>
              <a:rPr lang="en-US" altLang="ko-KR" sz="831"/>
              <a:t>Y</a:t>
            </a:r>
            <a:endParaRPr sz="831"/>
          </a:p>
        </p:txBody>
      </p:sp>
      <p:cxnSp>
        <p:nvCxnSpPr>
          <p:cNvPr id="6" name="직선 연결선 5"/>
          <p:cNvCxnSpPr/>
          <p:nvPr/>
        </p:nvCxnSpPr>
        <p:spPr>
          <a:xfrm>
            <a:off x="6482113" y="5103439"/>
            <a:ext cx="1067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65;p13"/>
          <p:cNvSpPr/>
          <p:nvPr/>
        </p:nvSpPr>
        <p:spPr>
          <a:xfrm>
            <a:off x="7549431" y="4804187"/>
            <a:ext cx="968700" cy="482631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3231" tIns="0" rIns="33231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831" dirty="0" err="1"/>
              <a:t>관심리스트</a:t>
            </a:r>
            <a:r>
              <a:rPr lang="ko-KR" altLang="en-US" sz="831" dirty="0">
                <a:solidFill>
                  <a:srgbClr val="000000"/>
                </a:solidFill>
              </a:rPr>
              <a:t> </a:t>
            </a:r>
            <a:r>
              <a:rPr lang="en-US" altLang="ko-KR" sz="831" dirty="0">
                <a:solidFill>
                  <a:srgbClr val="000000"/>
                </a:solidFill>
              </a:rPr>
              <a:t>DB</a:t>
            </a:r>
            <a:endParaRPr sz="831" dirty="0">
              <a:solidFill>
                <a:srgbClr val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269" y="1025719"/>
            <a:ext cx="1464449" cy="3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마을 정보 확인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1C37B53D-3B4C-4523-B545-E53ED2CDFD58}"/>
              </a:ext>
            </a:extLst>
          </p:cNvPr>
          <p:cNvSpPr txBox="1">
            <a:spLocks/>
          </p:cNvSpPr>
          <p:nvPr/>
        </p:nvSpPr>
        <p:spPr>
          <a:xfrm>
            <a:off x="63500" y="104775"/>
            <a:ext cx="2166938" cy="62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just" latinLnBrk="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b="1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4.2 </a:t>
            </a:r>
            <a:r>
              <a:rPr lang="ko-KR" altLang="en-US" b="1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프로세스 설계서</a:t>
            </a:r>
            <a:endParaRPr lang="en-US" altLang="ko-KR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59D425E3-A4E2-471E-BDAC-14792C788748}"/>
              </a:ext>
            </a:extLst>
          </p:cNvPr>
          <p:cNvSpPr txBox="1">
            <a:spLocks/>
          </p:cNvSpPr>
          <p:nvPr/>
        </p:nvSpPr>
        <p:spPr>
          <a:xfrm>
            <a:off x="7521575" y="260328"/>
            <a:ext cx="1421994" cy="2825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>
                <a:latin typeface="+mj-ea"/>
                <a:ea typeface="+mj-ea"/>
              </a:rPr>
              <a:t>4. </a:t>
            </a:r>
            <a:r>
              <a:rPr kumimoji="1" lang="ko-KR" altLang="en-US" dirty="0" smtClean="0">
                <a:latin typeface="+mj-ea"/>
                <a:ea typeface="+mj-ea"/>
              </a:rPr>
              <a:t>프로세스 설계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17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17"/>
          <p:cNvGraphicFramePr/>
          <p:nvPr>
            <p:extLst/>
          </p:nvPr>
        </p:nvGraphicFramePr>
        <p:xfrm>
          <a:off x="252046" y="1688123"/>
          <a:ext cx="8640969" cy="4470081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465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sz="1700" dirty="0"/>
                    </a:p>
                  </a:txBody>
                  <a:tcPr marL="84415" marR="84415" marT="42208" marB="42208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700" dirty="0"/>
                    </a:p>
                  </a:txBody>
                  <a:tcPr marL="84415" marR="84415" marT="42208" marB="42208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/>
                    </a:p>
                  </a:txBody>
                  <a:tcPr marL="84415" marR="84415" marT="42208" marB="42208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/>
                    </a:p>
                  </a:txBody>
                  <a:tcPr marL="84415" marR="84415" marT="42208" marB="4220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0" name="Google Shape;220;p17"/>
          <p:cNvSpPr/>
          <p:nvPr/>
        </p:nvSpPr>
        <p:spPr>
          <a:xfrm>
            <a:off x="1200538" y="2321961"/>
            <a:ext cx="840705" cy="273456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marL="164127" indent="-164127" algn="ctr">
              <a:lnSpc>
                <a:spcPct val="90000"/>
              </a:lnSpc>
            </a:pPr>
            <a:r>
              <a:rPr lang="ko-KR" altLang="en-US" sz="831"/>
              <a:t>체험마을 선택</a:t>
            </a:r>
            <a:endParaRPr sz="1662"/>
          </a:p>
        </p:txBody>
      </p:sp>
      <p:sp>
        <p:nvSpPr>
          <p:cNvPr id="221" name="Google Shape;221;p17"/>
          <p:cNvSpPr/>
          <p:nvPr/>
        </p:nvSpPr>
        <p:spPr>
          <a:xfrm>
            <a:off x="7731951" y="3912337"/>
            <a:ext cx="944948" cy="363321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3231" tIns="0" rIns="33231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015"/>
              <a:t>예약</a:t>
            </a:r>
            <a:r>
              <a:rPr lang="ko-KR" altLang="en-US" sz="10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015"/>
              <a:t>DB</a:t>
            </a:r>
            <a:endParaRPr sz="10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2784069" y="3867557"/>
            <a:ext cx="944954" cy="317354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algn="ctr"/>
            <a:r>
              <a:rPr lang="ko-KR" altLang="en-US" sz="831"/>
              <a:t>원하는 일정 선택</a:t>
            </a:r>
            <a:endParaRPr sz="831"/>
          </a:p>
        </p:txBody>
      </p:sp>
      <p:sp>
        <p:nvSpPr>
          <p:cNvPr id="224" name="Google Shape;224;p17"/>
          <p:cNvSpPr/>
          <p:nvPr/>
        </p:nvSpPr>
        <p:spPr>
          <a:xfrm>
            <a:off x="2816990" y="4872646"/>
            <a:ext cx="892800" cy="317354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algn="ctr"/>
            <a:r>
              <a:rPr lang="ko-KR" altLang="en-US" sz="831"/>
              <a:t>예약 정보 입력</a:t>
            </a:r>
            <a:endParaRPr sz="831"/>
          </a:p>
        </p:txBody>
      </p:sp>
      <p:sp>
        <p:nvSpPr>
          <p:cNvPr id="225" name="Google Shape;225;p17"/>
          <p:cNvSpPr/>
          <p:nvPr/>
        </p:nvSpPr>
        <p:spPr>
          <a:xfrm>
            <a:off x="2709017" y="5775704"/>
            <a:ext cx="1110473" cy="24893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algn="ctr"/>
            <a:r>
              <a:rPr lang="ko-KR" altLang="en-US" sz="923"/>
              <a:t>예약 완료</a:t>
            </a:r>
            <a:endParaRPr sz="923"/>
          </a:p>
        </p:txBody>
      </p:sp>
      <p:cxnSp>
        <p:nvCxnSpPr>
          <p:cNvPr id="226" name="Google Shape;226;p17"/>
          <p:cNvCxnSpPr>
            <a:stCxn id="223" idx="2"/>
            <a:endCxn id="224" idx="0"/>
          </p:cNvCxnSpPr>
          <p:nvPr/>
        </p:nvCxnSpPr>
        <p:spPr>
          <a:xfrm>
            <a:off x="3256546" y="4184910"/>
            <a:ext cx="6923" cy="68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7" name="Google Shape;227;p17"/>
          <p:cNvSpPr/>
          <p:nvPr/>
        </p:nvSpPr>
        <p:spPr>
          <a:xfrm>
            <a:off x="2553006" y="2792000"/>
            <a:ext cx="1407069" cy="363323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algn="ctr"/>
            <a:r>
              <a:rPr lang="ko-KR" altLang="en-US" sz="1015"/>
              <a:t>예약 일정 확인</a:t>
            </a:r>
            <a:endParaRPr sz="1015"/>
          </a:p>
        </p:txBody>
      </p:sp>
      <p:cxnSp>
        <p:nvCxnSpPr>
          <p:cNvPr id="228" name="Google Shape;228;p17"/>
          <p:cNvCxnSpPr>
            <a:stCxn id="224" idx="3"/>
            <a:endCxn id="221" idx="3"/>
          </p:cNvCxnSpPr>
          <p:nvPr/>
        </p:nvCxnSpPr>
        <p:spPr>
          <a:xfrm rot="10800000" flipH="1">
            <a:off x="3709790" y="4275600"/>
            <a:ext cx="4494738" cy="75572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7"/>
          <p:cNvCxnSpPr>
            <a:stCxn id="224" idx="2"/>
            <a:endCxn id="225" idx="0"/>
          </p:cNvCxnSpPr>
          <p:nvPr/>
        </p:nvCxnSpPr>
        <p:spPr>
          <a:xfrm>
            <a:off x="3263390" y="5190000"/>
            <a:ext cx="831" cy="5856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17"/>
          <p:cNvSpPr/>
          <p:nvPr/>
        </p:nvSpPr>
        <p:spPr>
          <a:xfrm>
            <a:off x="5183423" y="2300885"/>
            <a:ext cx="892800" cy="317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r>
              <a:rPr lang="ko-KR" altLang="en-US" sz="831" dirty="0"/>
              <a:t>예약 양식 출력</a:t>
            </a:r>
            <a:endParaRPr sz="831" dirty="0"/>
          </a:p>
        </p:txBody>
      </p:sp>
      <p:cxnSp>
        <p:nvCxnSpPr>
          <p:cNvPr id="231" name="Google Shape;231;p17"/>
          <p:cNvCxnSpPr>
            <a:stCxn id="220" idx="3"/>
            <a:endCxn id="230" idx="1"/>
          </p:cNvCxnSpPr>
          <p:nvPr/>
        </p:nvCxnSpPr>
        <p:spPr>
          <a:xfrm>
            <a:off x="2041243" y="2458689"/>
            <a:ext cx="3142246" cy="8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2" name="Google Shape;232;p17"/>
          <p:cNvCxnSpPr>
            <a:stCxn id="230" idx="3"/>
            <a:endCxn id="221" idx="1"/>
          </p:cNvCxnSpPr>
          <p:nvPr/>
        </p:nvCxnSpPr>
        <p:spPr>
          <a:xfrm>
            <a:off x="6076223" y="2459562"/>
            <a:ext cx="2128154" cy="145273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7"/>
          <p:cNvCxnSpPr>
            <a:stCxn id="227" idx="2"/>
          </p:cNvCxnSpPr>
          <p:nvPr/>
        </p:nvCxnSpPr>
        <p:spPr>
          <a:xfrm rot="-5400000" flipH="1">
            <a:off x="3256541" y="3155323"/>
            <a:ext cx="554" cy="5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17"/>
          <p:cNvCxnSpPr>
            <a:stCxn id="230" idx="2"/>
            <a:endCxn id="227" idx="3"/>
          </p:cNvCxnSpPr>
          <p:nvPr/>
        </p:nvCxnSpPr>
        <p:spPr>
          <a:xfrm rot="5400000">
            <a:off x="4617254" y="1960962"/>
            <a:ext cx="355292" cy="166984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5" name="Google Shape;235;p17"/>
          <p:cNvCxnSpPr>
            <a:stCxn id="227" idx="2"/>
            <a:endCxn id="223" idx="0"/>
          </p:cNvCxnSpPr>
          <p:nvPr/>
        </p:nvCxnSpPr>
        <p:spPr>
          <a:xfrm>
            <a:off x="3256541" y="3155323"/>
            <a:ext cx="0" cy="7122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" name="직사각형 19"/>
          <p:cNvSpPr/>
          <p:nvPr/>
        </p:nvSpPr>
        <p:spPr>
          <a:xfrm>
            <a:off x="218794" y="1025719"/>
            <a:ext cx="1132165" cy="3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예약하기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제목 2">
            <a:extLst>
              <a:ext uri="{FF2B5EF4-FFF2-40B4-BE49-F238E27FC236}">
                <a16:creationId xmlns:a16="http://schemas.microsoft.com/office/drawing/2014/main" id="{1C37B53D-3B4C-4523-B545-E53ED2CDFD58}"/>
              </a:ext>
            </a:extLst>
          </p:cNvPr>
          <p:cNvSpPr txBox="1">
            <a:spLocks/>
          </p:cNvSpPr>
          <p:nvPr/>
        </p:nvSpPr>
        <p:spPr>
          <a:xfrm>
            <a:off x="38100" y="104775"/>
            <a:ext cx="2166938" cy="62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just" latinLnBrk="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b="1" kern="0" smtClean="0">
                <a:solidFill>
                  <a:sysClr val="windowText" lastClr="000000"/>
                </a:solidFill>
                <a:latin typeface="+mj-ea"/>
                <a:ea typeface="+mj-ea"/>
              </a:rPr>
              <a:t>4.2 </a:t>
            </a:r>
            <a:r>
              <a:rPr lang="ko-KR" altLang="en-US" b="1" kern="0" smtClean="0">
                <a:solidFill>
                  <a:sysClr val="windowText" lastClr="000000"/>
                </a:solidFill>
                <a:latin typeface="+mj-ea"/>
                <a:ea typeface="+mj-ea"/>
              </a:rPr>
              <a:t>프로세스 설계서</a:t>
            </a:r>
            <a:endParaRPr lang="en-US" altLang="ko-KR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59D425E3-A4E2-471E-BDAC-14792C788748}"/>
              </a:ext>
            </a:extLst>
          </p:cNvPr>
          <p:cNvSpPr txBox="1">
            <a:spLocks/>
          </p:cNvSpPr>
          <p:nvPr/>
        </p:nvSpPr>
        <p:spPr>
          <a:xfrm>
            <a:off x="7496175" y="260328"/>
            <a:ext cx="1421994" cy="2825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>
                <a:latin typeface="+mj-ea"/>
                <a:ea typeface="+mj-ea"/>
              </a:rPr>
              <a:t>4. </a:t>
            </a:r>
            <a:r>
              <a:rPr kumimoji="1" lang="ko-KR" altLang="en-US" dirty="0" smtClean="0">
                <a:latin typeface="+mj-ea"/>
                <a:ea typeface="+mj-ea"/>
              </a:rPr>
              <a:t>프로세스 설계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11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29854"/>
              </p:ext>
            </p:extLst>
          </p:nvPr>
        </p:nvGraphicFramePr>
        <p:xfrm>
          <a:off x="294695" y="1133861"/>
          <a:ext cx="8618812" cy="55457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03">
                  <a:extLst>
                    <a:ext uri="{9D8B030D-6E8A-4147-A177-3AD203B41FA5}">
                      <a16:colId xmlns:a16="http://schemas.microsoft.com/office/drawing/2014/main" val="418492804"/>
                    </a:ext>
                  </a:extLst>
                </a:gridCol>
                <a:gridCol w="1046217">
                  <a:extLst>
                    <a:ext uri="{9D8B030D-6E8A-4147-A177-3AD203B41FA5}">
                      <a16:colId xmlns:a16="http://schemas.microsoft.com/office/drawing/2014/main" val="1799362509"/>
                    </a:ext>
                  </a:extLst>
                </a:gridCol>
                <a:gridCol w="3263189">
                  <a:extLst>
                    <a:ext uri="{9D8B030D-6E8A-4147-A177-3AD203B41FA5}">
                      <a16:colId xmlns:a16="http://schemas.microsoft.com/office/drawing/2014/main" val="3492632214"/>
                    </a:ext>
                  </a:extLst>
                </a:gridCol>
                <a:gridCol w="2154703">
                  <a:extLst>
                    <a:ext uri="{9D8B030D-6E8A-4147-A177-3AD203B41FA5}">
                      <a16:colId xmlns:a16="http://schemas.microsoft.com/office/drawing/2014/main" val="420607249"/>
                    </a:ext>
                  </a:extLst>
                </a:gridCol>
              </a:tblGrid>
              <a:tr h="923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개정일자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619443"/>
                  </a:ext>
                </a:extLst>
              </a:tr>
              <a:tr h="923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2021.09.17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초안작성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209732"/>
                  </a:ext>
                </a:extLst>
              </a:tr>
              <a:tr h="923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2021.09.18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</a:t>
                      </a:r>
                      <a:r>
                        <a:rPr lang="en-US" altLang="ko-KR" baseline="0" dirty="0"/>
                        <a:t> ERD </a:t>
                      </a:r>
                      <a:r>
                        <a:rPr lang="ko-KR" altLang="en-US" baseline="0" dirty="0"/>
                        <a:t>작성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프로세스 분할도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설계도 작성</a:t>
                      </a:r>
                      <a:endParaRPr lang="en-US" altLang="ko-KR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장동현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우정현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712070"/>
                  </a:ext>
                </a:extLst>
              </a:tr>
              <a:tr h="923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2021.09.22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화면 레이아웃 작성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추진</a:t>
                      </a:r>
                      <a:r>
                        <a:rPr lang="ko-KR" altLang="en-US" baseline="0" dirty="0"/>
                        <a:t> 배경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목적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/>
                        <a:t>목표 작성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055393"/>
                  </a:ext>
                </a:extLst>
              </a:tr>
              <a:tr h="930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2021.09.24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시스템 아키텍처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소요 기술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우정현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0511"/>
                  </a:ext>
                </a:extLst>
              </a:tr>
              <a:tr h="923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2021.09.27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시연 시나리오 및 동영상 시연 작성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이상인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783236"/>
                  </a:ext>
                </a:extLst>
              </a:tr>
            </a:tbl>
          </a:graphicData>
        </a:graphic>
      </p:graphicFrame>
      <p:sp>
        <p:nvSpPr>
          <p:cNvPr id="5" name="제목 2">
            <a:extLst>
              <a:ext uri="{FF2B5EF4-FFF2-40B4-BE49-F238E27FC236}">
                <a16:creationId xmlns:a16="http://schemas.microsoft.com/office/drawing/2014/main" id="{1C37B53D-3B4C-4523-B545-E53ED2CDFD58}"/>
              </a:ext>
            </a:extLst>
          </p:cNvPr>
          <p:cNvSpPr txBox="1">
            <a:spLocks/>
          </p:cNvSpPr>
          <p:nvPr/>
        </p:nvSpPr>
        <p:spPr>
          <a:xfrm>
            <a:off x="364202" y="168765"/>
            <a:ext cx="2226149" cy="62068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0" lvl="1" algn="just" latinLnBrk="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ko-KR" altLang="en-US" b="1" kern="0" dirty="0" err="1">
                <a:solidFill>
                  <a:sysClr val="windowText" lastClr="000000"/>
                </a:solidFill>
                <a:latin typeface="+mj-ea"/>
                <a:ea typeface="+mj-ea"/>
              </a:rPr>
              <a:t>개정이력</a:t>
            </a:r>
            <a:endParaRPr lang="en-US" altLang="ko-KR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47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20"/>
          <p:cNvGraphicFramePr/>
          <p:nvPr>
            <p:extLst/>
          </p:nvPr>
        </p:nvGraphicFramePr>
        <p:xfrm>
          <a:off x="252046" y="1678075"/>
          <a:ext cx="8640970" cy="448013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465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sz="1700"/>
                    </a:p>
                  </a:txBody>
                  <a:tcPr marL="84415" marR="84415" marT="42208" marB="42208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700" dirty="0"/>
                    </a:p>
                  </a:txBody>
                  <a:tcPr marL="84415" marR="84415" marT="42208" marB="42208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/>
                    </a:p>
                  </a:txBody>
                  <a:tcPr marL="84415" marR="84415" marT="42208" marB="42208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 dirty="0"/>
                    </a:p>
                  </a:txBody>
                  <a:tcPr marL="84415" marR="84415" marT="42208" marB="4220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" name="Google Shape;256;p20"/>
          <p:cNvSpPr/>
          <p:nvPr/>
        </p:nvSpPr>
        <p:spPr>
          <a:xfrm>
            <a:off x="1001684" y="2720133"/>
            <a:ext cx="840705" cy="273456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marL="164127" indent="-164127" algn="ctr">
              <a:lnSpc>
                <a:spcPct val="90000"/>
              </a:lnSpc>
            </a:pPr>
            <a:r>
              <a:rPr lang="ko-KR" altLang="en-US" sz="831"/>
              <a:t>리뷰 작성 시작</a:t>
            </a:r>
            <a:endParaRPr sz="1662"/>
          </a:p>
        </p:txBody>
      </p:sp>
      <p:cxnSp>
        <p:nvCxnSpPr>
          <p:cNvPr id="257" name="Google Shape;257;p20"/>
          <p:cNvCxnSpPr>
            <a:stCxn id="256" idx="3"/>
            <a:endCxn id="258" idx="1"/>
          </p:cNvCxnSpPr>
          <p:nvPr/>
        </p:nvCxnSpPr>
        <p:spPr>
          <a:xfrm>
            <a:off x="1842390" y="2856861"/>
            <a:ext cx="183793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9" name="Google Shape;259;p20"/>
          <p:cNvSpPr/>
          <p:nvPr/>
        </p:nvSpPr>
        <p:spPr>
          <a:xfrm>
            <a:off x="3687682" y="4442409"/>
            <a:ext cx="892800" cy="24895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615" tIns="0" rIns="1661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831"/>
              <a:t>리뷰 등록</a:t>
            </a:r>
            <a:endParaRPr sz="83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7105346" y="4400593"/>
            <a:ext cx="1000708" cy="332585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3231" tIns="0" rIns="33231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831" dirty="0"/>
              <a:t>리뷰</a:t>
            </a:r>
            <a:r>
              <a:rPr lang="ko-KR" altLang="en-US" sz="83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831" dirty="0"/>
              <a:t>DB</a:t>
            </a:r>
            <a:endParaRPr sz="83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3680285" y="2698177"/>
            <a:ext cx="892800" cy="317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algn="ctr"/>
            <a:r>
              <a:rPr lang="ko-KR" altLang="en-US" sz="831"/>
              <a:t>리뷰  작성</a:t>
            </a:r>
            <a:endParaRPr sz="831"/>
          </a:p>
        </p:txBody>
      </p:sp>
      <p:sp>
        <p:nvSpPr>
          <p:cNvPr id="264" name="Google Shape;264;p20"/>
          <p:cNvSpPr/>
          <p:nvPr/>
        </p:nvSpPr>
        <p:spPr>
          <a:xfrm>
            <a:off x="3688237" y="5220923"/>
            <a:ext cx="892794" cy="273456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r>
              <a:rPr lang="ko-KR" altLang="en-US" sz="831"/>
              <a:t>리뷰등록완료</a:t>
            </a:r>
            <a:endParaRPr sz="831"/>
          </a:p>
        </p:txBody>
      </p:sp>
      <p:cxnSp>
        <p:nvCxnSpPr>
          <p:cNvPr id="265" name="Google Shape;265;p20"/>
          <p:cNvCxnSpPr>
            <a:stCxn id="259" idx="2"/>
            <a:endCxn id="264" idx="0"/>
          </p:cNvCxnSpPr>
          <p:nvPr/>
        </p:nvCxnSpPr>
        <p:spPr>
          <a:xfrm>
            <a:off x="4134082" y="4691363"/>
            <a:ext cx="552" cy="5295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직선 연결선 2"/>
          <p:cNvCxnSpPr>
            <a:stCxn id="259" idx="3"/>
            <a:endCxn id="260" idx="2"/>
          </p:cNvCxnSpPr>
          <p:nvPr/>
        </p:nvCxnSpPr>
        <p:spPr>
          <a:xfrm>
            <a:off x="4580482" y="4566886"/>
            <a:ext cx="2524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9269" y="1025719"/>
            <a:ext cx="1464449" cy="3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리뷰작성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Google Shape;258;p20"/>
          <p:cNvSpPr/>
          <p:nvPr/>
        </p:nvSpPr>
        <p:spPr>
          <a:xfrm>
            <a:off x="3679731" y="3248231"/>
            <a:ext cx="892800" cy="317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algn="ctr"/>
            <a:r>
              <a:rPr lang="ko-KR" altLang="en-US" sz="831" err="1" smtClean="0"/>
              <a:t>별점</a:t>
            </a:r>
            <a:r>
              <a:rPr lang="ko-KR" altLang="en-US" sz="831" dirty="0" smtClean="0"/>
              <a:t> 선택</a:t>
            </a:r>
            <a:endParaRPr sz="831" dirty="0"/>
          </a:p>
        </p:txBody>
      </p:sp>
      <p:sp>
        <p:nvSpPr>
          <p:cNvPr id="20" name="Google Shape;258;p20"/>
          <p:cNvSpPr/>
          <p:nvPr/>
        </p:nvSpPr>
        <p:spPr>
          <a:xfrm>
            <a:off x="3679731" y="3807408"/>
            <a:ext cx="892800" cy="317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algn="ctr"/>
            <a:r>
              <a:rPr lang="ko-KR" altLang="en-US" sz="831" dirty="0" err="1" smtClean="0"/>
              <a:t>사진첨부</a:t>
            </a:r>
            <a:endParaRPr sz="831" dirty="0"/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4126131" y="3565585"/>
            <a:ext cx="0" cy="2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0" idx="2"/>
            <a:endCxn id="259" idx="0"/>
          </p:cNvCxnSpPr>
          <p:nvPr/>
        </p:nvCxnSpPr>
        <p:spPr>
          <a:xfrm>
            <a:off x="4126131" y="4124762"/>
            <a:ext cx="7951" cy="31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제목 2">
            <a:extLst>
              <a:ext uri="{FF2B5EF4-FFF2-40B4-BE49-F238E27FC236}">
                <a16:creationId xmlns:a16="http://schemas.microsoft.com/office/drawing/2014/main" id="{1C37B53D-3B4C-4523-B545-E53ED2CDFD58}"/>
              </a:ext>
            </a:extLst>
          </p:cNvPr>
          <p:cNvSpPr txBox="1">
            <a:spLocks/>
          </p:cNvSpPr>
          <p:nvPr/>
        </p:nvSpPr>
        <p:spPr>
          <a:xfrm>
            <a:off x="88900" y="104775"/>
            <a:ext cx="2166938" cy="62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just" latinLnBrk="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b="1" kern="0" smtClean="0">
                <a:solidFill>
                  <a:sysClr val="windowText" lastClr="000000"/>
                </a:solidFill>
                <a:latin typeface="+mj-ea"/>
                <a:ea typeface="+mj-ea"/>
              </a:rPr>
              <a:t>4.2 </a:t>
            </a:r>
            <a:r>
              <a:rPr lang="ko-KR" altLang="en-US" b="1" kern="0" smtClean="0">
                <a:solidFill>
                  <a:sysClr val="windowText" lastClr="000000"/>
                </a:solidFill>
                <a:latin typeface="+mj-ea"/>
                <a:ea typeface="+mj-ea"/>
              </a:rPr>
              <a:t>프로세스 설계서</a:t>
            </a:r>
            <a:endParaRPr lang="en-US" altLang="ko-KR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59D425E3-A4E2-471E-BDAC-14792C788748}"/>
              </a:ext>
            </a:extLst>
          </p:cNvPr>
          <p:cNvSpPr txBox="1">
            <a:spLocks/>
          </p:cNvSpPr>
          <p:nvPr/>
        </p:nvSpPr>
        <p:spPr>
          <a:xfrm>
            <a:off x="7546975" y="260328"/>
            <a:ext cx="1421994" cy="2825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>
                <a:latin typeface="+mj-ea"/>
                <a:ea typeface="+mj-ea"/>
              </a:rPr>
              <a:t>4. </a:t>
            </a:r>
            <a:r>
              <a:rPr kumimoji="1" lang="ko-KR" altLang="en-US" dirty="0" smtClean="0">
                <a:latin typeface="+mj-ea"/>
                <a:ea typeface="+mj-ea"/>
              </a:rPr>
              <a:t>프로세스 설계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7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15727" y="141523"/>
            <a:ext cx="1025497" cy="61595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순서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052051" y="1439621"/>
            <a:ext cx="345914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1.1 </a:t>
            </a:r>
            <a:r>
              <a:rPr lang="ko-KR" altLang="en-US" sz="1300" b="1" dirty="0">
                <a:latin typeface="+mn-ea"/>
              </a:rPr>
              <a:t>추진 배경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1.2 </a:t>
            </a:r>
            <a:r>
              <a:rPr lang="ko-KR" altLang="en-US" sz="1300" b="1" dirty="0">
                <a:latin typeface="+mn-ea"/>
              </a:rPr>
              <a:t>목적 </a:t>
            </a:r>
            <a:r>
              <a:rPr lang="en-US" altLang="ko-KR" sz="1300" b="1" dirty="0">
                <a:latin typeface="+mn-ea"/>
              </a:rPr>
              <a:t>/ </a:t>
            </a:r>
            <a:r>
              <a:rPr lang="ko-KR" altLang="en-US" sz="1300" b="1" dirty="0">
                <a:latin typeface="+mn-ea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56036" y="1425547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소요 기술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시스템 아키텍처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6475515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5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테이블 </a:t>
            </a:r>
            <a:r>
              <a:rPr lang="en-US" altLang="ko-KR" sz="1300" b="1" dirty="0">
                <a:latin typeface="+mn-ea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101524" y="270882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2.1 </a:t>
            </a:r>
            <a:r>
              <a:rPr lang="ko-KR" altLang="en-US" sz="1300" b="1" dirty="0">
                <a:latin typeface="+mn-ea"/>
              </a:rPr>
              <a:t>팀 구성</a:t>
            </a:r>
            <a:r>
              <a:rPr lang="en-US" altLang="ko-KR" sz="1300" b="1" dirty="0">
                <a:latin typeface="+mn-ea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2.2 </a:t>
            </a:r>
            <a:r>
              <a:rPr lang="ko-KR" altLang="en-US" sz="1300" b="1" dirty="0">
                <a:latin typeface="+mn-ea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56036" y="264849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메뉴 구조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주요 화면 레이아웃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56036" y="3990240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동영상 시연 및 </a:t>
            </a:r>
            <a:r>
              <a:rPr lang="en-US" altLang="ko-KR" sz="1300" b="1" dirty="0">
                <a:latin typeface="+mn-ea"/>
              </a:rPr>
              <a:t>Demo</a:t>
            </a:r>
            <a:r>
              <a:rPr lang="ko-KR" altLang="en-US" sz="1300" b="1" dirty="0">
                <a:latin typeface="+mn-ea"/>
              </a:rPr>
              <a:t> 시연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596" y="90407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64075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팀구성</a:t>
            </a:r>
            <a:r>
              <a:rPr lang="ko-KR" altLang="en-US" b="1" dirty="0">
                <a:solidFill>
                  <a:schemeClr val="tx1"/>
                </a:solidFill>
              </a:rPr>
              <a:t> 및 </a:t>
            </a:r>
            <a:r>
              <a:rPr lang="ko-KR" altLang="en-US" b="1" dirty="0" err="1">
                <a:solidFill>
                  <a:schemeClr val="tx1"/>
                </a:solidFill>
              </a:rPr>
              <a:t>개발일정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4075" y="352364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기능정의서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39351" y="600633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테이블 </a:t>
            </a:r>
            <a:r>
              <a:rPr lang="ko-KR" altLang="en-US" b="1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68589" y="466682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729352" y="887313"/>
            <a:ext cx="4116054" cy="430361"/>
            <a:chOff x="2317137" y="259787"/>
            <a:chExt cx="4116054" cy="430361"/>
          </a:xfrm>
        </p:grpSpPr>
        <p:sp>
          <p:nvSpPr>
            <p:cNvPr id="44" name="직사각형 4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아키텍처 설계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29352" y="3523643"/>
            <a:ext cx="4116054" cy="430361"/>
            <a:chOff x="2317137" y="259787"/>
            <a:chExt cx="4116054" cy="430361"/>
          </a:xfrm>
        </p:grpSpPr>
        <p:sp>
          <p:nvSpPr>
            <p:cNvPr id="48" name="직사각형 47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시연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729352" y="2151344"/>
            <a:ext cx="4116054" cy="430361"/>
            <a:chOff x="2317137" y="259787"/>
            <a:chExt cx="4116054" cy="430361"/>
          </a:xfrm>
        </p:grpSpPr>
        <p:sp>
          <p:nvSpPr>
            <p:cNvPr id="51" name="직사각형 50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화면설계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29352" y="4644338"/>
            <a:ext cx="4116054" cy="430361"/>
            <a:chOff x="2317137" y="259787"/>
            <a:chExt cx="4116054" cy="430361"/>
          </a:xfrm>
        </p:grpSpPr>
        <p:sp>
          <p:nvSpPr>
            <p:cNvPr id="54" name="직사각형 5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질의 응답 및 후기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56036" y="5465223"/>
            <a:ext cx="338937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9</a:t>
            </a:r>
            <a:r>
              <a:rPr lang="en-US" altLang="ko-KR" sz="1300" b="1" dirty="0" smtClean="0">
                <a:latin typeface="+mn-lt"/>
                <a:ea typeface="HY헤드라인M" panose="02030600000101010101" pitchFamily="18" charset="-127"/>
              </a:rPr>
              <a:t>.2 </a:t>
            </a: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Q &amp; A</a:t>
            </a:r>
            <a:endParaRPr lang="ko-KR" altLang="en-US" sz="1300" b="1" dirty="0"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6260" y="5153723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9</a:t>
            </a:r>
            <a:r>
              <a:rPr lang="en-US" altLang="ko-KR" sz="1300" b="1" dirty="0" smtClean="0"/>
              <a:t>.1 </a:t>
            </a:r>
            <a:r>
              <a:rPr lang="ko-KR" altLang="en-US" sz="1300" b="1" dirty="0"/>
              <a:t>후기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101524" y="396354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3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 err="1" smtClean="0">
                <a:latin typeface="+mn-ea"/>
              </a:rPr>
              <a:t>기능정의서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25497" y="4666825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프로세스 분할도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0774" y="3524536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4688" y="897617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166" y="2163820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hlinkClick r:id="rId2" action="ppaction://hlinkfile" tooltip="DB설계 바로가기"/>
          </p:cNvPr>
          <p:cNvSpPr/>
          <p:nvPr/>
        </p:nvSpPr>
        <p:spPr>
          <a:xfrm>
            <a:off x="392636" y="6006330"/>
            <a:ext cx="591503" cy="43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</a:rPr>
              <a:t>5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101524" y="5202376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4.1 </a:t>
            </a:r>
            <a:r>
              <a:rPr lang="ko-KR" altLang="en-US" sz="1300" b="1" dirty="0">
                <a:latin typeface="+mn-ea"/>
              </a:rPr>
              <a:t>프로세스 분할도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4.2 </a:t>
            </a:r>
            <a:r>
              <a:rPr lang="ko-KR" altLang="en-US" sz="1300" b="1" dirty="0">
                <a:latin typeface="+mn-ea"/>
              </a:rPr>
              <a:t>프로세스 설계서</a:t>
            </a:r>
          </a:p>
        </p:txBody>
      </p:sp>
    </p:spTree>
    <p:extLst>
      <p:ext uri="{BB962C8B-B14F-4D97-AF65-F5344CB8AC3E}">
        <p14:creationId xmlns:p14="http://schemas.microsoft.com/office/powerpoint/2010/main" val="32821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378"/>
            <a:ext cx="9144000" cy="6022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125" y="25104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.1 </a:t>
            </a:r>
            <a:r>
              <a:rPr lang="ko-KR" altLang="en-US" b="1" dirty="0" smtClean="0"/>
              <a:t>테이블</a:t>
            </a:r>
            <a:r>
              <a:rPr lang="en-US" altLang="ko-KR" b="1" dirty="0"/>
              <a:t> </a:t>
            </a:r>
            <a:r>
              <a:rPr lang="en-US" altLang="ko-KR" b="1" dirty="0" smtClean="0"/>
              <a:t>ERD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217233" y="244928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전체 테이블 </a:t>
            </a:r>
            <a:r>
              <a:rPr lang="en-US" altLang="ko-KR" b="1" dirty="0" smtClean="0"/>
              <a:t>ERD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3599" y="3487491"/>
            <a:ext cx="993913" cy="42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파일첨부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6787" y="3487491"/>
            <a:ext cx="1612796" cy="420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파일번호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리뷰번호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1669" y="736048"/>
            <a:ext cx="993913" cy="42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댓글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55582" y="680854"/>
            <a:ext cx="1634001" cy="470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댓글번호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리뷰번호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작성자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40149" y="4711622"/>
            <a:ext cx="993913" cy="42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체험마을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43338" y="4712947"/>
            <a:ext cx="1583638" cy="4209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마을번호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51962" y="3619815"/>
            <a:ext cx="993913" cy="42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관심리스트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6469" y="3519087"/>
            <a:ext cx="1593573" cy="521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관심리스트번호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회원아이디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마을번호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41348" y="1914102"/>
            <a:ext cx="993913" cy="42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44537" y="1782796"/>
            <a:ext cx="1597552" cy="5694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회원아이디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err="1" smtClean="0">
                <a:solidFill>
                  <a:schemeClr val="tx1"/>
                </a:solidFill>
              </a:rPr>
              <a:t>중요컬럼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회원코드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탈퇴여부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탈퇴시간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11031" y="739444"/>
            <a:ext cx="993913" cy="42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1:1</a:t>
            </a:r>
            <a:r>
              <a:rPr lang="ko-KR" altLang="en-US" sz="1200" dirty="0" err="1" smtClean="0"/>
              <a:t>문의답변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16585" y="710194"/>
            <a:ext cx="1623987" cy="451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문의답변번호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작성자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ID,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문의번호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18630" y="3689514"/>
            <a:ext cx="993913" cy="42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예약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21817" y="3633746"/>
            <a:ext cx="1639303" cy="478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예약번호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회원아이디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마을번호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3399" y="736143"/>
            <a:ext cx="993913" cy="42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코드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36587" y="736047"/>
            <a:ext cx="1597553" cy="422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코드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코드명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1670" y="1920039"/>
            <a:ext cx="993913" cy="42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8031" y="1766893"/>
            <a:ext cx="1631552" cy="574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리뷰번호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작성자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ID,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마을번호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err="1" smtClean="0">
                <a:solidFill>
                  <a:schemeClr val="tx1"/>
                </a:solidFill>
              </a:rPr>
              <a:t>중요컬럼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별점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314651" y="2243753"/>
            <a:ext cx="993913" cy="42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1:1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08564" y="2185205"/>
            <a:ext cx="1608155" cy="490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문의번호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작성자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0850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574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125" y="25104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5.1 </a:t>
            </a:r>
            <a:r>
              <a:rPr lang="ko-KR" altLang="en-US" b="1" dirty="0" smtClean="0"/>
              <a:t>테이블</a:t>
            </a:r>
            <a:r>
              <a:rPr lang="en-US" altLang="ko-KR" b="1" dirty="0"/>
              <a:t> </a:t>
            </a:r>
            <a:r>
              <a:rPr lang="en-US" altLang="ko-KR" b="1" dirty="0" smtClean="0"/>
              <a:t>ERD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6835" y="931530"/>
            <a:ext cx="1755719" cy="5764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리뷰</a:t>
            </a:r>
            <a:endParaRPr lang="ko-KR" altLang="en-US" sz="2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82555" y="747423"/>
            <a:ext cx="2137888" cy="753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리뷰번호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ID,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마을번호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중요컬럼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별점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82696" y="1100866"/>
            <a:ext cx="1753271" cy="5787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체험마을</a:t>
            </a:r>
            <a:endParaRPr lang="ko-KR" altLang="en-US" sz="2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35966" y="1110142"/>
            <a:ext cx="2148393" cy="578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마을번호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982386" y="3979588"/>
            <a:ext cx="1767844" cy="485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예약</a:t>
            </a:r>
            <a:endParaRPr lang="ko-KR" altLang="en-US" sz="2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750230" y="3872286"/>
            <a:ext cx="2145414" cy="5937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PK: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예약번호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FK: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회원아이디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마을번호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7233" y="244928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중요 테이블 </a:t>
            </a:r>
            <a:r>
              <a:rPr lang="en-US" altLang="ko-KR" b="1" dirty="0" smtClean="0"/>
              <a:t>ERD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43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15727" y="141523"/>
            <a:ext cx="1025497" cy="61595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순서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052051" y="1439621"/>
            <a:ext cx="345914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1.1 </a:t>
            </a:r>
            <a:r>
              <a:rPr lang="ko-KR" altLang="en-US" sz="1300" b="1" dirty="0">
                <a:latin typeface="+mn-ea"/>
              </a:rPr>
              <a:t>추진 배경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1.2 </a:t>
            </a:r>
            <a:r>
              <a:rPr lang="ko-KR" altLang="en-US" sz="1300" b="1" dirty="0">
                <a:latin typeface="+mn-ea"/>
              </a:rPr>
              <a:t>목적 </a:t>
            </a:r>
            <a:r>
              <a:rPr lang="en-US" altLang="ko-KR" sz="1300" b="1" dirty="0">
                <a:latin typeface="+mn-ea"/>
              </a:rPr>
              <a:t>/ </a:t>
            </a:r>
            <a:r>
              <a:rPr lang="ko-KR" altLang="en-US" sz="1300" b="1" dirty="0">
                <a:latin typeface="+mn-ea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56036" y="1425547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소요 기술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시스템 아키텍처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6475515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5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테이블 </a:t>
            </a:r>
            <a:r>
              <a:rPr lang="en-US" altLang="ko-KR" sz="1300" b="1" dirty="0">
                <a:latin typeface="+mn-ea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101524" y="270882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2.1 </a:t>
            </a:r>
            <a:r>
              <a:rPr lang="ko-KR" altLang="en-US" sz="1300" b="1" dirty="0">
                <a:latin typeface="+mn-ea"/>
              </a:rPr>
              <a:t>팀 구성</a:t>
            </a:r>
            <a:r>
              <a:rPr lang="en-US" altLang="ko-KR" sz="1300" b="1" dirty="0">
                <a:latin typeface="+mn-ea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2.2 </a:t>
            </a:r>
            <a:r>
              <a:rPr lang="ko-KR" altLang="en-US" sz="1300" b="1" dirty="0">
                <a:latin typeface="+mn-ea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56036" y="264849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메뉴 구조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주요 화면 레이아웃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56036" y="3990240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동영상 시연 및 </a:t>
            </a:r>
            <a:r>
              <a:rPr lang="en-US" altLang="ko-KR" sz="1300" b="1" dirty="0">
                <a:latin typeface="+mn-ea"/>
              </a:rPr>
              <a:t>Demo</a:t>
            </a:r>
            <a:r>
              <a:rPr lang="ko-KR" altLang="en-US" sz="1300" b="1" dirty="0">
                <a:latin typeface="+mn-ea"/>
              </a:rPr>
              <a:t> 시연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596" y="90407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64075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팀구성</a:t>
            </a:r>
            <a:r>
              <a:rPr lang="ko-KR" altLang="en-US" b="1" dirty="0">
                <a:solidFill>
                  <a:schemeClr val="tx1"/>
                </a:solidFill>
              </a:rPr>
              <a:t> 및 </a:t>
            </a:r>
            <a:r>
              <a:rPr lang="ko-KR" altLang="en-US" b="1" dirty="0" err="1">
                <a:solidFill>
                  <a:schemeClr val="tx1"/>
                </a:solidFill>
              </a:rPr>
              <a:t>개발일정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4075" y="352364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기능정의서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39351" y="600633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테이블 </a:t>
            </a:r>
            <a:r>
              <a:rPr lang="ko-KR" altLang="en-US" b="1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68589" y="466682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86260" y="88731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아키텍처 설계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729352" y="3523643"/>
            <a:ext cx="4116054" cy="430361"/>
            <a:chOff x="2317137" y="259787"/>
            <a:chExt cx="4116054" cy="430361"/>
          </a:xfrm>
        </p:grpSpPr>
        <p:sp>
          <p:nvSpPr>
            <p:cNvPr id="48" name="직사각형 47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시연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729352" y="2151344"/>
            <a:ext cx="4116054" cy="430361"/>
            <a:chOff x="2317137" y="259787"/>
            <a:chExt cx="4116054" cy="430361"/>
          </a:xfrm>
        </p:grpSpPr>
        <p:sp>
          <p:nvSpPr>
            <p:cNvPr id="51" name="직사각형 50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화면설계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29352" y="4644338"/>
            <a:ext cx="4116054" cy="430361"/>
            <a:chOff x="2317137" y="259787"/>
            <a:chExt cx="4116054" cy="430361"/>
          </a:xfrm>
        </p:grpSpPr>
        <p:sp>
          <p:nvSpPr>
            <p:cNvPr id="54" name="직사각형 5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질의 응답 및 후기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56036" y="5465223"/>
            <a:ext cx="338937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9</a:t>
            </a:r>
            <a:r>
              <a:rPr lang="en-US" altLang="ko-KR" sz="1300" b="1" dirty="0" smtClean="0">
                <a:latin typeface="+mn-lt"/>
                <a:ea typeface="HY헤드라인M" panose="02030600000101010101" pitchFamily="18" charset="-127"/>
              </a:rPr>
              <a:t>.2 </a:t>
            </a: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Q &amp; A</a:t>
            </a:r>
            <a:endParaRPr lang="ko-KR" altLang="en-US" sz="1300" b="1" dirty="0"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6260" y="5153723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9</a:t>
            </a:r>
            <a:r>
              <a:rPr lang="en-US" altLang="ko-KR" sz="1300" b="1" dirty="0" smtClean="0"/>
              <a:t>.1 </a:t>
            </a:r>
            <a:r>
              <a:rPr lang="ko-KR" altLang="en-US" sz="1300" b="1" dirty="0"/>
              <a:t>후기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101524" y="396354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3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 err="1" smtClean="0">
                <a:latin typeface="+mn-ea"/>
              </a:rPr>
              <a:t>기능정의서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25497" y="4666825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프로세스 분할도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0774" y="3524536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4688" y="897617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166" y="2163820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101524" y="5202376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4.1 </a:t>
            </a:r>
            <a:r>
              <a:rPr lang="ko-KR" altLang="en-US" sz="1300" b="1" dirty="0">
                <a:latin typeface="+mn-ea"/>
              </a:rPr>
              <a:t>프로세스 분할도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4.2 </a:t>
            </a:r>
            <a:r>
              <a:rPr lang="ko-KR" altLang="en-US" sz="1300" b="1" dirty="0">
                <a:latin typeface="+mn-ea"/>
              </a:rPr>
              <a:t>프로세스 설계서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93989" y="601302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hlinkClick r:id="rId2" action="ppaction://hlinkpres?slideindex=1&amp;slidetitle=" tooltip="아키텍처 설계서 바로가기"/>
          </p:cNvPr>
          <p:cNvSpPr/>
          <p:nvPr/>
        </p:nvSpPr>
        <p:spPr>
          <a:xfrm>
            <a:off x="4754752" y="897616"/>
            <a:ext cx="591503" cy="43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</a:rPr>
              <a:t>6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1150" y="342900"/>
            <a:ext cx="8426638" cy="369332"/>
            <a:chOff x="323850" y="342900"/>
            <a:chExt cx="8426638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23850" y="342900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.1 </a:t>
              </a:r>
              <a:r>
                <a:rPr kumimoji="0" lang="ko-KR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소요기술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86625" y="342900"/>
              <a:ext cx="1463863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아키텍처 설계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1744C9-3242-4033-A943-DEE689C33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55"/>
              </p:ext>
            </p:extLst>
          </p:nvPr>
        </p:nvGraphicFramePr>
        <p:xfrm>
          <a:off x="438871" y="1479172"/>
          <a:ext cx="8208917" cy="498090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332">
                  <a:extLst>
                    <a:ext uri="{9D8B030D-6E8A-4147-A177-3AD203B41FA5}">
                      <a16:colId xmlns:a16="http://schemas.microsoft.com/office/drawing/2014/main" val="761232787"/>
                    </a:ext>
                  </a:extLst>
                </a:gridCol>
                <a:gridCol w="271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구분</a:t>
                      </a:r>
                      <a:r>
                        <a:rPr lang="en-US" altLang="ko-KR" sz="1100" dirty="0" smtClean="0">
                          <a:latin typeface="+mj-lt"/>
                        </a:rPr>
                        <a:t>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구분</a:t>
                      </a:r>
                      <a:r>
                        <a:rPr lang="en-US" altLang="ko-KR" sz="1100" dirty="0" smtClean="0">
                          <a:latin typeface="+mj-lt"/>
                        </a:rPr>
                        <a:t>2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이름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언어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 smtClean="0">
                          <a:latin typeface="+mj-lt"/>
                        </a:rPr>
                        <a:t>프론트엔드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HTML5,CSS,ES6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dirty="0" smtClean="0">
                          <a:latin typeface="+mj-lt"/>
                        </a:rPr>
                        <a:t>화면 구현에 사용한 기술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75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 smtClean="0">
                          <a:latin typeface="+mj-lt"/>
                        </a:rPr>
                        <a:t>백엔드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JAVA11,Thymeleaf3,SQL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프로젝트 구현에 사용한 언어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프레임워크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 smtClean="0">
                          <a:latin typeface="+mj-lt"/>
                        </a:rPr>
                        <a:t>프론트엔드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 BootStrap5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화면 구현에 사용한 프레임워크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037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 smtClean="0">
                          <a:latin typeface="+mj-lt"/>
                        </a:rPr>
                        <a:t>백엔드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Spring</a:t>
                      </a:r>
                      <a:r>
                        <a:rPr lang="ko-KR" altLang="en-US" sz="1100" b="0" i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0" i="0" dirty="0" smtClean="0">
                          <a:latin typeface="+mj-lt"/>
                        </a:rPr>
                        <a:t>Boot2.5,Spring Framework5.3,</a:t>
                      </a:r>
                    </a:p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Junit5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dirty="0" smtClean="0">
                          <a:latin typeface="+mj-lt"/>
                        </a:rPr>
                        <a:t>프로젝트 구현에 사용한 프레임워크</a:t>
                      </a:r>
                      <a:endParaRPr lang="en-US" altLang="ko-KR" sz="1100" b="0" i="0" dirty="0" smtClean="0">
                        <a:latin typeface="+mj-lt"/>
                      </a:endParaRPr>
                    </a:p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398085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dirty="0" smtClean="0">
                          <a:latin typeface="+mj-lt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latin typeface="+mj-lt"/>
                        </a:rPr>
                        <a:t>DB</a:t>
                      </a:r>
                      <a:endParaRPr lang="ko-KR" altLang="en-US" sz="1100" b="0" i="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latin typeface="+mj-lt"/>
                        </a:rPr>
                        <a:t>Oracle 18c XE</a:t>
                      </a:r>
                      <a:endParaRPr lang="ko-KR" altLang="en-US" sz="1100" b="0" i="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사용한 데이터 베이스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84278"/>
                  </a:ext>
                </a:extLst>
              </a:tr>
              <a:tr h="274451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WAS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latin typeface="+mj-lt"/>
                        </a:rPr>
                        <a:t>Apache Tomcat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구현 서버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51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DB</a:t>
                      </a:r>
                      <a:r>
                        <a:rPr lang="ko-KR" altLang="en-US" sz="1100" b="0" i="0" dirty="0" smtClean="0">
                          <a:latin typeface="+mj-lt"/>
                        </a:rPr>
                        <a:t>연동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Spring</a:t>
                      </a:r>
                      <a:r>
                        <a:rPr lang="ko-KR" altLang="en-US" sz="1100" b="0" i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0" i="0" dirty="0" smtClean="0">
                          <a:latin typeface="+mj-lt"/>
                        </a:rPr>
                        <a:t>JDBC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데이터베이스 연동 및 매핑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83976"/>
                  </a:ext>
                </a:extLst>
              </a:tr>
              <a:tr h="446722">
                <a:tc>
                  <a:txBody>
                    <a:bodyPr/>
                    <a:lstStyle/>
                    <a:p>
                      <a:r>
                        <a:rPr lang="ko-KR" altLang="en-US" sz="1100" b="0" i="0" dirty="0" smtClean="0">
                          <a:latin typeface="+mj-lt"/>
                        </a:rPr>
                        <a:t>라이브러리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dirty="0" smtClean="0">
                          <a:latin typeface="+mj-lt"/>
                        </a:rPr>
                        <a:t>Open API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dirty="0" err="1" smtClean="0">
                          <a:latin typeface="+mj-lt"/>
                        </a:rPr>
                        <a:t>Kakao</a:t>
                      </a:r>
                      <a:r>
                        <a:rPr lang="en-US" altLang="ko-KR" sz="1100" b="0" i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i="0" baseline="0" dirty="0" smtClean="0">
                          <a:latin typeface="+mj-lt"/>
                        </a:rPr>
                        <a:t>지도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지도 기능 구현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667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3th</a:t>
                      </a:r>
                      <a:r>
                        <a:rPr lang="en-US" altLang="ko-KR" sz="1100" b="0" i="0" baseline="0" dirty="0" smtClean="0">
                          <a:latin typeface="+mj-lt"/>
                        </a:rPr>
                        <a:t> party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err="1" smtClean="0">
                          <a:latin typeface="+mj-lt"/>
                        </a:rPr>
                        <a:t>jQuery,Font</a:t>
                      </a:r>
                      <a:r>
                        <a:rPr lang="en-US" altLang="ko-KR" sz="1100" b="0" i="0" dirty="0" smtClean="0">
                          <a:latin typeface="+mj-lt"/>
                        </a:rPr>
                        <a:t>-Awesome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화면 디자인 </a:t>
                      </a:r>
                      <a:r>
                        <a:rPr lang="ko-KR" altLang="en-US" sz="1100" b="0" i="0" dirty="0" err="1" smtClean="0">
                          <a:latin typeface="+mj-lt"/>
                        </a:rPr>
                        <a:t>편의기능</a:t>
                      </a:r>
                      <a:endParaRPr lang="en-US" altLang="ko-KR" sz="1100" b="0" i="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451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Lombok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코드 간소화</a:t>
                      </a:r>
                      <a:r>
                        <a:rPr lang="en-US" altLang="ko-KR" sz="1100" b="0" i="0" dirty="0" smtClean="0">
                          <a:latin typeface="+mj-lt"/>
                        </a:rPr>
                        <a:t>(Get, Set, </a:t>
                      </a:r>
                      <a:r>
                        <a:rPr lang="en-US" altLang="ko-KR" sz="1100" b="0" i="0" dirty="0" err="1" smtClean="0">
                          <a:latin typeface="+mj-lt"/>
                        </a:rPr>
                        <a:t>toString</a:t>
                      </a:r>
                      <a:r>
                        <a:rPr lang="en-US" altLang="ko-KR" sz="1100" b="0" i="0" dirty="0" smtClean="0">
                          <a:latin typeface="+mj-lt"/>
                        </a:rPr>
                        <a:t>)</a:t>
                      </a:r>
                      <a:r>
                        <a:rPr lang="en-US" altLang="ko-KR" sz="1100" b="0" i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i="0" baseline="0" dirty="0" smtClean="0">
                          <a:latin typeface="+mj-lt"/>
                        </a:rPr>
                        <a:t>생략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4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 smtClean="0">
                          <a:latin typeface="+mj-lt"/>
                        </a:rPr>
                        <a:t>데이터교환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dirty="0" err="1" smtClean="0">
                          <a:latin typeface="+mj-lt"/>
                        </a:rPr>
                        <a:t>프론트엔드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dirty="0" smtClean="0">
                          <a:latin typeface="+mj-lt"/>
                        </a:rPr>
                        <a:t>AJAX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dirty="0" err="1" smtClean="0">
                          <a:latin typeface="+mj-lt"/>
                        </a:rPr>
                        <a:t>데이터교환</a:t>
                      </a:r>
                      <a:endParaRPr lang="en-US" altLang="ko-KR" sz="1100" b="0" i="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37578"/>
                  </a:ext>
                </a:extLst>
              </a:tr>
              <a:tr h="274451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 smtClean="0">
                          <a:latin typeface="+mj-lt"/>
                        </a:rPr>
                        <a:t>백엔드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Rest</a:t>
                      </a:r>
                      <a:r>
                        <a:rPr lang="en-US" altLang="ko-KR" sz="1100" b="0" i="0" baseline="0" dirty="0" smtClean="0">
                          <a:latin typeface="+mj-lt"/>
                        </a:rPr>
                        <a:t> API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i="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41233"/>
                  </a:ext>
                </a:extLst>
              </a:tr>
              <a:tr h="274451"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포맷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JSON,XML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i="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69191"/>
                  </a:ext>
                </a:extLst>
              </a:tr>
              <a:tr h="2744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 smtClean="0">
                          <a:latin typeface="+mj-lt"/>
                        </a:rPr>
                        <a:t>디자인패턴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>
                          <a:latin typeface="+mj-lt"/>
                        </a:rPr>
                        <a:t>MVC(Spring</a:t>
                      </a:r>
                      <a:r>
                        <a:rPr lang="en-US" altLang="ko-KR" sz="1100" b="0" i="0" baseline="0" dirty="0" smtClean="0">
                          <a:latin typeface="+mj-lt"/>
                        </a:rPr>
                        <a:t> MVC)</a:t>
                      </a:r>
                      <a:endParaRPr lang="ko-KR" altLang="en-US" sz="11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latin typeface="+mj-lt"/>
                        </a:rPr>
                        <a:t>소프트웨어 </a:t>
                      </a:r>
                      <a:r>
                        <a:rPr lang="ko-KR" altLang="en-US" sz="1100" b="0" i="0" dirty="0" err="1" smtClean="0">
                          <a:latin typeface="+mj-lt"/>
                        </a:rPr>
                        <a:t>디자인패턴</a:t>
                      </a:r>
                      <a:endParaRPr lang="en-US" altLang="ko-KR" sz="1100" b="0" i="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3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9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06" y="-30737"/>
            <a:ext cx="9144000" cy="619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588387"/>
            <a:ext cx="9135194" cy="6106028"/>
          </a:xfrm>
          <a:prstGeom prst="rect">
            <a:avLst/>
          </a:prstGeom>
          <a:solidFill>
            <a:schemeClr val="tx2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3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DC34DE-026D-40D6-BEB1-A3325EAB07A6}"/>
              </a:ext>
            </a:extLst>
          </p:cNvPr>
          <p:cNvCxnSpPr>
            <a:cxnSpLocks/>
          </p:cNvCxnSpPr>
          <p:nvPr/>
        </p:nvCxnSpPr>
        <p:spPr>
          <a:xfrm>
            <a:off x="375921" y="623103"/>
            <a:ext cx="838335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7">
            <a:extLst>
              <a:ext uri="{FF2B5EF4-FFF2-40B4-BE49-F238E27FC236}">
                <a16:creationId xmlns:a16="http://schemas.microsoft.com/office/drawing/2014/main" id="{9FB27C44-3B8E-46DC-8C55-25B69D73F78F}"/>
              </a:ext>
            </a:extLst>
          </p:cNvPr>
          <p:cNvSpPr/>
          <p:nvPr/>
        </p:nvSpPr>
        <p:spPr>
          <a:xfrm>
            <a:off x="8807" y="654781"/>
            <a:ext cx="9106168" cy="98152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2">
            <a:extLst>
              <a:ext uri="{FF2B5EF4-FFF2-40B4-BE49-F238E27FC236}">
                <a16:creationId xmlns:a16="http://schemas.microsoft.com/office/drawing/2014/main" id="{EF66CAED-3A73-4068-89EC-F0B33CA0FDD1}"/>
              </a:ext>
            </a:extLst>
          </p:cNvPr>
          <p:cNvSpPr/>
          <p:nvPr/>
        </p:nvSpPr>
        <p:spPr>
          <a:xfrm>
            <a:off x="0" y="1687072"/>
            <a:ext cx="9135193" cy="13796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모서리가 둥근 직사각형 75">
            <a:extLst>
              <a:ext uri="{FF2B5EF4-FFF2-40B4-BE49-F238E27FC236}">
                <a16:creationId xmlns:a16="http://schemas.microsoft.com/office/drawing/2014/main" id="{A9F09850-5F14-4532-8948-4BE81DF7F019}"/>
              </a:ext>
            </a:extLst>
          </p:cNvPr>
          <p:cNvSpPr/>
          <p:nvPr/>
        </p:nvSpPr>
        <p:spPr>
          <a:xfrm>
            <a:off x="8806" y="3117481"/>
            <a:ext cx="9144000" cy="114098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056CC-BE55-42A0-81E0-92B094F2DBD7}"/>
              </a:ext>
            </a:extLst>
          </p:cNvPr>
          <p:cNvSpPr/>
          <p:nvPr/>
        </p:nvSpPr>
        <p:spPr>
          <a:xfrm>
            <a:off x="8806" y="0"/>
            <a:ext cx="2933177" cy="349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.2 </a:t>
            </a:r>
            <a:r>
              <a:rPr kumimoji="0" lang="en-US" altLang="ko-KR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SW</a:t>
            </a:r>
            <a:r>
              <a:rPr kumimoji="0" lang="ko-KR" alt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아키텍쳐</a:t>
            </a:r>
            <a:r>
              <a:rPr kumimoji="0" lang="ko-KR" alt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설계</a:t>
            </a:r>
          </a:p>
        </p:txBody>
      </p:sp>
      <p:sp>
        <p:nvSpPr>
          <p:cNvPr id="81" name="모서리가 둥근 직사각형 75">
            <a:extLst>
              <a:ext uri="{FF2B5EF4-FFF2-40B4-BE49-F238E27FC236}">
                <a16:creationId xmlns:a16="http://schemas.microsoft.com/office/drawing/2014/main" id="{6A31CBDB-91B4-4F19-8F89-10CBF501ECB2}"/>
              </a:ext>
            </a:extLst>
          </p:cNvPr>
          <p:cNvSpPr/>
          <p:nvPr/>
        </p:nvSpPr>
        <p:spPr>
          <a:xfrm>
            <a:off x="5698" y="5731525"/>
            <a:ext cx="9114975" cy="94233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모서리가 둥근 직사각형 75">
            <a:extLst>
              <a:ext uri="{FF2B5EF4-FFF2-40B4-BE49-F238E27FC236}">
                <a16:creationId xmlns:a16="http://schemas.microsoft.com/office/drawing/2014/main" id="{5E852588-AB6E-4E6B-9250-AA3BBCA1E00A}"/>
              </a:ext>
            </a:extLst>
          </p:cNvPr>
          <p:cNvSpPr/>
          <p:nvPr/>
        </p:nvSpPr>
        <p:spPr>
          <a:xfrm>
            <a:off x="8806" y="4307616"/>
            <a:ext cx="9106169" cy="139800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1AEBC6-00B8-44CE-AE94-518846499F8E}"/>
              </a:ext>
            </a:extLst>
          </p:cNvPr>
          <p:cNvSpPr/>
          <p:nvPr/>
        </p:nvSpPr>
        <p:spPr>
          <a:xfrm>
            <a:off x="190460" y="1004148"/>
            <a:ext cx="1136005" cy="2554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페이지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85C26A-C71C-4B4A-B8B8-B65FA4719123}"/>
              </a:ext>
            </a:extLst>
          </p:cNvPr>
          <p:cNvSpPr/>
          <p:nvPr/>
        </p:nvSpPr>
        <p:spPr>
          <a:xfrm>
            <a:off x="6206042" y="968372"/>
            <a:ext cx="1375794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Reviewdetlai.jsp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마을 리뷰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.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searchVill.jsp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마을 검색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villageDetail.jsp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 마을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248ABA-B92A-482B-BF2F-89CAA8431D73}"/>
              </a:ext>
            </a:extLst>
          </p:cNvPr>
          <p:cNvSpPr/>
          <p:nvPr/>
        </p:nvSpPr>
        <p:spPr>
          <a:xfrm>
            <a:off x="2770063" y="968372"/>
            <a:ext cx="1662144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login.jsp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findFormjsp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 비밀번호 찾기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joinForm.jsp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6FFBC6-191D-4AAE-AF52-064C2714E976}"/>
              </a:ext>
            </a:extLst>
          </p:cNvPr>
          <p:cNvSpPr/>
          <p:nvPr/>
        </p:nvSpPr>
        <p:spPr>
          <a:xfrm>
            <a:off x="1444946" y="1039993"/>
            <a:ext cx="1252861" cy="230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UserReservation.jsp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EBC90DB-3B63-48C4-90F7-5161562D072F}"/>
              </a:ext>
            </a:extLst>
          </p:cNvPr>
          <p:cNvSpPr/>
          <p:nvPr/>
        </p:nvSpPr>
        <p:spPr>
          <a:xfrm>
            <a:off x="4504463" y="666309"/>
            <a:ext cx="1662144" cy="7896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bookmark.jsp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관심리스트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modifyMember.jsp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회원정보 수정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reservaion.jsp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예약조회 및 취소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inquiry.jsp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1:1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reviewList.jsp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내리뷰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deleteMember.jsp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회원탈퇴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E7908D-C573-4E14-8226-7B144E67B6F7}"/>
              </a:ext>
            </a:extLst>
          </p:cNvPr>
          <p:cNvSpPr/>
          <p:nvPr/>
        </p:nvSpPr>
        <p:spPr>
          <a:xfrm>
            <a:off x="7633565" y="968372"/>
            <a:ext cx="1375794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inquies.jsp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1:1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inquies.jsp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1:1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답변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reservionList.jsp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 관리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5780290-AD99-42BF-B249-4489005453BA}"/>
              </a:ext>
            </a:extLst>
          </p:cNvPr>
          <p:cNvSpPr/>
          <p:nvPr/>
        </p:nvSpPr>
        <p:spPr>
          <a:xfrm>
            <a:off x="349132" y="1369608"/>
            <a:ext cx="836731" cy="1846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1FEF29-BC54-4AC7-B9BD-69E1DCBC76B6}"/>
              </a:ext>
            </a:extLst>
          </p:cNvPr>
          <p:cNvSpPr/>
          <p:nvPr/>
        </p:nvSpPr>
        <p:spPr>
          <a:xfrm>
            <a:off x="13251" y="654781"/>
            <a:ext cx="1252861" cy="261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Presention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EEE394-D257-448F-A08C-0FCB734EED55}"/>
              </a:ext>
            </a:extLst>
          </p:cNvPr>
          <p:cNvSpPr/>
          <p:nvPr/>
        </p:nvSpPr>
        <p:spPr>
          <a:xfrm>
            <a:off x="3723337" y="1778524"/>
            <a:ext cx="1417739" cy="178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Dispatcher Servlet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B60C373-C8C1-43F6-9AB6-3315DD21E9C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94670" y="1489200"/>
            <a:ext cx="3237537" cy="28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5004339-C6A4-4DF1-ABD9-7280E47351C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26465" y="1131884"/>
            <a:ext cx="69950" cy="3685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37589B-7625-460F-8982-A180495D8B54}"/>
              </a:ext>
            </a:extLst>
          </p:cNvPr>
          <p:cNvCxnSpPr>
            <a:stCxn id="17" idx="2"/>
          </p:cNvCxnSpPr>
          <p:nvPr/>
        </p:nvCxnSpPr>
        <p:spPr>
          <a:xfrm flipH="1">
            <a:off x="2071376" y="1270893"/>
            <a:ext cx="1" cy="218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2F41DCD-946F-4CB1-A4CA-2285EF5ADB13}"/>
              </a:ext>
            </a:extLst>
          </p:cNvPr>
          <p:cNvCxnSpPr/>
          <p:nvPr/>
        </p:nvCxnSpPr>
        <p:spPr>
          <a:xfrm>
            <a:off x="3601135" y="1359052"/>
            <a:ext cx="0" cy="13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079630B-0F7C-4CEB-88F1-F99634679E4A}"/>
              </a:ext>
            </a:extLst>
          </p:cNvPr>
          <p:cNvCxnSpPr>
            <a:stCxn id="18" idx="2"/>
          </p:cNvCxnSpPr>
          <p:nvPr/>
        </p:nvCxnSpPr>
        <p:spPr>
          <a:xfrm rot="5400000">
            <a:off x="4861593" y="1026531"/>
            <a:ext cx="44556" cy="9033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5BC4B20-ECFD-4B86-9DD6-CBB3B46813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09728" y="1344335"/>
            <a:ext cx="3011734" cy="177214"/>
          </a:xfrm>
          <a:prstGeom prst="bentConnector3">
            <a:avLst>
              <a:gd name="adj1" fmla="val -4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722001C-A4A4-4D9D-9966-3EA1A44FEFA0}"/>
              </a:ext>
            </a:extLst>
          </p:cNvPr>
          <p:cNvCxnSpPr/>
          <p:nvPr/>
        </p:nvCxnSpPr>
        <p:spPr>
          <a:xfrm>
            <a:off x="6893939" y="1344334"/>
            <a:ext cx="0" cy="17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1A03A7-2F25-4D17-B133-116FC2356A44}"/>
              </a:ext>
            </a:extLst>
          </p:cNvPr>
          <p:cNvSpPr/>
          <p:nvPr/>
        </p:nvSpPr>
        <p:spPr>
          <a:xfrm>
            <a:off x="3723336" y="2037677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intercepter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E7BA987-8A05-4B2C-980E-7294CCC71878}"/>
              </a:ext>
            </a:extLst>
          </p:cNvPr>
          <p:cNvSpPr/>
          <p:nvPr/>
        </p:nvSpPr>
        <p:spPr>
          <a:xfrm>
            <a:off x="-1" y="1703189"/>
            <a:ext cx="1252861" cy="261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EB028D-4602-4C24-945C-2015E09A1470}"/>
              </a:ext>
            </a:extLst>
          </p:cNvPr>
          <p:cNvSpPr/>
          <p:nvPr/>
        </p:nvSpPr>
        <p:spPr>
          <a:xfrm>
            <a:off x="48254" y="2332697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APIMember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8B457C-7560-469D-B70D-863332397C90}"/>
              </a:ext>
            </a:extLst>
          </p:cNvPr>
          <p:cNvSpPr/>
          <p:nvPr/>
        </p:nvSpPr>
        <p:spPr>
          <a:xfrm>
            <a:off x="810888" y="2336103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F31377-A815-4708-BEA1-0FE3F7274C46}"/>
              </a:ext>
            </a:extLst>
          </p:cNvPr>
          <p:cNvSpPr/>
          <p:nvPr/>
        </p:nvSpPr>
        <p:spPr>
          <a:xfrm>
            <a:off x="1604002" y="2337606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Login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6C76C2F-E78D-49AB-AD59-9A7CF0F8290B}"/>
              </a:ext>
            </a:extLst>
          </p:cNvPr>
          <p:cNvSpPr/>
          <p:nvPr/>
        </p:nvSpPr>
        <p:spPr>
          <a:xfrm>
            <a:off x="2407350" y="2329122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Manager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E29870B-DC28-4946-8FB5-0FFC9BAABC08}"/>
              </a:ext>
            </a:extLst>
          </p:cNvPr>
          <p:cNvSpPr/>
          <p:nvPr/>
        </p:nvSpPr>
        <p:spPr>
          <a:xfrm>
            <a:off x="3216515" y="2329123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Download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B12227-0918-486A-90D1-05EC01A93F5A}"/>
              </a:ext>
            </a:extLst>
          </p:cNvPr>
          <p:cNvSpPr/>
          <p:nvPr/>
        </p:nvSpPr>
        <p:spPr>
          <a:xfrm>
            <a:off x="4110533" y="2332138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3380586-D092-4019-A279-A56CD20D1706}"/>
              </a:ext>
            </a:extLst>
          </p:cNvPr>
          <p:cNvSpPr/>
          <p:nvPr/>
        </p:nvSpPr>
        <p:spPr>
          <a:xfrm>
            <a:off x="4976161" y="2340070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B4C1B3-F79D-409F-9F5E-831C6B594109}"/>
              </a:ext>
            </a:extLst>
          </p:cNvPr>
          <p:cNvSpPr/>
          <p:nvPr/>
        </p:nvSpPr>
        <p:spPr>
          <a:xfrm>
            <a:off x="5864775" y="2336102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272C2F-F4BC-46D4-9E63-090545C368A5}"/>
              </a:ext>
            </a:extLst>
          </p:cNvPr>
          <p:cNvSpPr/>
          <p:nvPr/>
        </p:nvSpPr>
        <p:spPr>
          <a:xfrm>
            <a:off x="6751122" y="2336102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APIReivew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A430F6-D349-46B9-840B-DB66D1C5AF46}"/>
              </a:ext>
            </a:extLst>
          </p:cNvPr>
          <p:cNvSpPr/>
          <p:nvPr/>
        </p:nvSpPr>
        <p:spPr>
          <a:xfrm>
            <a:off x="7581836" y="2329122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6378D1-41F8-4384-A909-D696586B6703}"/>
              </a:ext>
            </a:extLst>
          </p:cNvPr>
          <p:cNvSpPr/>
          <p:nvPr/>
        </p:nvSpPr>
        <p:spPr>
          <a:xfrm>
            <a:off x="8358514" y="2329122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CCF2ACA-BDF8-4D20-89AC-41EDCF828822}"/>
              </a:ext>
            </a:extLst>
          </p:cNvPr>
          <p:cNvCxnSpPr>
            <a:cxnSpLocks/>
          </p:cNvCxnSpPr>
          <p:nvPr/>
        </p:nvCxnSpPr>
        <p:spPr>
          <a:xfrm rot="5400000">
            <a:off x="3529161" y="2154907"/>
            <a:ext cx="215098" cy="173256"/>
          </a:xfrm>
          <a:prstGeom prst="bentConnector3">
            <a:avLst>
              <a:gd name="adj1" fmla="val -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720B619-6583-45D3-87C1-1079208EA6DA}"/>
              </a:ext>
            </a:extLst>
          </p:cNvPr>
          <p:cNvCxnSpPr>
            <a:stCxn id="46" idx="3"/>
            <a:endCxn id="60" idx="0"/>
          </p:cNvCxnSpPr>
          <p:nvPr/>
        </p:nvCxnSpPr>
        <p:spPr>
          <a:xfrm>
            <a:off x="5141075" y="2126830"/>
            <a:ext cx="3551006" cy="202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7D5F7DA-0D3A-47FB-8386-A7FE932E7EA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7915402" y="2133986"/>
            <a:ext cx="1" cy="19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B96DA74-5941-4EC9-B15F-DF2A094EAA30}"/>
              </a:ext>
            </a:extLst>
          </p:cNvPr>
          <p:cNvCxnSpPr>
            <a:endCxn id="58" idx="0"/>
          </p:cNvCxnSpPr>
          <p:nvPr/>
        </p:nvCxnSpPr>
        <p:spPr>
          <a:xfrm>
            <a:off x="7084689" y="2120232"/>
            <a:ext cx="0" cy="21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08135CB-D01F-4C47-B622-D55FEE5FE62C}"/>
              </a:ext>
            </a:extLst>
          </p:cNvPr>
          <p:cNvCxnSpPr>
            <a:endCxn id="57" idx="0"/>
          </p:cNvCxnSpPr>
          <p:nvPr/>
        </p:nvCxnSpPr>
        <p:spPr>
          <a:xfrm>
            <a:off x="6198342" y="2120232"/>
            <a:ext cx="0" cy="21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72994C9-E8D4-46A8-9530-9EB90407E304}"/>
              </a:ext>
            </a:extLst>
          </p:cNvPr>
          <p:cNvCxnSpPr>
            <a:endCxn id="56" idx="0"/>
          </p:cNvCxnSpPr>
          <p:nvPr/>
        </p:nvCxnSpPr>
        <p:spPr>
          <a:xfrm>
            <a:off x="5309728" y="2120232"/>
            <a:ext cx="0" cy="21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0FFD366-2599-468E-ABA8-2988EB31125F}"/>
              </a:ext>
            </a:extLst>
          </p:cNvPr>
          <p:cNvCxnSpPr>
            <a:endCxn id="55" idx="0"/>
          </p:cNvCxnSpPr>
          <p:nvPr/>
        </p:nvCxnSpPr>
        <p:spPr>
          <a:xfrm flipH="1">
            <a:off x="4444100" y="2145470"/>
            <a:ext cx="1469" cy="18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8DD0F98E-3F0A-43AE-A3F7-2781280BD091}"/>
              </a:ext>
            </a:extLst>
          </p:cNvPr>
          <p:cNvCxnSpPr>
            <a:stCxn id="46" idx="1"/>
            <a:endCxn id="41" idx="0"/>
          </p:cNvCxnSpPr>
          <p:nvPr/>
        </p:nvCxnSpPr>
        <p:spPr>
          <a:xfrm rot="10800000" flipV="1">
            <a:off x="381822" y="2126829"/>
            <a:ext cx="3341515" cy="205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76674A-C56A-48FE-A8A2-9CCE848EB30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144455" y="2133986"/>
            <a:ext cx="0" cy="20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FA47204-5294-4ED1-BF0A-36F39BE0F763}"/>
              </a:ext>
            </a:extLst>
          </p:cNvPr>
          <p:cNvSpPr/>
          <p:nvPr/>
        </p:nvSpPr>
        <p:spPr>
          <a:xfrm>
            <a:off x="440275" y="2720585"/>
            <a:ext cx="654443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DF99D90-64AA-4691-ACEE-36921FB953C4}"/>
              </a:ext>
            </a:extLst>
          </p:cNvPr>
          <p:cNvSpPr/>
          <p:nvPr/>
        </p:nvSpPr>
        <p:spPr>
          <a:xfrm>
            <a:off x="7114668" y="2667958"/>
            <a:ext cx="779742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UpLoadFileDTO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77AB10-820D-4F7D-B976-DAC890003CA2}"/>
              </a:ext>
            </a:extLst>
          </p:cNvPr>
          <p:cNvSpPr/>
          <p:nvPr/>
        </p:nvSpPr>
        <p:spPr>
          <a:xfrm>
            <a:off x="4591802" y="2753161"/>
            <a:ext cx="667134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183393-EA29-45B4-A786-F585DEF15E6B}"/>
              </a:ext>
            </a:extLst>
          </p:cNvPr>
          <p:cNvSpPr/>
          <p:nvPr/>
        </p:nvSpPr>
        <p:spPr>
          <a:xfrm>
            <a:off x="3654263" y="2746092"/>
            <a:ext cx="730509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9C796A8-C27C-46A1-94E1-9D69B0CA30B9}"/>
              </a:ext>
            </a:extLst>
          </p:cNvPr>
          <p:cNvSpPr/>
          <p:nvPr/>
        </p:nvSpPr>
        <p:spPr>
          <a:xfrm>
            <a:off x="2807600" y="2764136"/>
            <a:ext cx="667134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6694042-2419-48AC-B468-1BD81F6AA949}"/>
              </a:ext>
            </a:extLst>
          </p:cNvPr>
          <p:cNvSpPr/>
          <p:nvPr/>
        </p:nvSpPr>
        <p:spPr>
          <a:xfrm>
            <a:off x="5423069" y="2750217"/>
            <a:ext cx="748725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B7E18F-A108-43CB-8504-F419BE732704}"/>
              </a:ext>
            </a:extLst>
          </p:cNvPr>
          <p:cNvSpPr/>
          <p:nvPr/>
        </p:nvSpPr>
        <p:spPr>
          <a:xfrm>
            <a:off x="8004808" y="2720501"/>
            <a:ext cx="667134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5830DFB-3B1F-4C2F-BF57-C7CF1761778E}"/>
              </a:ext>
            </a:extLst>
          </p:cNvPr>
          <p:cNvSpPr/>
          <p:nvPr/>
        </p:nvSpPr>
        <p:spPr>
          <a:xfrm>
            <a:off x="6758550" y="4020621"/>
            <a:ext cx="736558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UpLoadFileDTO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A3C08FF-6099-420A-BA6F-E8DCC75C6D4F}"/>
              </a:ext>
            </a:extLst>
          </p:cNvPr>
          <p:cNvSpPr/>
          <p:nvPr/>
        </p:nvSpPr>
        <p:spPr>
          <a:xfrm>
            <a:off x="794360" y="3447371"/>
            <a:ext cx="700036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1EC5EA1-F0BA-4EEE-A4B8-8259102D7DB7}"/>
              </a:ext>
            </a:extLst>
          </p:cNvPr>
          <p:cNvSpPr/>
          <p:nvPr/>
        </p:nvSpPr>
        <p:spPr>
          <a:xfrm>
            <a:off x="700808" y="3908944"/>
            <a:ext cx="879079" cy="193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MemberSVCImpl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B632820-9ACD-45DD-B119-A3FE7BF18CD1}"/>
              </a:ext>
            </a:extLst>
          </p:cNvPr>
          <p:cNvSpPr/>
          <p:nvPr/>
        </p:nvSpPr>
        <p:spPr>
          <a:xfrm>
            <a:off x="0" y="3074776"/>
            <a:ext cx="810888" cy="329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Business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BA13464-A157-41F8-A7F4-6E422EE60415}"/>
              </a:ext>
            </a:extLst>
          </p:cNvPr>
          <p:cNvCxnSpPr>
            <a:cxnSpLocks/>
            <a:stCxn id="51" idx="2"/>
            <a:endCxn id="98" idx="0"/>
          </p:cNvCxnSpPr>
          <p:nvPr/>
        </p:nvCxnSpPr>
        <p:spPr>
          <a:xfrm flipH="1">
            <a:off x="1144378" y="2656922"/>
            <a:ext cx="77" cy="79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2C5144C4-FB62-408F-83D7-988FA4639D48}"/>
              </a:ext>
            </a:extLst>
          </p:cNvPr>
          <p:cNvCxnSpPr>
            <a:stCxn id="41" idx="2"/>
          </p:cNvCxnSpPr>
          <p:nvPr/>
        </p:nvCxnSpPr>
        <p:spPr>
          <a:xfrm rot="16200000" flipH="1">
            <a:off x="587531" y="2447805"/>
            <a:ext cx="351136" cy="762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8844DD7B-E8CC-424E-B5A8-D282F0C73174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1248375" y="2550401"/>
            <a:ext cx="581170" cy="7972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741560A-7138-4DCD-AF4D-C5A20A82D2C7}"/>
              </a:ext>
            </a:extLst>
          </p:cNvPr>
          <p:cNvSpPr/>
          <p:nvPr/>
        </p:nvSpPr>
        <p:spPr>
          <a:xfrm>
            <a:off x="2316983" y="3414951"/>
            <a:ext cx="825373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2C9634-CD64-4CFB-B12D-18CECDC98BBE}"/>
              </a:ext>
            </a:extLst>
          </p:cNvPr>
          <p:cNvSpPr/>
          <p:nvPr/>
        </p:nvSpPr>
        <p:spPr>
          <a:xfrm>
            <a:off x="2216914" y="3884538"/>
            <a:ext cx="1022266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ReservationSVCImpl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ReviewSVCImpl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042F6E-93AF-4164-892A-0C62ABB7981A}"/>
              </a:ext>
            </a:extLst>
          </p:cNvPr>
          <p:cNvCxnSpPr>
            <a:cxnSpLocks/>
            <a:stCxn id="53" idx="2"/>
            <a:endCxn id="115" idx="0"/>
          </p:cNvCxnSpPr>
          <p:nvPr/>
        </p:nvCxnSpPr>
        <p:spPr>
          <a:xfrm flipH="1">
            <a:off x="2729670" y="2649941"/>
            <a:ext cx="11247" cy="76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1D37D6C-B570-457B-A745-AA21E5AE592C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flipH="1">
            <a:off x="2728047" y="3719751"/>
            <a:ext cx="1623" cy="1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9B4A966-8CB9-428E-9CA8-DBB034B53AAF}"/>
              </a:ext>
            </a:extLst>
          </p:cNvPr>
          <p:cNvSpPr/>
          <p:nvPr/>
        </p:nvSpPr>
        <p:spPr>
          <a:xfrm>
            <a:off x="4932596" y="3837374"/>
            <a:ext cx="755128" cy="34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MapSVCImpl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Imle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2A978AF-4A19-4BBD-8855-C7C83066BE1A}"/>
              </a:ext>
            </a:extLst>
          </p:cNvPr>
          <p:cNvSpPr/>
          <p:nvPr/>
        </p:nvSpPr>
        <p:spPr>
          <a:xfrm>
            <a:off x="4999993" y="3289814"/>
            <a:ext cx="619469" cy="299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B011F9-9BD1-48C9-AA2C-3DCBADDE0448}"/>
              </a:ext>
            </a:extLst>
          </p:cNvPr>
          <p:cNvCxnSpPr>
            <a:cxnSpLocks/>
            <a:stCxn id="56" idx="2"/>
            <a:endCxn id="122" idx="0"/>
          </p:cNvCxnSpPr>
          <p:nvPr/>
        </p:nvCxnSpPr>
        <p:spPr>
          <a:xfrm>
            <a:off x="5309728" y="2660889"/>
            <a:ext cx="0" cy="62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E8C3B59-EB4F-464C-B802-42E56000074C}"/>
              </a:ext>
            </a:extLst>
          </p:cNvPr>
          <p:cNvCxnSpPr>
            <a:cxnSpLocks/>
            <a:stCxn id="122" idx="2"/>
            <a:endCxn id="121" idx="0"/>
          </p:cNvCxnSpPr>
          <p:nvPr/>
        </p:nvCxnSpPr>
        <p:spPr>
          <a:xfrm>
            <a:off x="5309728" y="3589301"/>
            <a:ext cx="432" cy="2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8088C9A-A025-4410-A3E7-9FA0430212A5}"/>
              </a:ext>
            </a:extLst>
          </p:cNvPr>
          <p:cNvSpPr/>
          <p:nvPr/>
        </p:nvSpPr>
        <p:spPr>
          <a:xfrm>
            <a:off x="5802526" y="3735627"/>
            <a:ext cx="825373" cy="36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ReservationSVCImpl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7E5A235-CA8D-4D17-81BD-67BA00B73547}"/>
              </a:ext>
            </a:extLst>
          </p:cNvPr>
          <p:cNvSpPr/>
          <p:nvPr/>
        </p:nvSpPr>
        <p:spPr>
          <a:xfrm>
            <a:off x="5796066" y="3282524"/>
            <a:ext cx="825373" cy="249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80E30823-AE57-4A0E-AB7F-0E7CB06EEC8E}"/>
              </a:ext>
            </a:extLst>
          </p:cNvPr>
          <p:cNvCxnSpPr>
            <a:cxnSpLocks/>
            <a:stCxn id="57" idx="2"/>
            <a:endCxn id="129" idx="0"/>
          </p:cNvCxnSpPr>
          <p:nvPr/>
        </p:nvCxnSpPr>
        <p:spPr>
          <a:xfrm>
            <a:off x="6198342" y="2656921"/>
            <a:ext cx="10411" cy="62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1D86A42-73AA-49C0-BDB0-EB4AFDE01B28}"/>
              </a:ext>
            </a:extLst>
          </p:cNvPr>
          <p:cNvCxnSpPr>
            <a:cxnSpLocks/>
            <a:stCxn id="129" idx="2"/>
            <a:endCxn id="128" idx="0"/>
          </p:cNvCxnSpPr>
          <p:nvPr/>
        </p:nvCxnSpPr>
        <p:spPr>
          <a:xfrm>
            <a:off x="6208753" y="3531638"/>
            <a:ext cx="6460" cy="20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D4144FD-C8BD-4238-A4BF-4766F0A97B8A}"/>
              </a:ext>
            </a:extLst>
          </p:cNvPr>
          <p:cNvSpPr/>
          <p:nvPr/>
        </p:nvSpPr>
        <p:spPr>
          <a:xfrm>
            <a:off x="7121752" y="3743003"/>
            <a:ext cx="825373" cy="199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ReviewSVCImpl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33F3495-BA84-4ED2-8B0E-2B9C5F34FA4D}"/>
              </a:ext>
            </a:extLst>
          </p:cNvPr>
          <p:cNvSpPr/>
          <p:nvPr/>
        </p:nvSpPr>
        <p:spPr>
          <a:xfrm>
            <a:off x="7191344" y="3336013"/>
            <a:ext cx="674618" cy="15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A11B46BC-B6AB-425E-8FCC-5650E692BADA}"/>
              </a:ext>
            </a:extLst>
          </p:cNvPr>
          <p:cNvCxnSpPr>
            <a:stCxn id="58" idx="2"/>
          </p:cNvCxnSpPr>
          <p:nvPr/>
        </p:nvCxnSpPr>
        <p:spPr>
          <a:xfrm rot="16200000" flipH="1">
            <a:off x="7356121" y="2385488"/>
            <a:ext cx="287848" cy="8307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1D1530A-AFA0-4643-B771-B15C10915804}"/>
              </a:ext>
            </a:extLst>
          </p:cNvPr>
          <p:cNvCxnSpPr>
            <a:stCxn id="59" idx="2"/>
          </p:cNvCxnSpPr>
          <p:nvPr/>
        </p:nvCxnSpPr>
        <p:spPr>
          <a:xfrm flipH="1">
            <a:off x="7915402" y="2649941"/>
            <a:ext cx="1" cy="31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646F09FB-4264-424D-8E3C-98C4DD051EDB}"/>
              </a:ext>
            </a:extLst>
          </p:cNvPr>
          <p:cNvCxnSpPr>
            <a:endCxn id="135" idx="0"/>
          </p:cNvCxnSpPr>
          <p:nvPr/>
        </p:nvCxnSpPr>
        <p:spPr>
          <a:xfrm>
            <a:off x="7528653" y="2944769"/>
            <a:ext cx="0" cy="39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81554285-D31B-4167-BECB-25523E90234F}"/>
              </a:ext>
            </a:extLst>
          </p:cNvPr>
          <p:cNvCxnSpPr>
            <a:stCxn id="135" idx="2"/>
            <a:endCxn id="134" idx="0"/>
          </p:cNvCxnSpPr>
          <p:nvPr/>
        </p:nvCxnSpPr>
        <p:spPr>
          <a:xfrm>
            <a:off x="7528653" y="3493889"/>
            <a:ext cx="5786" cy="24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8CEB8F3-F66E-4339-B9CE-FC2654B6694B}"/>
              </a:ext>
            </a:extLst>
          </p:cNvPr>
          <p:cNvSpPr/>
          <p:nvPr/>
        </p:nvSpPr>
        <p:spPr>
          <a:xfrm>
            <a:off x="8329949" y="3679047"/>
            <a:ext cx="674618" cy="278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8A9CC42-4ADD-4A22-9FBB-2A98A1075DEE}"/>
              </a:ext>
            </a:extLst>
          </p:cNvPr>
          <p:cNvSpPr/>
          <p:nvPr/>
        </p:nvSpPr>
        <p:spPr>
          <a:xfrm>
            <a:off x="8334253" y="3336013"/>
            <a:ext cx="674618" cy="15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9DD764B-27EC-46A8-95FC-7A4F8179A318}"/>
              </a:ext>
            </a:extLst>
          </p:cNvPr>
          <p:cNvCxnSpPr>
            <a:stCxn id="60" idx="2"/>
            <a:endCxn id="145" idx="0"/>
          </p:cNvCxnSpPr>
          <p:nvPr/>
        </p:nvCxnSpPr>
        <p:spPr>
          <a:xfrm flipH="1">
            <a:off x="8671562" y="2649941"/>
            <a:ext cx="20519" cy="68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D14CAC9-324C-4E4A-B349-F734A1C0D185}"/>
              </a:ext>
            </a:extLst>
          </p:cNvPr>
          <p:cNvCxnSpPr>
            <a:stCxn id="145" idx="2"/>
            <a:endCxn id="144" idx="0"/>
          </p:cNvCxnSpPr>
          <p:nvPr/>
        </p:nvCxnSpPr>
        <p:spPr>
          <a:xfrm flipH="1">
            <a:off x="8667258" y="3493889"/>
            <a:ext cx="4304" cy="18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BB2CD9-6899-4D1F-AB48-84AA6127DB23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 flipH="1">
            <a:off x="1140348" y="3752171"/>
            <a:ext cx="4030" cy="15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BF2C18F7-0DE2-4BCE-A277-C491839473B8}"/>
              </a:ext>
            </a:extLst>
          </p:cNvPr>
          <p:cNvCxnSpPr>
            <a:endCxn id="53" idx="0"/>
          </p:cNvCxnSpPr>
          <p:nvPr/>
        </p:nvCxnSpPr>
        <p:spPr>
          <a:xfrm>
            <a:off x="2735293" y="2133986"/>
            <a:ext cx="5624" cy="19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054CEF5-06AA-4C8D-82EB-D6F468C96459}"/>
              </a:ext>
            </a:extLst>
          </p:cNvPr>
          <p:cNvSpPr/>
          <p:nvPr/>
        </p:nvSpPr>
        <p:spPr>
          <a:xfrm>
            <a:off x="829507" y="4757564"/>
            <a:ext cx="895858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MemberDAOImpl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12B3913-0E2B-4342-8091-F8B7B3D8E3F0}"/>
              </a:ext>
            </a:extLst>
          </p:cNvPr>
          <p:cNvSpPr/>
          <p:nvPr/>
        </p:nvSpPr>
        <p:spPr>
          <a:xfrm>
            <a:off x="872320" y="4382512"/>
            <a:ext cx="724297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MemberDAO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6F1F6F93-7B48-41BB-969A-9FE7ADA3B394}"/>
              </a:ext>
            </a:extLst>
          </p:cNvPr>
          <p:cNvSpPr/>
          <p:nvPr/>
        </p:nvSpPr>
        <p:spPr>
          <a:xfrm>
            <a:off x="-8807" y="4307615"/>
            <a:ext cx="838313" cy="367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Persistence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FF05AE8-1BE6-4594-85AF-71C221B5477A}"/>
              </a:ext>
            </a:extLst>
          </p:cNvPr>
          <p:cNvSpPr/>
          <p:nvPr/>
        </p:nvSpPr>
        <p:spPr>
          <a:xfrm>
            <a:off x="2256915" y="4794474"/>
            <a:ext cx="990451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ReservationSVCImpl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ReviewSVCImpl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61399D-60AB-423B-BF2A-405F79D8FDEE}"/>
              </a:ext>
            </a:extLst>
          </p:cNvPr>
          <p:cNvSpPr/>
          <p:nvPr/>
        </p:nvSpPr>
        <p:spPr>
          <a:xfrm>
            <a:off x="2256915" y="4382449"/>
            <a:ext cx="98226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8B90D51-A6A7-4A7C-9DAC-8A5CB4F14EE8}"/>
              </a:ext>
            </a:extLst>
          </p:cNvPr>
          <p:cNvSpPr/>
          <p:nvPr/>
        </p:nvSpPr>
        <p:spPr>
          <a:xfrm>
            <a:off x="4145339" y="4825961"/>
            <a:ext cx="917198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26988CE-FC8B-4A1B-8A61-2293BF7A9847}"/>
              </a:ext>
            </a:extLst>
          </p:cNvPr>
          <p:cNvSpPr/>
          <p:nvPr/>
        </p:nvSpPr>
        <p:spPr>
          <a:xfrm>
            <a:off x="4241790" y="4415343"/>
            <a:ext cx="724297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B4D2A25-9A0F-4A6D-9FE7-DEE87093FEF4}"/>
              </a:ext>
            </a:extLst>
          </p:cNvPr>
          <p:cNvSpPr/>
          <p:nvPr/>
        </p:nvSpPr>
        <p:spPr>
          <a:xfrm>
            <a:off x="5183493" y="4848825"/>
            <a:ext cx="810047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E09A580-8BE7-4318-9D15-E5F534D78B29}"/>
              </a:ext>
            </a:extLst>
          </p:cNvPr>
          <p:cNvSpPr/>
          <p:nvPr/>
        </p:nvSpPr>
        <p:spPr>
          <a:xfrm>
            <a:off x="5125854" y="4392611"/>
            <a:ext cx="914229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252371D-74DB-482A-9EF0-64DFF6B43226}"/>
              </a:ext>
            </a:extLst>
          </p:cNvPr>
          <p:cNvSpPr/>
          <p:nvPr/>
        </p:nvSpPr>
        <p:spPr>
          <a:xfrm>
            <a:off x="7071538" y="4849877"/>
            <a:ext cx="914229" cy="235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9BD6EAF-30B8-4C8B-B2EB-CD1F624303AB}"/>
              </a:ext>
            </a:extLst>
          </p:cNvPr>
          <p:cNvSpPr/>
          <p:nvPr/>
        </p:nvSpPr>
        <p:spPr>
          <a:xfrm>
            <a:off x="7071537" y="4512917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F47CDCB-E7E1-4397-BCBC-D30FF9DEEBCC}"/>
              </a:ext>
            </a:extLst>
          </p:cNvPr>
          <p:cNvSpPr/>
          <p:nvPr/>
        </p:nvSpPr>
        <p:spPr>
          <a:xfrm>
            <a:off x="8112243" y="4877870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E2B267B-8223-434E-A9D8-DE392DE70565}"/>
              </a:ext>
            </a:extLst>
          </p:cNvPr>
          <p:cNvSpPr/>
          <p:nvPr/>
        </p:nvSpPr>
        <p:spPr>
          <a:xfrm>
            <a:off x="8111419" y="4461746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48B7A267-EFC4-4DBB-ADC7-4368D5AC5344}"/>
              </a:ext>
            </a:extLst>
          </p:cNvPr>
          <p:cNvCxnSpPr>
            <a:stCxn id="99" idx="2"/>
            <a:endCxn id="170" idx="0"/>
          </p:cNvCxnSpPr>
          <p:nvPr/>
        </p:nvCxnSpPr>
        <p:spPr>
          <a:xfrm>
            <a:off x="1140348" y="4102199"/>
            <a:ext cx="94121" cy="28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533143B3-E5E1-4B9B-A1B3-AB85C4A621E8}"/>
              </a:ext>
            </a:extLst>
          </p:cNvPr>
          <p:cNvCxnSpPr>
            <a:stCxn id="170" idx="2"/>
            <a:endCxn id="169" idx="0"/>
          </p:cNvCxnSpPr>
          <p:nvPr/>
        </p:nvCxnSpPr>
        <p:spPr>
          <a:xfrm>
            <a:off x="1234469" y="4687312"/>
            <a:ext cx="42967" cy="7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E0DA6345-5CDA-4413-9CFC-653D66F679C1}"/>
              </a:ext>
            </a:extLst>
          </p:cNvPr>
          <p:cNvCxnSpPr>
            <a:stCxn id="116" idx="2"/>
            <a:endCxn id="176" idx="0"/>
          </p:cNvCxnSpPr>
          <p:nvPr/>
        </p:nvCxnSpPr>
        <p:spPr>
          <a:xfrm>
            <a:off x="2728047" y="4189338"/>
            <a:ext cx="20001" cy="19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354636F-17EE-4537-909B-8A4FD056BE1B}"/>
              </a:ext>
            </a:extLst>
          </p:cNvPr>
          <p:cNvCxnSpPr>
            <a:stCxn id="176" idx="2"/>
            <a:endCxn id="175" idx="0"/>
          </p:cNvCxnSpPr>
          <p:nvPr/>
        </p:nvCxnSpPr>
        <p:spPr>
          <a:xfrm>
            <a:off x="2748048" y="4687249"/>
            <a:ext cx="4093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B7B1CAA9-3C6F-4160-9C7D-38D3073F5BA4}"/>
              </a:ext>
            </a:extLst>
          </p:cNvPr>
          <p:cNvCxnSpPr>
            <a:stCxn id="121" idx="2"/>
            <a:endCxn id="178" idx="0"/>
          </p:cNvCxnSpPr>
          <p:nvPr/>
        </p:nvCxnSpPr>
        <p:spPr>
          <a:xfrm flipH="1">
            <a:off x="4603939" y="4184566"/>
            <a:ext cx="706221" cy="2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C0C3D44-2BC8-497E-B064-FE340B3885BB}"/>
              </a:ext>
            </a:extLst>
          </p:cNvPr>
          <p:cNvCxnSpPr>
            <a:stCxn id="178" idx="2"/>
            <a:endCxn id="177" idx="0"/>
          </p:cNvCxnSpPr>
          <p:nvPr/>
        </p:nvCxnSpPr>
        <p:spPr>
          <a:xfrm flipH="1">
            <a:off x="4603938" y="4720143"/>
            <a:ext cx="1" cy="10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16BAF657-AC9C-4C3D-A327-731F511D580C}"/>
              </a:ext>
            </a:extLst>
          </p:cNvPr>
          <p:cNvCxnSpPr>
            <a:stCxn id="128" idx="2"/>
            <a:endCxn id="180" idx="0"/>
          </p:cNvCxnSpPr>
          <p:nvPr/>
        </p:nvCxnSpPr>
        <p:spPr>
          <a:xfrm flipH="1">
            <a:off x="5582969" y="4102198"/>
            <a:ext cx="632244" cy="29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04AF2DE1-D764-4D1A-B6E7-52A5A2D291E2}"/>
              </a:ext>
            </a:extLst>
          </p:cNvPr>
          <p:cNvCxnSpPr>
            <a:stCxn id="180" idx="2"/>
            <a:endCxn id="179" idx="0"/>
          </p:cNvCxnSpPr>
          <p:nvPr/>
        </p:nvCxnSpPr>
        <p:spPr>
          <a:xfrm>
            <a:off x="5582969" y="4697411"/>
            <a:ext cx="5548" cy="15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04C7B386-9180-4AA4-95F9-7A92959A7A65}"/>
              </a:ext>
            </a:extLst>
          </p:cNvPr>
          <p:cNvCxnSpPr>
            <a:stCxn id="134" idx="2"/>
            <a:endCxn id="182" idx="0"/>
          </p:cNvCxnSpPr>
          <p:nvPr/>
        </p:nvCxnSpPr>
        <p:spPr>
          <a:xfrm flipH="1">
            <a:off x="7528652" y="3942374"/>
            <a:ext cx="5787" cy="57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51F8C3A8-8870-448D-803D-CC1CBA1F5BAE}"/>
              </a:ext>
            </a:extLst>
          </p:cNvPr>
          <p:cNvCxnSpPr>
            <a:stCxn id="182" idx="2"/>
            <a:endCxn id="181" idx="0"/>
          </p:cNvCxnSpPr>
          <p:nvPr/>
        </p:nvCxnSpPr>
        <p:spPr>
          <a:xfrm>
            <a:off x="7528652" y="4697411"/>
            <a:ext cx="1" cy="15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1F8D559-1537-4506-A278-13ECA20BDEA1}"/>
              </a:ext>
            </a:extLst>
          </p:cNvPr>
          <p:cNvCxnSpPr>
            <a:stCxn id="144" idx="2"/>
            <a:endCxn id="184" idx="0"/>
          </p:cNvCxnSpPr>
          <p:nvPr/>
        </p:nvCxnSpPr>
        <p:spPr>
          <a:xfrm flipH="1">
            <a:off x="8568534" y="3957356"/>
            <a:ext cx="98724" cy="50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087E4C86-B73D-4296-A213-E8489269F07F}"/>
              </a:ext>
            </a:extLst>
          </p:cNvPr>
          <p:cNvCxnSpPr>
            <a:stCxn id="184" idx="2"/>
            <a:endCxn id="183" idx="0"/>
          </p:cNvCxnSpPr>
          <p:nvPr/>
        </p:nvCxnSpPr>
        <p:spPr>
          <a:xfrm>
            <a:off x="8568534" y="4646240"/>
            <a:ext cx="824" cy="23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CFFCCBD-886B-436B-9334-C965C817A8B2}"/>
              </a:ext>
            </a:extLst>
          </p:cNvPr>
          <p:cNvSpPr/>
          <p:nvPr/>
        </p:nvSpPr>
        <p:spPr>
          <a:xfrm>
            <a:off x="6074794" y="4900487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1EC1938-8FE4-4EF3-BE82-A6EF94E3D58F}"/>
              </a:ext>
            </a:extLst>
          </p:cNvPr>
          <p:cNvSpPr/>
          <p:nvPr/>
        </p:nvSpPr>
        <p:spPr>
          <a:xfrm>
            <a:off x="6081108" y="4490451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9C6F5BE0-2439-4880-939C-8678E82F7CDD}"/>
              </a:ext>
            </a:extLst>
          </p:cNvPr>
          <p:cNvCxnSpPr>
            <a:stCxn id="218" idx="2"/>
            <a:endCxn id="217" idx="0"/>
          </p:cNvCxnSpPr>
          <p:nvPr/>
        </p:nvCxnSpPr>
        <p:spPr>
          <a:xfrm flipH="1">
            <a:off x="6531909" y="4674945"/>
            <a:ext cx="6314" cy="22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679E9459-AB73-42F2-9AC4-FBE92282D3DB}"/>
              </a:ext>
            </a:extLst>
          </p:cNvPr>
          <p:cNvCxnSpPr>
            <a:endCxn id="218" idx="0"/>
          </p:cNvCxnSpPr>
          <p:nvPr/>
        </p:nvCxnSpPr>
        <p:spPr>
          <a:xfrm rot="10800000" flipV="1">
            <a:off x="6538223" y="4372007"/>
            <a:ext cx="997382" cy="118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C0442A2-7F5E-4F42-AEDE-DEF543A7F387}"/>
              </a:ext>
            </a:extLst>
          </p:cNvPr>
          <p:cNvSpPr/>
          <p:nvPr/>
        </p:nvSpPr>
        <p:spPr>
          <a:xfrm>
            <a:off x="3926054" y="5312930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JDBCTemplete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D0FE8FF-60C9-4614-BF31-A39BFB416469}"/>
              </a:ext>
            </a:extLst>
          </p:cNvPr>
          <p:cNvSpPr/>
          <p:nvPr/>
        </p:nvSpPr>
        <p:spPr>
          <a:xfrm>
            <a:off x="3917796" y="5550237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DataSourse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35FC68C-2D59-432C-9EBC-BD6F4595DD63}"/>
              </a:ext>
            </a:extLst>
          </p:cNvPr>
          <p:cNvCxnSpPr>
            <a:stCxn id="169" idx="2"/>
            <a:endCxn id="223" idx="0"/>
          </p:cNvCxnSpPr>
          <p:nvPr/>
        </p:nvCxnSpPr>
        <p:spPr>
          <a:xfrm rot="16200000" flipH="1">
            <a:off x="2830897" y="3508903"/>
            <a:ext cx="250566" cy="3357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꺾임 227">
            <a:extLst>
              <a:ext uri="{FF2B5EF4-FFF2-40B4-BE49-F238E27FC236}">
                <a16:creationId xmlns:a16="http://schemas.microsoft.com/office/drawing/2014/main" id="{536A0DFC-E645-4408-8A85-4B5E3B7AAB49}"/>
              </a:ext>
            </a:extLst>
          </p:cNvPr>
          <p:cNvCxnSpPr>
            <a:cxnSpLocks/>
            <a:endCxn id="183" idx="2"/>
          </p:cNvCxnSpPr>
          <p:nvPr/>
        </p:nvCxnSpPr>
        <p:spPr>
          <a:xfrm flipV="1">
            <a:off x="4634924" y="5062364"/>
            <a:ext cx="3934434" cy="1085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F4A3DFDC-499E-4922-90EA-7FFADEFAA34C}"/>
              </a:ext>
            </a:extLst>
          </p:cNvPr>
          <p:cNvCxnSpPr>
            <a:stCxn id="175" idx="2"/>
          </p:cNvCxnSpPr>
          <p:nvPr/>
        </p:nvCxnSpPr>
        <p:spPr>
          <a:xfrm flipH="1">
            <a:off x="2748048" y="5099274"/>
            <a:ext cx="4093" cy="7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04E25DBF-DA5B-4DD7-8406-046E36B854E1}"/>
              </a:ext>
            </a:extLst>
          </p:cNvPr>
          <p:cNvCxnSpPr>
            <a:stCxn id="177" idx="2"/>
          </p:cNvCxnSpPr>
          <p:nvPr/>
        </p:nvCxnSpPr>
        <p:spPr>
          <a:xfrm>
            <a:off x="4603938" y="5130761"/>
            <a:ext cx="30986" cy="4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ED067463-EC06-4BB9-81C0-8AF87381A90A}"/>
              </a:ext>
            </a:extLst>
          </p:cNvPr>
          <p:cNvCxnSpPr>
            <a:stCxn id="217" idx="2"/>
          </p:cNvCxnSpPr>
          <p:nvPr/>
        </p:nvCxnSpPr>
        <p:spPr>
          <a:xfrm>
            <a:off x="6531909" y="5084981"/>
            <a:ext cx="0" cy="8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82B2F222-380A-4870-A68F-261A4CA54D49}"/>
              </a:ext>
            </a:extLst>
          </p:cNvPr>
          <p:cNvCxnSpPr>
            <a:stCxn id="181" idx="2"/>
          </p:cNvCxnSpPr>
          <p:nvPr/>
        </p:nvCxnSpPr>
        <p:spPr>
          <a:xfrm>
            <a:off x="7528653" y="5084981"/>
            <a:ext cx="6952" cy="8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88E9B0E9-2F80-46E9-AE82-A0F5207B1DD7}"/>
              </a:ext>
            </a:extLst>
          </p:cNvPr>
          <p:cNvCxnSpPr>
            <a:stCxn id="223" idx="2"/>
            <a:endCxn id="224" idx="0"/>
          </p:cNvCxnSpPr>
          <p:nvPr/>
        </p:nvCxnSpPr>
        <p:spPr>
          <a:xfrm flipH="1">
            <a:off x="4626666" y="5491235"/>
            <a:ext cx="8258" cy="5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순서도: 자기 디스크 239">
            <a:extLst>
              <a:ext uri="{FF2B5EF4-FFF2-40B4-BE49-F238E27FC236}">
                <a16:creationId xmlns:a16="http://schemas.microsoft.com/office/drawing/2014/main" id="{9B986E33-9427-4631-A0BB-3EA1E0CB42D0}"/>
              </a:ext>
            </a:extLst>
          </p:cNvPr>
          <p:cNvSpPr/>
          <p:nvPr/>
        </p:nvSpPr>
        <p:spPr>
          <a:xfrm>
            <a:off x="584921" y="5823935"/>
            <a:ext cx="8088571" cy="748131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EE97815B-72E7-4F31-A90B-03FB4E5E81DE}"/>
              </a:ext>
            </a:extLst>
          </p:cNvPr>
          <p:cNvSpPr/>
          <p:nvPr/>
        </p:nvSpPr>
        <p:spPr>
          <a:xfrm>
            <a:off x="-8806" y="5732902"/>
            <a:ext cx="810888" cy="329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DataBase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ED722079-3BC1-49FA-9CF6-8C9343745BE1}"/>
              </a:ext>
            </a:extLst>
          </p:cNvPr>
          <p:cNvSpPr/>
          <p:nvPr/>
        </p:nvSpPr>
        <p:spPr>
          <a:xfrm>
            <a:off x="725501" y="6123963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47A4C38-02E4-45B3-A57F-98C582B507FA}"/>
              </a:ext>
            </a:extLst>
          </p:cNvPr>
          <p:cNvSpPr/>
          <p:nvPr/>
        </p:nvSpPr>
        <p:spPr>
          <a:xfrm>
            <a:off x="1653564" y="6124203"/>
            <a:ext cx="746698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reviewComment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30807C9D-9938-4A42-ABC7-489E94438E50}"/>
              </a:ext>
            </a:extLst>
          </p:cNvPr>
          <p:cNvSpPr/>
          <p:nvPr/>
        </p:nvSpPr>
        <p:spPr>
          <a:xfrm>
            <a:off x="2658214" y="6127224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F0A534D-7DD0-4988-A539-3825416E21C5}"/>
              </a:ext>
            </a:extLst>
          </p:cNvPr>
          <p:cNvSpPr/>
          <p:nvPr/>
        </p:nvSpPr>
        <p:spPr>
          <a:xfrm>
            <a:off x="3612267" y="6122487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UploadFile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C54057F-0031-4E80-8757-0C79151FC41F}"/>
              </a:ext>
            </a:extLst>
          </p:cNvPr>
          <p:cNvSpPr/>
          <p:nvPr/>
        </p:nvSpPr>
        <p:spPr>
          <a:xfrm>
            <a:off x="4549806" y="6121722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Inquiry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Comment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F699155D-F43E-4729-A17A-7A9423E6797D}"/>
              </a:ext>
            </a:extLst>
          </p:cNvPr>
          <p:cNvSpPr/>
          <p:nvPr/>
        </p:nvSpPr>
        <p:spPr>
          <a:xfrm>
            <a:off x="5496976" y="6134335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inquiry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B479652A-640A-4773-8325-2902B391BA31}"/>
              </a:ext>
            </a:extLst>
          </p:cNvPr>
          <p:cNvSpPr/>
          <p:nvPr/>
        </p:nvSpPr>
        <p:spPr>
          <a:xfrm>
            <a:off x="6381905" y="6137562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bookmark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15F6C6A-6548-4882-9735-1754F5C17207}"/>
              </a:ext>
            </a:extLst>
          </p:cNvPr>
          <p:cNvSpPr/>
          <p:nvPr/>
        </p:nvSpPr>
        <p:spPr>
          <a:xfrm>
            <a:off x="7208695" y="6130897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1C1E6EE-257C-4A9D-A882-AC73733C3531}"/>
              </a:ext>
            </a:extLst>
          </p:cNvPr>
          <p:cNvSpPr/>
          <p:nvPr/>
        </p:nvSpPr>
        <p:spPr>
          <a:xfrm>
            <a:off x="7989297" y="6130897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A304340-9BE8-4362-A40A-F2FC8361402B}"/>
              </a:ext>
            </a:extLst>
          </p:cNvPr>
          <p:cNvCxnSpPr>
            <a:stCxn id="224" idx="2"/>
            <a:endCxn id="240" idx="0"/>
          </p:cNvCxnSpPr>
          <p:nvPr/>
        </p:nvCxnSpPr>
        <p:spPr>
          <a:xfrm>
            <a:off x="4626666" y="5728542"/>
            <a:ext cx="2541" cy="344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1A03A7-2F25-4D17-B133-116FC2356A44}"/>
              </a:ext>
            </a:extLst>
          </p:cNvPr>
          <p:cNvSpPr/>
          <p:nvPr/>
        </p:nvSpPr>
        <p:spPr>
          <a:xfrm>
            <a:off x="5720985" y="1894561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Paging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꺾인 연결선 9"/>
          <p:cNvCxnSpPr>
            <a:stCxn id="138" idx="1"/>
          </p:cNvCxnSpPr>
          <p:nvPr/>
        </p:nvCxnSpPr>
        <p:spPr>
          <a:xfrm rot="10800000" flipV="1">
            <a:off x="1326465" y="1983714"/>
            <a:ext cx="4394520" cy="345154"/>
          </a:xfrm>
          <a:prstGeom prst="bentConnector3">
            <a:avLst>
              <a:gd name="adj1" fmla="val 1001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46" idx="0"/>
          </p:cNvCxnSpPr>
          <p:nvPr/>
        </p:nvCxnSpPr>
        <p:spPr>
          <a:xfrm flipH="1">
            <a:off x="4432206" y="1956829"/>
            <a:ext cx="1" cy="8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38" idx="3"/>
          </p:cNvCxnSpPr>
          <p:nvPr/>
        </p:nvCxnSpPr>
        <p:spPr>
          <a:xfrm>
            <a:off x="7138724" y="1983714"/>
            <a:ext cx="1361220" cy="345155"/>
          </a:xfrm>
          <a:prstGeom prst="bentConnector3">
            <a:avLst>
              <a:gd name="adj1" fmla="val 996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06" y="-30737"/>
            <a:ext cx="9144000" cy="619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588387"/>
            <a:ext cx="9135194" cy="6106028"/>
          </a:xfrm>
          <a:prstGeom prst="rect">
            <a:avLst/>
          </a:prstGeom>
          <a:solidFill>
            <a:schemeClr val="tx2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3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DC34DE-026D-40D6-BEB1-A3325EAB07A6}"/>
              </a:ext>
            </a:extLst>
          </p:cNvPr>
          <p:cNvCxnSpPr>
            <a:cxnSpLocks/>
          </p:cNvCxnSpPr>
          <p:nvPr/>
        </p:nvCxnSpPr>
        <p:spPr>
          <a:xfrm>
            <a:off x="375921" y="623103"/>
            <a:ext cx="838335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7">
            <a:extLst>
              <a:ext uri="{FF2B5EF4-FFF2-40B4-BE49-F238E27FC236}">
                <a16:creationId xmlns:a16="http://schemas.microsoft.com/office/drawing/2014/main" id="{9FB27C44-3B8E-46DC-8C55-25B69D73F78F}"/>
              </a:ext>
            </a:extLst>
          </p:cNvPr>
          <p:cNvSpPr/>
          <p:nvPr/>
        </p:nvSpPr>
        <p:spPr>
          <a:xfrm>
            <a:off x="8807" y="654781"/>
            <a:ext cx="9106168" cy="98152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2">
            <a:extLst>
              <a:ext uri="{FF2B5EF4-FFF2-40B4-BE49-F238E27FC236}">
                <a16:creationId xmlns:a16="http://schemas.microsoft.com/office/drawing/2014/main" id="{EF66CAED-3A73-4068-89EC-F0B33CA0FDD1}"/>
              </a:ext>
            </a:extLst>
          </p:cNvPr>
          <p:cNvSpPr/>
          <p:nvPr/>
        </p:nvSpPr>
        <p:spPr>
          <a:xfrm>
            <a:off x="0" y="1687072"/>
            <a:ext cx="9135193" cy="13796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모서리가 둥근 직사각형 75">
            <a:extLst>
              <a:ext uri="{FF2B5EF4-FFF2-40B4-BE49-F238E27FC236}">
                <a16:creationId xmlns:a16="http://schemas.microsoft.com/office/drawing/2014/main" id="{A9F09850-5F14-4532-8948-4BE81DF7F019}"/>
              </a:ext>
            </a:extLst>
          </p:cNvPr>
          <p:cNvSpPr/>
          <p:nvPr/>
        </p:nvSpPr>
        <p:spPr>
          <a:xfrm>
            <a:off x="-17612" y="3101872"/>
            <a:ext cx="9144000" cy="114098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056CC-BE55-42A0-81E0-92B094F2DBD7}"/>
              </a:ext>
            </a:extLst>
          </p:cNvPr>
          <p:cNvSpPr/>
          <p:nvPr/>
        </p:nvSpPr>
        <p:spPr>
          <a:xfrm>
            <a:off x="8806" y="0"/>
            <a:ext cx="3004738" cy="349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.2 </a:t>
            </a:r>
            <a:r>
              <a:rPr lang="ko-KR" altLang="en-US" sz="1350" b="1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마을검색</a:t>
            </a:r>
            <a:r>
              <a:rPr lang="ko-KR" altLang="en-US" sz="135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3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아키텍쳐</a:t>
            </a:r>
            <a:r>
              <a:rPr kumimoji="0" lang="ko-KR" alt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</a:t>
            </a:r>
          </a:p>
        </p:txBody>
      </p:sp>
      <p:sp>
        <p:nvSpPr>
          <p:cNvPr id="81" name="모서리가 둥근 직사각형 75">
            <a:extLst>
              <a:ext uri="{FF2B5EF4-FFF2-40B4-BE49-F238E27FC236}">
                <a16:creationId xmlns:a16="http://schemas.microsoft.com/office/drawing/2014/main" id="{6A31CBDB-91B4-4F19-8F89-10CBF501ECB2}"/>
              </a:ext>
            </a:extLst>
          </p:cNvPr>
          <p:cNvSpPr/>
          <p:nvPr/>
        </p:nvSpPr>
        <p:spPr>
          <a:xfrm>
            <a:off x="5698" y="5731525"/>
            <a:ext cx="9114975" cy="94233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모서리가 둥근 직사각형 75">
            <a:extLst>
              <a:ext uri="{FF2B5EF4-FFF2-40B4-BE49-F238E27FC236}">
                <a16:creationId xmlns:a16="http://schemas.microsoft.com/office/drawing/2014/main" id="{5E852588-AB6E-4E6B-9250-AA3BBCA1E00A}"/>
              </a:ext>
            </a:extLst>
          </p:cNvPr>
          <p:cNvSpPr/>
          <p:nvPr/>
        </p:nvSpPr>
        <p:spPr>
          <a:xfrm>
            <a:off x="-12627" y="4278021"/>
            <a:ext cx="9106169" cy="139800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85C26A-C71C-4B4A-B8B8-B65FA4719123}"/>
              </a:ext>
            </a:extLst>
          </p:cNvPr>
          <p:cNvSpPr/>
          <p:nvPr/>
        </p:nvSpPr>
        <p:spPr>
          <a:xfrm>
            <a:off x="4647638" y="887667"/>
            <a:ext cx="1375794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Reviewdetlai.jsp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마을 리뷰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.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searchVill.jsp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마을 검색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villageDetail.jsp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 마을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5780290-AD99-42BF-B249-4489005453BA}"/>
              </a:ext>
            </a:extLst>
          </p:cNvPr>
          <p:cNvSpPr/>
          <p:nvPr/>
        </p:nvSpPr>
        <p:spPr>
          <a:xfrm>
            <a:off x="3102757" y="1067137"/>
            <a:ext cx="836731" cy="1846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1FEF29-BC54-4AC7-B9BD-69E1DCBC76B6}"/>
              </a:ext>
            </a:extLst>
          </p:cNvPr>
          <p:cNvSpPr/>
          <p:nvPr/>
        </p:nvSpPr>
        <p:spPr>
          <a:xfrm>
            <a:off x="13251" y="654781"/>
            <a:ext cx="1252861" cy="261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Presention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EEE394-D257-448F-A08C-0FCB734EED55}"/>
              </a:ext>
            </a:extLst>
          </p:cNvPr>
          <p:cNvSpPr/>
          <p:nvPr/>
        </p:nvSpPr>
        <p:spPr>
          <a:xfrm>
            <a:off x="3723337" y="1778524"/>
            <a:ext cx="1417739" cy="178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Dispatcher Servlet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1A03A7-2F25-4D17-B133-116FC2356A44}"/>
              </a:ext>
            </a:extLst>
          </p:cNvPr>
          <p:cNvSpPr/>
          <p:nvPr/>
        </p:nvSpPr>
        <p:spPr>
          <a:xfrm>
            <a:off x="3723336" y="2037677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intercepter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E7BA987-8A05-4B2C-980E-7294CCC71878}"/>
              </a:ext>
            </a:extLst>
          </p:cNvPr>
          <p:cNvSpPr/>
          <p:nvPr/>
        </p:nvSpPr>
        <p:spPr>
          <a:xfrm>
            <a:off x="-1" y="1703189"/>
            <a:ext cx="1252861" cy="261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3380586-D092-4019-A279-A56CD20D1706}"/>
              </a:ext>
            </a:extLst>
          </p:cNvPr>
          <p:cNvSpPr/>
          <p:nvPr/>
        </p:nvSpPr>
        <p:spPr>
          <a:xfrm>
            <a:off x="2440124" y="2390129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272C2F-F4BC-46D4-9E63-090545C368A5}"/>
              </a:ext>
            </a:extLst>
          </p:cNvPr>
          <p:cNvSpPr/>
          <p:nvPr/>
        </p:nvSpPr>
        <p:spPr>
          <a:xfrm>
            <a:off x="3521122" y="2363609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APIReivew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A430F6-D349-46B9-840B-DB66D1C5AF46}"/>
              </a:ext>
            </a:extLst>
          </p:cNvPr>
          <p:cNvSpPr/>
          <p:nvPr/>
        </p:nvSpPr>
        <p:spPr>
          <a:xfrm>
            <a:off x="4713745" y="2367691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6378D1-41F8-4384-A909-D696586B6703}"/>
              </a:ext>
            </a:extLst>
          </p:cNvPr>
          <p:cNvSpPr/>
          <p:nvPr/>
        </p:nvSpPr>
        <p:spPr>
          <a:xfrm>
            <a:off x="5819543" y="2372935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DF99D90-64AA-4691-ACEE-36921FB953C4}"/>
              </a:ext>
            </a:extLst>
          </p:cNvPr>
          <p:cNvSpPr/>
          <p:nvPr/>
        </p:nvSpPr>
        <p:spPr>
          <a:xfrm>
            <a:off x="3692868" y="2984380"/>
            <a:ext cx="779742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UpLoadFileDTO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77AB10-820D-4F7D-B976-DAC890003CA2}"/>
              </a:ext>
            </a:extLst>
          </p:cNvPr>
          <p:cNvSpPr/>
          <p:nvPr/>
        </p:nvSpPr>
        <p:spPr>
          <a:xfrm>
            <a:off x="1812805" y="2809521"/>
            <a:ext cx="667134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B7E18F-A108-43CB-8504-F419BE732704}"/>
              </a:ext>
            </a:extLst>
          </p:cNvPr>
          <p:cNvSpPr/>
          <p:nvPr/>
        </p:nvSpPr>
        <p:spPr>
          <a:xfrm>
            <a:off x="5433194" y="2786852"/>
            <a:ext cx="667134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5830DFB-3B1F-4C2F-BF57-C7CF1761778E}"/>
              </a:ext>
            </a:extLst>
          </p:cNvPr>
          <p:cNvSpPr/>
          <p:nvPr/>
        </p:nvSpPr>
        <p:spPr>
          <a:xfrm>
            <a:off x="4141290" y="4122071"/>
            <a:ext cx="736558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UpLoadFileDTO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B632820-9ACD-45DD-B119-A3FE7BF18CD1}"/>
              </a:ext>
            </a:extLst>
          </p:cNvPr>
          <p:cNvSpPr/>
          <p:nvPr/>
        </p:nvSpPr>
        <p:spPr>
          <a:xfrm>
            <a:off x="0" y="3074776"/>
            <a:ext cx="810888" cy="329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Business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9B4A966-8CB9-428E-9CA8-DBB034B53AAF}"/>
              </a:ext>
            </a:extLst>
          </p:cNvPr>
          <p:cNvSpPr/>
          <p:nvPr/>
        </p:nvSpPr>
        <p:spPr>
          <a:xfrm>
            <a:off x="2398922" y="3728801"/>
            <a:ext cx="755128" cy="34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MapSVCImpl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Imle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2A978AF-4A19-4BBD-8855-C7C83066BE1A}"/>
              </a:ext>
            </a:extLst>
          </p:cNvPr>
          <p:cNvSpPr/>
          <p:nvPr/>
        </p:nvSpPr>
        <p:spPr>
          <a:xfrm>
            <a:off x="2468498" y="3209038"/>
            <a:ext cx="619469" cy="299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D4144FD-C8BD-4238-A4BF-4766F0A97B8A}"/>
              </a:ext>
            </a:extLst>
          </p:cNvPr>
          <p:cNvSpPr/>
          <p:nvPr/>
        </p:nvSpPr>
        <p:spPr>
          <a:xfrm>
            <a:off x="4096883" y="3703026"/>
            <a:ext cx="825373" cy="199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ReviewSVCImpl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33F3495-BA84-4ED2-8B0E-2B9C5F34FA4D}"/>
              </a:ext>
            </a:extLst>
          </p:cNvPr>
          <p:cNvSpPr/>
          <p:nvPr/>
        </p:nvSpPr>
        <p:spPr>
          <a:xfrm>
            <a:off x="4172261" y="3343856"/>
            <a:ext cx="674618" cy="15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8CEB8F3-F66E-4339-B9CE-FC2654B6694B}"/>
              </a:ext>
            </a:extLst>
          </p:cNvPr>
          <p:cNvSpPr/>
          <p:nvPr/>
        </p:nvSpPr>
        <p:spPr>
          <a:xfrm>
            <a:off x="5827494" y="3663556"/>
            <a:ext cx="674618" cy="278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8A9CC42-4ADD-4A22-9FBB-2A98A1075DEE}"/>
              </a:ext>
            </a:extLst>
          </p:cNvPr>
          <p:cNvSpPr/>
          <p:nvPr/>
        </p:nvSpPr>
        <p:spPr>
          <a:xfrm>
            <a:off x="5820010" y="3358781"/>
            <a:ext cx="674618" cy="15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6F1F6F93-7B48-41BB-969A-9FE7ADA3B394}"/>
              </a:ext>
            </a:extLst>
          </p:cNvPr>
          <p:cNvSpPr/>
          <p:nvPr/>
        </p:nvSpPr>
        <p:spPr>
          <a:xfrm>
            <a:off x="-8807" y="4307615"/>
            <a:ext cx="838313" cy="367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Persistence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8B90D51-A6A7-4A7C-9DAC-8A5CB4F14EE8}"/>
              </a:ext>
            </a:extLst>
          </p:cNvPr>
          <p:cNvSpPr/>
          <p:nvPr/>
        </p:nvSpPr>
        <p:spPr>
          <a:xfrm>
            <a:off x="2337605" y="4898435"/>
            <a:ext cx="917198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26988CE-FC8B-4A1B-8A61-2293BF7A9847}"/>
              </a:ext>
            </a:extLst>
          </p:cNvPr>
          <p:cNvSpPr/>
          <p:nvPr/>
        </p:nvSpPr>
        <p:spPr>
          <a:xfrm>
            <a:off x="2429753" y="4452764"/>
            <a:ext cx="724297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252371D-74DB-482A-9EF0-64DFF6B43226}"/>
              </a:ext>
            </a:extLst>
          </p:cNvPr>
          <p:cNvSpPr/>
          <p:nvPr/>
        </p:nvSpPr>
        <p:spPr>
          <a:xfrm>
            <a:off x="4628089" y="4740514"/>
            <a:ext cx="914229" cy="235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9BD6EAF-30B8-4C8B-B2EB-CD1F624303AB}"/>
              </a:ext>
            </a:extLst>
          </p:cNvPr>
          <p:cNvSpPr/>
          <p:nvPr/>
        </p:nvSpPr>
        <p:spPr>
          <a:xfrm>
            <a:off x="4634923" y="4428551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F47CDCB-E7E1-4397-BCBC-D30FF9DEEBCC}"/>
              </a:ext>
            </a:extLst>
          </p:cNvPr>
          <p:cNvSpPr/>
          <p:nvPr/>
        </p:nvSpPr>
        <p:spPr>
          <a:xfrm>
            <a:off x="5719240" y="4773310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E2B267B-8223-434E-A9D8-DE392DE70565}"/>
              </a:ext>
            </a:extLst>
          </p:cNvPr>
          <p:cNvSpPr/>
          <p:nvPr/>
        </p:nvSpPr>
        <p:spPr>
          <a:xfrm>
            <a:off x="5716764" y="4448426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CFFCCBD-886B-436B-9334-C965C817A8B2}"/>
              </a:ext>
            </a:extLst>
          </p:cNvPr>
          <p:cNvSpPr/>
          <p:nvPr/>
        </p:nvSpPr>
        <p:spPr>
          <a:xfrm>
            <a:off x="3590179" y="4791124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1EC1938-8FE4-4EF3-BE82-A6EF94E3D58F}"/>
              </a:ext>
            </a:extLst>
          </p:cNvPr>
          <p:cNvSpPr/>
          <p:nvPr/>
        </p:nvSpPr>
        <p:spPr>
          <a:xfrm>
            <a:off x="3590180" y="4430298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C0442A2-7F5E-4F42-AEDE-DEF543A7F387}"/>
              </a:ext>
            </a:extLst>
          </p:cNvPr>
          <p:cNvSpPr/>
          <p:nvPr/>
        </p:nvSpPr>
        <p:spPr>
          <a:xfrm>
            <a:off x="3926054" y="5312930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JDBCTemplete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D0FE8FF-60C9-4614-BF31-A39BFB416469}"/>
              </a:ext>
            </a:extLst>
          </p:cNvPr>
          <p:cNvSpPr/>
          <p:nvPr/>
        </p:nvSpPr>
        <p:spPr>
          <a:xfrm>
            <a:off x="3917796" y="5550237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DataSourse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88E9B0E9-2F80-46E9-AE82-A0F5207B1DD7}"/>
              </a:ext>
            </a:extLst>
          </p:cNvPr>
          <p:cNvCxnSpPr>
            <a:stCxn id="223" idx="2"/>
            <a:endCxn id="224" idx="0"/>
          </p:cNvCxnSpPr>
          <p:nvPr/>
        </p:nvCxnSpPr>
        <p:spPr>
          <a:xfrm flipH="1">
            <a:off x="4626666" y="5491235"/>
            <a:ext cx="8258" cy="5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순서도: 자기 디스크 239">
            <a:extLst>
              <a:ext uri="{FF2B5EF4-FFF2-40B4-BE49-F238E27FC236}">
                <a16:creationId xmlns:a16="http://schemas.microsoft.com/office/drawing/2014/main" id="{9B986E33-9427-4631-A0BB-3EA1E0CB42D0}"/>
              </a:ext>
            </a:extLst>
          </p:cNvPr>
          <p:cNvSpPr/>
          <p:nvPr/>
        </p:nvSpPr>
        <p:spPr>
          <a:xfrm>
            <a:off x="584921" y="5823935"/>
            <a:ext cx="8088571" cy="748131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EE97815B-72E7-4F31-A90B-03FB4E5E81DE}"/>
              </a:ext>
            </a:extLst>
          </p:cNvPr>
          <p:cNvSpPr/>
          <p:nvPr/>
        </p:nvSpPr>
        <p:spPr>
          <a:xfrm>
            <a:off x="-8806" y="5732902"/>
            <a:ext cx="810888" cy="329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DataBase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47A4C38-02E4-45B3-A57F-98C582B507FA}"/>
              </a:ext>
            </a:extLst>
          </p:cNvPr>
          <p:cNvSpPr/>
          <p:nvPr/>
        </p:nvSpPr>
        <p:spPr>
          <a:xfrm>
            <a:off x="2045203" y="6140847"/>
            <a:ext cx="746698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reviewComment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30807C9D-9938-4A42-ABC7-489E94438E50}"/>
              </a:ext>
            </a:extLst>
          </p:cNvPr>
          <p:cNvSpPr/>
          <p:nvPr/>
        </p:nvSpPr>
        <p:spPr>
          <a:xfrm>
            <a:off x="2957379" y="6140847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F0A534D-7DD0-4988-A539-3825416E21C5}"/>
              </a:ext>
            </a:extLst>
          </p:cNvPr>
          <p:cNvSpPr/>
          <p:nvPr/>
        </p:nvSpPr>
        <p:spPr>
          <a:xfrm>
            <a:off x="3871928" y="6146434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UploadFile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B479652A-640A-4773-8325-2902B391BA31}"/>
              </a:ext>
            </a:extLst>
          </p:cNvPr>
          <p:cNvSpPr/>
          <p:nvPr/>
        </p:nvSpPr>
        <p:spPr>
          <a:xfrm>
            <a:off x="4801550" y="6130897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bookmark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1C1E6EE-257C-4A9D-A882-AC73733C3531}"/>
              </a:ext>
            </a:extLst>
          </p:cNvPr>
          <p:cNvSpPr/>
          <p:nvPr/>
        </p:nvSpPr>
        <p:spPr>
          <a:xfrm>
            <a:off x="5693300" y="6140847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A304340-9BE8-4362-A40A-F2FC8361402B}"/>
              </a:ext>
            </a:extLst>
          </p:cNvPr>
          <p:cNvCxnSpPr>
            <a:stCxn id="224" idx="2"/>
            <a:endCxn id="240" idx="0"/>
          </p:cNvCxnSpPr>
          <p:nvPr/>
        </p:nvCxnSpPr>
        <p:spPr>
          <a:xfrm>
            <a:off x="4626666" y="5728542"/>
            <a:ext cx="2541" cy="344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</p:cNvCxnSpPr>
          <p:nvPr/>
        </p:nvCxnSpPr>
        <p:spPr>
          <a:xfrm flipH="1">
            <a:off x="4427854" y="1956829"/>
            <a:ext cx="4353" cy="8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0" idx="2"/>
          </p:cNvCxnSpPr>
          <p:nvPr/>
        </p:nvCxnSpPr>
        <p:spPr>
          <a:xfrm rot="16200000" flipH="1">
            <a:off x="4315968" y="456958"/>
            <a:ext cx="232981" cy="182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5" idx="2"/>
          </p:cNvCxnSpPr>
          <p:nvPr/>
        </p:nvCxnSpPr>
        <p:spPr>
          <a:xfrm>
            <a:off x="5335535" y="1256999"/>
            <a:ext cx="8258" cy="231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8" idx="0"/>
          </p:cNvCxnSpPr>
          <p:nvPr/>
        </p:nvCxnSpPr>
        <p:spPr>
          <a:xfrm>
            <a:off x="4427854" y="1484784"/>
            <a:ext cx="4353" cy="29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6" idx="2"/>
            <a:endCxn id="122" idx="0"/>
          </p:cNvCxnSpPr>
          <p:nvPr/>
        </p:nvCxnSpPr>
        <p:spPr>
          <a:xfrm>
            <a:off x="2773691" y="2710948"/>
            <a:ext cx="4542" cy="49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2" idx="2"/>
            <a:endCxn id="121" idx="0"/>
          </p:cNvCxnSpPr>
          <p:nvPr/>
        </p:nvCxnSpPr>
        <p:spPr>
          <a:xfrm flipH="1">
            <a:off x="2776486" y="3508525"/>
            <a:ext cx="1747" cy="22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8" idx="2"/>
          </p:cNvCxnSpPr>
          <p:nvPr/>
        </p:nvCxnSpPr>
        <p:spPr>
          <a:xfrm rot="16200000" flipH="1">
            <a:off x="4349273" y="2189844"/>
            <a:ext cx="219935" cy="12091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9" idx="2"/>
          </p:cNvCxnSpPr>
          <p:nvPr/>
        </p:nvCxnSpPr>
        <p:spPr>
          <a:xfrm>
            <a:off x="5047312" y="2688510"/>
            <a:ext cx="6555" cy="2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35" idx="0"/>
          </p:cNvCxnSpPr>
          <p:nvPr/>
        </p:nvCxnSpPr>
        <p:spPr>
          <a:xfrm>
            <a:off x="4504408" y="2913802"/>
            <a:ext cx="5162" cy="43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0" idx="2"/>
            <a:endCxn id="145" idx="0"/>
          </p:cNvCxnSpPr>
          <p:nvPr/>
        </p:nvCxnSpPr>
        <p:spPr>
          <a:xfrm>
            <a:off x="6153110" y="2693754"/>
            <a:ext cx="4209" cy="66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6" idx="1"/>
            <a:endCxn id="56" idx="0"/>
          </p:cNvCxnSpPr>
          <p:nvPr/>
        </p:nvCxnSpPr>
        <p:spPr>
          <a:xfrm rot="10800000" flipV="1">
            <a:off x="2773692" y="2126829"/>
            <a:ext cx="949645" cy="263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58" idx="0"/>
          </p:cNvCxnSpPr>
          <p:nvPr/>
        </p:nvCxnSpPr>
        <p:spPr>
          <a:xfrm>
            <a:off x="3854689" y="2215180"/>
            <a:ext cx="0" cy="1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59" idx="0"/>
          </p:cNvCxnSpPr>
          <p:nvPr/>
        </p:nvCxnSpPr>
        <p:spPr>
          <a:xfrm>
            <a:off x="5039355" y="2203862"/>
            <a:ext cx="7957" cy="16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3"/>
            <a:endCxn id="60" idx="0"/>
          </p:cNvCxnSpPr>
          <p:nvPr/>
        </p:nvCxnSpPr>
        <p:spPr>
          <a:xfrm>
            <a:off x="5141075" y="2126830"/>
            <a:ext cx="1012035" cy="246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35" idx="2"/>
            <a:endCxn id="134" idx="0"/>
          </p:cNvCxnSpPr>
          <p:nvPr/>
        </p:nvCxnSpPr>
        <p:spPr>
          <a:xfrm>
            <a:off x="4509570" y="3501732"/>
            <a:ext cx="0" cy="20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45" idx="2"/>
            <a:endCxn id="144" idx="0"/>
          </p:cNvCxnSpPr>
          <p:nvPr/>
        </p:nvCxnSpPr>
        <p:spPr>
          <a:xfrm>
            <a:off x="6157319" y="3516657"/>
            <a:ext cx="7484" cy="14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1" idx="2"/>
            <a:endCxn id="178" idx="0"/>
          </p:cNvCxnSpPr>
          <p:nvPr/>
        </p:nvCxnSpPr>
        <p:spPr>
          <a:xfrm>
            <a:off x="2776486" y="4075993"/>
            <a:ext cx="15416" cy="37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78" idx="2"/>
            <a:endCxn id="177" idx="0"/>
          </p:cNvCxnSpPr>
          <p:nvPr/>
        </p:nvCxnSpPr>
        <p:spPr>
          <a:xfrm>
            <a:off x="2791902" y="4757564"/>
            <a:ext cx="4302" cy="14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34" idx="2"/>
          </p:cNvCxnSpPr>
          <p:nvPr/>
        </p:nvCxnSpPr>
        <p:spPr>
          <a:xfrm>
            <a:off x="4509570" y="3902397"/>
            <a:ext cx="1493" cy="153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218" idx="0"/>
          </p:cNvCxnSpPr>
          <p:nvPr/>
        </p:nvCxnSpPr>
        <p:spPr>
          <a:xfrm rot="10800000" flipV="1">
            <a:off x="4047296" y="4066468"/>
            <a:ext cx="457113" cy="363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endCxn id="182" idx="0"/>
          </p:cNvCxnSpPr>
          <p:nvPr/>
        </p:nvCxnSpPr>
        <p:spPr>
          <a:xfrm>
            <a:off x="4511063" y="4068359"/>
            <a:ext cx="580975" cy="360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44" idx="2"/>
            <a:endCxn id="184" idx="0"/>
          </p:cNvCxnSpPr>
          <p:nvPr/>
        </p:nvCxnSpPr>
        <p:spPr>
          <a:xfrm>
            <a:off x="6164803" y="3941865"/>
            <a:ext cx="9076" cy="50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84" idx="2"/>
            <a:endCxn id="183" idx="0"/>
          </p:cNvCxnSpPr>
          <p:nvPr/>
        </p:nvCxnSpPr>
        <p:spPr>
          <a:xfrm>
            <a:off x="6173879" y="4632920"/>
            <a:ext cx="2476" cy="14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endCxn id="223" idx="1"/>
          </p:cNvCxnSpPr>
          <p:nvPr/>
        </p:nvCxnSpPr>
        <p:spPr>
          <a:xfrm>
            <a:off x="2773691" y="5203235"/>
            <a:ext cx="1152363" cy="198848"/>
          </a:xfrm>
          <a:prstGeom prst="bentConnector3">
            <a:avLst>
              <a:gd name="adj1" fmla="val 2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83" idx="2"/>
            <a:endCxn id="223" idx="3"/>
          </p:cNvCxnSpPr>
          <p:nvPr/>
        </p:nvCxnSpPr>
        <p:spPr>
          <a:xfrm rot="5400000">
            <a:off x="5537935" y="4763662"/>
            <a:ext cx="444279" cy="832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4047293" y="4992966"/>
            <a:ext cx="0" cy="30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81" idx="2"/>
          </p:cNvCxnSpPr>
          <p:nvPr/>
        </p:nvCxnSpPr>
        <p:spPr>
          <a:xfrm>
            <a:off x="5085204" y="4975618"/>
            <a:ext cx="6833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1A03A7-2F25-4D17-B133-116FC2356A44}"/>
              </a:ext>
            </a:extLst>
          </p:cNvPr>
          <p:cNvSpPr/>
          <p:nvPr/>
        </p:nvSpPr>
        <p:spPr>
          <a:xfrm>
            <a:off x="6630993" y="2039441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Paging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꺾인 연결선 8"/>
          <p:cNvCxnSpPr>
            <a:stCxn id="80" idx="2"/>
            <a:endCxn id="60" idx="3"/>
          </p:cNvCxnSpPr>
          <p:nvPr/>
        </p:nvCxnSpPr>
        <p:spPr>
          <a:xfrm rot="5400000">
            <a:off x="6755471" y="1948952"/>
            <a:ext cx="315599" cy="853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06" y="-30737"/>
            <a:ext cx="9144000" cy="619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588387"/>
            <a:ext cx="9135194" cy="6106028"/>
          </a:xfrm>
          <a:prstGeom prst="rect">
            <a:avLst/>
          </a:prstGeom>
          <a:solidFill>
            <a:schemeClr val="tx2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3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DC34DE-026D-40D6-BEB1-A3325EAB07A6}"/>
              </a:ext>
            </a:extLst>
          </p:cNvPr>
          <p:cNvCxnSpPr>
            <a:cxnSpLocks/>
          </p:cNvCxnSpPr>
          <p:nvPr/>
        </p:nvCxnSpPr>
        <p:spPr>
          <a:xfrm>
            <a:off x="375921" y="623103"/>
            <a:ext cx="838335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7">
            <a:extLst>
              <a:ext uri="{FF2B5EF4-FFF2-40B4-BE49-F238E27FC236}">
                <a16:creationId xmlns:a16="http://schemas.microsoft.com/office/drawing/2014/main" id="{9FB27C44-3B8E-46DC-8C55-25B69D73F78F}"/>
              </a:ext>
            </a:extLst>
          </p:cNvPr>
          <p:cNvSpPr/>
          <p:nvPr/>
        </p:nvSpPr>
        <p:spPr>
          <a:xfrm>
            <a:off x="8807" y="654781"/>
            <a:ext cx="9106168" cy="98152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2">
            <a:extLst>
              <a:ext uri="{FF2B5EF4-FFF2-40B4-BE49-F238E27FC236}">
                <a16:creationId xmlns:a16="http://schemas.microsoft.com/office/drawing/2014/main" id="{EF66CAED-3A73-4068-89EC-F0B33CA0FDD1}"/>
              </a:ext>
            </a:extLst>
          </p:cNvPr>
          <p:cNvSpPr/>
          <p:nvPr/>
        </p:nvSpPr>
        <p:spPr>
          <a:xfrm>
            <a:off x="0" y="1687072"/>
            <a:ext cx="9135193" cy="13796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모서리가 둥근 직사각형 75">
            <a:extLst>
              <a:ext uri="{FF2B5EF4-FFF2-40B4-BE49-F238E27FC236}">
                <a16:creationId xmlns:a16="http://schemas.microsoft.com/office/drawing/2014/main" id="{A9F09850-5F14-4532-8948-4BE81DF7F019}"/>
              </a:ext>
            </a:extLst>
          </p:cNvPr>
          <p:cNvSpPr/>
          <p:nvPr/>
        </p:nvSpPr>
        <p:spPr>
          <a:xfrm>
            <a:off x="-17612" y="3101872"/>
            <a:ext cx="9144000" cy="114098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056CC-BE55-42A0-81E0-92B094F2DBD7}"/>
              </a:ext>
            </a:extLst>
          </p:cNvPr>
          <p:cNvSpPr/>
          <p:nvPr/>
        </p:nvSpPr>
        <p:spPr>
          <a:xfrm>
            <a:off x="8806" y="0"/>
            <a:ext cx="3004738" cy="349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.2 </a:t>
            </a:r>
            <a:r>
              <a:rPr lang="ko-KR" altLang="en-US" sz="135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예약 </a:t>
            </a:r>
            <a:r>
              <a:rPr kumimoji="0" lang="ko-KR" altLang="en-US" sz="13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아키텍쳐</a:t>
            </a:r>
            <a:r>
              <a:rPr kumimoji="0" lang="ko-KR" alt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</a:t>
            </a:r>
          </a:p>
        </p:txBody>
      </p:sp>
      <p:sp>
        <p:nvSpPr>
          <p:cNvPr id="81" name="모서리가 둥근 직사각형 75">
            <a:extLst>
              <a:ext uri="{FF2B5EF4-FFF2-40B4-BE49-F238E27FC236}">
                <a16:creationId xmlns:a16="http://schemas.microsoft.com/office/drawing/2014/main" id="{6A31CBDB-91B4-4F19-8F89-10CBF501ECB2}"/>
              </a:ext>
            </a:extLst>
          </p:cNvPr>
          <p:cNvSpPr/>
          <p:nvPr/>
        </p:nvSpPr>
        <p:spPr>
          <a:xfrm>
            <a:off x="5698" y="5731525"/>
            <a:ext cx="9114975" cy="94233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모서리가 둥근 직사각형 75">
            <a:extLst>
              <a:ext uri="{FF2B5EF4-FFF2-40B4-BE49-F238E27FC236}">
                <a16:creationId xmlns:a16="http://schemas.microsoft.com/office/drawing/2014/main" id="{5E852588-AB6E-4E6B-9250-AA3BBCA1E00A}"/>
              </a:ext>
            </a:extLst>
          </p:cNvPr>
          <p:cNvSpPr/>
          <p:nvPr/>
        </p:nvSpPr>
        <p:spPr>
          <a:xfrm>
            <a:off x="-12627" y="4278021"/>
            <a:ext cx="9106169" cy="139800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1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6FFBC6-191D-4AAE-AF52-064C2714E976}"/>
              </a:ext>
            </a:extLst>
          </p:cNvPr>
          <p:cNvSpPr/>
          <p:nvPr/>
        </p:nvSpPr>
        <p:spPr>
          <a:xfrm>
            <a:off x="3807241" y="990651"/>
            <a:ext cx="1252861" cy="230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UserReservation.jsp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1FEF29-BC54-4AC7-B9BD-69E1DCBC76B6}"/>
              </a:ext>
            </a:extLst>
          </p:cNvPr>
          <p:cNvSpPr/>
          <p:nvPr/>
        </p:nvSpPr>
        <p:spPr>
          <a:xfrm>
            <a:off x="13251" y="654781"/>
            <a:ext cx="1252861" cy="261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Presention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EEE394-D257-448F-A08C-0FCB734EED55}"/>
              </a:ext>
            </a:extLst>
          </p:cNvPr>
          <p:cNvSpPr/>
          <p:nvPr/>
        </p:nvSpPr>
        <p:spPr>
          <a:xfrm>
            <a:off x="3723337" y="1778524"/>
            <a:ext cx="1417739" cy="178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Dispatcher Servlet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1A03A7-2F25-4D17-B133-116FC2356A44}"/>
              </a:ext>
            </a:extLst>
          </p:cNvPr>
          <p:cNvSpPr/>
          <p:nvPr/>
        </p:nvSpPr>
        <p:spPr>
          <a:xfrm>
            <a:off x="3723336" y="2037677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intercepter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E7BA987-8A05-4B2C-980E-7294CCC71878}"/>
              </a:ext>
            </a:extLst>
          </p:cNvPr>
          <p:cNvSpPr/>
          <p:nvPr/>
        </p:nvSpPr>
        <p:spPr>
          <a:xfrm>
            <a:off x="-1" y="1703189"/>
            <a:ext cx="1252861" cy="261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8B457C-7560-469D-B70D-863332397C90}"/>
              </a:ext>
            </a:extLst>
          </p:cNvPr>
          <p:cNvSpPr/>
          <p:nvPr/>
        </p:nvSpPr>
        <p:spPr>
          <a:xfrm>
            <a:off x="2489358" y="2461879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B4C1B3-F79D-409F-9F5E-831C6B594109}"/>
              </a:ext>
            </a:extLst>
          </p:cNvPr>
          <p:cNvSpPr/>
          <p:nvPr/>
        </p:nvSpPr>
        <p:spPr>
          <a:xfrm>
            <a:off x="4099677" y="2461879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6378D1-41F8-4384-A909-D696586B6703}"/>
              </a:ext>
            </a:extLst>
          </p:cNvPr>
          <p:cNvSpPr/>
          <p:nvPr/>
        </p:nvSpPr>
        <p:spPr>
          <a:xfrm>
            <a:off x="5612788" y="2461879"/>
            <a:ext cx="667134" cy="320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</a:t>
            </a:r>
            <a:b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FA47204-5294-4ED1-BF0A-36F39BE0F763}"/>
              </a:ext>
            </a:extLst>
          </p:cNvPr>
          <p:cNvSpPr/>
          <p:nvPr/>
        </p:nvSpPr>
        <p:spPr>
          <a:xfrm>
            <a:off x="2041954" y="2844845"/>
            <a:ext cx="654443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6694042-2419-48AC-B468-1BD81F6AA949}"/>
              </a:ext>
            </a:extLst>
          </p:cNvPr>
          <p:cNvSpPr/>
          <p:nvPr/>
        </p:nvSpPr>
        <p:spPr>
          <a:xfrm>
            <a:off x="3598786" y="2858584"/>
            <a:ext cx="748725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B7E18F-A108-43CB-8504-F419BE732704}"/>
              </a:ext>
            </a:extLst>
          </p:cNvPr>
          <p:cNvSpPr/>
          <p:nvPr/>
        </p:nvSpPr>
        <p:spPr>
          <a:xfrm>
            <a:off x="5193488" y="2889621"/>
            <a:ext cx="667134" cy="275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villageDTO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A3C08FF-6099-420A-BA6F-E8DCC75C6D4F}"/>
              </a:ext>
            </a:extLst>
          </p:cNvPr>
          <p:cNvSpPr/>
          <p:nvPr/>
        </p:nvSpPr>
        <p:spPr>
          <a:xfrm>
            <a:off x="2472907" y="3197787"/>
            <a:ext cx="700036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1EC5EA1-F0BA-4EEE-A4B8-8259102D7DB7}"/>
              </a:ext>
            </a:extLst>
          </p:cNvPr>
          <p:cNvSpPr/>
          <p:nvPr/>
        </p:nvSpPr>
        <p:spPr>
          <a:xfrm>
            <a:off x="2383385" y="3687542"/>
            <a:ext cx="879079" cy="193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MemberSVCImpl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B632820-9ACD-45DD-B119-A3FE7BF18CD1}"/>
              </a:ext>
            </a:extLst>
          </p:cNvPr>
          <p:cNvSpPr/>
          <p:nvPr/>
        </p:nvSpPr>
        <p:spPr>
          <a:xfrm>
            <a:off x="0" y="3074776"/>
            <a:ext cx="810888" cy="329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Business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8088C9A-A025-4410-A3E7-9FA0430212A5}"/>
              </a:ext>
            </a:extLst>
          </p:cNvPr>
          <p:cNvSpPr/>
          <p:nvPr/>
        </p:nvSpPr>
        <p:spPr>
          <a:xfrm>
            <a:off x="4039572" y="3641401"/>
            <a:ext cx="825373" cy="36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ReservationSVCImpl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7E5A235-CA8D-4D17-81BD-67BA00B73547}"/>
              </a:ext>
            </a:extLst>
          </p:cNvPr>
          <p:cNvSpPr/>
          <p:nvPr/>
        </p:nvSpPr>
        <p:spPr>
          <a:xfrm>
            <a:off x="4027642" y="3231296"/>
            <a:ext cx="827105" cy="26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8CEB8F3-F66E-4339-B9CE-FC2654B6694B}"/>
              </a:ext>
            </a:extLst>
          </p:cNvPr>
          <p:cNvSpPr/>
          <p:nvPr/>
        </p:nvSpPr>
        <p:spPr>
          <a:xfrm>
            <a:off x="5612723" y="3609302"/>
            <a:ext cx="674618" cy="278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8A9CC42-4ADD-4A22-9FBB-2A98A1075DEE}"/>
              </a:ext>
            </a:extLst>
          </p:cNvPr>
          <p:cNvSpPr/>
          <p:nvPr/>
        </p:nvSpPr>
        <p:spPr>
          <a:xfrm>
            <a:off x="5613255" y="3247569"/>
            <a:ext cx="674618" cy="15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villageSVC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054CEF5-06AA-4C8D-82EB-D6F468C96459}"/>
              </a:ext>
            </a:extLst>
          </p:cNvPr>
          <p:cNvSpPr/>
          <p:nvPr/>
        </p:nvSpPr>
        <p:spPr>
          <a:xfrm>
            <a:off x="2374995" y="4820833"/>
            <a:ext cx="895858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MemberDAOImpl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12B3913-0E2B-4342-8091-F8B7B3D8E3F0}"/>
              </a:ext>
            </a:extLst>
          </p:cNvPr>
          <p:cNvSpPr/>
          <p:nvPr/>
        </p:nvSpPr>
        <p:spPr>
          <a:xfrm>
            <a:off x="2464392" y="4396168"/>
            <a:ext cx="724297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MemberDAO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6F1F6F93-7B48-41BB-969A-9FE7ADA3B394}"/>
              </a:ext>
            </a:extLst>
          </p:cNvPr>
          <p:cNvSpPr/>
          <p:nvPr/>
        </p:nvSpPr>
        <p:spPr>
          <a:xfrm>
            <a:off x="-8807" y="4307615"/>
            <a:ext cx="838313" cy="367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Persistence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B4D2A25-9A0F-4A6D-9FE7-DEE87093FEF4}"/>
              </a:ext>
            </a:extLst>
          </p:cNvPr>
          <p:cNvSpPr/>
          <p:nvPr/>
        </p:nvSpPr>
        <p:spPr>
          <a:xfrm>
            <a:off x="4048869" y="4838241"/>
            <a:ext cx="810047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MapDAOImpl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villageDAOImpl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E09A580-8BE7-4318-9D15-E5F534D78B29}"/>
              </a:ext>
            </a:extLst>
          </p:cNvPr>
          <p:cNvSpPr/>
          <p:nvPr/>
        </p:nvSpPr>
        <p:spPr>
          <a:xfrm>
            <a:off x="3999981" y="4415118"/>
            <a:ext cx="914229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F47CDCB-E7E1-4397-BCBC-D30FF9DEEBCC}"/>
              </a:ext>
            </a:extLst>
          </p:cNvPr>
          <p:cNvSpPr/>
          <p:nvPr/>
        </p:nvSpPr>
        <p:spPr>
          <a:xfrm>
            <a:off x="5492916" y="4773271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villageDAOImpl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E2B267B-8223-434E-A9D8-DE392DE70565}"/>
              </a:ext>
            </a:extLst>
          </p:cNvPr>
          <p:cNvSpPr/>
          <p:nvPr/>
        </p:nvSpPr>
        <p:spPr>
          <a:xfrm>
            <a:off x="5492917" y="4442618"/>
            <a:ext cx="914229" cy="184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villageDAO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C0442A2-7F5E-4F42-AEDE-DEF543A7F387}"/>
              </a:ext>
            </a:extLst>
          </p:cNvPr>
          <p:cNvSpPr/>
          <p:nvPr/>
        </p:nvSpPr>
        <p:spPr>
          <a:xfrm>
            <a:off x="3751127" y="5312930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JDBCTemplete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D0FE8FF-60C9-4614-BF31-A39BFB416469}"/>
              </a:ext>
            </a:extLst>
          </p:cNvPr>
          <p:cNvSpPr/>
          <p:nvPr/>
        </p:nvSpPr>
        <p:spPr>
          <a:xfrm>
            <a:off x="3758774" y="5550237"/>
            <a:ext cx="1417739" cy="1783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DataSourse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88E9B0E9-2F80-46E9-AE82-A0F5207B1DD7}"/>
              </a:ext>
            </a:extLst>
          </p:cNvPr>
          <p:cNvCxnSpPr/>
          <p:nvPr/>
        </p:nvCxnSpPr>
        <p:spPr>
          <a:xfrm flipH="1">
            <a:off x="4451740" y="5491235"/>
            <a:ext cx="8258" cy="5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순서도: 자기 디스크 239">
            <a:extLst>
              <a:ext uri="{FF2B5EF4-FFF2-40B4-BE49-F238E27FC236}">
                <a16:creationId xmlns:a16="http://schemas.microsoft.com/office/drawing/2014/main" id="{9B986E33-9427-4631-A0BB-3EA1E0CB42D0}"/>
              </a:ext>
            </a:extLst>
          </p:cNvPr>
          <p:cNvSpPr/>
          <p:nvPr/>
        </p:nvSpPr>
        <p:spPr>
          <a:xfrm>
            <a:off x="584921" y="5823935"/>
            <a:ext cx="8088571" cy="748131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EE97815B-72E7-4F31-A90B-03FB4E5E81DE}"/>
              </a:ext>
            </a:extLst>
          </p:cNvPr>
          <p:cNvSpPr/>
          <p:nvPr/>
        </p:nvSpPr>
        <p:spPr>
          <a:xfrm>
            <a:off x="-8806" y="5732902"/>
            <a:ext cx="810888" cy="329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DataBase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ED722079-3BC1-49FA-9CF6-8C9343745BE1}"/>
              </a:ext>
            </a:extLst>
          </p:cNvPr>
          <p:cNvSpPr/>
          <p:nvPr/>
        </p:nvSpPr>
        <p:spPr>
          <a:xfrm>
            <a:off x="3403496" y="6149512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15F6C6A-6548-4882-9735-1754F5C17207}"/>
              </a:ext>
            </a:extLst>
          </p:cNvPr>
          <p:cNvSpPr/>
          <p:nvPr/>
        </p:nvSpPr>
        <p:spPr>
          <a:xfrm>
            <a:off x="4140724" y="6140847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1C1E6EE-257C-4A9D-A882-AC73733C3531}"/>
              </a:ext>
            </a:extLst>
          </p:cNvPr>
          <p:cNvSpPr/>
          <p:nvPr/>
        </p:nvSpPr>
        <p:spPr>
          <a:xfrm>
            <a:off x="4893125" y="6140847"/>
            <a:ext cx="654443" cy="28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village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A304340-9BE8-4362-A40A-F2FC8361402B}"/>
              </a:ext>
            </a:extLst>
          </p:cNvPr>
          <p:cNvCxnSpPr/>
          <p:nvPr/>
        </p:nvCxnSpPr>
        <p:spPr>
          <a:xfrm>
            <a:off x="4451740" y="5728542"/>
            <a:ext cx="2541" cy="344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</p:cNvCxnSpPr>
          <p:nvPr/>
        </p:nvCxnSpPr>
        <p:spPr>
          <a:xfrm flipH="1">
            <a:off x="4427854" y="1956829"/>
            <a:ext cx="4353" cy="8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7" idx="2"/>
            <a:endCxn id="8" idx="0"/>
          </p:cNvCxnSpPr>
          <p:nvPr/>
        </p:nvCxnSpPr>
        <p:spPr>
          <a:xfrm flipH="1">
            <a:off x="4432207" y="1221551"/>
            <a:ext cx="1465" cy="55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6" idx="2"/>
            <a:endCxn id="57" idx="0"/>
          </p:cNvCxnSpPr>
          <p:nvPr/>
        </p:nvCxnSpPr>
        <p:spPr>
          <a:xfrm>
            <a:off x="4432206" y="2215982"/>
            <a:ext cx="1038" cy="24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6" idx="1"/>
            <a:endCxn id="51" idx="0"/>
          </p:cNvCxnSpPr>
          <p:nvPr/>
        </p:nvCxnSpPr>
        <p:spPr>
          <a:xfrm rot="10800000" flipV="1">
            <a:off x="2822926" y="2126829"/>
            <a:ext cx="900411" cy="335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46" idx="3"/>
            <a:endCxn id="60" idx="0"/>
          </p:cNvCxnSpPr>
          <p:nvPr/>
        </p:nvCxnSpPr>
        <p:spPr>
          <a:xfrm>
            <a:off x="5141075" y="2126830"/>
            <a:ext cx="805280" cy="335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1" idx="2"/>
            <a:endCxn id="98" idx="0"/>
          </p:cNvCxnSpPr>
          <p:nvPr/>
        </p:nvCxnSpPr>
        <p:spPr>
          <a:xfrm>
            <a:off x="2822925" y="2782698"/>
            <a:ext cx="0" cy="41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7" idx="2"/>
            <a:endCxn id="129" idx="0"/>
          </p:cNvCxnSpPr>
          <p:nvPr/>
        </p:nvCxnSpPr>
        <p:spPr>
          <a:xfrm>
            <a:off x="4433244" y="2782698"/>
            <a:ext cx="7951" cy="44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0" idx="2"/>
            <a:endCxn id="145" idx="0"/>
          </p:cNvCxnSpPr>
          <p:nvPr/>
        </p:nvCxnSpPr>
        <p:spPr>
          <a:xfrm>
            <a:off x="5946355" y="2782698"/>
            <a:ext cx="4209" cy="46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8" idx="2"/>
            <a:endCxn id="99" idx="0"/>
          </p:cNvCxnSpPr>
          <p:nvPr/>
        </p:nvCxnSpPr>
        <p:spPr>
          <a:xfrm>
            <a:off x="2822925" y="3502587"/>
            <a:ext cx="0" cy="18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28" idx="0"/>
          </p:cNvCxnSpPr>
          <p:nvPr/>
        </p:nvCxnSpPr>
        <p:spPr>
          <a:xfrm>
            <a:off x="4452258" y="3526343"/>
            <a:ext cx="1" cy="11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5" idx="2"/>
            <a:endCxn id="144" idx="0"/>
          </p:cNvCxnSpPr>
          <p:nvPr/>
        </p:nvCxnSpPr>
        <p:spPr>
          <a:xfrm flipH="1">
            <a:off x="5950032" y="3405445"/>
            <a:ext cx="532" cy="20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99" idx="2"/>
            <a:endCxn id="170" idx="0"/>
          </p:cNvCxnSpPr>
          <p:nvPr/>
        </p:nvCxnSpPr>
        <p:spPr>
          <a:xfrm>
            <a:off x="2822925" y="3880797"/>
            <a:ext cx="3616" cy="5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70" idx="2"/>
            <a:endCxn id="169" idx="0"/>
          </p:cNvCxnSpPr>
          <p:nvPr/>
        </p:nvCxnSpPr>
        <p:spPr>
          <a:xfrm flipH="1">
            <a:off x="2822924" y="4700968"/>
            <a:ext cx="3617" cy="11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8" idx="2"/>
            <a:endCxn id="180" idx="0"/>
          </p:cNvCxnSpPr>
          <p:nvPr/>
        </p:nvCxnSpPr>
        <p:spPr>
          <a:xfrm>
            <a:off x="4452259" y="4007972"/>
            <a:ext cx="4837" cy="40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80" idx="2"/>
            <a:endCxn id="179" idx="0"/>
          </p:cNvCxnSpPr>
          <p:nvPr/>
        </p:nvCxnSpPr>
        <p:spPr>
          <a:xfrm flipH="1">
            <a:off x="4453893" y="4719918"/>
            <a:ext cx="3203" cy="11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44" idx="2"/>
            <a:endCxn id="184" idx="0"/>
          </p:cNvCxnSpPr>
          <p:nvPr/>
        </p:nvCxnSpPr>
        <p:spPr>
          <a:xfrm>
            <a:off x="5950032" y="3887611"/>
            <a:ext cx="0" cy="55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84" idx="2"/>
            <a:endCxn id="183" idx="0"/>
          </p:cNvCxnSpPr>
          <p:nvPr/>
        </p:nvCxnSpPr>
        <p:spPr>
          <a:xfrm flipH="1">
            <a:off x="5950031" y="4627112"/>
            <a:ext cx="1" cy="14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69" idx="2"/>
            <a:endCxn id="223" idx="1"/>
          </p:cNvCxnSpPr>
          <p:nvPr/>
        </p:nvCxnSpPr>
        <p:spPr>
          <a:xfrm rot="16200000" flipH="1">
            <a:off x="3148800" y="4799756"/>
            <a:ext cx="276450" cy="92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83" idx="2"/>
            <a:endCxn id="223" idx="3"/>
          </p:cNvCxnSpPr>
          <p:nvPr/>
        </p:nvCxnSpPr>
        <p:spPr>
          <a:xfrm rot="5400000">
            <a:off x="5337290" y="4789342"/>
            <a:ext cx="444318" cy="781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79" idx="2"/>
            <a:endCxn id="223" idx="0"/>
          </p:cNvCxnSpPr>
          <p:nvPr/>
        </p:nvCxnSpPr>
        <p:spPr>
          <a:xfrm>
            <a:off x="4453893" y="5143041"/>
            <a:ext cx="6104" cy="16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15727" y="141523"/>
            <a:ext cx="1025497" cy="61595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순서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052051" y="1439621"/>
            <a:ext cx="345914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1.1 </a:t>
            </a:r>
            <a:r>
              <a:rPr lang="ko-KR" altLang="en-US" sz="1300" b="1" dirty="0">
                <a:latin typeface="+mn-ea"/>
              </a:rPr>
              <a:t>추진 배경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1.2 </a:t>
            </a:r>
            <a:r>
              <a:rPr lang="ko-KR" altLang="en-US" sz="1300" b="1" dirty="0">
                <a:latin typeface="+mn-ea"/>
              </a:rPr>
              <a:t>목적 </a:t>
            </a:r>
            <a:r>
              <a:rPr lang="en-US" altLang="ko-KR" sz="1300" b="1" dirty="0">
                <a:latin typeface="+mn-ea"/>
              </a:rPr>
              <a:t>/ </a:t>
            </a:r>
            <a:r>
              <a:rPr lang="ko-KR" altLang="en-US" sz="1300" b="1" dirty="0">
                <a:latin typeface="+mn-ea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56036" y="1425547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소요 기술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시스템 아키텍처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6475515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5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테이블 </a:t>
            </a:r>
            <a:r>
              <a:rPr lang="en-US" altLang="ko-KR" sz="1300" b="1" dirty="0">
                <a:latin typeface="+mn-ea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101524" y="270882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2.1 </a:t>
            </a:r>
            <a:r>
              <a:rPr lang="ko-KR" altLang="en-US" sz="1300" b="1" dirty="0">
                <a:latin typeface="+mn-ea"/>
              </a:rPr>
              <a:t>팀 구성</a:t>
            </a:r>
            <a:r>
              <a:rPr lang="en-US" altLang="ko-KR" sz="1300" b="1" dirty="0">
                <a:latin typeface="+mn-ea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2.2 </a:t>
            </a:r>
            <a:r>
              <a:rPr lang="ko-KR" altLang="en-US" sz="1300" b="1" dirty="0">
                <a:latin typeface="+mn-ea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56036" y="264849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메뉴 구조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주요 화면 레이아웃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56036" y="3990240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동영상 시연 및 </a:t>
            </a:r>
            <a:r>
              <a:rPr lang="en-US" altLang="ko-KR" sz="1300" b="1" dirty="0">
                <a:latin typeface="+mn-ea"/>
              </a:rPr>
              <a:t>Demo</a:t>
            </a:r>
            <a:r>
              <a:rPr lang="ko-KR" altLang="en-US" sz="1300" b="1" dirty="0">
                <a:latin typeface="+mn-ea"/>
              </a:rPr>
              <a:t> 시연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596" y="90407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64075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팀구성</a:t>
            </a:r>
            <a:r>
              <a:rPr lang="ko-KR" altLang="en-US" b="1" dirty="0">
                <a:solidFill>
                  <a:schemeClr val="tx1"/>
                </a:solidFill>
              </a:rPr>
              <a:t> 및 </a:t>
            </a:r>
            <a:r>
              <a:rPr lang="ko-KR" altLang="en-US" b="1" dirty="0" err="1">
                <a:solidFill>
                  <a:schemeClr val="tx1"/>
                </a:solidFill>
              </a:rPr>
              <a:t>개발일정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4075" y="352364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기능정의서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39351" y="600633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테이블 </a:t>
            </a:r>
            <a:r>
              <a:rPr lang="ko-KR" altLang="en-US" b="1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68589" y="466682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86260" y="88731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아키텍처 설계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729352" y="3523643"/>
            <a:ext cx="4116054" cy="430361"/>
            <a:chOff x="2317137" y="259787"/>
            <a:chExt cx="4116054" cy="430361"/>
          </a:xfrm>
        </p:grpSpPr>
        <p:sp>
          <p:nvSpPr>
            <p:cNvPr id="48" name="직사각형 47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시연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5386260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화면설계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729352" y="4644338"/>
            <a:ext cx="4116054" cy="430361"/>
            <a:chOff x="2317137" y="259787"/>
            <a:chExt cx="4116054" cy="430361"/>
          </a:xfrm>
        </p:grpSpPr>
        <p:sp>
          <p:nvSpPr>
            <p:cNvPr id="54" name="직사각형 5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질의 응답 및 후기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56036" y="5465223"/>
            <a:ext cx="338937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9</a:t>
            </a:r>
            <a:r>
              <a:rPr lang="en-US" altLang="ko-KR" sz="1300" b="1" dirty="0" smtClean="0">
                <a:latin typeface="+mn-lt"/>
                <a:ea typeface="HY헤드라인M" panose="02030600000101010101" pitchFamily="18" charset="-127"/>
              </a:rPr>
              <a:t>.2 </a:t>
            </a: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Q &amp; A</a:t>
            </a:r>
            <a:endParaRPr lang="ko-KR" altLang="en-US" sz="1300" b="1" dirty="0"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6260" y="5153723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9</a:t>
            </a:r>
            <a:r>
              <a:rPr lang="en-US" altLang="ko-KR" sz="1300" b="1" dirty="0" smtClean="0"/>
              <a:t>.1 </a:t>
            </a:r>
            <a:r>
              <a:rPr lang="ko-KR" altLang="en-US" sz="1300" b="1" dirty="0"/>
              <a:t>후기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101524" y="396354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3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 err="1" smtClean="0">
                <a:latin typeface="+mn-ea"/>
              </a:rPr>
              <a:t>기능정의서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25497" y="4666825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프로세스 분할도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0774" y="3524536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4688" y="897617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166" y="2163820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101524" y="5202376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4.1 </a:t>
            </a:r>
            <a:r>
              <a:rPr lang="ko-KR" altLang="en-US" sz="1300" b="1" dirty="0">
                <a:latin typeface="+mn-ea"/>
              </a:rPr>
              <a:t>프로세스 분할도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4.2 </a:t>
            </a:r>
            <a:r>
              <a:rPr lang="ko-KR" altLang="en-US" sz="1300" b="1" dirty="0">
                <a:latin typeface="+mn-ea"/>
              </a:rPr>
              <a:t>프로세스 설계서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93989" y="601302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hlinkClick r:id="rId2" action="ppaction://hlinkpres?slideindex=1&amp;slidetitle=" tooltip="화면정의서 바로가기"/>
          </p:cNvPr>
          <p:cNvSpPr/>
          <p:nvPr/>
        </p:nvSpPr>
        <p:spPr>
          <a:xfrm>
            <a:off x="4754752" y="2154916"/>
            <a:ext cx="591503" cy="43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</a:rPr>
              <a:t>7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42052" y="89404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2443" y="196162"/>
            <a:ext cx="987850" cy="616634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순서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052051" y="1439621"/>
            <a:ext cx="345914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1.1 </a:t>
            </a:r>
            <a:r>
              <a:rPr lang="ko-KR" altLang="en-US" sz="1300" b="1" dirty="0">
                <a:latin typeface="+mn-ea"/>
              </a:rPr>
              <a:t>추진 배경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1.2 </a:t>
            </a:r>
            <a:r>
              <a:rPr lang="ko-KR" altLang="en-US" sz="1300" b="1" dirty="0">
                <a:latin typeface="+mn-ea"/>
              </a:rPr>
              <a:t>목적 </a:t>
            </a:r>
            <a:r>
              <a:rPr lang="en-US" altLang="ko-KR" sz="1300" b="1" dirty="0">
                <a:latin typeface="+mn-ea"/>
              </a:rPr>
              <a:t>/ </a:t>
            </a:r>
            <a:r>
              <a:rPr lang="ko-KR" altLang="en-US" sz="1300" b="1" dirty="0">
                <a:latin typeface="+mn-ea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56036" y="1425547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소요 기술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시스템 아키텍처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6475515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5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테이블 </a:t>
            </a:r>
            <a:r>
              <a:rPr lang="en-US" altLang="ko-KR" sz="1300" b="1" dirty="0">
                <a:latin typeface="+mn-ea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101524" y="270882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2.1 </a:t>
            </a:r>
            <a:r>
              <a:rPr lang="ko-KR" altLang="en-US" sz="1300" b="1" dirty="0">
                <a:latin typeface="+mn-ea"/>
              </a:rPr>
              <a:t>팀 구성</a:t>
            </a:r>
            <a:r>
              <a:rPr lang="en-US" altLang="ko-KR" sz="1300" b="1" dirty="0">
                <a:latin typeface="+mn-ea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2.2 </a:t>
            </a:r>
            <a:r>
              <a:rPr lang="ko-KR" altLang="en-US" sz="1300" b="1" dirty="0">
                <a:latin typeface="+mn-ea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56036" y="264849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메뉴 구조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주요 화면 레이아웃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56036" y="3990240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동영상 시연 및 </a:t>
            </a:r>
            <a:r>
              <a:rPr lang="en-US" altLang="ko-KR" sz="1300" b="1" dirty="0">
                <a:latin typeface="+mn-ea"/>
              </a:rPr>
              <a:t>Demo</a:t>
            </a:r>
            <a:r>
              <a:rPr lang="ko-KR" altLang="en-US" sz="1300" b="1" dirty="0">
                <a:latin typeface="+mn-ea"/>
              </a:rPr>
              <a:t> 시연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596" y="90407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6" name="직사각형 5">
            <a:hlinkClick r:id="rId2" action="ppaction://hlinkpres?slideindex=1&amp;slidetitle=" tooltip="프로젝트 개요 바로가기"/>
          </p:cNvPr>
          <p:cNvSpPr/>
          <p:nvPr/>
        </p:nvSpPr>
        <p:spPr>
          <a:xfrm>
            <a:off x="382443" y="904070"/>
            <a:ext cx="591503" cy="43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07167" y="2151344"/>
            <a:ext cx="4116054" cy="430361"/>
            <a:chOff x="2317137" y="259787"/>
            <a:chExt cx="4116054" cy="430361"/>
          </a:xfrm>
        </p:grpSpPr>
        <p:sp>
          <p:nvSpPr>
            <p:cNvPr id="34" name="직사각형 3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팀구성</a:t>
              </a:r>
              <a:r>
                <a:rPr lang="ko-KR" altLang="en-US" b="1" dirty="0">
                  <a:solidFill>
                    <a:schemeClr val="tx1"/>
                  </a:solidFill>
                </a:rPr>
                <a:t> 및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개발일정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07167" y="3523643"/>
            <a:ext cx="4116054" cy="430361"/>
            <a:chOff x="2317137" y="259787"/>
            <a:chExt cx="4116054" cy="430361"/>
          </a:xfrm>
        </p:grpSpPr>
        <p:sp>
          <p:nvSpPr>
            <p:cNvPr id="38" name="직사각형 37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기능정의서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82443" y="6006330"/>
            <a:ext cx="4116054" cy="430361"/>
            <a:chOff x="2317137" y="259787"/>
            <a:chExt cx="4116054" cy="430361"/>
          </a:xfrm>
        </p:grpSpPr>
        <p:sp>
          <p:nvSpPr>
            <p:cNvPr id="41" name="직사각형 40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테이블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29352" y="887313"/>
            <a:ext cx="4116054" cy="430361"/>
            <a:chOff x="2317137" y="259787"/>
            <a:chExt cx="4116054" cy="430361"/>
          </a:xfrm>
        </p:grpSpPr>
        <p:sp>
          <p:nvSpPr>
            <p:cNvPr id="44" name="직사각형 4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아키텍처 설계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29352" y="3523643"/>
            <a:ext cx="4116054" cy="430361"/>
            <a:chOff x="2317137" y="259787"/>
            <a:chExt cx="4116054" cy="430361"/>
          </a:xfrm>
        </p:grpSpPr>
        <p:sp>
          <p:nvSpPr>
            <p:cNvPr id="48" name="직사각형 47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시연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729352" y="2151344"/>
            <a:ext cx="4116054" cy="430361"/>
            <a:chOff x="2317137" y="259787"/>
            <a:chExt cx="4116054" cy="430361"/>
          </a:xfrm>
        </p:grpSpPr>
        <p:sp>
          <p:nvSpPr>
            <p:cNvPr id="51" name="직사각형 50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화면설계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29352" y="4644338"/>
            <a:ext cx="4116054" cy="430361"/>
            <a:chOff x="2317137" y="259787"/>
            <a:chExt cx="4116054" cy="430361"/>
          </a:xfrm>
        </p:grpSpPr>
        <p:sp>
          <p:nvSpPr>
            <p:cNvPr id="54" name="직사각형 5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질의 응답 및 후기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56036" y="5465223"/>
            <a:ext cx="338937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9</a:t>
            </a:r>
            <a:r>
              <a:rPr lang="en-US" altLang="ko-KR" sz="1300" b="1" dirty="0" smtClean="0">
                <a:latin typeface="+mn-lt"/>
                <a:ea typeface="HY헤드라인M" panose="02030600000101010101" pitchFamily="18" charset="-127"/>
              </a:rPr>
              <a:t>.2 </a:t>
            </a: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Q &amp; A</a:t>
            </a:r>
            <a:endParaRPr lang="ko-KR" altLang="en-US" sz="1300" b="1" dirty="0"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6260" y="5153723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9</a:t>
            </a:r>
            <a:r>
              <a:rPr lang="en-US" altLang="ko-KR" sz="1300" b="1" dirty="0" smtClean="0"/>
              <a:t>.1 </a:t>
            </a:r>
            <a:r>
              <a:rPr lang="ko-KR" altLang="en-US" sz="1300" b="1" dirty="0"/>
              <a:t>후기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101524" y="396354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3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 err="1" smtClean="0">
                <a:latin typeface="+mn-ea"/>
              </a:rPr>
              <a:t>기능정의서</a:t>
            </a:r>
            <a:endParaRPr lang="en-US" altLang="ko-KR" sz="1300" b="1" dirty="0"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8589" y="4666825"/>
            <a:ext cx="4116054" cy="430361"/>
            <a:chOff x="2317137" y="259787"/>
            <a:chExt cx="4116054" cy="430361"/>
          </a:xfrm>
        </p:grpSpPr>
        <p:sp>
          <p:nvSpPr>
            <p:cNvPr id="59" name="직사각형 58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프로세스 분할도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1101524" y="5202376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4.1 </a:t>
            </a:r>
            <a:r>
              <a:rPr lang="ko-KR" altLang="en-US" sz="1300" b="1" dirty="0">
                <a:latin typeface="+mn-ea"/>
              </a:rPr>
              <a:t>프로세스 분할도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4.2 </a:t>
            </a:r>
            <a:r>
              <a:rPr lang="ko-KR" altLang="en-US" sz="1300" b="1" dirty="0">
                <a:latin typeface="+mn-ea"/>
              </a:rPr>
              <a:t>프로세스 설계서</a:t>
            </a: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8DF3F0-3329-4CFE-9E6B-B00C19CB9D10}"/>
              </a:ext>
            </a:extLst>
          </p:cNvPr>
          <p:cNvSpPr/>
          <p:nvPr/>
        </p:nvSpPr>
        <p:spPr>
          <a:xfrm>
            <a:off x="55823" y="1646718"/>
            <a:ext cx="9027042" cy="429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3064915" y="1856951"/>
            <a:ext cx="2974133" cy="415498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100" b="1" dirty="0"/>
              <a:t>농어촌</a:t>
            </a:r>
            <a:r>
              <a:rPr lang="en-US" altLang="ko-KR" sz="2100" b="1" dirty="0" err="1"/>
              <a:t>olleh</a:t>
            </a:r>
            <a:endParaRPr lang="ko-KR" altLang="en-US" sz="21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33244"/>
              </p:ext>
            </p:extLst>
          </p:nvPr>
        </p:nvGraphicFramePr>
        <p:xfrm>
          <a:off x="725218" y="2875097"/>
          <a:ext cx="7653528" cy="2400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5588">
                  <a:extLst>
                    <a:ext uri="{9D8B030D-6E8A-4147-A177-3AD203B41FA5}">
                      <a16:colId xmlns:a16="http://schemas.microsoft.com/office/drawing/2014/main" val="2929842571"/>
                    </a:ext>
                  </a:extLst>
                </a:gridCol>
                <a:gridCol w="1275588">
                  <a:extLst>
                    <a:ext uri="{9D8B030D-6E8A-4147-A177-3AD203B41FA5}">
                      <a16:colId xmlns:a16="http://schemas.microsoft.com/office/drawing/2014/main" val="2070130492"/>
                    </a:ext>
                  </a:extLst>
                </a:gridCol>
                <a:gridCol w="1275588">
                  <a:extLst>
                    <a:ext uri="{9D8B030D-6E8A-4147-A177-3AD203B41FA5}">
                      <a16:colId xmlns:a16="http://schemas.microsoft.com/office/drawing/2014/main" val="3922928706"/>
                    </a:ext>
                  </a:extLst>
                </a:gridCol>
                <a:gridCol w="1275588">
                  <a:extLst>
                    <a:ext uri="{9D8B030D-6E8A-4147-A177-3AD203B41FA5}">
                      <a16:colId xmlns:a16="http://schemas.microsoft.com/office/drawing/2014/main" val="2421718002"/>
                    </a:ext>
                  </a:extLst>
                </a:gridCol>
                <a:gridCol w="1275588">
                  <a:extLst>
                    <a:ext uri="{9D8B030D-6E8A-4147-A177-3AD203B41FA5}">
                      <a16:colId xmlns:a16="http://schemas.microsoft.com/office/drawing/2014/main" val="1679602354"/>
                    </a:ext>
                  </a:extLst>
                </a:gridCol>
                <a:gridCol w="1275588">
                  <a:extLst>
                    <a:ext uri="{9D8B030D-6E8A-4147-A177-3AD203B41FA5}">
                      <a16:colId xmlns:a16="http://schemas.microsoft.com/office/drawing/2014/main" val="177176474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체험마을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33063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검색형찾기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마을상세소개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예약프로그램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예약현황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602861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회원로그인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지도버튼형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체험프로그램소개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예약시간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예약조회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취소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1:1</a:t>
                      </a:r>
                      <a:r>
                        <a:rPr lang="ko-KR" altLang="en-US" sz="1400" dirty="0"/>
                        <a:t>문의사항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649791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ID/PW</a:t>
                      </a:r>
                      <a:r>
                        <a:rPr lang="ko-KR" altLang="en-US" sz="1400" dirty="0"/>
                        <a:t>찾기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셀렉트박스형지도검색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댓글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예약접수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관심리스트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435016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마이페이지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인근관광지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1:1</a:t>
                      </a:r>
                      <a:r>
                        <a:rPr lang="ko-KR" altLang="en-US" sz="1400" dirty="0"/>
                        <a:t>문의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41607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내리뷰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522033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067184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52046" y="296492"/>
            <a:ext cx="8637442" cy="526674"/>
            <a:chOff x="252046" y="296492"/>
            <a:chExt cx="8637442" cy="526674"/>
          </a:xfrm>
        </p:grpSpPr>
        <p:sp>
          <p:nvSpPr>
            <p:cNvPr id="2" name="TextBox 1"/>
            <p:cNvSpPr txBox="1"/>
            <p:nvPr/>
          </p:nvSpPr>
          <p:spPr>
            <a:xfrm>
              <a:off x="252046" y="296492"/>
              <a:ext cx="17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7.1 </a:t>
              </a:r>
              <a:r>
                <a:rPr lang="ko-KR" altLang="en-US" b="1" dirty="0" err="1" smtClean="0"/>
                <a:t>사이트맵</a:t>
              </a:r>
              <a:endParaRPr lang="ko-KR" altLang="en-US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847215" y="515389"/>
              <a:ext cx="1042273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7.</a:t>
              </a:r>
              <a:r>
                <a:rPr lang="ko-KR" altLang="en-US" sz="1400" dirty="0" err="1" smtClean="0"/>
                <a:t>화면설계</a:t>
              </a:r>
              <a:endParaRPr lang="ko-KR" altLang="en-US" sz="14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019993" y="3940233"/>
            <a:ext cx="1255222" cy="482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75215" y="3175462"/>
            <a:ext cx="1255222" cy="253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02922" y="3934691"/>
            <a:ext cx="1255222" cy="253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35978" y="3438697"/>
            <a:ext cx="1255222" cy="253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2896F5B-8444-48B9-8E33-F2B8D95D8A29}"/>
              </a:ext>
            </a:extLst>
          </p:cNvPr>
          <p:cNvGrpSpPr/>
          <p:nvPr/>
        </p:nvGrpSpPr>
        <p:grpSpPr>
          <a:xfrm>
            <a:off x="80761" y="1028696"/>
            <a:ext cx="2358877" cy="219291"/>
            <a:chOff x="9476562" y="632629"/>
            <a:chExt cx="2360428" cy="2923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887AD2-350B-4B81-8E45-4D547BCD0609}"/>
                </a:ext>
              </a:extLst>
            </p:cNvPr>
            <p:cNvSpPr/>
            <p:nvPr/>
          </p:nvSpPr>
          <p:spPr>
            <a:xfrm>
              <a:off x="10656776" y="632629"/>
              <a:ext cx="1180214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농어촌</a:t>
              </a:r>
              <a:r>
                <a:rPr lang="en-US" altLang="ko-KR" sz="1050" dirty="0" err="1"/>
                <a:t>olleh</a:t>
              </a:r>
              <a:endParaRPr lang="ko-KR" altLang="en-US" sz="105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C7BB381-501D-4FFB-8287-77F2D4419729}"/>
                </a:ext>
              </a:extLst>
            </p:cNvPr>
            <p:cNvSpPr/>
            <p:nvPr/>
          </p:nvSpPr>
          <p:spPr>
            <a:xfrm>
              <a:off x="9476562" y="632629"/>
              <a:ext cx="1180214" cy="292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/>
                <a:t>프로젝트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B000CB-F387-4B6E-86AC-72F53FED8614}"/>
              </a:ext>
            </a:extLst>
          </p:cNvPr>
          <p:cNvGrpSpPr/>
          <p:nvPr/>
        </p:nvGrpSpPr>
        <p:grpSpPr>
          <a:xfrm>
            <a:off x="80761" y="1261946"/>
            <a:ext cx="2358877" cy="219291"/>
            <a:chOff x="9476562" y="632629"/>
            <a:chExt cx="2360428" cy="2923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737EDF-B534-44CD-8EC2-D807156B775E}"/>
                </a:ext>
              </a:extLst>
            </p:cNvPr>
            <p:cNvSpPr/>
            <p:nvPr/>
          </p:nvSpPr>
          <p:spPr>
            <a:xfrm>
              <a:off x="10656776" y="632629"/>
              <a:ext cx="1180214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지도검색페이지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C71F5E-A16D-4DE3-BCA6-9770ECF1DEEE}"/>
                </a:ext>
              </a:extLst>
            </p:cNvPr>
            <p:cNvSpPr/>
            <p:nvPr/>
          </p:nvSpPr>
          <p:spPr>
            <a:xfrm>
              <a:off x="9476562" y="632629"/>
              <a:ext cx="1180214" cy="292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/>
                <a:t>화면명</a:t>
              </a:r>
              <a:endParaRPr lang="ko-KR" altLang="en-US" sz="105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2450" y="1649751"/>
            <a:ext cx="8945301" cy="5100184"/>
            <a:chOff x="55824" y="1649751"/>
            <a:chExt cx="6309259" cy="4276898"/>
          </a:xfrm>
        </p:grpSpPr>
        <p:sp>
          <p:nvSpPr>
            <p:cNvPr id="55" name="직사각형 54"/>
            <p:cNvSpPr/>
            <p:nvPr/>
          </p:nvSpPr>
          <p:spPr>
            <a:xfrm>
              <a:off x="55872" y="1649751"/>
              <a:ext cx="6309210" cy="4276898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55824" y="2137157"/>
              <a:ext cx="6309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실행 단추: 뒤로 또는 이전 60">
              <a:hlinkClick r:id="" action="ppaction://noaction" highlightClick="1"/>
            </p:cNvPr>
            <p:cNvSpPr/>
            <p:nvPr/>
          </p:nvSpPr>
          <p:spPr>
            <a:xfrm rot="5400000" flipH="1">
              <a:off x="2072994" y="1817480"/>
              <a:ext cx="180208" cy="131939"/>
            </a:xfrm>
            <a:prstGeom prst="actionButtonBackPreviou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54380" y="1727674"/>
              <a:ext cx="1259576" cy="304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실행 단추: 뒤로 또는 이전 62">
              <a:hlinkClick r:id="" action="ppaction://noaction" highlightClick="1"/>
            </p:cNvPr>
            <p:cNvSpPr/>
            <p:nvPr/>
          </p:nvSpPr>
          <p:spPr>
            <a:xfrm rot="5400000" flipH="1">
              <a:off x="3998132" y="1798351"/>
              <a:ext cx="180208" cy="131939"/>
            </a:xfrm>
            <a:prstGeom prst="actionButtonBackPreviou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965587" y="1712225"/>
              <a:ext cx="1259576" cy="304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9610" y="1759755"/>
              <a:ext cx="74510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시</a:t>
              </a:r>
              <a:r>
                <a:rPr lang="en-US" altLang="ko-KR" sz="1350" dirty="0"/>
                <a:t>/</a:t>
              </a:r>
              <a:r>
                <a:rPr lang="ko-KR" altLang="en-US" sz="1350" dirty="0"/>
                <a:t>도</a:t>
              </a:r>
              <a:r>
                <a:rPr lang="en-US" altLang="ko-KR" sz="1350" dirty="0"/>
                <a:t>:</a:t>
              </a:r>
              <a:endParaRPr lang="ko-KR" altLang="en-US" sz="13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14700" y="1749628"/>
              <a:ext cx="74510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구</a:t>
              </a:r>
              <a:r>
                <a:rPr lang="en-US" altLang="ko-KR" sz="1350" dirty="0"/>
                <a:t>/</a:t>
              </a:r>
              <a:r>
                <a:rPr lang="ko-KR" altLang="en-US" sz="1350" dirty="0"/>
                <a:t>군</a:t>
              </a:r>
              <a:r>
                <a:rPr lang="en-US" altLang="ko-KR" sz="1350" dirty="0"/>
                <a:t>:</a:t>
              </a:r>
              <a:endParaRPr lang="ko-KR" altLang="en-US" sz="1350" dirty="0"/>
            </a:p>
          </p:txBody>
        </p:sp>
        <p:sp>
          <p:nvSpPr>
            <p:cNvPr id="67" name="순서도: 수행의 시작/종료 66"/>
            <p:cNvSpPr/>
            <p:nvPr/>
          </p:nvSpPr>
          <p:spPr>
            <a:xfrm>
              <a:off x="4727909" y="1795843"/>
              <a:ext cx="540618" cy="153794"/>
            </a:xfrm>
            <a:prstGeom prst="flowChartTerminator">
              <a:avLst/>
            </a:prstGeom>
            <a:solidFill>
              <a:srgbClr val="EF4A2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88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search</a:t>
              </a:r>
              <a:endParaRPr lang="ko-KR" altLang="en-US" sz="788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583" y="3425196"/>
              <a:ext cx="5706992" cy="2394757"/>
            </a:xfrm>
            <a:prstGeom prst="rect">
              <a:avLst/>
            </a:prstGeom>
          </p:spPr>
        </p:pic>
        <p:grpSp>
          <p:nvGrpSpPr>
            <p:cNvPr id="107" name="그룹 106"/>
            <p:cNvGrpSpPr/>
            <p:nvPr/>
          </p:nvGrpSpPr>
          <p:grpSpPr>
            <a:xfrm>
              <a:off x="503695" y="2215471"/>
              <a:ext cx="1973669" cy="840302"/>
              <a:chOff x="671594" y="1810960"/>
              <a:chExt cx="2631558" cy="1120403"/>
            </a:xfrm>
          </p:grpSpPr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1123" y="1820562"/>
                <a:ext cx="496526" cy="475761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6910" y="2441470"/>
                <a:ext cx="496526" cy="489893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594" y="1829724"/>
                <a:ext cx="496526" cy="475761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16" y="1811213"/>
                <a:ext cx="496526" cy="475761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5620" y="1820562"/>
                <a:ext cx="496526" cy="475761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6626" y="1810960"/>
                <a:ext cx="496526" cy="475761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500" y="2429648"/>
                <a:ext cx="496526" cy="475761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3365" y="2413575"/>
                <a:ext cx="496526" cy="475761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8507" y="2429648"/>
                <a:ext cx="496526" cy="475761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4371" y="2441470"/>
                <a:ext cx="496526" cy="475761"/>
              </a:xfrm>
              <a:prstGeom prst="rect">
                <a:avLst/>
              </a:prstGeom>
            </p:spPr>
          </p:pic>
        </p:grp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900" y="4198643"/>
              <a:ext cx="403622" cy="403622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685" y="4112039"/>
              <a:ext cx="376892" cy="376892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294" y="4826383"/>
              <a:ext cx="395948" cy="395948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790" y="3882539"/>
              <a:ext cx="459000" cy="459000"/>
            </a:xfrm>
            <a:prstGeom prst="rect">
              <a:avLst/>
            </a:prstGeom>
          </p:spPr>
        </p:pic>
        <p:grpSp>
          <p:nvGrpSpPr>
            <p:cNvPr id="86" name="그룹 85"/>
            <p:cNvGrpSpPr/>
            <p:nvPr/>
          </p:nvGrpSpPr>
          <p:grpSpPr>
            <a:xfrm>
              <a:off x="6071204" y="1825737"/>
              <a:ext cx="229500" cy="115424"/>
              <a:chOff x="7884882" y="1159198"/>
              <a:chExt cx="306000" cy="153898"/>
            </a:xfrm>
          </p:grpSpPr>
          <p:cxnSp>
            <p:nvCxnSpPr>
              <p:cNvPr id="87" name="직선 연결선 86"/>
              <p:cNvCxnSpPr/>
              <p:nvPr/>
            </p:nvCxnSpPr>
            <p:spPr>
              <a:xfrm flipV="1">
                <a:off x="7884882" y="1159198"/>
                <a:ext cx="306000" cy="71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V="1">
                <a:off x="7884882" y="1232548"/>
                <a:ext cx="306000" cy="71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7884882" y="1305898"/>
                <a:ext cx="306000" cy="71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직선 화살표 연결선 89"/>
            <p:cNvCxnSpPr/>
            <p:nvPr/>
          </p:nvCxnSpPr>
          <p:spPr>
            <a:xfrm>
              <a:off x="5320359" y="1867538"/>
              <a:ext cx="3490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그룹 119"/>
            <p:cNvGrpSpPr/>
            <p:nvPr/>
          </p:nvGrpSpPr>
          <p:grpSpPr>
            <a:xfrm>
              <a:off x="3463397" y="2180394"/>
              <a:ext cx="1254393" cy="1193719"/>
              <a:chOff x="4673144" y="1749233"/>
              <a:chExt cx="1459801" cy="1591625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4673144" y="1749233"/>
                <a:ext cx="1459801" cy="15916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grpSp>
            <p:nvGrpSpPr>
              <p:cNvPr id="113" name="그룹 112"/>
              <p:cNvGrpSpPr/>
              <p:nvPr/>
            </p:nvGrpSpPr>
            <p:grpSpPr>
              <a:xfrm>
                <a:off x="4740357" y="1808964"/>
                <a:ext cx="1294926" cy="1425722"/>
                <a:chOff x="4714606" y="1797576"/>
                <a:chExt cx="2787388" cy="1568906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4720345" y="1797576"/>
                  <a:ext cx="2781649" cy="36954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체험마을이름</a:t>
                  </a: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4719050" y="2207033"/>
                  <a:ext cx="2781649" cy="36954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err="1">
                      <a:solidFill>
                        <a:schemeClr val="tx1"/>
                      </a:solidFill>
                    </a:rPr>
                    <a:t>체험종류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4714607" y="2601767"/>
                  <a:ext cx="2781649" cy="36954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err="1">
                      <a:solidFill>
                        <a:schemeClr val="tx1"/>
                      </a:solidFill>
                    </a:rPr>
                    <a:t>체험이름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4714606" y="2996936"/>
                  <a:ext cx="2781649" cy="36954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주소</a:t>
                  </a:r>
                </a:p>
              </p:txBody>
            </p:sp>
          </p:grpSp>
        </p:grpSp>
        <p:grpSp>
          <p:nvGrpSpPr>
            <p:cNvPr id="121" name="그룹 120"/>
            <p:cNvGrpSpPr/>
            <p:nvPr/>
          </p:nvGrpSpPr>
          <p:grpSpPr>
            <a:xfrm>
              <a:off x="3094005" y="3976474"/>
              <a:ext cx="806297" cy="819945"/>
              <a:chOff x="4673144" y="1749233"/>
              <a:chExt cx="1459801" cy="1591625"/>
            </a:xfrm>
            <a:solidFill>
              <a:srgbClr val="FF99CC"/>
            </a:solidFill>
          </p:grpSpPr>
          <p:sp>
            <p:nvSpPr>
              <p:cNvPr id="122" name="직사각형 121"/>
              <p:cNvSpPr/>
              <p:nvPr/>
            </p:nvSpPr>
            <p:spPr>
              <a:xfrm>
                <a:off x="4673144" y="1749233"/>
                <a:ext cx="1459801" cy="159162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4740357" y="1808964"/>
                <a:ext cx="1294926" cy="1425722"/>
                <a:chOff x="4714606" y="1797576"/>
                <a:chExt cx="2787388" cy="1568906"/>
              </a:xfrm>
              <a:grpFill/>
            </p:grpSpPr>
            <p:sp>
              <p:nvSpPr>
                <p:cNvPr id="124" name="직사각형 123"/>
                <p:cNvSpPr/>
                <p:nvPr/>
              </p:nvSpPr>
              <p:spPr>
                <a:xfrm>
                  <a:off x="4720345" y="1797576"/>
                  <a:ext cx="2781649" cy="369546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bg1"/>
                      </a:solidFill>
                    </a:rPr>
                    <a:t>체험마을이름</a:t>
                  </a:r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4719050" y="2207033"/>
                  <a:ext cx="2781649" cy="369546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bg1"/>
                      </a:solidFill>
                    </a:rPr>
                    <a:t>체험종류</a:t>
                  </a:r>
                  <a:endParaRPr lang="ko-KR" alt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4714607" y="2601767"/>
                  <a:ext cx="2781649" cy="369546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bg1"/>
                      </a:solidFill>
                    </a:rPr>
                    <a:t>체험이름</a:t>
                  </a:r>
                  <a:endParaRPr lang="ko-KR" alt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4714606" y="2996936"/>
                  <a:ext cx="2781649" cy="369546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bg1"/>
                      </a:solidFill>
                    </a:rPr>
                    <a:t>주소</a:t>
                  </a:r>
                </a:p>
              </p:txBody>
            </p:sp>
          </p:grpSp>
        </p:grpSp>
        <p:cxnSp>
          <p:nvCxnSpPr>
            <p:cNvPr id="129" name="직선 화살표 연결선 128"/>
            <p:cNvCxnSpPr>
              <a:stCxn id="108" idx="2"/>
            </p:cNvCxnSpPr>
            <p:nvPr/>
          </p:nvCxnSpPr>
          <p:spPr>
            <a:xfrm flipH="1">
              <a:off x="3750849" y="3374113"/>
              <a:ext cx="339745" cy="5512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140955" y="246408"/>
            <a:ext cx="8819300" cy="369332"/>
            <a:chOff x="323850" y="342900"/>
            <a:chExt cx="8177945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323850" y="342900"/>
              <a:ext cx="2338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7</a:t>
              </a:r>
              <a:r>
                <a:rPr lang="en-US" altLang="ko-KR" b="1" dirty="0" smtClean="0"/>
                <a:t>.2 </a:t>
              </a:r>
              <a:r>
                <a:rPr lang="ko-KR" altLang="en-US" b="1" dirty="0" err="1"/>
                <a:t>주요화면</a:t>
              </a:r>
              <a:r>
                <a:rPr lang="ko-KR" altLang="en-US" b="1" dirty="0"/>
                <a:t> 레이아웃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35318" y="342900"/>
              <a:ext cx="96647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7.</a:t>
              </a:r>
              <a:r>
                <a:rPr lang="ko-KR" altLang="en-US" sz="1400" dirty="0" err="1"/>
                <a:t>화면설계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9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8DF3F0-3329-4CFE-9E6B-B00C19CB9D10}"/>
              </a:ext>
            </a:extLst>
          </p:cNvPr>
          <p:cNvSpPr/>
          <p:nvPr/>
        </p:nvSpPr>
        <p:spPr>
          <a:xfrm>
            <a:off x="55823" y="1646718"/>
            <a:ext cx="8904432" cy="5028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896F5B-8444-48B9-8E33-F2B8D95D8A29}"/>
              </a:ext>
            </a:extLst>
          </p:cNvPr>
          <p:cNvGrpSpPr/>
          <p:nvPr/>
        </p:nvGrpSpPr>
        <p:grpSpPr>
          <a:xfrm>
            <a:off x="55823" y="1028696"/>
            <a:ext cx="2309872" cy="219291"/>
            <a:chOff x="9476562" y="632629"/>
            <a:chExt cx="2360428" cy="2923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887AD2-350B-4B81-8E45-4D547BCD0609}"/>
                </a:ext>
              </a:extLst>
            </p:cNvPr>
            <p:cNvSpPr/>
            <p:nvPr/>
          </p:nvSpPr>
          <p:spPr>
            <a:xfrm>
              <a:off x="10656776" y="632629"/>
              <a:ext cx="1180214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농어촌</a:t>
              </a:r>
              <a:r>
                <a:rPr lang="en-US" altLang="ko-KR" sz="1050" dirty="0" err="1"/>
                <a:t>olleh</a:t>
              </a:r>
              <a:endParaRPr lang="ko-KR" altLang="en-US" sz="105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C7BB381-501D-4FFB-8287-77F2D4419729}"/>
                </a:ext>
              </a:extLst>
            </p:cNvPr>
            <p:cNvSpPr/>
            <p:nvPr/>
          </p:nvSpPr>
          <p:spPr>
            <a:xfrm>
              <a:off x="9476562" y="632629"/>
              <a:ext cx="1180214" cy="292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/>
                <a:t>프로젝트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B000CB-F387-4B6E-86AC-72F53FED8614}"/>
              </a:ext>
            </a:extLst>
          </p:cNvPr>
          <p:cNvGrpSpPr/>
          <p:nvPr/>
        </p:nvGrpSpPr>
        <p:grpSpPr>
          <a:xfrm>
            <a:off x="55823" y="1261946"/>
            <a:ext cx="2309872" cy="219291"/>
            <a:chOff x="9476562" y="632629"/>
            <a:chExt cx="2360428" cy="2923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737EDF-B534-44CD-8EC2-D807156B775E}"/>
                </a:ext>
              </a:extLst>
            </p:cNvPr>
            <p:cNvSpPr/>
            <p:nvPr/>
          </p:nvSpPr>
          <p:spPr>
            <a:xfrm>
              <a:off x="10656776" y="632629"/>
              <a:ext cx="1180214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지도검색페이지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C71F5E-A16D-4DE3-BCA6-9770ECF1DEEE}"/>
                </a:ext>
              </a:extLst>
            </p:cNvPr>
            <p:cNvSpPr/>
            <p:nvPr/>
          </p:nvSpPr>
          <p:spPr>
            <a:xfrm>
              <a:off x="9476562" y="632629"/>
              <a:ext cx="1180214" cy="292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/>
                <a:t>화면명</a:t>
              </a:r>
              <a:endParaRPr lang="ko-KR" altLang="en-US" sz="1050" b="1" dirty="0"/>
            </a:p>
          </p:txBody>
        </p:sp>
      </p:grp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92275E6-97EE-450A-8F03-C713D1A6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90854"/>
              </p:ext>
            </p:extLst>
          </p:nvPr>
        </p:nvGraphicFramePr>
        <p:xfrm>
          <a:off x="4464048" y="1721166"/>
          <a:ext cx="4286339" cy="22061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858">
                  <a:extLst>
                    <a:ext uri="{9D8B030D-6E8A-4147-A177-3AD203B41FA5}">
                      <a16:colId xmlns:a16="http://schemas.microsoft.com/office/drawing/2014/main" val="1529556651"/>
                    </a:ext>
                  </a:extLst>
                </a:gridCol>
                <a:gridCol w="375055">
                  <a:extLst>
                    <a:ext uri="{9D8B030D-6E8A-4147-A177-3AD203B41FA5}">
                      <a16:colId xmlns:a16="http://schemas.microsoft.com/office/drawing/2014/main" val="1047207652"/>
                    </a:ext>
                  </a:extLst>
                </a:gridCol>
                <a:gridCol w="541988">
                  <a:extLst>
                    <a:ext uri="{9D8B030D-6E8A-4147-A177-3AD203B41FA5}">
                      <a16:colId xmlns:a16="http://schemas.microsoft.com/office/drawing/2014/main" val="1107781448"/>
                    </a:ext>
                  </a:extLst>
                </a:gridCol>
                <a:gridCol w="428634">
                  <a:extLst>
                    <a:ext uri="{9D8B030D-6E8A-4147-A177-3AD203B41FA5}">
                      <a16:colId xmlns:a16="http://schemas.microsoft.com/office/drawing/2014/main" val="2699965153"/>
                    </a:ext>
                  </a:extLst>
                </a:gridCol>
                <a:gridCol w="428634">
                  <a:extLst>
                    <a:ext uri="{9D8B030D-6E8A-4147-A177-3AD203B41FA5}">
                      <a16:colId xmlns:a16="http://schemas.microsoft.com/office/drawing/2014/main" val="2708596561"/>
                    </a:ext>
                  </a:extLst>
                </a:gridCol>
                <a:gridCol w="428634">
                  <a:extLst>
                    <a:ext uri="{9D8B030D-6E8A-4147-A177-3AD203B41FA5}">
                      <a16:colId xmlns:a16="http://schemas.microsoft.com/office/drawing/2014/main" val="1686769671"/>
                    </a:ext>
                  </a:extLst>
                </a:gridCol>
                <a:gridCol w="428634">
                  <a:extLst>
                    <a:ext uri="{9D8B030D-6E8A-4147-A177-3AD203B41FA5}">
                      <a16:colId xmlns:a16="http://schemas.microsoft.com/office/drawing/2014/main" val="1855029148"/>
                    </a:ext>
                  </a:extLst>
                </a:gridCol>
                <a:gridCol w="428634">
                  <a:extLst>
                    <a:ext uri="{9D8B030D-6E8A-4147-A177-3AD203B41FA5}">
                      <a16:colId xmlns:a16="http://schemas.microsoft.com/office/drawing/2014/main" val="2254069367"/>
                    </a:ext>
                  </a:extLst>
                </a:gridCol>
                <a:gridCol w="428634">
                  <a:extLst>
                    <a:ext uri="{9D8B030D-6E8A-4147-A177-3AD203B41FA5}">
                      <a16:colId xmlns:a16="http://schemas.microsoft.com/office/drawing/2014/main" val="321164960"/>
                    </a:ext>
                  </a:extLst>
                </a:gridCol>
                <a:gridCol w="428634">
                  <a:extLst>
                    <a:ext uri="{9D8B030D-6E8A-4147-A177-3AD203B41FA5}">
                      <a16:colId xmlns:a16="http://schemas.microsoft.com/office/drawing/2014/main" val="61120253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마을사진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마을이름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홈페이지주소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대표자 </a:t>
                      </a:r>
                      <a:r>
                        <a:rPr lang="en-US" altLang="ko-KR" sz="800" dirty="0"/>
                        <a:t/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성명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대표자 </a:t>
                      </a:r>
                      <a:r>
                        <a:rPr lang="en-US" altLang="ko-KR" sz="800" dirty="0"/>
                        <a:t/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연락처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시도명</a:t>
                      </a:r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시군구명</a:t>
                      </a:r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체험프로그램 종류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체험프로그램 이름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주소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3525014849"/>
                  </a:ext>
                </a:extLst>
              </a:tr>
              <a:tr h="274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776184037"/>
                  </a:ext>
                </a:extLst>
              </a:tr>
              <a:tr h="274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2899614344"/>
                  </a:ext>
                </a:extLst>
              </a:tr>
              <a:tr h="274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3243096507"/>
                  </a:ext>
                </a:extLst>
              </a:tr>
              <a:tr h="274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584074741"/>
                  </a:ext>
                </a:extLst>
              </a:tr>
              <a:tr h="274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2320375730"/>
                  </a:ext>
                </a:extLst>
              </a:tr>
              <a:tr h="274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316204428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041614" y="1826703"/>
            <a:ext cx="229500" cy="115424"/>
            <a:chOff x="7884882" y="1159198"/>
            <a:chExt cx="306000" cy="153898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7884882" y="1159198"/>
              <a:ext cx="306000" cy="71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7884882" y="1232548"/>
              <a:ext cx="306000" cy="71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7884882" y="1305898"/>
              <a:ext cx="306000" cy="71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/>
          <p:cNvCxnSpPr/>
          <p:nvPr/>
        </p:nvCxnSpPr>
        <p:spPr>
          <a:xfrm>
            <a:off x="3469735" y="1884415"/>
            <a:ext cx="3490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464050" y="1721166"/>
            <a:ext cx="4286337" cy="415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7" name="그룹 26"/>
          <p:cNvGrpSpPr/>
          <p:nvPr/>
        </p:nvGrpSpPr>
        <p:grpSpPr>
          <a:xfrm>
            <a:off x="140955" y="246408"/>
            <a:ext cx="8819300" cy="369332"/>
            <a:chOff x="323850" y="342900"/>
            <a:chExt cx="8177945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3850" y="342900"/>
              <a:ext cx="2338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7.2 </a:t>
              </a:r>
              <a:r>
                <a:rPr lang="ko-KR" altLang="en-US" b="1" dirty="0" err="1"/>
                <a:t>주요화면</a:t>
              </a:r>
              <a:r>
                <a:rPr lang="ko-KR" altLang="en-US" b="1" dirty="0"/>
                <a:t> 레이아웃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35318" y="342900"/>
              <a:ext cx="96647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7</a:t>
              </a:r>
              <a:r>
                <a:rPr lang="en-US" altLang="ko-KR" sz="1400" dirty="0" smtClean="0"/>
                <a:t>.</a:t>
              </a:r>
              <a:r>
                <a:rPr lang="ko-KR" altLang="en-US" sz="1400" dirty="0" err="1"/>
                <a:t>화면설계</a:t>
              </a:r>
              <a:endParaRPr lang="ko-KR" altLang="en-US" sz="1400" dirty="0"/>
            </a:p>
          </p:txBody>
        </p:sp>
      </p:grpSp>
      <p:sp>
        <p:nvSpPr>
          <p:cNvPr id="9" name="타원 8"/>
          <p:cNvSpPr/>
          <p:nvPr/>
        </p:nvSpPr>
        <p:spPr>
          <a:xfrm>
            <a:off x="3940233" y="1646718"/>
            <a:ext cx="432262" cy="48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8DF3F0-3329-4CFE-9E6B-B00C19CB9D10}"/>
              </a:ext>
            </a:extLst>
          </p:cNvPr>
          <p:cNvSpPr/>
          <p:nvPr/>
        </p:nvSpPr>
        <p:spPr>
          <a:xfrm>
            <a:off x="70111" y="1646717"/>
            <a:ext cx="8937940" cy="513646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896F5B-8444-48B9-8E33-F2B8D95D8A29}"/>
              </a:ext>
            </a:extLst>
          </p:cNvPr>
          <p:cNvGrpSpPr/>
          <p:nvPr/>
        </p:nvGrpSpPr>
        <p:grpSpPr>
          <a:xfrm>
            <a:off x="55823" y="1028696"/>
            <a:ext cx="2863546" cy="219291"/>
            <a:chOff x="9476562" y="632629"/>
            <a:chExt cx="2360428" cy="2923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887AD2-350B-4B81-8E45-4D547BCD0609}"/>
                </a:ext>
              </a:extLst>
            </p:cNvPr>
            <p:cNvSpPr/>
            <p:nvPr/>
          </p:nvSpPr>
          <p:spPr>
            <a:xfrm>
              <a:off x="10656776" y="632629"/>
              <a:ext cx="1180214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농어촌</a:t>
              </a:r>
              <a:r>
                <a:rPr lang="en-US" altLang="ko-KR" sz="1050" dirty="0" err="1"/>
                <a:t>olleh</a:t>
              </a:r>
              <a:endParaRPr lang="ko-KR" altLang="en-US" sz="105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C7BB381-501D-4FFB-8287-77F2D4419729}"/>
                </a:ext>
              </a:extLst>
            </p:cNvPr>
            <p:cNvSpPr/>
            <p:nvPr/>
          </p:nvSpPr>
          <p:spPr>
            <a:xfrm>
              <a:off x="9476562" y="632629"/>
              <a:ext cx="1180214" cy="292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/>
                <a:t>프로젝트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B000CB-F387-4B6E-86AC-72F53FED8614}"/>
              </a:ext>
            </a:extLst>
          </p:cNvPr>
          <p:cNvGrpSpPr/>
          <p:nvPr/>
        </p:nvGrpSpPr>
        <p:grpSpPr>
          <a:xfrm>
            <a:off x="55823" y="1261946"/>
            <a:ext cx="2863546" cy="219291"/>
            <a:chOff x="9476562" y="632629"/>
            <a:chExt cx="2360428" cy="2923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737EDF-B534-44CD-8EC2-D807156B775E}"/>
                </a:ext>
              </a:extLst>
            </p:cNvPr>
            <p:cNvSpPr/>
            <p:nvPr/>
          </p:nvSpPr>
          <p:spPr>
            <a:xfrm>
              <a:off x="10656776" y="632629"/>
              <a:ext cx="1180214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체험마을 상세페이지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C71F5E-A16D-4DE3-BCA6-9770ECF1DEEE}"/>
                </a:ext>
              </a:extLst>
            </p:cNvPr>
            <p:cNvSpPr/>
            <p:nvPr/>
          </p:nvSpPr>
          <p:spPr>
            <a:xfrm>
              <a:off x="9476562" y="632629"/>
              <a:ext cx="1180214" cy="292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/>
                <a:t>화면명</a:t>
              </a:r>
              <a:endParaRPr lang="ko-KR" altLang="en-US" sz="1050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23E14A-A048-4696-B4BA-A87154F08C55}"/>
              </a:ext>
            </a:extLst>
          </p:cNvPr>
          <p:cNvSpPr/>
          <p:nvPr/>
        </p:nvSpPr>
        <p:spPr>
          <a:xfrm>
            <a:off x="211667" y="1703917"/>
            <a:ext cx="2209800" cy="2936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상세페이지 체험마을소개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FF3EE1-A5B2-487C-8FF3-04238B7E4C73}"/>
              </a:ext>
            </a:extLst>
          </p:cNvPr>
          <p:cNvSpPr/>
          <p:nvPr/>
        </p:nvSpPr>
        <p:spPr>
          <a:xfrm>
            <a:off x="188372" y="2070011"/>
            <a:ext cx="1811444" cy="1324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AFDBFB50-85C7-4EFE-B30D-8483CFCE68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8888" y="2092547"/>
          <a:ext cx="3609897" cy="206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081">
                  <a:extLst>
                    <a:ext uri="{9D8B030D-6E8A-4147-A177-3AD203B41FA5}">
                      <a16:colId xmlns:a16="http://schemas.microsoft.com/office/drawing/2014/main" val="821456355"/>
                    </a:ext>
                  </a:extLst>
                </a:gridCol>
                <a:gridCol w="2341816">
                  <a:extLst>
                    <a:ext uri="{9D8B030D-6E8A-4147-A177-3AD203B41FA5}">
                      <a16:colId xmlns:a16="http://schemas.microsoft.com/office/drawing/2014/main" val="1783015229"/>
                    </a:ext>
                  </a:extLst>
                </a:gridCol>
              </a:tblGrid>
              <a:tr h="3444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마을명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 </a:t>
                      </a:r>
                      <a:r>
                        <a:rPr lang="en-US" altLang="ko-KR" sz="11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마을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252315"/>
                  </a:ext>
                </a:extLst>
              </a:tr>
              <a:tr h="3444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주소</a:t>
                      </a:r>
                      <a:r>
                        <a:rPr lang="en-US" altLang="ko-KR" sz="1100" b="1" dirty="0"/>
                        <a:t>:</a:t>
                      </a:r>
                      <a:endParaRPr lang="ko-KR" altLang="en-US" sz="1100" b="1" dirty="0"/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00</a:t>
                      </a:r>
                      <a:r>
                        <a:rPr lang="ko-KR" altLang="en-US" sz="1100" b="0" dirty="0"/>
                        <a:t>군 </a:t>
                      </a:r>
                      <a:r>
                        <a:rPr lang="en-US" altLang="ko-KR" sz="1100" b="0" dirty="0"/>
                        <a:t>00</a:t>
                      </a:r>
                      <a:r>
                        <a:rPr lang="ko-KR" altLang="en-US" sz="1100" b="0" dirty="0"/>
                        <a:t>면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315916"/>
                  </a:ext>
                </a:extLst>
              </a:tr>
              <a:tr h="3444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전화</a:t>
                      </a:r>
                      <a:r>
                        <a:rPr lang="en-US" altLang="ko-KR" sz="1100" b="1" dirty="0"/>
                        <a:t>:</a:t>
                      </a:r>
                      <a:endParaRPr lang="ko-KR" altLang="en-US" sz="1100" b="1" dirty="0"/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00-000-000</a:t>
                      </a:r>
                      <a:endParaRPr lang="ko-KR" altLang="en-US" sz="1100" b="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820976"/>
                  </a:ext>
                </a:extLst>
              </a:tr>
              <a:tr h="3444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체험프로그램</a:t>
                      </a:r>
                      <a:r>
                        <a:rPr lang="en-US" altLang="ko-KR" sz="1100" b="1" dirty="0"/>
                        <a:t>:</a:t>
                      </a:r>
                      <a:endParaRPr lang="ko-KR" altLang="en-US" sz="1100" b="1" dirty="0"/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000</a:t>
                      </a:r>
                      <a:r>
                        <a:rPr lang="ko-KR" altLang="en-US" sz="1100" b="0" dirty="0"/>
                        <a:t>체험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200413"/>
                  </a:ext>
                </a:extLst>
              </a:tr>
              <a:tr h="3444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소개</a:t>
                      </a:r>
                      <a:r>
                        <a:rPr lang="en-US" altLang="ko-KR" sz="1100" b="1" dirty="0"/>
                        <a:t>:</a:t>
                      </a:r>
                      <a:endParaRPr lang="ko-KR" altLang="en-US" sz="1100" b="1" dirty="0"/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….</a:t>
                      </a:r>
                      <a:endParaRPr lang="ko-KR" altLang="en-US" sz="1100" b="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067522"/>
                  </a:ext>
                </a:extLst>
              </a:tr>
              <a:tr h="3444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예약</a:t>
                      </a:r>
                      <a:r>
                        <a:rPr lang="en-US" altLang="ko-KR" sz="1100" b="1" dirty="0"/>
                        <a:t>:</a:t>
                      </a:r>
                      <a:endParaRPr lang="ko-KR" altLang="en-US" sz="1100" b="1" dirty="0"/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64672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F5CD52-E433-4DF1-946A-332EB67AB497}"/>
              </a:ext>
            </a:extLst>
          </p:cNvPr>
          <p:cNvSpPr/>
          <p:nvPr/>
        </p:nvSpPr>
        <p:spPr>
          <a:xfrm>
            <a:off x="7971906" y="2215450"/>
            <a:ext cx="691712" cy="29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관심등록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FA6884-08F0-407E-AA9E-CDE5CC3C2FBA}"/>
              </a:ext>
            </a:extLst>
          </p:cNvPr>
          <p:cNvSpPr/>
          <p:nvPr/>
        </p:nvSpPr>
        <p:spPr>
          <a:xfrm>
            <a:off x="7891271" y="1812711"/>
            <a:ext cx="691712" cy="25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별점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8" name="그래픽 27" descr="이미지">
            <a:extLst>
              <a:ext uri="{FF2B5EF4-FFF2-40B4-BE49-F238E27FC236}">
                <a16:creationId xmlns:a16="http://schemas.microsoft.com/office/drawing/2014/main" id="{3983BB5F-C46F-4C47-889B-914AAF4C0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72" y="2317061"/>
            <a:ext cx="498657" cy="49868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8A2A3F-3ADD-481D-92AA-88DDED0D0EB8}"/>
              </a:ext>
            </a:extLst>
          </p:cNvPr>
          <p:cNvSpPr/>
          <p:nvPr/>
        </p:nvSpPr>
        <p:spPr>
          <a:xfrm>
            <a:off x="569467" y="2867320"/>
            <a:ext cx="1009121" cy="144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마을사진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F8A961-1636-4C97-B0FA-DBD4D4548E6E}"/>
              </a:ext>
            </a:extLst>
          </p:cNvPr>
          <p:cNvSpPr/>
          <p:nvPr/>
        </p:nvSpPr>
        <p:spPr>
          <a:xfrm>
            <a:off x="665989" y="3610445"/>
            <a:ext cx="5327924" cy="1387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889F5FA-D6C6-4C03-BF5F-9CACBE5FF0DD}"/>
              </a:ext>
            </a:extLst>
          </p:cNvPr>
          <p:cNvSpPr/>
          <p:nvPr/>
        </p:nvSpPr>
        <p:spPr>
          <a:xfrm>
            <a:off x="396977" y="4439892"/>
            <a:ext cx="936210" cy="290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리뷰목록</a:t>
            </a:r>
            <a:endParaRPr lang="ko-KR" altLang="en-US" sz="135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D5A311-95E1-4DFE-81D7-BE4974201769}"/>
              </a:ext>
            </a:extLst>
          </p:cNvPr>
          <p:cNvSpPr/>
          <p:nvPr/>
        </p:nvSpPr>
        <p:spPr>
          <a:xfrm>
            <a:off x="346044" y="5593862"/>
            <a:ext cx="687821" cy="211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관광지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50646" y="3855092"/>
            <a:ext cx="838474" cy="174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예약하기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26735"/>
              </p:ext>
            </p:extLst>
          </p:nvPr>
        </p:nvGraphicFramePr>
        <p:xfrm>
          <a:off x="469206" y="4876392"/>
          <a:ext cx="8101216" cy="5719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5304">
                  <a:extLst>
                    <a:ext uri="{9D8B030D-6E8A-4147-A177-3AD203B41FA5}">
                      <a16:colId xmlns:a16="http://schemas.microsoft.com/office/drawing/2014/main" val="1490195585"/>
                    </a:ext>
                  </a:extLst>
                </a:gridCol>
                <a:gridCol w="2025304">
                  <a:extLst>
                    <a:ext uri="{9D8B030D-6E8A-4147-A177-3AD203B41FA5}">
                      <a16:colId xmlns:a16="http://schemas.microsoft.com/office/drawing/2014/main" val="1006286730"/>
                    </a:ext>
                  </a:extLst>
                </a:gridCol>
                <a:gridCol w="2025304">
                  <a:extLst>
                    <a:ext uri="{9D8B030D-6E8A-4147-A177-3AD203B41FA5}">
                      <a16:colId xmlns:a16="http://schemas.microsoft.com/office/drawing/2014/main" val="2448307367"/>
                    </a:ext>
                  </a:extLst>
                </a:gridCol>
                <a:gridCol w="2025304">
                  <a:extLst>
                    <a:ext uri="{9D8B030D-6E8A-4147-A177-3AD203B41FA5}">
                      <a16:colId xmlns:a16="http://schemas.microsoft.com/office/drawing/2014/main" val="3797730768"/>
                    </a:ext>
                  </a:extLst>
                </a:gridCol>
              </a:tblGrid>
              <a:tr h="28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리뷰번호</a:t>
                      </a:r>
                      <a:endParaRPr lang="ko-KR" altLang="en-US" sz="9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리뷰제목</a:t>
                      </a:r>
                      <a:endParaRPr lang="ko-KR" altLang="en-US" sz="9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작성일자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3095477401"/>
                  </a:ext>
                </a:extLst>
              </a:tr>
              <a:tr h="28599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76877957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44089" y="5951046"/>
            <a:ext cx="8234398" cy="686576"/>
            <a:chOff x="467381" y="5234029"/>
            <a:chExt cx="5526532" cy="6865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9A79ACF-B93B-425C-A541-75818A2FB623}"/>
                </a:ext>
              </a:extLst>
            </p:cNvPr>
            <p:cNvSpPr/>
            <p:nvPr/>
          </p:nvSpPr>
          <p:spPr>
            <a:xfrm>
              <a:off x="467381" y="5234029"/>
              <a:ext cx="5526532" cy="6865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25BAC77-4413-4623-99F8-C3DFD2C55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239" y="5258644"/>
              <a:ext cx="5488243" cy="65706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713" y="5429774"/>
              <a:ext cx="235010" cy="235010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603" y="5311037"/>
              <a:ext cx="191256" cy="191256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4173932" y="5493094"/>
            <a:ext cx="691764" cy="3051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1  2  3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40955" y="246408"/>
            <a:ext cx="8819300" cy="369332"/>
            <a:chOff x="323850" y="342900"/>
            <a:chExt cx="8177945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3850" y="342900"/>
              <a:ext cx="2338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7.2 </a:t>
              </a:r>
              <a:r>
                <a:rPr lang="ko-KR" altLang="en-US" b="1" dirty="0" err="1"/>
                <a:t>주요화면</a:t>
              </a:r>
              <a:r>
                <a:rPr lang="ko-KR" altLang="en-US" b="1" dirty="0"/>
                <a:t> 레이아웃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35318" y="342900"/>
              <a:ext cx="96647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7</a:t>
              </a:r>
              <a:r>
                <a:rPr lang="en-US" altLang="ko-KR" sz="1400" dirty="0" smtClean="0"/>
                <a:t>.</a:t>
              </a:r>
              <a:r>
                <a:rPr lang="ko-KR" altLang="en-US" sz="1400" dirty="0" err="1"/>
                <a:t>화면설계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8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8DF3F0-3329-4CFE-9E6B-B00C19CB9D10}"/>
              </a:ext>
            </a:extLst>
          </p:cNvPr>
          <p:cNvSpPr/>
          <p:nvPr/>
        </p:nvSpPr>
        <p:spPr>
          <a:xfrm>
            <a:off x="82764" y="1643998"/>
            <a:ext cx="8945302" cy="5094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896F5B-8444-48B9-8E33-F2B8D95D8A29}"/>
              </a:ext>
            </a:extLst>
          </p:cNvPr>
          <p:cNvGrpSpPr/>
          <p:nvPr/>
        </p:nvGrpSpPr>
        <p:grpSpPr>
          <a:xfrm>
            <a:off x="55823" y="1028696"/>
            <a:ext cx="2242760" cy="219291"/>
            <a:chOff x="9476562" y="632629"/>
            <a:chExt cx="2360428" cy="2923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887AD2-350B-4B81-8E45-4D547BCD0609}"/>
                </a:ext>
              </a:extLst>
            </p:cNvPr>
            <p:cNvSpPr/>
            <p:nvPr/>
          </p:nvSpPr>
          <p:spPr>
            <a:xfrm>
              <a:off x="10656776" y="632629"/>
              <a:ext cx="1180214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농어촌</a:t>
              </a:r>
              <a:r>
                <a:rPr lang="en-US" altLang="ko-KR" sz="1050" dirty="0" err="1"/>
                <a:t>olleh</a:t>
              </a:r>
              <a:endParaRPr lang="ko-KR" altLang="en-US" sz="105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C7BB381-501D-4FFB-8287-77F2D4419729}"/>
                </a:ext>
              </a:extLst>
            </p:cNvPr>
            <p:cNvSpPr/>
            <p:nvPr/>
          </p:nvSpPr>
          <p:spPr>
            <a:xfrm>
              <a:off x="9476562" y="632629"/>
              <a:ext cx="1180214" cy="292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/>
                <a:t>프로젝트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B000CB-F387-4B6E-86AC-72F53FED8614}"/>
              </a:ext>
            </a:extLst>
          </p:cNvPr>
          <p:cNvGrpSpPr/>
          <p:nvPr/>
        </p:nvGrpSpPr>
        <p:grpSpPr>
          <a:xfrm>
            <a:off x="55823" y="1261946"/>
            <a:ext cx="2242760" cy="219291"/>
            <a:chOff x="9476562" y="632629"/>
            <a:chExt cx="2360428" cy="2923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737EDF-B534-44CD-8EC2-D807156B775E}"/>
                </a:ext>
              </a:extLst>
            </p:cNvPr>
            <p:cNvSpPr/>
            <p:nvPr/>
          </p:nvSpPr>
          <p:spPr>
            <a:xfrm>
              <a:off x="10656776" y="632629"/>
              <a:ext cx="1180214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리뷰상세페이지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C71F5E-A16D-4DE3-BCA6-9770ECF1DEEE}"/>
                </a:ext>
              </a:extLst>
            </p:cNvPr>
            <p:cNvSpPr/>
            <p:nvPr/>
          </p:nvSpPr>
          <p:spPr>
            <a:xfrm>
              <a:off x="9476562" y="632629"/>
              <a:ext cx="1180214" cy="292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/>
                <a:t>화면명</a:t>
              </a:r>
              <a:endParaRPr lang="ko-KR" altLang="en-US" sz="1050" b="1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836086" y="1820161"/>
            <a:ext cx="3160953" cy="45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리뷰 상세페이지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83105" y="2573962"/>
            <a:ext cx="500744" cy="363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41080" y="2993107"/>
            <a:ext cx="500745" cy="363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46342" y="2568292"/>
            <a:ext cx="562649" cy="363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별점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04258" y="2618882"/>
            <a:ext cx="661984" cy="2673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04258" y="2996043"/>
            <a:ext cx="3684594" cy="172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19527" y="2649025"/>
            <a:ext cx="270782" cy="203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2122" y="4972547"/>
            <a:ext cx="500745" cy="363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댓글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18668" y="5445052"/>
            <a:ext cx="5393275" cy="28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댓글을 입력해주세요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908249" y="5426715"/>
            <a:ext cx="1074797" cy="28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댓글등록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29624" y="4879028"/>
            <a:ext cx="7207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11438" y="5949885"/>
            <a:ext cx="7207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768884" y="6086524"/>
          <a:ext cx="7327713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571">
                  <a:extLst>
                    <a:ext uri="{9D8B030D-6E8A-4147-A177-3AD203B41FA5}">
                      <a16:colId xmlns:a16="http://schemas.microsoft.com/office/drawing/2014/main" val="1268916678"/>
                    </a:ext>
                  </a:extLst>
                </a:gridCol>
                <a:gridCol w="2442571">
                  <a:extLst>
                    <a:ext uri="{9D8B030D-6E8A-4147-A177-3AD203B41FA5}">
                      <a16:colId xmlns:a16="http://schemas.microsoft.com/office/drawing/2014/main" val="3671299068"/>
                    </a:ext>
                  </a:extLst>
                </a:gridCol>
                <a:gridCol w="2442571">
                  <a:extLst>
                    <a:ext uri="{9D8B030D-6E8A-4147-A177-3AD203B41FA5}">
                      <a16:colId xmlns:a16="http://schemas.microsoft.com/office/drawing/2014/main" val="156727352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댓글번호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754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681713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752233" y="3054097"/>
            <a:ext cx="1743077" cy="1392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6" name="1/2 액자 45"/>
          <p:cNvSpPr/>
          <p:nvPr/>
        </p:nvSpPr>
        <p:spPr>
          <a:xfrm rot="18641777">
            <a:off x="5589889" y="3665115"/>
            <a:ext cx="226631" cy="216016"/>
          </a:xfrm>
          <a:prstGeom prst="halfFrame">
            <a:avLst>
              <a:gd name="adj1" fmla="val 10657"/>
              <a:gd name="adj2" fmla="val 1414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7" name="1/2 액자 46"/>
          <p:cNvSpPr/>
          <p:nvPr/>
        </p:nvSpPr>
        <p:spPr>
          <a:xfrm rot="8106234">
            <a:off x="7466056" y="3638640"/>
            <a:ext cx="226631" cy="216016"/>
          </a:xfrm>
          <a:prstGeom prst="halfFrame">
            <a:avLst>
              <a:gd name="adj1" fmla="val 10657"/>
              <a:gd name="adj2" fmla="val 1414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pic>
        <p:nvPicPr>
          <p:cNvPr id="48" name="그래픽 27" descr="이미지">
            <a:extLst>
              <a:ext uri="{FF2B5EF4-FFF2-40B4-BE49-F238E27FC236}">
                <a16:creationId xmlns:a16="http://schemas.microsoft.com/office/drawing/2014/main" id="{3983BB5F-C46F-4C47-889B-914AAF4C0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040" y="3489444"/>
            <a:ext cx="498657" cy="49868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0955" y="246408"/>
            <a:ext cx="8819300" cy="369332"/>
            <a:chOff x="323850" y="342900"/>
            <a:chExt cx="817794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323850" y="342900"/>
              <a:ext cx="2338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7.2 </a:t>
              </a:r>
              <a:r>
                <a:rPr lang="ko-KR" altLang="en-US" b="1" dirty="0" err="1"/>
                <a:t>주요화면</a:t>
              </a:r>
              <a:r>
                <a:rPr lang="ko-KR" altLang="en-US" b="1" dirty="0"/>
                <a:t> 레이아웃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5318" y="342900"/>
              <a:ext cx="96647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7</a:t>
              </a:r>
              <a:r>
                <a:rPr lang="en-US" altLang="ko-KR" sz="1400" dirty="0" smtClean="0"/>
                <a:t>.</a:t>
              </a:r>
              <a:r>
                <a:rPr lang="ko-KR" altLang="en-US" sz="1400" dirty="0" err="1"/>
                <a:t>화면설계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5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8DF3F0-3329-4CFE-9E6B-B00C19CB9D10}"/>
              </a:ext>
            </a:extLst>
          </p:cNvPr>
          <p:cNvSpPr/>
          <p:nvPr/>
        </p:nvSpPr>
        <p:spPr>
          <a:xfrm>
            <a:off x="6191483" y="1780895"/>
            <a:ext cx="2792153" cy="4946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2791" y="2020314"/>
            <a:ext cx="2586857" cy="3943389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 flipV="1">
            <a:off x="5870471" y="3020614"/>
            <a:ext cx="513704" cy="10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545212" y="1817156"/>
          <a:ext cx="4515886" cy="411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493">
                  <a:extLst>
                    <a:ext uri="{9D8B030D-6E8A-4147-A177-3AD203B41FA5}">
                      <a16:colId xmlns:a16="http://schemas.microsoft.com/office/drawing/2014/main" val="2261054809"/>
                    </a:ext>
                  </a:extLst>
                </a:gridCol>
                <a:gridCol w="2810393">
                  <a:extLst>
                    <a:ext uri="{9D8B030D-6E8A-4147-A177-3AD203B41FA5}">
                      <a16:colId xmlns:a16="http://schemas.microsoft.com/office/drawing/2014/main" val="919377498"/>
                    </a:ext>
                  </a:extLst>
                </a:gridCol>
              </a:tblGrid>
              <a:tr h="514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예약마을이름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569913"/>
                  </a:ext>
                </a:extLst>
              </a:tr>
              <a:tr h="514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체험프로그램명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716434"/>
                  </a:ext>
                </a:extLst>
              </a:tr>
              <a:tr h="514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 날짜 선택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176492"/>
                  </a:ext>
                </a:extLst>
              </a:tr>
              <a:tr h="514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예약시간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선택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423386"/>
                  </a:ext>
                </a:extLst>
              </a:tr>
              <a:tr h="514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인원 선택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628841"/>
                  </a:ext>
                </a:extLst>
              </a:tr>
              <a:tr h="5143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예약 가능한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인원은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 입니다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002441"/>
                  </a:ext>
                </a:extLst>
              </a:tr>
              <a:tr h="5143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예약자 이름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000996"/>
                  </a:ext>
                </a:extLst>
              </a:tr>
              <a:tr h="514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예약자 전화번호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0129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6747" y="1789219"/>
            <a:ext cx="5776949" cy="4916447"/>
            <a:chOff x="213223" y="1682910"/>
            <a:chExt cx="3110485" cy="4280793"/>
          </a:xfrm>
        </p:grpSpPr>
        <p:sp>
          <p:nvSpPr>
            <p:cNvPr id="83" name="직사각형 82"/>
            <p:cNvSpPr/>
            <p:nvPr/>
          </p:nvSpPr>
          <p:spPr>
            <a:xfrm>
              <a:off x="1378584" y="1797797"/>
              <a:ext cx="1905216" cy="301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371048" y="2205067"/>
              <a:ext cx="1912752" cy="301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368424" y="2660043"/>
              <a:ext cx="1916776" cy="301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367024" y="3115378"/>
              <a:ext cx="1916776" cy="301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367024" y="3531352"/>
              <a:ext cx="660483" cy="301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51130" y="4517718"/>
              <a:ext cx="1916776" cy="301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351130" y="5011447"/>
              <a:ext cx="1916776" cy="301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621351" y="5485670"/>
              <a:ext cx="953856" cy="301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예약하기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58DF3F0-3329-4CFE-9E6B-B00C19CB9D10}"/>
                </a:ext>
              </a:extLst>
            </p:cNvPr>
            <p:cNvSpPr/>
            <p:nvPr/>
          </p:nvSpPr>
          <p:spPr>
            <a:xfrm>
              <a:off x="213223" y="1682910"/>
              <a:ext cx="3110485" cy="42807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2896F5B-8444-48B9-8E33-F2B8D95D8A29}"/>
              </a:ext>
            </a:extLst>
          </p:cNvPr>
          <p:cNvGrpSpPr/>
          <p:nvPr/>
        </p:nvGrpSpPr>
        <p:grpSpPr>
          <a:xfrm>
            <a:off x="246748" y="1094187"/>
            <a:ext cx="2863546" cy="219291"/>
            <a:chOff x="9476562" y="632629"/>
            <a:chExt cx="2360428" cy="292388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A887AD2-350B-4B81-8E45-4D547BCD0609}"/>
                </a:ext>
              </a:extLst>
            </p:cNvPr>
            <p:cNvSpPr/>
            <p:nvPr/>
          </p:nvSpPr>
          <p:spPr>
            <a:xfrm>
              <a:off x="10656776" y="632629"/>
              <a:ext cx="1180214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농어촌</a:t>
              </a:r>
              <a:r>
                <a:rPr lang="en-US" altLang="ko-KR" sz="1050" dirty="0" err="1"/>
                <a:t>olleh</a:t>
              </a:r>
              <a:endParaRPr lang="ko-KR" altLang="en-US" sz="105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C7BB381-501D-4FFB-8287-77F2D4419729}"/>
                </a:ext>
              </a:extLst>
            </p:cNvPr>
            <p:cNvSpPr/>
            <p:nvPr/>
          </p:nvSpPr>
          <p:spPr>
            <a:xfrm>
              <a:off x="9476562" y="632629"/>
              <a:ext cx="1180214" cy="292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/>
                <a:t>프로젝트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FB000CB-F387-4B6E-86AC-72F53FED8614}"/>
              </a:ext>
            </a:extLst>
          </p:cNvPr>
          <p:cNvGrpSpPr/>
          <p:nvPr/>
        </p:nvGrpSpPr>
        <p:grpSpPr>
          <a:xfrm>
            <a:off x="246748" y="1327437"/>
            <a:ext cx="2863546" cy="219291"/>
            <a:chOff x="9476562" y="632629"/>
            <a:chExt cx="2360428" cy="29238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8737EDF-B534-44CD-8EC2-D807156B775E}"/>
                </a:ext>
              </a:extLst>
            </p:cNvPr>
            <p:cNvSpPr/>
            <p:nvPr/>
          </p:nvSpPr>
          <p:spPr>
            <a:xfrm>
              <a:off x="10656776" y="632629"/>
              <a:ext cx="1180214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체험마을 상세페이지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4C71F5E-A16D-4DE3-BCA6-9770ECF1DEEE}"/>
                </a:ext>
              </a:extLst>
            </p:cNvPr>
            <p:cNvSpPr/>
            <p:nvPr/>
          </p:nvSpPr>
          <p:spPr>
            <a:xfrm>
              <a:off x="9476562" y="632629"/>
              <a:ext cx="1180214" cy="292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/>
                <a:t>화면명</a:t>
              </a:r>
              <a:endParaRPr lang="ko-KR" altLang="en-US" sz="105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40955" y="246408"/>
            <a:ext cx="8819300" cy="369332"/>
            <a:chOff x="323850" y="342900"/>
            <a:chExt cx="817794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323850" y="342900"/>
              <a:ext cx="2338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7.2 </a:t>
              </a:r>
              <a:r>
                <a:rPr lang="ko-KR" altLang="en-US" b="1" dirty="0" err="1"/>
                <a:t>주요화면</a:t>
              </a:r>
              <a:r>
                <a:rPr lang="ko-KR" altLang="en-US" b="1" dirty="0"/>
                <a:t> 레이아웃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35318" y="342900"/>
              <a:ext cx="96647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7</a:t>
              </a:r>
              <a:r>
                <a:rPr lang="en-US" altLang="ko-KR" sz="1400" dirty="0" smtClean="0"/>
                <a:t>.</a:t>
              </a:r>
              <a:r>
                <a:rPr lang="ko-KR" altLang="en-US" sz="1400" dirty="0" err="1"/>
                <a:t>화면설계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01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15727" y="141523"/>
            <a:ext cx="1025497" cy="61595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순서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052051" y="1439621"/>
            <a:ext cx="345914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1.1 </a:t>
            </a:r>
            <a:r>
              <a:rPr lang="ko-KR" altLang="en-US" sz="1300" b="1" dirty="0">
                <a:latin typeface="+mn-ea"/>
              </a:rPr>
              <a:t>추진 배경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1.2 </a:t>
            </a:r>
            <a:r>
              <a:rPr lang="ko-KR" altLang="en-US" sz="1300" b="1" dirty="0">
                <a:latin typeface="+mn-ea"/>
              </a:rPr>
              <a:t>목적 </a:t>
            </a:r>
            <a:r>
              <a:rPr lang="en-US" altLang="ko-KR" sz="1300" b="1" dirty="0">
                <a:latin typeface="+mn-ea"/>
              </a:rPr>
              <a:t>/ </a:t>
            </a:r>
            <a:r>
              <a:rPr lang="ko-KR" altLang="en-US" sz="1300" b="1" dirty="0">
                <a:latin typeface="+mn-ea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56036" y="1425547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소요 기술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시스템 아키텍처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6475515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5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테이블 </a:t>
            </a:r>
            <a:r>
              <a:rPr lang="en-US" altLang="ko-KR" sz="1300" b="1" dirty="0">
                <a:latin typeface="+mn-ea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101524" y="270882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2.1 </a:t>
            </a:r>
            <a:r>
              <a:rPr lang="ko-KR" altLang="en-US" sz="1300" b="1" dirty="0">
                <a:latin typeface="+mn-ea"/>
              </a:rPr>
              <a:t>팀 구성</a:t>
            </a:r>
            <a:r>
              <a:rPr lang="en-US" altLang="ko-KR" sz="1300" b="1" dirty="0">
                <a:latin typeface="+mn-ea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2.2 </a:t>
            </a:r>
            <a:r>
              <a:rPr lang="ko-KR" altLang="en-US" sz="1300" b="1" dirty="0">
                <a:latin typeface="+mn-ea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56036" y="264849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메뉴 구조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주요 화면 레이아웃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56036" y="3990240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동영상 시연 및 </a:t>
            </a:r>
            <a:r>
              <a:rPr lang="en-US" altLang="ko-KR" sz="1300" b="1" dirty="0">
                <a:latin typeface="+mn-ea"/>
              </a:rPr>
              <a:t>Demo</a:t>
            </a:r>
            <a:r>
              <a:rPr lang="ko-KR" altLang="en-US" sz="1300" b="1" dirty="0">
                <a:latin typeface="+mn-ea"/>
              </a:rPr>
              <a:t> 시연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596" y="90407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64075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팀구성</a:t>
            </a:r>
            <a:r>
              <a:rPr lang="ko-KR" altLang="en-US" b="1" dirty="0">
                <a:solidFill>
                  <a:schemeClr val="tx1"/>
                </a:solidFill>
              </a:rPr>
              <a:t> 및 </a:t>
            </a:r>
            <a:r>
              <a:rPr lang="ko-KR" altLang="en-US" b="1" dirty="0" err="1">
                <a:solidFill>
                  <a:schemeClr val="tx1"/>
                </a:solidFill>
              </a:rPr>
              <a:t>개발일정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4075" y="352364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기능정의서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39351" y="600633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테이블 </a:t>
            </a:r>
            <a:r>
              <a:rPr lang="ko-KR" altLang="en-US" b="1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68589" y="466682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86260" y="88731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아키텍처 설계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386260" y="352364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9352" y="2163820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86260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화면설계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729352" y="4644338"/>
            <a:ext cx="4116054" cy="430361"/>
            <a:chOff x="2317137" y="259787"/>
            <a:chExt cx="4116054" cy="430361"/>
          </a:xfrm>
        </p:grpSpPr>
        <p:sp>
          <p:nvSpPr>
            <p:cNvPr id="54" name="직사각형 53"/>
            <p:cNvSpPr/>
            <p:nvPr/>
          </p:nvSpPr>
          <p:spPr>
            <a:xfrm>
              <a:off x="2974045" y="259787"/>
              <a:ext cx="3459146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질의 응답 및 후기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17137" y="259788"/>
              <a:ext cx="591503" cy="430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56036" y="5465223"/>
            <a:ext cx="338937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9</a:t>
            </a:r>
            <a:r>
              <a:rPr lang="en-US" altLang="ko-KR" sz="1300" b="1" dirty="0" smtClean="0">
                <a:latin typeface="+mn-lt"/>
                <a:ea typeface="HY헤드라인M" panose="02030600000101010101" pitchFamily="18" charset="-127"/>
              </a:rPr>
              <a:t>.2 </a:t>
            </a: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Q &amp; A</a:t>
            </a:r>
            <a:endParaRPr lang="ko-KR" altLang="en-US" sz="1300" b="1" dirty="0"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6260" y="5153723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9</a:t>
            </a:r>
            <a:r>
              <a:rPr lang="en-US" altLang="ko-KR" sz="1300" b="1" dirty="0" smtClean="0"/>
              <a:t>.1 </a:t>
            </a:r>
            <a:r>
              <a:rPr lang="ko-KR" altLang="en-US" sz="1300" b="1" dirty="0"/>
              <a:t>후기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101524" y="396354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3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 err="1" smtClean="0">
                <a:latin typeface="+mn-ea"/>
              </a:rPr>
              <a:t>기능정의서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25497" y="4666825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프로세스 분할도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0774" y="3524536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4688" y="897617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166" y="2163820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101524" y="5202376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4.1 </a:t>
            </a:r>
            <a:r>
              <a:rPr lang="ko-KR" altLang="en-US" sz="1300" b="1" dirty="0">
                <a:latin typeface="+mn-ea"/>
              </a:rPr>
              <a:t>프로세스 분할도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4.2 </a:t>
            </a:r>
            <a:r>
              <a:rPr lang="ko-KR" altLang="en-US" sz="1300" b="1" dirty="0">
                <a:latin typeface="+mn-ea"/>
              </a:rPr>
              <a:t>프로세스 설계서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93989" y="601302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hlinkClick r:id="rId2" action="ppaction://hlinkfile" tooltip="시연동영상 바로가기"/>
          </p:cNvPr>
          <p:cNvSpPr/>
          <p:nvPr/>
        </p:nvSpPr>
        <p:spPr>
          <a:xfrm>
            <a:off x="4754752" y="3536343"/>
            <a:ext cx="591503" cy="43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</a:rPr>
              <a:t>8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42052" y="89404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5588" y="195215"/>
            <a:ext cx="8921599" cy="369332"/>
            <a:chOff x="67713" y="342900"/>
            <a:chExt cx="827280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7713" y="342900"/>
              <a:ext cx="191035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8</a:t>
              </a:r>
              <a:r>
                <a:rPr lang="en-US" altLang="ko-KR" b="1" dirty="0" smtClean="0"/>
                <a:t>.1</a:t>
              </a:r>
              <a:r>
                <a:rPr lang="ko-KR" altLang="en-US" b="1" dirty="0" smtClean="0"/>
                <a:t> 시현 시나리오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96596" y="342900"/>
              <a:ext cx="643922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8</a:t>
              </a:r>
              <a:r>
                <a:rPr lang="en-US" altLang="ko-KR" sz="1400" b="1" dirty="0" smtClean="0"/>
                <a:t>.</a:t>
              </a:r>
              <a:r>
                <a:rPr lang="ko-KR" altLang="en-US" sz="1400" b="1" dirty="0" smtClean="0"/>
                <a:t>시현</a:t>
              </a:r>
              <a:endParaRPr lang="ko-KR" altLang="en-US" sz="1400" b="1" dirty="0"/>
            </a:p>
          </p:txBody>
        </p:sp>
      </p:grpSp>
      <p:cxnSp>
        <p:nvCxnSpPr>
          <p:cNvPr id="3" name="직선 연결선 2"/>
          <p:cNvCxnSpPr/>
          <p:nvPr/>
        </p:nvCxnSpPr>
        <p:spPr>
          <a:xfrm flipV="1">
            <a:off x="340398" y="1423889"/>
            <a:ext cx="8389320" cy="22578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337522" y="2663216"/>
            <a:ext cx="8389320" cy="22578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/>
          <p:cNvSpPr/>
          <p:nvPr/>
        </p:nvSpPr>
        <p:spPr>
          <a:xfrm>
            <a:off x="695284" y="1264628"/>
            <a:ext cx="377851" cy="37785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2" name="순서도: 연결자 61"/>
          <p:cNvSpPr/>
          <p:nvPr/>
        </p:nvSpPr>
        <p:spPr>
          <a:xfrm>
            <a:off x="764026" y="1333370"/>
            <a:ext cx="234615" cy="2346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4" name="순서도: 연결자 63"/>
          <p:cNvSpPr/>
          <p:nvPr/>
        </p:nvSpPr>
        <p:spPr>
          <a:xfrm>
            <a:off x="1908781" y="1330494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5" name="순서도: 연결자 64"/>
          <p:cNvSpPr/>
          <p:nvPr/>
        </p:nvSpPr>
        <p:spPr>
          <a:xfrm>
            <a:off x="3052526" y="1261752"/>
            <a:ext cx="377851" cy="37785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7" name="순서도: 연결자 66"/>
          <p:cNvSpPr/>
          <p:nvPr/>
        </p:nvSpPr>
        <p:spPr>
          <a:xfrm>
            <a:off x="683409" y="2490216"/>
            <a:ext cx="377851" cy="37785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8" name="순서도: 연결자 67"/>
          <p:cNvSpPr/>
          <p:nvPr/>
        </p:nvSpPr>
        <p:spPr>
          <a:xfrm>
            <a:off x="764026" y="2570833"/>
            <a:ext cx="234615" cy="2346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0" name="순서도: 연결자 69"/>
          <p:cNvSpPr/>
          <p:nvPr/>
        </p:nvSpPr>
        <p:spPr>
          <a:xfrm>
            <a:off x="1874276" y="2566733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2" name="순서도: 연결자 71"/>
          <p:cNvSpPr/>
          <p:nvPr/>
        </p:nvSpPr>
        <p:spPr>
          <a:xfrm>
            <a:off x="3063815" y="2573496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3" name="순서도: 연결자 72"/>
          <p:cNvSpPr/>
          <p:nvPr/>
        </p:nvSpPr>
        <p:spPr>
          <a:xfrm>
            <a:off x="4285941" y="2486702"/>
            <a:ext cx="377851" cy="37785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5" name="순서도: 연결자 74"/>
          <p:cNvSpPr/>
          <p:nvPr/>
        </p:nvSpPr>
        <p:spPr>
          <a:xfrm>
            <a:off x="3124143" y="1330495"/>
            <a:ext cx="234615" cy="2346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86405" y="3937047"/>
            <a:ext cx="8389320" cy="22578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연결자 79"/>
          <p:cNvSpPr/>
          <p:nvPr/>
        </p:nvSpPr>
        <p:spPr>
          <a:xfrm>
            <a:off x="1934448" y="3840564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403658" y="5193049"/>
            <a:ext cx="8643529" cy="112298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연결자 88"/>
          <p:cNvSpPr/>
          <p:nvPr/>
        </p:nvSpPr>
        <p:spPr>
          <a:xfrm>
            <a:off x="1940412" y="5186286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1" name="순서도: 연결자 90"/>
          <p:cNvSpPr/>
          <p:nvPr/>
        </p:nvSpPr>
        <p:spPr>
          <a:xfrm>
            <a:off x="3124626" y="5147893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420910" y="6637867"/>
            <a:ext cx="8626277" cy="30453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연결자 97"/>
          <p:cNvSpPr/>
          <p:nvPr/>
        </p:nvSpPr>
        <p:spPr>
          <a:xfrm>
            <a:off x="1957664" y="6549259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3" name="순서도: 연결자 102"/>
          <p:cNvSpPr/>
          <p:nvPr/>
        </p:nvSpPr>
        <p:spPr>
          <a:xfrm>
            <a:off x="4357289" y="2563860"/>
            <a:ext cx="234615" cy="2346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5" name="순서도: 연결자 104"/>
          <p:cNvSpPr/>
          <p:nvPr/>
        </p:nvSpPr>
        <p:spPr>
          <a:xfrm>
            <a:off x="4426300" y="5152420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6" name="순서도: 연결자 105"/>
          <p:cNvSpPr/>
          <p:nvPr/>
        </p:nvSpPr>
        <p:spPr>
          <a:xfrm>
            <a:off x="4443553" y="6532005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7" name="순서도: 연결자 106"/>
          <p:cNvSpPr/>
          <p:nvPr/>
        </p:nvSpPr>
        <p:spPr>
          <a:xfrm>
            <a:off x="3121268" y="6532005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4" name="순서도: 연결자 113"/>
          <p:cNvSpPr/>
          <p:nvPr/>
        </p:nvSpPr>
        <p:spPr>
          <a:xfrm>
            <a:off x="709662" y="3763412"/>
            <a:ext cx="377851" cy="37785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5" name="순서도: 연결자 114"/>
          <p:cNvSpPr/>
          <p:nvPr/>
        </p:nvSpPr>
        <p:spPr>
          <a:xfrm>
            <a:off x="790279" y="3844029"/>
            <a:ext cx="234615" cy="2346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6" name="순서도: 연결자 115"/>
          <p:cNvSpPr/>
          <p:nvPr/>
        </p:nvSpPr>
        <p:spPr>
          <a:xfrm>
            <a:off x="706787" y="5077130"/>
            <a:ext cx="377851" cy="37785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7" name="순서도: 연결자 116"/>
          <p:cNvSpPr/>
          <p:nvPr/>
        </p:nvSpPr>
        <p:spPr>
          <a:xfrm>
            <a:off x="787404" y="5157747"/>
            <a:ext cx="234615" cy="2346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8" name="순서도: 연결자 117"/>
          <p:cNvSpPr/>
          <p:nvPr/>
        </p:nvSpPr>
        <p:spPr>
          <a:xfrm>
            <a:off x="724040" y="6469229"/>
            <a:ext cx="377851" cy="37785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9" name="순서도: 연결자 118"/>
          <p:cNvSpPr/>
          <p:nvPr/>
        </p:nvSpPr>
        <p:spPr>
          <a:xfrm>
            <a:off x="792782" y="6537971"/>
            <a:ext cx="234615" cy="2346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1" name="순서도: 연결자 120"/>
          <p:cNvSpPr/>
          <p:nvPr/>
        </p:nvSpPr>
        <p:spPr>
          <a:xfrm>
            <a:off x="5707481" y="6532006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3" name="순서도: 연결자 122"/>
          <p:cNvSpPr/>
          <p:nvPr/>
        </p:nvSpPr>
        <p:spPr>
          <a:xfrm>
            <a:off x="7076418" y="6514755"/>
            <a:ext cx="234615" cy="23461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4" name="TextBox 123"/>
          <p:cNvSpPr txBox="1"/>
          <p:nvPr/>
        </p:nvSpPr>
        <p:spPr>
          <a:xfrm>
            <a:off x="398091" y="842194"/>
            <a:ext cx="9637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468F"/>
                </a:solidFill>
              </a:rPr>
              <a:t>회원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46287" y="845356"/>
            <a:ext cx="164664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468F"/>
                </a:solidFill>
              </a:rPr>
              <a:t>회원가입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76845" y="842192"/>
            <a:ext cx="135168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468F"/>
                </a:solidFill>
              </a:rPr>
              <a:t>로그인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8891" y="2010596"/>
            <a:ext cx="9637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468F"/>
                </a:solidFill>
              </a:rPr>
              <a:t>마을검색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95484" y="2013758"/>
            <a:ext cx="164664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468F"/>
                </a:solidFill>
              </a:rPr>
              <a:t>지도검색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34894" y="1976729"/>
            <a:ext cx="94123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00468F"/>
                </a:solidFill>
              </a:rPr>
              <a:t>마을상세</a:t>
            </a:r>
            <a:endParaRPr lang="en-US" altLang="ko-KR" sz="1400" b="1" dirty="0" smtClean="0">
              <a:solidFill>
                <a:srgbClr val="00468F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468F"/>
                </a:solidFill>
              </a:rPr>
              <a:t>페이지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15300" y="2010434"/>
            <a:ext cx="9637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468F"/>
                </a:solidFill>
              </a:rPr>
              <a:t>리뷰상세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0668" y="3348329"/>
            <a:ext cx="9637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468F"/>
                </a:solidFill>
              </a:rPr>
              <a:t>예약하기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246284" y="3351491"/>
            <a:ext cx="164664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468F"/>
                </a:solidFill>
              </a:rPr>
              <a:t>예약확인</a:t>
            </a:r>
            <a:endParaRPr lang="en-US" altLang="ko-KR" sz="1400" b="1" dirty="0" smtClean="0">
              <a:solidFill>
                <a:srgbClr val="00468F"/>
              </a:solidFill>
            </a:endParaRPr>
          </a:p>
        </p:txBody>
      </p:sp>
      <p:sp>
        <p:nvSpPr>
          <p:cNvPr id="74" name="순서도: 연결자 73"/>
          <p:cNvSpPr/>
          <p:nvPr/>
        </p:nvSpPr>
        <p:spPr>
          <a:xfrm>
            <a:off x="8187367" y="6440368"/>
            <a:ext cx="377851" cy="37785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7" name="순서도: 연결자 76"/>
          <p:cNvSpPr/>
          <p:nvPr/>
        </p:nvSpPr>
        <p:spPr>
          <a:xfrm>
            <a:off x="8256109" y="6509110"/>
            <a:ext cx="234615" cy="2346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2" name="TextBox 81"/>
          <p:cNvSpPr txBox="1"/>
          <p:nvPr/>
        </p:nvSpPr>
        <p:spPr>
          <a:xfrm>
            <a:off x="2369528" y="3357134"/>
            <a:ext cx="164664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00468F"/>
                </a:solidFill>
              </a:rPr>
              <a:t>예약취소</a:t>
            </a:r>
            <a:endParaRPr lang="en-US" altLang="ko-KR" sz="1400" b="1" dirty="0" smtClean="0">
              <a:solidFill>
                <a:srgbClr val="00468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7522" y="4590109"/>
            <a:ext cx="119497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468F"/>
                </a:solidFill>
              </a:rPr>
              <a:t>마이페이지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34995" y="4593271"/>
            <a:ext cx="164664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00468F"/>
                </a:solidFill>
              </a:rPr>
              <a:t>회원수정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74405" y="4578820"/>
            <a:ext cx="94123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468F"/>
                </a:solidFill>
              </a:rPr>
              <a:t>1:1</a:t>
            </a:r>
            <a:r>
              <a:rPr lang="ko-KR" altLang="en-US" sz="1400" b="1" dirty="0" smtClean="0">
                <a:solidFill>
                  <a:srgbClr val="00468F"/>
                </a:solidFill>
              </a:rPr>
              <a:t>문의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54811" y="4589947"/>
            <a:ext cx="9637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468F"/>
                </a:solidFill>
              </a:rPr>
              <a:t>리뷰작성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00" name="순서도: 연결자 99"/>
          <p:cNvSpPr/>
          <p:nvPr/>
        </p:nvSpPr>
        <p:spPr>
          <a:xfrm>
            <a:off x="5588211" y="5055453"/>
            <a:ext cx="377851" cy="37785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2" name="순서도: 연결자 101"/>
          <p:cNvSpPr/>
          <p:nvPr/>
        </p:nvSpPr>
        <p:spPr>
          <a:xfrm>
            <a:off x="5662434" y="5135485"/>
            <a:ext cx="234615" cy="2346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4" name="TextBox 103"/>
          <p:cNvSpPr txBox="1"/>
          <p:nvPr/>
        </p:nvSpPr>
        <p:spPr>
          <a:xfrm>
            <a:off x="5290945" y="4561723"/>
            <a:ext cx="107598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00468F"/>
                </a:solidFill>
              </a:rPr>
              <a:t>관심리스트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6480" y="6096404"/>
            <a:ext cx="76861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00468F"/>
                </a:solidFill>
              </a:rPr>
              <a:t>관리자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67726" y="6088552"/>
            <a:ext cx="164664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468F"/>
                </a:solidFill>
              </a:rPr>
              <a:t>예약확인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99040" y="6051439"/>
            <a:ext cx="94123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00468F"/>
                </a:solidFill>
              </a:rPr>
              <a:t>예약취소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207993" y="6041108"/>
            <a:ext cx="9637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468F"/>
                </a:solidFill>
              </a:rPr>
              <a:t>문의답변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96482" y="5938331"/>
            <a:ext cx="129121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00468F"/>
                </a:solidFill>
              </a:rPr>
              <a:t>예약취소</a:t>
            </a:r>
            <a:endParaRPr lang="en-US" altLang="ko-KR" sz="1400" b="1" dirty="0" smtClean="0">
              <a:solidFill>
                <a:srgbClr val="00468F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468F"/>
                </a:solidFill>
              </a:rPr>
              <a:t>확인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556798" y="6034286"/>
            <a:ext cx="129121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00468F"/>
                </a:solidFill>
              </a:rPr>
              <a:t>답변확인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725196" y="6051219"/>
            <a:ext cx="129121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468F"/>
                </a:solidFill>
              </a:rPr>
              <a:t>회원탈퇴</a:t>
            </a:r>
            <a:endParaRPr lang="ko-KR" altLang="en-US" sz="1400" b="1" dirty="0">
              <a:solidFill>
                <a:srgbClr val="00468F"/>
              </a:solidFill>
            </a:endParaRPr>
          </a:p>
        </p:txBody>
      </p:sp>
      <p:sp>
        <p:nvSpPr>
          <p:cNvPr id="134" name="순서도: 연결자 133"/>
          <p:cNvSpPr/>
          <p:nvPr/>
        </p:nvSpPr>
        <p:spPr>
          <a:xfrm>
            <a:off x="2984375" y="3769056"/>
            <a:ext cx="377851" cy="37785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1" name="순서도: 연결자 80"/>
          <p:cNvSpPr/>
          <p:nvPr/>
        </p:nvSpPr>
        <p:spPr>
          <a:xfrm>
            <a:off x="3057692" y="3846207"/>
            <a:ext cx="234615" cy="234615"/>
          </a:xfrm>
          <a:prstGeom prst="flowChartConnector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2334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4877" y="246654"/>
            <a:ext cx="8551371" cy="369332"/>
            <a:chOff x="85377" y="314571"/>
            <a:chExt cx="826326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85377" y="314571"/>
              <a:ext cx="206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8</a:t>
              </a:r>
              <a:r>
                <a:rPr lang="en-US" altLang="ko-KR" b="1" dirty="0" smtClean="0"/>
                <a:t>.2 </a:t>
              </a:r>
              <a:r>
                <a:rPr lang="ko-KR" altLang="en-US" b="1" dirty="0"/>
                <a:t>동영상 및 시현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88463" y="342900"/>
              <a:ext cx="660182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8</a:t>
              </a:r>
              <a:r>
                <a:rPr lang="en-US" altLang="ko-KR" sz="1400" dirty="0" smtClean="0"/>
                <a:t>.</a:t>
              </a:r>
              <a:r>
                <a:rPr lang="ko-KR" altLang="en-US" sz="1400" dirty="0"/>
                <a:t>시현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15727" y="141523"/>
            <a:ext cx="1025497" cy="61595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순서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052051" y="1439621"/>
            <a:ext cx="345914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1.1 </a:t>
            </a:r>
            <a:r>
              <a:rPr lang="ko-KR" altLang="en-US" sz="1300" b="1" dirty="0">
                <a:latin typeface="+mn-ea"/>
              </a:rPr>
              <a:t>추진 배경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 1.2 </a:t>
            </a:r>
            <a:r>
              <a:rPr lang="ko-KR" altLang="en-US" sz="1300" b="1" dirty="0">
                <a:latin typeface="+mn-ea"/>
              </a:rPr>
              <a:t>목적 </a:t>
            </a:r>
            <a:r>
              <a:rPr lang="en-US" altLang="ko-KR" sz="1300" b="1" dirty="0">
                <a:latin typeface="+mn-ea"/>
              </a:rPr>
              <a:t>/ </a:t>
            </a:r>
            <a:r>
              <a:rPr lang="ko-KR" altLang="en-US" sz="1300" b="1" dirty="0">
                <a:latin typeface="+mn-ea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56036" y="1425547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소요 기술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6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시스템 아키텍처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6475515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5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테이블 </a:t>
            </a:r>
            <a:r>
              <a:rPr lang="en-US" altLang="ko-KR" sz="1300" b="1" dirty="0">
                <a:latin typeface="+mn-ea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101524" y="270882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2.1 </a:t>
            </a:r>
            <a:r>
              <a:rPr lang="ko-KR" altLang="en-US" sz="1300" b="1" dirty="0">
                <a:latin typeface="+mn-ea"/>
              </a:rPr>
              <a:t>팀 구성</a:t>
            </a:r>
            <a:r>
              <a:rPr lang="en-US" altLang="ko-KR" sz="1300" b="1" dirty="0">
                <a:latin typeface="+mn-ea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2.2 </a:t>
            </a:r>
            <a:r>
              <a:rPr lang="ko-KR" altLang="en-US" sz="1300" b="1" dirty="0">
                <a:latin typeface="+mn-ea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56036" y="264849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메뉴 구조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b="1" dirty="0">
                <a:latin typeface="+mn-ea"/>
              </a:rPr>
              <a:t>7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주요 화면 레이아웃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56036" y="3990240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>
                <a:latin typeface="+mn-ea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8</a:t>
            </a:r>
            <a:r>
              <a:rPr lang="en-US" altLang="ko-KR" sz="1300" b="1" dirty="0" smtClean="0">
                <a:latin typeface="+mn-ea"/>
              </a:rPr>
              <a:t>.2 </a:t>
            </a:r>
            <a:r>
              <a:rPr lang="ko-KR" altLang="en-US" sz="1300" b="1" dirty="0">
                <a:latin typeface="+mn-ea"/>
              </a:rPr>
              <a:t>동영상 시연 및 </a:t>
            </a:r>
            <a:r>
              <a:rPr lang="en-US" altLang="ko-KR" sz="1300" b="1" dirty="0">
                <a:latin typeface="+mn-ea"/>
              </a:rPr>
              <a:t>Demo</a:t>
            </a:r>
            <a:r>
              <a:rPr lang="ko-KR" altLang="en-US" sz="1300" b="1" dirty="0">
                <a:latin typeface="+mn-ea"/>
              </a:rPr>
              <a:t> 시연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596" y="90407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64075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팀구성</a:t>
            </a:r>
            <a:r>
              <a:rPr lang="ko-KR" altLang="en-US" b="1" dirty="0">
                <a:solidFill>
                  <a:schemeClr val="tx1"/>
                </a:solidFill>
              </a:rPr>
              <a:t> 및 </a:t>
            </a:r>
            <a:r>
              <a:rPr lang="ko-KR" altLang="en-US" b="1" dirty="0" err="1">
                <a:solidFill>
                  <a:schemeClr val="tx1"/>
                </a:solidFill>
              </a:rPr>
              <a:t>개발일정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4075" y="352364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기능정의서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39351" y="6006330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테이블 </a:t>
            </a:r>
            <a:r>
              <a:rPr lang="ko-KR" altLang="en-US" b="1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68589" y="466682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86260" y="88731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아키텍처 설계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386260" y="3523643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9352" y="2163820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86260" y="2151344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화면설계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86260" y="4644338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질의 응답 및 후기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29352" y="3531923"/>
            <a:ext cx="591503" cy="41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56036" y="5465223"/>
            <a:ext cx="338937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9</a:t>
            </a:r>
            <a:r>
              <a:rPr lang="en-US" altLang="ko-KR" sz="1300" b="1" dirty="0" smtClean="0">
                <a:latin typeface="+mn-lt"/>
                <a:ea typeface="HY헤드라인M" panose="02030600000101010101" pitchFamily="18" charset="-127"/>
              </a:rPr>
              <a:t>.2 </a:t>
            </a:r>
            <a:r>
              <a:rPr lang="en-US" altLang="ko-KR" sz="1300" b="1" dirty="0">
                <a:latin typeface="+mn-lt"/>
                <a:ea typeface="HY헤드라인M" panose="02030600000101010101" pitchFamily="18" charset="-127"/>
              </a:rPr>
              <a:t>Q &amp; A</a:t>
            </a:r>
            <a:endParaRPr lang="ko-KR" altLang="en-US" sz="1300" b="1" dirty="0"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6260" y="5153723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9</a:t>
            </a:r>
            <a:r>
              <a:rPr lang="en-US" altLang="ko-KR" sz="1300" b="1" dirty="0" smtClean="0"/>
              <a:t>.1 </a:t>
            </a:r>
            <a:r>
              <a:rPr lang="ko-KR" altLang="en-US" sz="1300" b="1" dirty="0"/>
              <a:t>후기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101524" y="396354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>
                <a:latin typeface="+mn-ea"/>
              </a:rPr>
              <a:t>3</a:t>
            </a:r>
            <a:r>
              <a:rPr lang="en-US" altLang="ko-KR" sz="1300" b="1" dirty="0" smtClean="0">
                <a:latin typeface="+mn-ea"/>
              </a:rPr>
              <a:t>.1 </a:t>
            </a:r>
            <a:r>
              <a:rPr lang="ko-KR" altLang="en-US" sz="1300" b="1" dirty="0" err="1" smtClean="0">
                <a:latin typeface="+mn-ea"/>
              </a:rPr>
              <a:t>기능정의서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25497" y="4666825"/>
            <a:ext cx="3459146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프로세스 분할도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0774" y="3524536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4688" y="897617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166" y="2163820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101524" y="5202376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4.1 </a:t>
            </a:r>
            <a:r>
              <a:rPr lang="ko-KR" altLang="en-US" sz="1300" b="1" dirty="0">
                <a:latin typeface="+mn-ea"/>
              </a:rPr>
              <a:t>프로세스 분할도</a:t>
            </a:r>
            <a:endParaRPr lang="en-US" altLang="ko-KR" sz="1300" b="1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b="1" dirty="0" smtClean="0">
                <a:latin typeface="+mn-ea"/>
              </a:rPr>
              <a:t>4.2 </a:t>
            </a:r>
            <a:r>
              <a:rPr lang="ko-KR" altLang="en-US" sz="1300" b="1" dirty="0">
                <a:latin typeface="+mn-ea"/>
              </a:rPr>
              <a:t>프로세스 설계서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93989" y="601302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42052" y="894045"/>
            <a:ext cx="591503" cy="43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hlinkClick r:id="rId2" action="ppaction://hlinkpres?slideindex=1&amp;slidetitle=" tooltip="아키텍쳐 설계"/>
          </p:cNvPr>
          <p:cNvSpPr/>
          <p:nvPr/>
        </p:nvSpPr>
        <p:spPr>
          <a:xfrm>
            <a:off x="4742051" y="4664509"/>
            <a:ext cx="591503" cy="43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762A951-16D0-492F-9AB3-DBFDD16FE3B5}"/>
              </a:ext>
            </a:extLst>
          </p:cNvPr>
          <p:cNvSpPr/>
          <p:nvPr/>
        </p:nvSpPr>
        <p:spPr>
          <a:xfrm>
            <a:off x="1101601" y="2343531"/>
            <a:ext cx="1766523" cy="63500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코로나 장기화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여행수요 소폭상승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BAD184-631F-4A84-A1B7-79DF8C2C3880}"/>
              </a:ext>
            </a:extLst>
          </p:cNvPr>
          <p:cNvSpPr/>
          <p:nvPr/>
        </p:nvSpPr>
        <p:spPr>
          <a:xfrm>
            <a:off x="1292651" y="4114579"/>
            <a:ext cx="1477229" cy="39594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</a:t>
            </a:r>
            <a:r>
              <a:rPr lang="ko-KR" altLang="en-US" sz="1200" b="1" dirty="0">
                <a:solidFill>
                  <a:schemeClr val="tx1"/>
                </a:solidFill>
              </a:rPr>
              <a:t>를 더 선호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750BD5-4AD2-4B71-8227-E810EC0D0254}"/>
              </a:ext>
            </a:extLst>
          </p:cNvPr>
          <p:cNvSpPr/>
          <p:nvPr/>
        </p:nvSpPr>
        <p:spPr>
          <a:xfrm>
            <a:off x="4083726" y="3011966"/>
            <a:ext cx="1683776" cy="100275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정부</a:t>
            </a:r>
            <a:r>
              <a:rPr lang="ko-KR" altLang="en-US" sz="1200" b="1" dirty="0">
                <a:solidFill>
                  <a:schemeClr val="tx1"/>
                </a:solidFill>
              </a:rPr>
              <a:t> 자체적으로</a:t>
            </a: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농어촌 </a:t>
            </a: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체험형 여행 권장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42B355-B2FF-42CD-ACFF-9041D2B68012}"/>
              </a:ext>
            </a:extLst>
          </p:cNvPr>
          <p:cNvSpPr/>
          <p:nvPr/>
        </p:nvSpPr>
        <p:spPr>
          <a:xfrm>
            <a:off x="1304084" y="3268782"/>
            <a:ext cx="1361555" cy="51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휴양목적</a:t>
            </a:r>
            <a:r>
              <a:rPr lang="ko-KR" altLang="en-US" sz="1200" b="1" dirty="0">
                <a:solidFill>
                  <a:schemeClr val="tx1"/>
                </a:solidFill>
              </a:rPr>
              <a:t>의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여행수요 증가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C61D4F-7953-477A-838F-464A6CEDFB5A}"/>
              </a:ext>
            </a:extLst>
          </p:cNvPr>
          <p:cNvSpPr/>
          <p:nvPr/>
        </p:nvSpPr>
        <p:spPr>
          <a:xfrm>
            <a:off x="6803954" y="3011966"/>
            <a:ext cx="1618089" cy="10365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농어촌 체험마을</a:t>
            </a: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정보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선호도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증가 예상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441556" y="301640"/>
            <a:ext cx="8203681" cy="465516"/>
            <a:chOff x="183081" y="651443"/>
            <a:chExt cx="8628024" cy="620688"/>
          </a:xfrm>
        </p:grpSpPr>
        <p:sp>
          <p:nvSpPr>
            <p:cNvPr id="22" name="제목 2">
              <a:extLst>
                <a:ext uri="{FF2B5EF4-FFF2-40B4-BE49-F238E27FC236}">
                  <a16:creationId xmlns:a16="http://schemas.microsoft.com/office/drawing/2014/main" id="{1C37B53D-3B4C-4523-B545-E53ED2CDFD58}"/>
                </a:ext>
              </a:extLst>
            </p:cNvPr>
            <p:cNvSpPr txBox="1">
              <a:spLocks/>
            </p:cNvSpPr>
            <p:nvPr/>
          </p:nvSpPr>
          <p:spPr>
            <a:xfrm>
              <a:off x="183081" y="651443"/>
              <a:ext cx="2255468" cy="620688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 baseline="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j-cs"/>
                </a:defRPr>
              </a:lvl1pPr>
            </a:lstStyle>
            <a:p>
              <a:pPr marL="0" lvl="1" algn="just" latinLnBrk="0">
                <a:lnSpc>
                  <a:spcPct val="120000"/>
                </a:lnSpc>
                <a:spcBef>
                  <a:spcPct val="60000"/>
                </a:spcBef>
                <a:buClr>
                  <a:schemeClr val="tx1"/>
                </a:buClr>
                <a:buSzPct val="85000"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1.1</a:t>
              </a:r>
              <a:r>
                <a:rPr lang="ko-KR" altLang="en-US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추진배경</a:t>
              </a:r>
              <a:endParaRPr lang="en-US" altLang="ko-KR" b="1" kern="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텍스트 개체 틀 3">
              <a:extLst>
                <a:ext uri="{FF2B5EF4-FFF2-40B4-BE49-F238E27FC236}">
                  <a16:creationId xmlns:a16="http://schemas.microsoft.com/office/drawing/2014/main" id="{59D425E3-A4E2-471E-BDAC-14792C788748}"/>
                </a:ext>
              </a:extLst>
            </p:cNvPr>
            <p:cNvSpPr txBox="1">
              <a:spLocks/>
            </p:cNvSpPr>
            <p:nvPr/>
          </p:nvSpPr>
          <p:spPr>
            <a:xfrm>
              <a:off x="7272388" y="847774"/>
              <a:ext cx="1538717" cy="3465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vert="horz" lIns="0" tIns="34290" rIns="0" bIns="34290" rtlCol="0">
              <a:noAutofit/>
            </a:bodyPr>
            <a:lstStyle>
              <a:lvl1pPr marL="0" indent="0" algn="r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>
                  <a:latin typeface="+mj-ea"/>
                  <a:ea typeface="+mj-ea"/>
                </a:rPr>
                <a:t>1.</a:t>
              </a:r>
              <a:r>
                <a:rPr kumimoji="1" lang="ko-KR" altLang="en-US" dirty="0">
                  <a:latin typeface="+mj-ea"/>
                  <a:ea typeface="+mj-ea"/>
                </a:rPr>
                <a:t>프로젝트 개요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5E4B2CD-669A-4BBA-B002-A14715647CD1}"/>
              </a:ext>
            </a:extLst>
          </p:cNvPr>
          <p:cNvCxnSpPr>
            <a:cxnSpLocks/>
          </p:cNvCxnSpPr>
          <p:nvPr/>
        </p:nvCxnSpPr>
        <p:spPr>
          <a:xfrm flipH="1">
            <a:off x="2816554" y="2578458"/>
            <a:ext cx="88498" cy="1816667"/>
          </a:xfrm>
          <a:prstGeom prst="bentConnector3">
            <a:avLst>
              <a:gd name="adj1" fmla="val -2344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B4C6753-6946-47EB-891D-BE978F69B5C2}"/>
              </a:ext>
            </a:extLst>
          </p:cNvPr>
          <p:cNvCxnSpPr>
            <a:cxnSpLocks/>
          </p:cNvCxnSpPr>
          <p:nvPr/>
        </p:nvCxnSpPr>
        <p:spPr>
          <a:xfrm>
            <a:off x="2721519" y="3524815"/>
            <a:ext cx="385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8D63A67-2F4D-41FB-B331-D6C5343BC46F}"/>
              </a:ext>
            </a:extLst>
          </p:cNvPr>
          <p:cNvSpPr/>
          <p:nvPr/>
        </p:nvSpPr>
        <p:spPr>
          <a:xfrm>
            <a:off x="3340710" y="3391719"/>
            <a:ext cx="588592" cy="2938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720EF5-2BEE-41E3-8939-A721EC7E0D0B}"/>
              </a:ext>
            </a:extLst>
          </p:cNvPr>
          <p:cNvSpPr/>
          <p:nvPr/>
        </p:nvSpPr>
        <p:spPr>
          <a:xfrm>
            <a:off x="5993396" y="3391719"/>
            <a:ext cx="588592" cy="2938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2856F68-C842-4F92-940C-7632C65B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9" y="767156"/>
            <a:ext cx="8612924" cy="569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0BEC4FD-6603-482A-A161-7FFB4009A3D0}"/>
              </a:ext>
            </a:extLst>
          </p:cNvPr>
          <p:cNvGrpSpPr/>
          <p:nvPr/>
        </p:nvGrpSpPr>
        <p:grpSpPr>
          <a:xfrm>
            <a:off x="194733" y="2082262"/>
            <a:ext cx="8516189" cy="2912767"/>
            <a:chOff x="0" y="576816"/>
            <a:chExt cx="8691717" cy="2465868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3A272B21-AE1D-4158-B49E-468BAF9E12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4" r="3946" b="77342"/>
            <a:stretch/>
          </p:blipFill>
          <p:spPr bwMode="auto">
            <a:xfrm>
              <a:off x="0" y="576816"/>
              <a:ext cx="8691717" cy="1137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4099BFD5-CBFF-4044-8559-101E030D20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17" b="-1"/>
            <a:stretch/>
          </p:blipFill>
          <p:spPr bwMode="auto">
            <a:xfrm>
              <a:off x="0" y="1714500"/>
              <a:ext cx="8691717" cy="132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217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77" y="246654"/>
            <a:ext cx="8551371" cy="369332"/>
            <a:chOff x="85377" y="314571"/>
            <a:chExt cx="8263268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85377" y="314571"/>
              <a:ext cx="1019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9</a:t>
              </a:r>
              <a:r>
                <a:rPr lang="en-US" altLang="ko-KR" b="1" dirty="0" smtClean="0"/>
                <a:t>.1</a:t>
              </a:r>
              <a:r>
                <a:rPr lang="ko-KR" altLang="en-US" b="1" dirty="0" smtClean="0"/>
                <a:t> </a:t>
              </a:r>
              <a:r>
                <a:rPr lang="ko-KR" altLang="en-US" b="1" dirty="0"/>
                <a:t>후기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11906" y="342900"/>
              <a:ext cx="163673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9</a:t>
              </a:r>
              <a:r>
                <a:rPr lang="en-US" altLang="ko-KR" sz="1400" dirty="0" smtClean="0"/>
                <a:t>.</a:t>
              </a:r>
              <a:r>
                <a:rPr lang="ko-KR" altLang="en-US" sz="1400" dirty="0"/>
                <a:t>질의응답 및 후기</a:t>
              </a:r>
            </a:p>
          </p:txBody>
        </p:sp>
      </p:grpSp>
      <p:pic>
        <p:nvPicPr>
          <p:cNvPr id="7" name="그래픽 4" descr="남자 옆모습">
            <a:extLst>
              <a:ext uri="{FF2B5EF4-FFF2-40B4-BE49-F238E27FC236}">
                <a16:creationId xmlns:a16="http://schemas.microsoft.com/office/drawing/2014/main" id="{0AB10539-C8A9-42B9-8519-92A23378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575" y="1561862"/>
            <a:ext cx="2218611" cy="2218611"/>
          </a:xfrm>
          <a:prstGeom prst="rect">
            <a:avLst/>
          </a:prstGeom>
          <a:noFill/>
        </p:spPr>
      </p:pic>
      <p:pic>
        <p:nvPicPr>
          <p:cNvPr id="8" name="그래픽 5" descr="여성 프로필">
            <a:extLst>
              <a:ext uri="{FF2B5EF4-FFF2-40B4-BE49-F238E27FC236}">
                <a16:creationId xmlns:a16="http://schemas.microsoft.com/office/drawing/2014/main" id="{659472FC-219D-45CF-BAAB-F236E4250A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2339" y="1561862"/>
            <a:ext cx="2054674" cy="2218611"/>
          </a:xfrm>
          <a:prstGeom prst="rect">
            <a:avLst/>
          </a:prstGeom>
          <a:noFill/>
        </p:spPr>
      </p:pic>
      <p:pic>
        <p:nvPicPr>
          <p:cNvPr id="9" name="그래픽 7" descr="남자 옆모습">
            <a:extLst>
              <a:ext uri="{FF2B5EF4-FFF2-40B4-BE49-F238E27FC236}">
                <a16:creationId xmlns:a16="http://schemas.microsoft.com/office/drawing/2014/main" id="{C015005B-8393-4EFB-B5EC-4130253398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5816" y="1561862"/>
            <a:ext cx="2218611" cy="2218611"/>
          </a:xfrm>
          <a:prstGeom prst="rect">
            <a:avLst/>
          </a:prstGeom>
          <a:noFill/>
        </p:spPr>
      </p:pic>
      <p:pic>
        <p:nvPicPr>
          <p:cNvPr id="10" name="그래픽 8" descr="여성 프로필">
            <a:extLst>
              <a:ext uri="{FF2B5EF4-FFF2-40B4-BE49-F238E27FC236}">
                <a16:creationId xmlns:a16="http://schemas.microsoft.com/office/drawing/2014/main" id="{846351FA-67AB-488A-BBC7-73ADF2ECA7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6430" y="1561862"/>
            <a:ext cx="2054674" cy="2218611"/>
          </a:xfrm>
          <a:prstGeom prst="rect">
            <a:avLst/>
          </a:prstGeom>
          <a:noFill/>
        </p:spPr>
      </p:pic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998E388E-BABE-49EA-BCFB-AE6D925AAAEB}"/>
              </a:ext>
            </a:extLst>
          </p:cNvPr>
          <p:cNvSpPr/>
          <p:nvPr/>
        </p:nvSpPr>
        <p:spPr>
          <a:xfrm>
            <a:off x="503961" y="3894772"/>
            <a:ext cx="1934588" cy="20373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50">
                <a:solidFill>
                  <a:schemeClr val="tx1"/>
                </a:solidFill>
              </a:rPr>
              <a:t>처음 계획과는 다르게 수정된 부분이 많았지만 열심히해서 배운것도 많고 의미있는 프로젝트였습니다</a:t>
            </a:r>
            <a:r>
              <a:rPr lang="en-US" altLang="ko-KR" sz="1350">
                <a:solidFill>
                  <a:schemeClr val="tx1"/>
                </a:solidFill>
              </a:rPr>
              <a:t>.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0">
            <a:extLst>
              <a:ext uri="{FF2B5EF4-FFF2-40B4-BE49-F238E27FC236}">
                <a16:creationId xmlns:a16="http://schemas.microsoft.com/office/drawing/2014/main" id="{F73C95CA-AB00-4172-A12E-D2C7809BFE82}"/>
              </a:ext>
            </a:extLst>
          </p:cNvPr>
          <p:cNvSpPr/>
          <p:nvPr/>
        </p:nvSpPr>
        <p:spPr>
          <a:xfrm>
            <a:off x="2616864" y="3894772"/>
            <a:ext cx="1934588" cy="203739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50">
                <a:solidFill>
                  <a:schemeClr val="tx1"/>
                </a:solidFill>
              </a:rPr>
              <a:t>첫 팀 프로젝트를 하면서 수업내용을 더 이해할 수 있게 되었고 기획에서 개발까지 많은 시간과 노력이 필요하다는 걸 느꼈고 최대한 수정하지 않게 기획하는 게 좋겠다는 생각이 들었다</a:t>
            </a:r>
            <a:r>
              <a:rPr lang="en-US" altLang="ko-KR" sz="1350">
                <a:solidFill>
                  <a:schemeClr val="tx1"/>
                </a:solidFill>
              </a:rPr>
              <a:t>. 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1">
            <a:extLst>
              <a:ext uri="{FF2B5EF4-FFF2-40B4-BE49-F238E27FC236}">
                <a16:creationId xmlns:a16="http://schemas.microsoft.com/office/drawing/2014/main" id="{CFB14410-556C-4F04-A6BF-363CFBB249D1}"/>
              </a:ext>
            </a:extLst>
          </p:cNvPr>
          <p:cNvSpPr/>
          <p:nvPr/>
        </p:nvSpPr>
        <p:spPr>
          <a:xfrm>
            <a:off x="4729767" y="3894772"/>
            <a:ext cx="1934588" cy="203739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50" dirty="0">
                <a:solidFill>
                  <a:schemeClr val="tx1"/>
                </a:solidFill>
              </a:rPr>
              <a:t>프로젝트를 진행하면서 어렵고 힘들었지만 수업 시간에 했던 내용들이 많이 도움이 되었습니다</a:t>
            </a:r>
            <a:r>
              <a:rPr lang="en-US" altLang="ko-KR" sz="135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350" dirty="0">
                <a:solidFill>
                  <a:schemeClr val="tx1"/>
                </a:solidFill>
              </a:rPr>
              <a:t>특히 팀원들 덕분에 이번 프로젝트를 잘 마무리할 수 </a:t>
            </a:r>
            <a:r>
              <a:rPr lang="ko-KR" altLang="en-US" sz="1350" dirty="0" err="1">
                <a:solidFill>
                  <a:schemeClr val="tx1"/>
                </a:solidFill>
              </a:rPr>
              <a:t>있었던거</a:t>
            </a:r>
            <a:r>
              <a:rPr lang="ko-KR" altLang="en-US" sz="1350" dirty="0">
                <a:solidFill>
                  <a:schemeClr val="tx1"/>
                </a:solidFill>
              </a:rPr>
              <a:t> 같습니다</a:t>
            </a:r>
            <a:r>
              <a:rPr lang="en-US" altLang="ko-KR" sz="1350" dirty="0">
                <a:solidFill>
                  <a:schemeClr val="tx1"/>
                </a:solidFill>
              </a:rPr>
              <a:t>. </a:t>
            </a:r>
            <a:r>
              <a:rPr lang="ko-KR" altLang="en-US" sz="1350" dirty="0">
                <a:solidFill>
                  <a:schemeClr val="tx1"/>
                </a:solidFill>
              </a:rPr>
              <a:t>감사합니다</a:t>
            </a:r>
            <a:r>
              <a:rPr lang="en-US" altLang="ko-KR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id="{0C1D3326-AA37-4297-AD34-13DB246D4D35}"/>
              </a:ext>
            </a:extLst>
          </p:cNvPr>
          <p:cNvSpPr/>
          <p:nvPr/>
        </p:nvSpPr>
        <p:spPr>
          <a:xfrm>
            <a:off x="6842669" y="3894772"/>
            <a:ext cx="1934588" cy="203739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힘들었지만 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많이 </a:t>
            </a:r>
            <a:r>
              <a:rPr lang="ko-KR" altLang="en-US" sz="1400" dirty="0" err="1">
                <a:solidFill>
                  <a:schemeClr val="tx1"/>
                </a:solidFill>
              </a:rPr>
              <a:t>배운것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같습니다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C884C-5A16-433C-9BB5-75B60F0E50BA}"/>
              </a:ext>
            </a:extLst>
          </p:cNvPr>
          <p:cNvSpPr txBox="1"/>
          <p:nvPr/>
        </p:nvSpPr>
        <p:spPr>
          <a:xfrm>
            <a:off x="1220921" y="3137724"/>
            <a:ext cx="897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>
                <a:solidFill>
                  <a:schemeClr val="bg1"/>
                </a:solidFill>
              </a:rPr>
              <a:t>이상인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9F95E-21BF-48D0-B2E0-64832697B423}"/>
              </a:ext>
            </a:extLst>
          </p:cNvPr>
          <p:cNvSpPr txBox="1"/>
          <p:nvPr/>
        </p:nvSpPr>
        <p:spPr>
          <a:xfrm>
            <a:off x="3318004" y="3137724"/>
            <a:ext cx="897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우정현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4AE829-5860-40AF-991D-49B25943D73E}"/>
              </a:ext>
            </a:extLst>
          </p:cNvPr>
          <p:cNvSpPr txBox="1"/>
          <p:nvPr/>
        </p:nvSpPr>
        <p:spPr>
          <a:xfrm>
            <a:off x="5400407" y="3137724"/>
            <a:ext cx="897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장동현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5588B-0F3B-4C1D-B9BB-3C0366D75899}"/>
              </a:ext>
            </a:extLst>
          </p:cNvPr>
          <p:cNvSpPr txBox="1"/>
          <p:nvPr/>
        </p:nvSpPr>
        <p:spPr>
          <a:xfrm>
            <a:off x="7482811" y="3137724"/>
            <a:ext cx="897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김지희</a:t>
            </a:r>
          </a:p>
        </p:txBody>
      </p:sp>
    </p:spTree>
    <p:extLst>
      <p:ext uri="{BB962C8B-B14F-4D97-AF65-F5344CB8AC3E}">
        <p14:creationId xmlns:p14="http://schemas.microsoft.com/office/powerpoint/2010/main" val="36456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15879" y="2852738"/>
            <a:ext cx="5069146" cy="1293960"/>
          </a:xfrm>
          <a:prstGeom prst="foldedCorner">
            <a:avLst>
              <a:gd name="adj" fmla="val 125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4182" rIns="72000" bIns="4182" anchor="ctr" anchorCtr="1"/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b="1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AutoNum type="arabicParenR"/>
              <a:defRPr sz="16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circleNumDbPlain"/>
              <a:defRPr sz="14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lphaUcPeriod"/>
              <a:defRPr sz="12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ko-KR" sz="8800" dirty="0">
                <a:solidFill>
                  <a:schemeClr val="tx1"/>
                </a:solidFill>
                <a:latin typeface="HY헤드라인M" panose="02030600000101010101" pitchFamily="18" charset="-127"/>
              </a:rPr>
              <a:t>Q &amp; A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96302" y="244983"/>
            <a:ext cx="8762167" cy="369332"/>
            <a:chOff x="85377" y="314571"/>
            <a:chExt cx="8466964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85377" y="314571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9</a:t>
              </a:r>
              <a:r>
                <a:rPr lang="en-US" altLang="ko-KR" b="1" dirty="0" smtClean="0"/>
                <a:t>.2 </a:t>
              </a:r>
              <a:r>
                <a:rPr lang="ko-KR" altLang="en-US" b="1" dirty="0"/>
                <a:t>질의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응답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84772" y="342900"/>
              <a:ext cx="106756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9</a:t>
              </a:r>
              <a:r>
                <a:rPr lang="en-US" altLang="ko-KR" sz="1400" dirty="0" smtClean="0"/>
                <a:t>.</a:t>
              </a:r>
              <a:r>
                <a:rPr lang="ko-KR" altLang="en-US" sz="1400" dirty="0"/>
                <a:t>질의 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3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감 사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8E3525-A684-4DFE-AE00-0E689DA88DC6}"/>
              </a:ext>
            </a:extLst>
          </p:cNvPr>
          <p:cNvSpPr txBox="1"/>
          <p:nvPr/>
        </p:nvSpPr>
        <p:spPr>
          <a:xfrm>
            <a:off x="1429838" y="2664160"/>
            <a:ext cx="7125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농어촌 체험마을 정보 환경을 구축해서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국내외 여행객들에게 정보수집의 편의 제공 목적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86551" y="189080"/>
            <a:ext cx="8628023" cy="620688"/>
            <a:chOff x="183081" y="651443"/>
            <a:chExt cx="8628023" cy="620688"/>
          </a:xfrm>
        </p:grpSpPr>
        <p:sp>
          <p:nvSpPr>
            <p:cNvPr id="8" name="제목 2">
              <a:extLst>
                <a:ext uri="{FF2B5EF4-FFF2-40B4-BE49-F238E27FC236}">
                  <a16:creationId xmlns:a16="http://schemas.microsoft.com/office/drawing/2014/main" id="{1C37B53D-3B4C-4523-B545-E53ED2CDFD58}"/>
                </a:ext>
              </a:extLst>
            </p:cNvPr>
            <p:cNvSpPr txBox="1">
              <a:spLocks/>
            </p:cNvSpPr>
            <p:nvPr/>
          </p:nvSpPr>
          <p:spPr>
            <a:xfrm>
              <a:off x="183081" y="651443"/>
              <a:ext cx="2255468" cy="620688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 baseline="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j-cs"/>
                </a:defRPr>
              </a:lvl1pPr>
            </a:lstStyle>
            <a:p>
              <a:pPr marL="0" lvl="1" algn="just" latinLnBrk="0">
                <a:lnSpc>
                  <a:spcPct val="120000"/>
                </a:lnSpc>
                <a:spcBef>
                  <a:spcPct val="6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1.2</a:t>
              </a:r>
              <a:r>
                <a:rPr lang="ko-KR" altLang="en-US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목적</a:t>
              </a:r>
              <a:endParaRPr lang="en-US" altLang="ko-KR" b="1" kern="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9" name="텍스트 개체 틀 3">
              <a:extLst>
                <a:ext uri="{FF2B5EF4-FFF2-40B4-BE49-F238E27FC236}">
                  <a16:creationId xmlns:a16="http://schemas.microsoft.com/office/drawing/2014/main" id="{59D425E3-A4E2-471E-BDAC-14792C788748}"/>
                </a:ext>
              </a:extLst>
            </p:cNvPr>
            <p:cNvSpPr txBox="1">
              <a:spLocks/>
            </p:cNvSpPr>
            <p:nvPr/>
          </p:nvSpPr>
          <p:spPr>
            <a:xfrm>
              <a:off x="7370060" y="911771"/>
              <a:ext cx="1441044" cy="282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vert="horz" lIns="0" tIns="45720" rIns="0" bIns="45720" rtlCol="0">
              <a:normAutofit lnSpcReduction="10000"/>
            </a:bodyPr>
            <a:lstStyle>
              <a:lvl1pPr marL="0" indent="0" algn="r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>
                  <a:latin typeface="+mj-ea"/>
                  <a:ea typeface="+mj-ea"/>
                </a:rPr>
                <a:t>1.</a:t>
              </a:r>
              <a:r>
                <a:rPr kumimoji="1" lang="ko-KR" altLang="en-US" dirty="0">
                  <a:latin typeface="+mj-ea"/>
                  <a:ea typeface="+mj-ea"/>
                </a:rPr>
                <a:t>프로젝트 개요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0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946F-6950-4A58-ACA2-6F3F937A4629}"/>
              </a:ext>
            </a:extLst>
          </p:cNvPr>
          <p:cNvSpPr txBox="1"/>
          <p:nvPr/>
        </p:nvSpPr>
        <p:spPr>
          <a:xfrm>
            <a:off x="534014" y="1335008"/>
            <a:ext cx="33979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25" dirty="0"/>
              <a:t>1) </a:t>
            </a:r>
            <a:r>
              <a:rPr lang="ko-KR" altLang="en-US" sz="1125" dirty="0"/>
              <a:t>지도와 마커를 이용해 위치정보를 쉽게 공유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3439EE-EA18-4461-A1E3-968A3D8E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4" y="2272550"/>
            <a:ext cx="8234202" cy="343327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3DFF299-A8B3-48FD-8027-275664F3576F}"/>
              </a:ext>
            </a:extLst>
          </p:cNvPr>
          <p:cNvGrpSpPr/>
          <p:nvPr/>
        </p:nvGrpSpPr>
        <p:grpSpPr>
          <a:xfrm>
            <a:off x="5624536" y="2420716"/>
            <a:ext cx="1555956" cy="1396401"/>
            <a:chOff x="4673144" y="1749233"/>
            <a:chExt cx="1459801" cy="1591625"/>
          </a:xfrm>
          <a:solidFill>
            <a:srgbClr val="FF99CC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65D07E-00D8-4C18-8D27-7E71D0EF0C0D}"/>
                </a:ext>
              </a:extLst>
            </p:cNvPr>
            <p:cNvSpPr/>
            <p:nvPr/>
          </p:nvSpPr>
          <p:spPr>
            <a:xfrm>
              <a:off x="4673144" y="1749233"/>
              <a:ext cx="1459801" cy="1591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75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F95CFB5-E223-4BF1-88AF-9E06BC732FD8}"/>
                </a:ext>
              </a:extLst>
            </p:cNvPr>
            <p:cNvGrpSpPr/>
            <p:nvPr/>
          </p:nvGrpSpPr>
          <p:grpSpPr>
            <a:xfrm>
              <a:off x="4740357" y="1808964"/>
              <a:ext cx="1294926" cy="1425722"/>
              <a:chOff x="4714606" y="1797576"/>
              <a:chExt cx="2787388" cy="1568906"/>
            </a:xfrm>
            <a:grpFill/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049C2FD-8102-4DA3-8F7E-189C2CD2AF32}"/>
                  </a:ext>
                </a:extLst>
              </p:cNvPr>
              <p:cNvSpPr/>
              <p:nvPr/>
            </p:nvSpPr>
            <p:spPr>
              <a:xfrm>
                <a:off x="4720345" y="1797576"/>
                <a:ext cx="2781649" cy="36954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</a:rPr>
                  <a:t>체험마을이름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C9A292F-0CAA-4D19-850F-FDE944D13048}"/>
                  </a:ext>
                </a:extLst>
              </p:cNvPr>
              <p:cNvSpPr/>
              <p:nvPr/>
            </p:nvSpPr>
            <p:spPr>
              <a:xfrm>
                <a:off x="4719050" y="2207033"/>
                <a:ext cx="2781649" cy="36954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</a:rPr>
                  <a:t>체험종류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8727BB-5EB6-45BB-9FF6-FA7A69031475}"/>
                  </a:ext>
                </a:extLst>
              </p:cNvPr>
              <p:cNvSpPr/>
              <p:nvPr/>
            </p:nvSpPr>
            <p:spPr>
              <a:xfrm>
                <a:off x="4714607" y="2601767"/>
                <a:ext cx="2781649" cy="36954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</a:rPr>
                  <a:t>체험이름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A12D48B-BF69-45CD-AB3C-4567EF4E307F}"/>
                  </a:ext>
                </a:extLst>
              </p:cNvPr>
              <p:cNvSpPr/>
              <p:nvPr/>
            </p:nvSpPr>
            <p:spPr>
              <a:xfrm>
                <a:off x="4714606" y="2996936"/>
                <a:ext cx="2781649" cy="36954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</a:rPr>
                  <a:t>주소</a:t>
                </a:r>
              </a:p>
            </p:txBody>
          </p:sp>
        </p:grpSp>
      </p:grpSp>
      <p:pic>
        <p:nvPicPr>
          <p:cNvPr id="14" name="그래픽 15" descr="표식">
            <a:extLst>
              <a:ext uri="{FF2B5EF4-FFF2-40B4-BE49-F238E27FC236}">
                <a16:creationId xmlns:a16="http://schemas.microsoft.com/office/drawing/2014/main" id="{594CB4AA-2D2F-40CD-B4EC-C2C7981A5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96529" y="3521546"/>
            <a:ext cx="492768" cy="438570"/>
          </a:xfrm>
          <a:prstGeom prst="rect">
            <a:avLst/>
          </a:prstGeom>
        </p:spPr>
      </p:pic>
      <p:pic>
        <p:nvPicPr>
          <p:cNvPr id="15" name="그래픽 16" descr="표식">
            <a:extLst>
              <a:ext uri="{FF2B5EF4-FFF2-40B4-BE49-F238E27FC236}">
                <a16:creationId xmlns:a16="http://schemas.microsoft.com/office/drawing/2014/main" id="{BB85375D-27E2-4979-9897-2495D4C9D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974942" y="4135803"/>
            <a:ext cx="492768" cy="438570"/>
          </a:xfrm>
          <a:prstGeom prst="rect">
            <a:avLst/>
          </a:prstGeom>
        </p:spPr>
      </p:pic>
      <p:pic>
        <p:nvPicPr>
          <p:cNvPr id="16" name="그래픽 17" descr="표식">
            <a:extLst>
              <a:ext uri="{FF2B5EF4-FFF2-40B4-BE49-F238E27FC236}">
                <a16:creationId xmlns:a16="http://schemas.microsoft.com/office/drawing/2014/main" id="{07BE057B-B797-4BEE-B3C8-6A5491847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67710" y="3442920"/>
            <a:ext cx="492768" cy="438570"/>
          </a:xfrm>
          <a:prstGeom prst="rect">
            <a:avLst/>
          </a:prstGeom>
        </p:spPr>
      </p:pic>
      <p:pic>
        <p:nvPicPr>
          <p:cNvPr id="17" name="그래픽 18" descr="표식">
            <a:extLst>
              <a:ext uri="{FF2B5EF4-FFF2-40B4-BE49-F238E27FC236}">
                <a16:creationId xmlns:a16="http://schemas.microsoft.com/office/drawing/2014/main" id="{04EA3DF4-CA4A-415A-8DD4-1EEA3C8F3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34052" y="3976686"/>
            <a:ext cx="492768" cy="43857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17883" y="304113"/>
            <a:ext cx="8460357" cy="465516"/>
            <a:chOff x="183081" y="651443"/>
            <a:chExt cx="8628023" cy="620688"/>
          </a:xfrm>
        </p:grpSpPr>
        <p:sp>
          <p:nvSpPr>
            <p:cNvPr id="19" name="제목 2">
              <a:extLst>
                <a:ext uri="{FF2B5EF4-FFF2-40B4-BE49-F238E27FC236}">
                  <a16:creationId xmlns:a16="http://schemas.microsoft.com/office/drawing/2014/main" id="{1C37B53D-3B4C-4523-B545-E53ED2CDFD58}"/>
                </a:ext>
              </a:extLst>
            </p:cNvPr>
            <p:cNvSpPr txBox="1">
              <a:spLocks/>
            </p:cNvSpPr>
            <p:nvPr/>
          </p:nvSpPr>
          <p:spPr>
            <a:xfrm>
              <a:off x="183081" y="651443"/>
              <a:ext cx="2255468" cy="620688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 baseline="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j-cs"/>
                </a:defRPr>
              </a:lvl1pPr>
            </a:lstStyle>
            <a:p>
              <a:pPr marL="0" lvl="1" algn="just" latinLnBrk="0">
                <a:lnSpc>
                  <a:spcPct val="120000"/>
                </a:lnSpc>
                <a:spcBef>
                  <a:spcPct val="60000"/>
                </a:spcBef>
                <a:buClr>
                  <a:schemeClr val="tx1"/>
                </a:buClr>
                <a:buSzPct val="85000"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1.2</a:t>
              </a:r>
              <a:r>
                <a:rPr lang="ko-KR" altLang="en-US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목표</a:t>
              </a:r>
              <a:endParaRPr lang="en-US" altLang="ko-KR" b="1" kern="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텍스트 개체 틀 3">
              <a:extLst>
                <a:ext uri="{FF2B5EF4-FFF2-40B4-BE49-F238E27FC236}">
                  <a16:creationId xmlns:a16="http://schemas.microsoft.com/office/drawing/2014/main" id="{59D425E3-A4E2-471E-BDAC-14792C788748}"/>
                </a:ext>
              </a:extLst>
            </p:cNvPr>
            <p:cNvSpPr txBox="1">
              <a:spLocks/>
            </p:cNvSpPr>
            <p:nvPr/>
          </p:nvSpPr>
          <p:spPr>
            <a:xfrm>
              <a:off x="7370060" y="911771"/>
              <a:ext cx="1441044" cy="282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vert="horz" lIns="0" tIns="34290" rIns="0" bIns="34290" rtlCol="0">
              <a:noAutofit/>
            </a:bodyPr>
            <a:lstStyle>
              <a:lvl1pPr marL="0" indent="0" algn="r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>
                  <a:latin typeface="+mj-ea"/>
                  <a:ea typeface="+mj-ea"/>
                </a:rPr>
                <a:t>1.</a:t>
              </a:r>
              <a:r>
                <a:rPr kumimoji="1" lang="ko-KR" altLang="en-US" dirty="0">
                  <a:latin typeface="+mj-ea"/>
                  <a:ea typeface="+mj-ea"/>
                </a:rPr>
                <a:t>프로젝트 개요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0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A7BF8F-F906-49D7-AA64-EC0FDC585F7A}"/>
              </a:ext>
            </a:extLst>
          </p:cNvPr>
          <p:cNvSpPr txBox="1"/>
          <p:nvPr/>
        </p:nvSpPr>
        <p:spPr>
          <a:xfrm>
            <a:off x="252046" y="1431888"/>
            <a:ext cx="528704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dirty="0">
                <a:solidFill>
                  <a:srgbClr val="000000"/>
                </a:solidFill>
                <a:latin typeface="Arial" panose="020B0604020202020204" pitchFamily="34" charset="0"/>
              </a:rPr>
              <a:t>2) </a:t>
            </a:r>
            <a:r>
              <a:rPr lang="ko-KR" alt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정보를 한곳에 볼 수 있는 편리함을 제공한다</a:t>
            </a:r>
            <a:r>
              <a:rPr lang="en-US" altLang="ko-KR" sz="135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3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27DF7F-AD3B-43DF-9993-FAB39DAAAF53}"/>
              </a:ext>
            </a:extLst>
          </p:cNvPr>
          <p:cNvSpPr/>
          <p:nvPr/>
        </p:nvSpPr>
        <p:spPr>
          <a:xfrm>
            <a:off x="252046" y="1949744"/>
            <a:ext cx="8628023" cy="44510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9" name="그래픽 8" descr="이미지">
            <a:extLst>
              <a:ext uri="{FF2B5EF4-FFF2-40B4-BE49-F238E27FC236}">
                <a16:creationId xmlns:a16="http://schemas.microsoft.com/office/drawing/2014/main" id="{E5A616C6-C2D3-481B-A2E5-E35EE917CD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47" y="2085011"/>
            <a:ext cx="1317018" cy="13421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E8C2100-AC21-4816-AEFE-3016670269E5}"/>
              </a:ext>
            </a:extLst>
          </p:cNvPr>
          <p:cNvSpPr/>
          <p:nvPr/>
        </p:nvSpPr>
        <p:spPr>
          <a:xfrm>
            <a:off x="529791" y="3369445"/>
            <a:ext cx="1075144" cy="216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체험마을사진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6CB9E7-F51C-430D-BE85-7D1F601BA964}"/>
              </a:ext>
            </a:extLst>
          </p:cNvPr>
          <p:cNvSpPr/>
          <p:nvPr/>
        </p:nvSpPr>
        <p:spPr>
          <a:xfrm>
            <a:off x="2186984" y="2151960"/>
            <a:ext cx="3135833" cy="134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체험마을 간략한정보</a:t>
            </a:r>
            <a:r>
              <a:rPr lang="en-US" altLang="ko-KR" sz="1350" dirty="0"/>
              <a:t/>
            </a:r>
            <a:br>
              <a:rPr lang="en-US" altLang="ko-KR" sz="1350" dirty="0"/>
            </a:br>
            <a:r>
              <a:rPr lang="en-US" altLang="ko-KR" sz="1350" dirty="0"/>
              <a:t>(</a:t>
            </a:r>
            <a:r>
              <a:rPr lang="ko-KR" altLang="en-US" sz="1350" dirty="0"/>
              <a:t>이름</a:t>
            </a:r>
            <a:r>
              <a:rPr lang="en-US" altLang="ko-KR" sz="1350" dirty="0"/>
              <a:t>,</a:t>
            </a:r>
            <a:r>
              <a:rPr lang="ko-KR" altLang="en-US" sz="1350" dirty="0"/>
              <a:t>체험프로그램</a:t>
            </a:r>
            <a:r>
              <a:rPr lang="en-US" altLang="ko-KR" sz="1350" dirty="0"/>
              <a:t>,</a:t>
            </a:r>
            <a:r>
              <a:rPr lang="ko-KR" altLang="en-US" sz="1350" dirty="0"/>
              <a:t>소개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CC6D7C-BC2C-4BD8-9611-0AC723C18DD8}"/>
              </a:ext>
            </a:extLst>
          </p:cNvPr>
          <p:cNvSpPr/>
          <p:nvPr/>
        </p:nvSpPr>
        <p:spPr>
          <a:xfrm>
            <a:off x="529790" y="3954128"/>
            <a:ext cx="7884382" cy="96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리뷰목록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393FD6-5BC0-4943-AFD5-A15BD10AB4D6}"/>
              </a:ext>
            </a:extLst>
          </p:cNvPr>
          <p:cNvSpPr/>
          <p:nvPr/>
        </p:nvSpPr>
        <p:spPr>
          <a:xfrm>
            <a:off x="529791" y="5256978"/>
            <a:ext cx="7884382" cy="96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인근 관광지 </a:t>
            </a:r>
            <a:r>
              <a:rPr lang="en-US" altLang="ko-KR" sz="1350" dirty="0"/>
              <a:t>(</a:t>
            </a:r>
            <a:r>
              <a:rPr lang="ko-KR" altLang="en-US" sz="1350" dirty="0"/>
              <a:t>지도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8D4AC4-49D6-415E-B70A-6851C3AACDBC}"/>
              </a:ext>
            </a:extLst>
          </p:cNvPr>
          <p:cNvSpPr/>
          <p:nvPr/>
        </p:nvSpPr>
        <p:spPr>
          <a:xfrm>
            <a:off x="6684986" y="2287552"/>
            <a:ext cx="1332590" cy="328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관심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FF3DE5-E041-4D04-97B4-9095CAF6C9F1}"/>
              </a:ext>
            </a:extLst>
          </p:cNvPr>
          <p:cNvSpPr/>
          <p:nvPr/>
        </p:nvSpPr>
        <p:spPr>
          <a:xfrm>
            <a:off x="6684986" y="2828682"/>
            <a:ext cx="1332590" cy="328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/>
              <a:t>별점</a:t>
            </a:r>
            <a:endParaRPr lang="ko-KR" altLang="en-US" sz="13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8B6EA4-7A5D-4455-8EBB-D4E7044B8CCF}"/>
              </a:ext>
            </a:extLst>
          </p:cNvPr>
          <p:cNvSpPr/>
          <p:nvPr/>
        </p:nvSpPr>
        <p:spPr>
          <a:xfrm>
            <a:off x="437243" y="1961977"/>
            <a:ext cx="5330919" cy="182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BF260C-6F9E-4A6B-AF50-715A44567701}"/>
              </a:ext>
            </a:extLst>
          </p:cNvPr>
          <p:cNvSpPr/>
          <p:nvPr/>
        </p:nvSpPr>
        <p:spPr>
          <a:xfrm>
            <a:off x="6371402" y="2085011"/>
            <a:ext cx="2042770" cy="140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E2192C5-9234-4119-8531-B2EF5D4B761C}"/>
              </a:ext>
            </a:extLst>
          </p:cNvPr>
          <p:cNvSpPr/>
          <p:nvPr/>
        </p:nvSpPr>
        <p:spPr>
          <a:xfrm>
            <a:off x="3934411" y="4177446"/>
            <a:ext cx="1039305" cy="529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59BF051-FCDD-4BBA-BD8E-49A321F4928F}"/>
              </a:ext>
            </a:extLst>
          </p:cNvPr>
          <p:cNvCxnSpPr/>
          <p:nvPr/>
        </p:nvCxnSpPr>
        <p:spPr>
          <a:xfrm>
            <a:off x="3629787" y="5912130"/>
            <a:ext cx="1693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16247" y="240112"/>
            <a:ext cx="8628023" cy="620688"/>
            <a:chOff x="183081" y="651443"/>
            <a:chExt cx="8628023" cy="620688"/>
          </a:xfrm>
        </p:grpSpPr>
        <p:sp>
          <p:nvSpPr>
            <p:cNvPr id="21" name="제목 2">
              <a:extLst>
                <a:ext uri="{FF2B5EF4-FFF2-40B4-BE49-F238E27FC236}">
                  <a16:creationId xmlns:a16="http://schemas.microsoft.com/office/drawing/2014/main" id="{1C37B53D-3B4C-4523-B545-E53ED2CDFD58}"/>
                </a:ext>
              </a:extLst>
            </p:cNvPr>
            <p:cNvSpPr txBox="1">
              <a:spLocks/>
            </p:cNvSpPr>
            <p:nvPr/>
          </p:nvSpPr>
          <p:spPr>
            <a:xfrm>
              <a:off x="183081" y="651443"/>
              <a:ext cx="2255468" cy="620688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 baseline="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j-cs"/>
                </a:defRPr>
              </a:lvl1pPr>
            </a:lstStyle>
            <a:p>
              <a:pPr marL="0" lvl="1" algn="just" latinLnBrk="0">
                <a:lnSpc>
                  <a:spcPct val="120000"/>
                </a:lnSpc>
                <a:spcBef>
                  <a:spcPct val="6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1.2</a:t>
              </a:r>
              <a:r>
                <a:rPr lang="ko-KR" altLang="en-US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목표</a:t>
              </a:r>
              <a:endParaRPr lang="en-US" altLang="ko-KR" b="1" kern="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텍스트 개체 틀 3">
              <a:extLst>
                <a:ext uri="{FF2B5EF4-FFF2-40B4-BE49-F238E27FC236}">
                  <a16:creationId xmlns:a16="http://schemas.microsoft.com/office/drawing/2014/main" id="{59D425E3-A4E2-471E-BDAC-14792C788748}"/>
                </a:ext>
              </a:extLst>
            </p:cNvPr>
            <p:cNvSpPr txBox="1">
              <a:spLocks/>
            </p:cNvSpPr>
            <p:nvPr/>
          </p:nvSpPr>
          <p:spPr>
            <a:xfrm>
              <a:off x="7370060" y="911771"/>
              <a:ext cx="1441044" cy="282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vert="horz" lIns="0" tIns="45720" rIns="0" bIns="45720" rtlCol="0">
              <a:normAutofit lnSpcReduction="10000"/>
            </a:bodyPr>
            <a:lstStyle>
              <a:lvl1pPr marL="0" indent="0" algn="r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>
                  <a:latin typeface="+mj-ea"/>
                  <a:ea typeface="+mj-ea"/>
                </a:rPr>
                <a:t>1.</a:t>
              </a:r>
              <a:r>
                <a:rPr kumimoji="1" lang="ko-KR" altLang="en-US" dirty="0">
                  <a:latin typeface="+mj-ea"/>
                  <a:ea typeface="+mj-ea"/>
                </a:rPr>
                <a:t>프로젝트 개요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134289" y="4931639"/>
            <a:ext cx="639548" cy="2544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1  2  3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4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032FE88-D873-439A-BF42-B6ACAAF12B4F}"/>
              </a:ext>
            </a:extLst>
          </p:cNvPr>
          <p:cNvSpPr/>
          <p:nvPr/>
        </p:nvSpPr>
        <p:spPr>
          <a:xfrm>
            <a:off x="504797" y="2130610"/>
            <a:ext cx="5317351" cy="2151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6" name="그룹 35"/>
          <p:cNvGrpSpPr/>
          <p:nvPr/>
        </p:nvGrpSpPr>
        <p:grpSpPr>
          <a:xfrm>
            <a:off x="5859101" y="2035778"/>
            <a:ext cx="2561563" cy="2603025"/>
            <a:chOff x="5859101" y="2035778"/>
            <a:chExt cx="2561563" cy="26030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03271D8-2760-4C97-84A5-DBDEAC9EC126}"/>
                </a:ext>
              </a:extLst>
            </p:cNvPr>
            <p:cNvSpPr/>
            <p:nvPr/>
          </p:nvSpPr>
          <p:spPr>
            <a:xfrm>
              <a:off x="6050487" y="2198633"/>
              <a:ext cx="2189671" cy="500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>
                  <a:solidFill>
                    <a:schemeClr val="tx1"/>
                  </a:solidFill>
                </a:rPr>
                <a:t>체험마을 등록사진이용객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0FAA996-966B-47C3-91AB-D5E122C3A4C0}"/>
                </a:ext>
              </a:extLst>
            </p:cNvPr>
            <p:cNvSpPr/>
            <p:nvPr/>
          </p:nvSpPr>
          <p:spPr>
            <a:xfrm>
              <a:off x="5859101" y="2035778"/>
              <a:ext cx="2561563" cy="2603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EA7AAD-7713-4FFA-AFC4-67C312DC5FE7}"/>
              </a:ext>
            </a:extLst>
          </p:cNvPr>
          <p:cNvSpPr txBox="1"/>
          <p:nvPr/>
        </p:nvSpPr>
        <p:spPr>
          <a:xfrm>
            <a:off x="405726" y="1122471"/>
            <a:ext cx="457332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dirty="0">
                <a:solidFill>
                  <a:srgbClr val="000000"/>
                </a:solidFill>
                <a:latin typeface="Arial" panose="020B0604020202020204" pitchFamily="34" charset="0"/>
              </a:rPr>
              <a:t>3)</a:t>
            </a:r>
            <a:r>
              <a:rPr lang="ko-KR" alt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리뷰</a:t>
            </a:r>
            <a:r>
              <a:rPr lang="en-US" altLang="ko-KR" sz="135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댓글기능을 통해 양질의 정보를 공유 </a:t>
            </a:r>
            <a:endParaRPr lang="ko-KR" altLang="en-US" sz="13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1B9AE2-CD34-4B14-9AA6-B965D53CC6A9}"/>
              </a:ext>
            </a:extLst>
          </p:cNvPr>
          <p:cNvSpPr/>
          <p:nvPr/>
        </p:nvSpPr>
        <p:spPr>
          <a:xfrm>
            <a:off x="777687" y="2130610"/>
            <a:ext cx="3795780" cy="45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리뷰 상세페이지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56067-2314-4A42-8A42-37F8BE02A812}"/>
              </a:ext>
            </a:extLst>
          </p:cNvPr>
          <p:cNvSpPr/>
          <p:nvPr/>
        </p:nvSpPr>
        <p:spPr>
          <a:xfrm>
            <a:off x="603672" y="2566894"/>
            <a:ext cx="601310" cy="363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F3EB9D-CD34-4215-B893-08A69771E09D}"/>
              </a:ext>
            </a:extLst>
          </p:cNvPr>
          <p:cNvSpPr/>
          <p:nvPr/>
        </p:nvSpPr>
        <p:spPr>
          <a:xfrm>
            <a:off x="596042" y="3006653"/>
            <a:ext cx="601312" cy="363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DD7317-79D3-453C-82A2-B1F68EC28617}"/>
              </a:ext>
            </a:extLst>
          </p:cNvPr>
          <p:cNvSpPr/>
          <p:nvPr/>
        </p:nvSpPr>
        <p:spPr>
          <a:xfrm>
            <a:off x="4735753" y="2578714"/>
            <a:ext cx="675648" cy="363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별점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25">
            <a:extLst>
              <a:ext uri="{FF2B5EF4-FFF2-40B4-BE49-F238E27FC236}">
                <a16:creationId xmlns:a16="http://schemas.microsoft.com/office/drawing/2014/main" id="{7F2CBEBE-57C0-4EB7-A390-256B8DB435F6}"/>
              </a:ext>
            </a:extLst>
          </p:cNvPr>
          <p:cNvSpPr/>
          <p:nvPr/>
        </p:nvSpPr>
        <p:spPr>
          <a:xfrm>
            <a:off x="1446084" y="2603477"/>
            <a:ext cx="2364348" cy="267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6" name="모서리가 둥근 직사각형 26">
            <a:extLst>
              <a:ext uri="{FF2B5EF4-FFF2-40B4-BE49-F238E27FC236}">
                <a16:creationId xmlns:a16="http://schemas.microsoft.com/office/drawing/2014/main" id="{2E9F15D6-2D55-42B9-AB68-24F5B3EBCDB0}"/>
              </a:ext>
            </a:extLst>
          </p:cNvPr>
          <p:cNvSpPr/>
          <p:nvPr/>
        </p:nvSpPr>
        <p:spPr>
          <a:xfrm>
            <a:off x="1171546" y="3057972"/>
            <a:ext cx="4526993" cy="11704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2E74D9-21E2-4700-827B-9D8CDBDBDB28}"/>
              </a:ext>
            </a:extLst>
          </p:cNvPr>
          <p:cNvSpPr/>
          <p:nvPr/>
        </p:nvSpPr>
        <p:spPr>
          <a:xfrm>
            <a:off x="5277230" y="2666872"/>
            <a:ext cx="325162" cy="203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73A102-B8C5-47D5-B472-15B41605886A}"/>
              </a:ext>
            </a:extLst>
          </p:cNvPr>
          <p:cNvSpPr/>
          <p:nvPr/>
        </p:nvSpPr>
        <p:spPr>
          <a:xfrm>
            <a:off x="779782" y="4659590"/>
            <a:ext cx="750205" cy="412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댓글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996487-DECB-4C91-B970-3B2BCB3B31C1}"/>
              </a:ext>
            </a:extLst>
          </p:cNvPr>
          <p:cNvSpPr/>
          <p:nvPr/>
        </p:nvSpPr>
        <p:spPr>
          <a:xfrm>
            <a:off x="773212" y="5192403"/>
            <a:ext cx="6538930" cy="325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댓글을 입력해주세요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64C6A2-00D5-40A7-A98D-BF03B4B2F922}"/>
              </a:ext>
            </a:extLst>
          </p:cNvPr>
          <p:cNvSpPr/>
          <p:nvPr/>
        </p:nvSpPr>
        <p:spPr>
          <a:xfrm>
            <a:off x="7394559" y="5189312"/>
            <a:ext cx="838985" cy="325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댓글등록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27F30F-BDCC-41F2-AC69-980CB853F0DF}"/>
              </a:ext>
            </a:extLst>
          </p:cNvPr>
          <p:cNvCxnSpPr>
            <a:cxnSpLocks/>
          </p:cNvCxnSpPr>
          <p:nvPr/>
        </p:nvCxnSpPr>
        <p:spPr>
          <a:xfrm flipV="1">
            <a:off x="504797" y="4387255"/>
            <a:ext cx="8105803" cy="27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49173A-FE28-414F-9881-56AD8347271E}"/>
              </a:ext>
            </a:extLst>
          </p:cNvPr>
          <p:cNvCxnSpPr>
            <a:cxnSpLocks/>
          </p:cNvCxnSpPr>
          <p:nvPr/>
        </p:nvCxnSpPr>
        <p:spPr>
          <a:xfrm>
            <a:off x="774814" y="5620702"/>
            <a:ext cx="7488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2198241-FF7D-4936-96CB-EE38B0E71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97927"/>
              </p:ext>
            </p:extLst>
          </p:nvPr>
        </p:nvGraphicFramePr>
        <p:xfrm>
          <a:off x="779782" y="5678269"/>
          <a:ext cx="7634766" cy="53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22">
                  <a:extLst>
                    <a:ext uri="{9D8B030D-6E8A-4147-A177-3AD203B41FA5}">
                      <a16:colId xmlns:a16="http://schemas.microsoft.com/office/drawing/2014/main" val="1268916678"/>
                    </a:ext>
                  </a:extLst>
                </a:gridCol>
                <a:gridCol w="2544922">
                  <a:extLst>
                    <a:ext uri="{9D8B030D-6E8A-4147-A177-3AD203B41FA5}">
                      <a16:colId xmlns:a16="http://schemas.microsoft.com/office/drawing/2014/main" val="3671299068"/>
                    </a:ext>
                  </a:extLst>
                </a:gridCol>
                <a:gridCol w="2544922">
                  <a:extLst>
                    <a:ext uri="{9D8B030D-6E8A-4147-A177-3AD203B41FA5}">
                      <a16:colId xmlns:a16="http://schemas.microsoft.com/office/drawing/2014/main" val="1567273527"/>
                    </a:ext>
                  </a:extLst>
                </a:gridCol>
              </a:tblGrid>
              <a:tr h="268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댓글번호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754009"/>
                  </a:ext>
                </a:extLst>
              </a:tr>
              <a:tr h="26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681713"/>
                  </a:ext>
                </a:extLst>
              </a:tr>
            </a:tbl>
          </a:graphicData>
        </a:graphic>
      </p:graphicFrame>
      <p:sp>
        <p:nvSpPr>
          <p:cNvPr id="24" name="1/2 액자 23">
            <a:extLst>
              <a:ext uri="{FF2B5EF4-FFF2-40B4-BE49-F238E27FC236}">
                <a16:creationId xmlns:a16="http://schemas.microsoft.com/office/drawing/2014/main" id="{5B9F607C-83FE-4AA2-BB3D-6CCB60F3E510}"/>
              </a:ext>
            </a:extLst>
          </p:cNvPr>
          <p:cNvSpPr/>
          <p:nvPr/>
        </p:nvSpPr>
        <p:spPr>
          <a:xfrm rot="18641777">
            <a:off x="5976015" y="3311952"/>
            <a:ext cx="226631" cy="216016"/>
          </a:xfrm>
          <a:prstGeom prst="halfFrame">
            <a:avLst>
              <a:gd name="adj1" fmla="val 10657"/>
              <a:gd name="adj2" fmla="val 1414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5" name="1/2 액자 24">
            <a:extLst>
              <a:ext uri="{FF2B5EF4-FFF2-40B4-BE49-F238E27FC236}">
                <a16:creationId xmlns:a16="http://schemas.microsoft.com/office/drawing/2014/main" id="{34E9AA17-BCFA-4CA6-AD0F-968A54793254}"/>
              </a:ext>
            </a:extLst>
          </p:cNvPr>
          <p:cNvSpPr/>
          <p:nvPr/>
        </p:nvSpPr>
        <p:spPr>
          <a:xfrm rot="8106234">
            <a:off x="7845479" y="3278307"/>
            <a:ext cx="226631" cy="216016"/>
          </a:xfrm>
          <a:prstGeom prst="halfFrame">
            <a:avLst>
              <a:gd name="adj1" fmla="val 10657"/>
              <a:gd name="adj2" fmla="val 1414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3044E3-7D1F-4824-9990-C9AFDF584D37}"/>
              </a:ext>
            </a:extLst>
          </p:cNvPr>
          <p:cNvGrpSpPr/>
          <p:nvPr/>
        </p:nvGrpSpPr>
        <p:grpSpPr>
          <a:xfrm>
            <a:off x="6280492" y="2756160"/>
            <a:ext cx="1544775" cy="1170463"/>
            <a:chOff x="9024869" y="3146832"/>
            <a:chExt cx="630247" cy="504160"/>
          </a:xfrm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D9610BC-81DE-4866-96FD-1A6BBAC54173}"/>
                </a:ext>
              </a:extLst>
            </p:cNvPr>
            <p:cNvSpPr/>
            <p:nvPr/>
          </p:nvSpPr>
          <p:spPr>
            <a:xfrm>
              <a:off x="9371159" y="3397146"/>
              <a:ext cx="139982" cy="170744"/>
            </a:xfrm>
            <a:custGeom>
              <a:avLst/>
              <a:gdLst>
                <a:gd name="connsiteX0" fmla="*/ 138516 w 139982"/>
                <a:gd name="connsiteY0" fmla="*/ 155563 h 170744"/>
                <a:gd name="connsiteX1" fmla="*/ 43702 w 139982"/>
                <a:gd name="connsiteY1" fmla="*/ 4433 h 170744"/>
                <a:gd name="connsiteX2" fmla="*/ 35737 w 139982"/>
                <a:gd name="connsiteY2" fmla="*/ 0 h 170744"/>
                <a:gd name="connsiteX3" fmla="*/ 27703 w 139982"/>
                <a:gd name="connsiteY3" fmla="*/ 4433 h 170744"/>
                <a:gd name="connsiteX4" fmla="*/ 0 w 139982"/>
                <a:gd name="connsiteY4" fmla="*/ 48899 h 170744"/>
                <a:gd name="connsiteX5" fmla="*/ 59423 w 139982"/>
                <a:gd name="connsiteY5" fmla="*/ 145036 h 170744"/>
                <a:gd name="connsiteX6" fmla="*/ 62332 w 139982"/>
                <a:gd name="connsiteY6" fmla="*/ 170732 h 170744"/>
                <a:gd name="connsiteX7" fmla="*/ 129512 w 139982"/>
                <a:gd name="connsiteY7" fmla="*/ 170732 h 170744"/>
                <a:gd name="connsiteX8" fmla="*/ 139970 w 139982"/>
                <a:gd name="connsiteY8" fmla="*/ 161268 h 170744"/>
                <a:gd name="connsiteX9" fmla="*/ 138516 w 139982"/>
                <a:gd name="connsiteY9" fmla="*/ 155563 h 17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982" h="170744">
                  <a:moveTo>
                    <a:pt x="138516" y="155563"/>
                  </a:moveTo>
                  <a:lnTo>
                    <a:pt x="43702" y="4433"/>
                  </a:lnTo>
                  <a:cubicBezTo>
                    <a:pt x="42006" y="1663"/>
                    <a:pt x="38985" y="-18"/>
                    <a:pt x="35737" y="0"/>
                  </a:cubicBezTo>
                  <a:cubicBezTo>
                    <a:pt x="32475" y="-1"/>
                    <a:pt x="29442" y="1673"/>
                    <a:pt x="27703" y="4433"/>
                  </a:cubicBezTo>
                  <a:lnTo>
                    <a:pt x="0" y="48899"/>
                  </a:lnTo>
                  <a:lnTo>
                    <a:pt x="59423" y="145036"/>
                  </a:lnTo>
                  <a:cubicBezTo>
                    <a:pt x="64452" y="152641"/>
                    <a:pt x="65533" y="162195"/>
                    <a:pt x="62332" y="170732"/>
                  </a:cubicBezTo>
                  <a:lnTo>
                    <a:pt x="129512" y="170732"/>
                  </a:lnTo>
                  <a:cubicBezTo>
                    <a:pt x="135013" y="171007"/>
                    <a:pt x="139696" y="166769"/>
                    <a:pt x="139970" y="161268"/>
                  </a:cubicBezTo>
                  <a:cubicBezTo>
                    <a:pt x="140071" y="159264"/>
                    <a:pt x="139564" y="157276"/>
                    <a:pt x="138516" y="155563"/>
                  </a:cubicBezTo>
                  <a:close/>
                </a:path>
              </a:pathLst>
            </a:custGeom>
            <a:solidFill>
              <a:srgbClr val="000000"/>
            </a:solidFill>
            <a:ln w="68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637A1D3-2948-4F8F-A085-C3411A693B8F}"/>
                </a:ext>
              </a:extLst>
            </p:cNvPr>
            <p:cNvSpPr/>
            <p:nvPr/>
          </p:nvSpPr>
          <p:spPr>
            <a:xfrm>
              <a:off x="9084675" y="3304675"/>
              <a:ext cx="323637" cy="263292"/>
            </a:xfrm>
            <a:custGeom>
              <a:avLst/>
              <a:gdLst>
                <a:gd name="connsiteX0" fmla="*/ 321805 w 323637"/>
                <a:gd name="connsiteY0" fmla="*/ 248934 h 263292"/>
                <a:gd name="connsiteX1" fmla="*/ 171169 w 323637"/>
                <a:gd name="connsiteY1" fmla="*/ 3815 h 263292"/>
                <a:gd name="connsiteX2" fmla="*/ 163066 w 323637"/>
                <a:gd name="connsiteY2" fmla="*/ 5 h 263292"/>
                <a:gd name="connsiteX3" fmla="*/ 161819 w 323637"/>
                <a:gd name="connsiteY3" fmla="*/ 5 h 263292"/>
                <a:gd name="connsiteX4" fmla="*/ 160572 w 323637"/>
                <a:gd name="connsiteY4" fmla="*/ 5 h 263292"/>
                <a:gd name="connsiteX5" fmla="*/ 152469 w 323637"/>
                <a:gd name="connsiteY5" fmla="*/ 3815 h 263292"/>
                <a:gd name="connsiteX6" fmla="*/ 1833 w 323637"/>
                <a:gd name="connsiteY6" fmla="*/ 248934 h 263292"/>
                <a:gd name="connsiteX7" fmla="*/ 1071 w 323637"/>
                <a:gd name="connsiteY7" fmla="*/ 259116 h 263292"/>
                <a:gd name="connsiteX8" fmla="*/ 9452 w 323637"/>
                <a:gd name="connsiteY8" fmla="*/ 263203 h 263292"/>
                <a:gd name="connsiteX9" fmla="*/ 314186 w 323637"/>
                <a:gd name="connsiteY9" fmla="*/ 263203 h 263292"/>
                <a:gd name="connsiteX10" fmla="*/ 322567 w 323637"/>
                <a:gd name="connsiteY10" fmla="*/ 259116 h 263292"/>
                <a:gd name="connsiteX11" fmla="*/ 321805 w 323637"/>
                <a:gd name="connsiteY11" fmla="*/ 248934 h 263292"/>
                <a:gd name="connsiteX12" fmla="*/ 187029 w 323637"/>
                <a:gd name="connsiteY12" fmla="*/ 118652 h 263292"/>
                <a:gd name="connsiteX13" fmla="*/ 163066 w 323637"/>
                <a:gd name="connsiteY13" fmla="*/ 139985 h 263292"/>
                <a:gd name="connsiteX14" fmla="*/ 139102 w 323637"/>
                <a:gd name="connsiteY14" fmla="*/ 118652 h 263292"/>
                <a:gd name="connsiteX15" fmla="*/ 99487 w 323637"/>
                <a:gd name="connsiteY15" fmla="*/ 142617 h 263292"/>
                <a:gd name="connsiteX16" fmla="*/ 161819 w 323637"/>
                <a:gd name="connsiteY16" fmla="*/ 41563 h 263292"/>
                <a:gd name="connsiteX17" fmla="*/ 222489 w 323637"/>
                <a:gd name="connsiteY17" fmla="*/ 139985 h 2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637" h="263292">
                  <a:moveTo>
                    <a:pt x="321805" y="248934"/>
                  </a:moveTo>
                  <a:lnTo>
                    <a:pt x="171169" y="3815"/>
                  </a:lnTo>
                  <a:cubicBezTo>
                    <a:pt x="169236" y="1318"/>
                    <a:pt x="166222" y="-99"/>
                    <a:pt x="163066" y="5"/>
                  </a:cubicBezTo>
                  <a:lnTo>
                    <a:pt x="161819" y="5"/>
                  </a:lnTo>
                  <a:lnTo>
                    <a:pt x="160572" y="5"/>
                  </a:lnTo>
                  <a:cubicBezTo>
                    <a:pt x="157416" y="-99"/>
                    <a:pt x="154402" y="1318"/>
                    <a:pt x="152469" y="3815"/>
                  </a:cubicBezTo>
                  <a:lnTo>
                    <a:pt x="1833" y="248934"/>
                  </a:lnTo>
                  <a:cubicBezTo>
                    <a:pt x="-301" y="251920"/>
                    <a:pt x="-594" y="255846"/>
                    <a:pt x="1071" y="259116"/>
                  </a:cubicBezTo>
                  <a:cubicBezTo>
                    <a:pt x="2752" y="262079"/>
                    <a:pt x="6082" y="263703"/>
                    <a:pt x="9452" y="263203"/>
                  </a:cubicBezTo>
                  <a:lnTo>
                    <a:pt x="314186" y="263203"/>
                  </a:lnTo>
                  <a:cubicBezTo>
                    <a:pt x="317556" y="263703"/>
                    <a:pt x="320886" y="262079"/>
                    <a:pt x="322567" y="259116"/>
                  </a:cubicBezTo>
                  <a:cubicBezTo>
                    <a:pt x="324232" y="255846"/>
                    <a:pt x="323939" y="251920"/>
                    <a:pt x="321805" y="248934"/>
                  </a:cubicBezTo>
                  <a:close/>
                  <a:moveTo>
                    <a:pt x="187029" y="118652"/>
                  </a:moveTo>
                  <a:lnTo>
                    <a:pt x="163066" y="139985"/>
                  </a:lnTo>
                  <a:lnTo>
                    <a:pt x="139102" y="118652"/>
                  </a:lnTo>
                  <a:lnTo>
                    <a:pt x="99487" y="142617"/>
                  </a:lnTo>
                  <a:lnTo>
                    <a:pt x="161819" y="41563"/>
                  </a:lnTo>
                  <a:lnTo>
                    <a:pt x="222489" y="139985"/>
                  </a:lnTo>
                  <a:close/>
                </a:path>
              </a:pathLst>
            </a:custGeom>
            <a:solidFill>
              <a:srgbClr val="000000"/>
            </a:solidFill>
            <a:ln w="68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B996741-7020-43E2-AC84-277B87607140}"/>
                </a:ext>
              </a:extLst>
            </p:cNvPr>
            <p:cNvSpPr/>
            <p:nvPr/>
          </p:nvSpPr>
          <p:spPr>
            <a:xfrm>
              <a:off x="9024869" y="3146832"/>
              <a:ext cx="630247" cy="504160"/>
            </a:xfrm>
            <a:custGeom>
              <a:avLst/>
              <a:gdLst>
                <a:gd name="connsiteX0" fmla="*/ 630247 w 630247"/>
                <a:gd name="connsiteY0" fmla="*/ 0 h 504160"/>
                <a:gd name="connsiteX1" fmla="*/ 76184 w 630247"/>
                <a:gd name="connsiteY1" fmla="*/ 0 h 504160"/>
                <a:gd name="connsiteX2" fmla="*/ 76184 w 630247"/>
                <a:gd name="connsiteY2" fmla="*/ 76189 h 504160"/>
                <a:gd name="connsiteX3" fmla="*/ 0 w 630247"/>
                <a:gd name="connsiteY3" fmla="*/ 76189 h 504160"/>
                <a:gd name="connsiteX4" fmla="*/ 0 w 630247"/>
                <a:gd name="connsiteY4" fmla="*/ 504161 h 504160"/>
                <a:gd name="connsiteX5" fmla="*/ 554063 w 630247"/>
                <a:gd name="connsiteY5" fmla="*/ 504161 h 504160"/>
                <a:gd name="connsiteX6" fmla="*/ 554063 w 630247"/>
                <a:gd name="connsiteY6" fmla="*/ 427972 h 504160"/>
                <a:gd name="connsiteX7" fmla="*/ 630247 w 630247"/>
                <a:gd name="connsiteY7" fmla="*/ 427972 h 504160"/>
                <a:gd name="connsiteX8" fmla="*/ 512509 w 630247"/>
                <a:gd name="connsiteY8" fmla="*/ 464058 h 504160"/>
                <a:gd name="connsiteX9" fmla="*/ 41555 w 630247"/>
                <a:gd name="connsiteY9" fmla="*/ 464058 h 504160"/>
                <a:gd name="connsiteX10" fmla="*/ 41555 w 630247"/>
                <a:gd name="connsiteY10" fmla="*/ 116292 h 504160"/>
                <a:gd name="connsiteX11" fmla="*/ 512509 w 630247"/>
                <a:gd name="connsiteY11" fmla="*/ 116292 h 504160"/>
                <a:gd name="connsiteX12" fmla="*/ 588692 w 630247"/>
                <a:gd name="connsiteY12" fmla="*/ 387869 h 504160"/>
                <a:gd name="connsiteX13" fmla="*/ 554063 w 630247"/>
                <a:gd name="connsiteY13" fmla="*/ 387869 h 504160"/>
                <a:gd name="connsiteX14" fmla="*/ 554063 w 630247"/>
                <a:gd name="connsiteY14" fmla="*/ 76189 h 504160"/>
                <a:gd name="connsiteX15" fmla="*/ 117738 w 630247"/>
                <a:gd name="connsiteY15" fmla="*/ 76189 h 504160"/>
                <a:gd name="connsiteX16" fmla="*/ 117738 w 630247"/>
                <a:gd name="connsiteY16" fmla="*/ 41557 h 504160"/>
                <a:gd name="connsiteX17" fmla="*/ 588692 w 630247"/>
                <a:gd name="connsiteY17" fmla="*/ 41557 h 50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0247" h="504160">
                  <a:moveTo>
                    <a:pt x="630247" y="0"/>
                  </a:moveTo>
                  <a:lnTo>
                    <a:pt x="76184" y="0"/>
                  </a:lnTo>
                  <a:lnTo>
                    <a:pt x="76184" y="76189"/>
                  </a:lnTo>
                  <a:lnTo>
                    <a:pt x="0" y="76189"/>
                  </a:lnTo>
                  <a:lnTo>
                    <a:pt x="0" y="504161"/>
                  </a:lnTo>
                  <a:lnTo>
                    <a:pt x="554063" y="504161"/>
                  </a:lnTo>
                  <a:lnTo>
                    <a:pt x="554063" y="427972"/>
                  </a:lnTo>
                  <a:lnTo>
                    <a:pt x="630247" y="427972"/>
                  </a:lnTo>
                  <a:close/>
                  <a:moveTo>
                    <a:pt x="512509" y="464058"/>
                  </a:moveTo>
                  <a:lnTo>
                    <a:pt x="41555" y="464058"/>
                  </a:lnTo>
                  <a:lnTo>
                    <a:pt x="41555" y="116292"/>
                  </a:lnTo>
                  <a:lnTo>
                    <a:pt x="512509" y="116292"/>
                  </a:lnTo>
                  <a:close/>
                  <a:moveTo>
                    <a:pt x="588692" y="387869"/>
                  </a:moveTo>
                  <a:lnTo>
                    <a:pt x="554063" y="387869"/>
                  </a:lnTo>
                  <a:lnTo>
                    <a:pt x="554063" y="76189"/>
                  </a:lnTo>
                  <a:lnTo>
                    <a:pt x="117738" y="76189"/>
                  </a:lnTo>
                  <a:lnTo>
                    <a:pt x="117738" y="41557"/>
                  </a:lnTo>
                  <a:lnTo>
                    <a:pt x="588692" y="41557"/>
                  </a:lnTo>
                  <a:close/>
                </a:path>
              </a:pathLst>
            </a:custGeom>
            <a:solidFill>
              <a:srgbClr val="000000"/>
            </a:solidFill>
            <a:ln w="68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13CC70-6136-4AD4-AEA3-0DC140A76D2C}"/>
              </a:ext>
            </a:extLst>
          </p:cNvPr>
          <p:cNvSpPr/>
          <p:nvPr/>
        </p:nvSpPr>
        <p:spPr>
          <a:xfrm>
            <a:off x="333376" y="1609725"/>
            <a:ext cx="8546694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5AF4AE-9225-4ABD-A6CB-210A5B836581}"/>
              </a:ext>
            </a:extLst>
          </p:cNvPr>
          <p:cNvSpPr/>
          <p:nvPr/>
        </p:nvSpPr>
        <p:spPr>
          <a:xfrm>
            <a:off x="624503" y="4874772"/>
            <a:ext cx="7791450" cy="1305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44" name="그룹 43"/>
          <p:cNvGrpSpPr/>
          <p:nvPr/>
        </p:nvGrpSpPr>
        <p:grpSpPr>
          <a:xfrm>
            <a:off x="233680" y="110012"/>
            <a:ext cx="8628023" cy="620688"/>
            <a:chOff x="183081" y="651443"/>
            <a:chExt cx="8628023" cy="620688"/>
          </a:xfrm>
        </p:grpSpPr>
        <p:sp>
          <p:nvSpPr>
            <p:cNvPr id="45" name="제목 2">
              <a:extLst>
                <a:ext uri="{FF2B5EF4-FFF2-40B4-BE49-F238E27FC236}">
                  <a16:creationId xmlns:a16="http://schemas.microsoft.com/office/drawing/2014/main" id="{1C37B53D-3B4C-4523-B545-E53ED2CDFD58}"/>
                </a:ext>
              </a:extLst>
            </p:cNvPr>
            <p:cNvSpPr txBox="1">
              <a:spLocks/>
            </p:cNvSpPr>
            <p:nvPr/>
          </p:nvSpPr>
          <p:spPr>
            <a:xfrm>
              <a:off x="183081" y="651443"/>
              <a:ext cx="2255468" cy="620688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 baseline="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j-cs"/>
                </a:defRPr>
              </a:lvl1pPr>
            </a:lstStyle>
            <a:p>
              <a:pPr marL="0" lvl="1" algn="just" latinLnBrk="0">
                <a:lnSpc>
                  <a:spcPct val="120000"/>
                </a:lnSpc>
                <a:spcBef>
                  <a:spcPct val="6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1.2</a:t>
              </a:r>
              <a:r>
                <a:rPr lang="ko-KR" altLang="en-US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목표</a:t>
              </a:r>
              <a:endParaRPr lang="en-US" altLang="ko-KR" b="1" kern="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텍스트 개체 틀 3">
              <a:extLst>
                <a:ext uri="{FF2B5EF4-FFF2-40B4-BE49-F238E27FC236}">
                  <a16:creationId xmlns:a16="http://schemas.microsoft.com/office/drawing/2014/main" id="{59D425E3-A4E2-471E-BDAC-14792C788748}"/>
                </a:ext>
              </a:extLst>
            </p:cNvPr>
            <p:cNvSpPr txBox="1">
              <a:spLocks/>
            </p:cNvSpPr>
            <p:nvPr/>
          </p:nvSpPr>
          <p:spPr>
            <a:xfrm>
              <a:off x="7370060" y="911771"/>
              <a:ext cx="1441044" cy="282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vert="horz" lIns="0" tIns="45720" rIns="0" bIns="45720" rtlCol="0">
              <a:normAutofit lnSpcReduction="10000"/>
            </a:bodyPr>
            <a:lstStyle>
              <a:lvl1pPr marL="0" indent="0" algn="r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>
                  <a:latin typeface="+mj-ea"/>
                  <a:ea typeface="+mj-ea"/>
                </a:rPr>
                <a:t>1.</a:t>
              </a:r>
              <a:r>
                <a:rPr kumimoji="1" lang="ko-KR" altLang="en-US" dirty="0">
                  <a:latin typeface="+mj-ea"/>
                  <a:ea typeface="+mj-ea"/>
                </a:rPr>
                <a:t>프로젝트 개요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2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D7071F-CDF7-4AFA-B4BD-51E1D5ECB272}"/>
              </a:ext>
            </a:extLst>
          </p:cNvPr>
          <p:cNvSpPr txBox="1"/>
          <p:nvPr/>
        </p:nvSpPr>
        <p:spPr>
          <a:xfrm>
            <a:off x="212137" y="1339199"/>
            <a:ext cx="312874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50" dirty="0">
                <a:solidFill>
                  <a:srgbClr val="000000"/>
                </a:solidFill>
                <a:latin typeface="Arial" panose="020B0604020202020204" pitchFamily="34" charset="0"/>
              </a:rPr>
              <a:t>4)</a:t>
            </a:r>
            <a:r>
              <a:rPr lang="ko-KR" alt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예약시스템을 통한 편의성 제공</a:t>
            </a:r>
            <a:endParaRPr lang="ko-KR" altLang="en-US" sz="1350" dirty="0"/>
          </a:p>
          <a:p>
            <a:r>
              <a:rPr lang="ko-KR" altLang="en-US" sz="1350" dirty="0"/>
              <a:t/>
            </a:r>
            <a:br>
              <a:rPr lang="ko-KR" altLang="en-US" sz="1350" dirty="0"/>
            </a:br>
            <a:endParaRPr lang="ko-KR" altLang="en-US" sz="13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3DE18B-6CF9-45BF-B3B9-8F18206E4BB3}"/>
              </a:ext>
            </a:extLst>
          </p:cNvPr>
          <p:cNvSpPr/>
          <p:nvPr/>
        </p:nvSpPr>
        <p:spPr>
          <a:xfrm>
            <a:off x="252046" y="1890481"/>
            <a:ext cx="4232143" cy="3810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295FC6-8C7F-41B7-BD22-4905D280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27800"/>
              </p:ext>
            </p:extLst>
          </p:nvPr>
        </p:nvGraphicFramePr>
        <p:xfrm>
          <a:off x="1111463" y="2106038"/>
          <a:ext cx="2770491" cy="308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91">
                  <a:extLst>
                    <a:ext uri="{9D8B030D-6E8A-4147-A177-3AD203B41FA5}">
                      <a16:colId xmlns:a16="http://schemas.microsoft.com/office/drawing/2014/main" val="2261054809"/>
                    </a:ext>
                  </a:extLst>
                </a:gridCol>
              </a:tblGrid>
              <a:tr h="440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예약마을이름</a:t>
                      </a:r>
                    </a:p>
                  </a:txBody>
                  <a:tcPr marL="68580" marR="68580" marT="34290" marB="34290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69913"/>
                  </a:ext>
                </a:extLst>
              </a:tr>
              <a:tr h="440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체험프로그램명</a:t>
                      </a:r>
                    </a:p>
                  </a:txBody>
                  <a:tcPr marL="68580" marR="68580" marT="34290" marB="34290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716434"/>
                  </a:ext>
                </a:extLst>
              </a:tr>
              <a:tr h="440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예약 날짜 선택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76492"/>
                  </a:ext>
                </a:extLst>
              </a:tr>
              <a:tr h="440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예약시간 선택</a:t>
                      </a:r>
                    </a:p>
                  </a:txBody>
                  <a:tcPr marL="68580" marR="68580" marT="34290" marB="34290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23386"/>
                  </a:ext>
                </a:extLst>
              </a:tr>
              <a:tr h="440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인원 선택</a:t>
                      </a:r>
                    </a:p>
                  </a:txBody>
                  <a:tcPr marL="68580" marR="68580" marT="34290" marB="34290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28841"/>
                  </a:ext>
                </a:extLst>
              </a:tr>
              <a:tr h="440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예약자 이름</a:t>
                      </a:r>
                    </a:p>
                  </a:txBody>
                  <a:tcPr marL="68580" marR="68580" marT="34290" marB="34290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02441"/>
                  </a:ext>
                </a:extLst>
              </a:tr>
              <a:tr h="440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예약자 전화번호</a:t>
                      </a:r>
                    </a:p>
                  </a:txBody>
                  <a:tcPr marL="68580" marR="68580" marT="34290" marB="34290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2012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C3E4103-5455-46BC-A5F3-C2260BC1F2D0}"/>
              </a:ext>
            </a:extLst>
          </p:cNvPr>
          <p:cNvSpPr/>
          <p:nvPr/>
        </p:nvSpPr>
        <p:spPr>
          <a:xfrm>
            <a:off x="1776507" y="5294616"/>
            <a:ext cx="1283030" cy="30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A912A7-305C-4C1A-A909-63D32712FCCE}"/>
              </a:ext>
            </a:extLst>
          </p:cNvPr>
          <p:cNvSpPr/>
          <p:nvPr/>
        </p:nvSpPr>
        <p:spPr>
          <a:xfrm>
            <a:off x="5616612" y="1889233"/>
            <a:ext cx="3307944" cy="3810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F3883B-8719-460B-B0CC-B8C584171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4052" y="2106038"/>
            <a:ext cx="2873064" cy="32955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8A2BF-57CE-4FE9-BFAB-301EEC58299A}"/>
              </a:ext>
            </a:extLst>
          </p:cNvPr>
          <p:cNvSpPr/>
          <p:nvPr/>
        </p:nvSpPr>
        <p:spPr>
          <a:xfrm>
            <a:off x="255310" y="1889233"/>
            <a:ext cx="4213594" cy="381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2C9E05E-70D2-43DB-A284-445498435C11}"/>
              </a:ext>
            </a:extLst>
          </p:cNvPr>
          <p:cNvSpPr/>
          <p:nvPr/>
        </p:nvSpPr>
        <p:spPr>
          <a:xfrm>
            <a:off x="4016294" y="3141419"/>
            <a:ext cx="2175750" cy="1681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5" name="그룹 14"/>
          <p:cNvGrpSpPr/>
          <p:nvPr/>
        </p:nvGrpSpPr>
        <p:grpSpPr>
          <a:xfrm>
            <a:off x="296533" y="129584"/>
            <a:ext cx="8628023" cy="620688"/>
            <a:chOff x="183081" y="651443"/>
            <a:chExt cx="8628023" cy="620688"/>
          </a:xfrm>
        </p:grpSpPr>
        <p:sp>
          <p:nvSpPr>
            <p:cNvPr id="16" name="제목 2">
              <a:extLst>
                <a:ext uri="{FF2B5EF4-FFF2-40B4-BE49-F238E27FC236}">
                  <a16:creationId xmlns:a16="http://schemas.microsoft.com/office/drawing/2014/main" id="{1C37B53D-3B4C-4523-B545-E53ED2CDFD58}"/>
                </a:ext>
              </a:extLst>
            </p:cNvPr>
            <p:cNvSpPr txBox="1">
              <a:spLocks/>
            </p:cNvSpPr>
            <p:nvPr/>
          </p:nvSpPr>
          <p:spPr>
            <a:xfrm>
              <a:off x="183081" y="651443"/>
              <a:ext cx="2255468" cy="620688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 baseline="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j-cs"/>
                </a:defRPr>
              </a:lvl1pPr>
            </a:lstStyle>
            <a:p>
              <a:pPr marL="0" lvl="1" algn="just" latinLnBrk="0">
                <a:lnSpc>
                  <a:spcPct val="120000"/>
                </a:lnSpc>
                <a:spcBef>
                  <a:spcPct val="6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1.2</a:t>
              </a:r>
              <a:r>
                <a:rPr lang="ko-KR" altLang="en-US" b="1" kern="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목표</a:t>
              </a:r>
              <a:endParaRPr lang="en-US" altLang="ko-KR" b="1" kern="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텍스트 개체 틀 3">
              <a:extLst>
                <a:ext uri="{FF2B5EF4-FFF2-40B4-BE49-F238E27FC236}">
                  <a16:creationId xmlns:a16="http://schemas.microsoft.com/office/drawing/2014/main" id="{59D425E3-A4E2-471E-BDAC-14792C788748}"/>
                </a:ext>
              </a:extLst>
            </p:cNvPr>
            <p:cNvSpPr txBox="1">
              <a:spLocks/>
            </p:cNvSpPr>
            <p:nvPr/>
          </p:nvSpPr>
          <p:spPr>
            <a:xfrm>
              <a:off x="7370060" y="911771"/>
              <a:ext cx="1441044" cy="282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vert="horz" lIns="0" tIns="45720" rIns="0" bIns="45720" rtlCol="0">
              <a:normAutofit lnSpcReduction="10000"/>
            </a:bodyPr>
            <a:lstStyle>
              <a:lvl1pPr marL="0" indent="0" algn="r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>
                  <a:latin typeface="+mj-ea"/>
                  <a:ea typeface="+mj-ea"/>
                </a:rPr>
                <a:t>1.</a:t>
              </a:r>
              <a:r>
                <a:rPr kumimoji="1" lang="ko-KR" altLang="en-US" dirty="0">
                  <a:latin typeface="+mj-ea"/>
                  <a:ea typeface="+mj-ea"/>
                </a:rPr>
                <a:t>프로젝트 개요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4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3109</TotalTime>
  <Words>2166</Words>
  <Application>Microsoft Office PowerPoint</Application>
  <PresentationFormat>화면 슬라이드 쇼(4:3)</PresentationFormat>
  <Paragraphs>1031</Paragraphs>
  <Slides>42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Angsana New</vt:lpstr>
      <vt:lpstr>HY헤드라인M</vt:lpstr>
      <vt:lpstr>Monotype Sorts</vt:lpstr>
      <vt:lpstr>굴림</vt:lpstr>
      <vt:lpstr>Malgun Gothic</vt:lpstr>
      <vt:lpstr>Malgun Gothic</vt:lpstr>
      <vt:lpstr>Arial</vt:lpstr>
      <vt:lpstr>Wingdings</vt:lpstr>
      <vt:lpstr>7_Office 테마</vt:lpstr>
      <vt:lpstr>워크시트</vt:lpstr>
      <vt:lpstr>PowerPoint 프레젠테이션</vt:lpstr>
      <vt:lpstr>PowerPoint 프레젠테이션</vt:lpstr>
      <vt:lpstr>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순서</vt:lpstr>
      <vt:lpstr>PowerPoint 프레젠테이션</vt:lpstr>
      <vt:lpstr>PowerPoint 프레젠테이션</vt:lpstr>
      <vt:lpstr>순서</vt:lpstr>
      <vt:lpstr>PowerPoint 프레젠테이션</vt:lpstr>
      <vt:lpstr>순서</vt:lpstr>
      <vt:lpstr>PowerPoint 프레젠테이션</vt:lpstr>
      <vt:lpstr>4.2 프로세스 설계서</vt:lpstr>
      <vt:lpstr>PowerPoint 프레젠테이션</vt:lpstr>
      <vt:lpstr>PowerPoint 프레젠테이션</vt:lpstr>
      <vt:lpstr>PowerPoint 프레젠테이션</vt:lpstr>
      <vt:lpstr>순서</vt:lpstr>
      <vt:lpstr>PowerPoint 프레젠테이션</vt:lpstr>
      <vt:lpstr>PowerPoint 프레젠테이션</vt:lpstr>
      <vt:lpstr>순서</vt:lpstr>
      <vt:lpstr>PowerPoint 프레젠테이션</vt:lpstr>
      <vt:lpstr>PowerPoint 프레젠테이션</vt:lpstr>
      <vt:lpstr>PowerPoint 프레젠테이션</vt:lpstr>
      <vt:lpstr>PowerPoint 프레젠테이션</vt:lpstr>
      <vt:lpstr>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순서</vt:lpstr>
      <vt:lpstr>PowerPoint 프레젠테이션</vt:lpstr>
      <vt:lpstr>PowerPoint 프레젠테이션</vt:lpstr>
      <vt:lpstr>순서</vt:lpstr>
      <vt:lpstr>PowerPoint 프레젠테이션</vt:lpstr>
      <vt:lpstr>PowerPoint 프레젠테이션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457</cp:revision>
  <dcterms:created xsi:type="dcterms:W3CDTF">2017-12-19T02:35:40Z</dcterms:created>
  <dcterms:modified xsi:type="dcterms:W3CDTF">2021-10-05T00:31:04Z</dcterms:modified>
</cp:coreProperties>
</file>