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2"/>
  </p:notesMasterIdLst>
  <p:handoutMasterIdLst>
    <p:handoutMasterId r:id="rId23"/>
  </p:handoutMasterIdLst>
  <p:sldIdLst>
    <p:sldId id="259" r:id="rId2"/>
    <p:sldId id="275" r:id="rId3"/>
    <p:sldId id="271" r:id="rId4"/>
    <p:sldId id="272" r:id="rId5"/>
    <p:sldId id="278" r:id="rId6"/>
    <p:sldId id="279" r:id="rId7"/>
    <p:sldId id="280" r:id="rId8"/>
    <p:sldId id="27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300" r:id="rId19"/>
    <p:sldId id="301" r:id="rId20"/>
    <p:sldId id="297" r:id="rId21"/>
  </p:sldIdLst>
  <p:sldSz cx="9144000" cy="6858000" type="screen4x3"/>
  <p:notesSz cx="7010400" cy="92964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87A6"/>
    <a:srgbClr val="0B1825"/>
    <a:srgbClr val="FFD579"/>
    <a:srgbClr val="ED145B"/>
    <a:srgbClr val="375195"/>
    <a:srgbClr val="ED1C24"/>
    <a:srgbClr val="808080"/>
    <a:srgbClr val="333333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677B8-D2BE-E441-8D3B-B976D045D8FD}" v="3" dt="2024-04-26T09:40:43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/>
    <p:restoredTop sz="79184"/>
  </p:normalViewPr>
  <p:slideViewPr>
    <p:cSldViewPr showGuides="1">
      <p:cViewPr varScale="1">
        <p:scale>
          <a:sx n="100" d="100"/>
          <a:sy n="100" d="100"/>
        </p:scale>
        <p:origin x="2960" y="16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-189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pa, Lea M" userId="ae0ebc20-040a-48dd-bd76-f1621f6c1de9" providerId="ADAL" clId="{2D8677B8-D2BE-E441-8D3B-B976D045D8FD}"/>
    <pc:docChg chg="undo redo custSel addSld delSld modSld sldOrd">
      <pc:chgData name="Urpa, Lea M" userId="ae0ebc20-040a-48dd-bd76-f1621f6c1de9" providerId="ADAL" clId="{2D8677B8-D2BE-E441-8D3B-B976D045D8FD}" dt="2024-04-26T09:48:42.071" v="886" actId="2696"/>
      <pc:docMkLst>
        <pc:docMk/>
      </pc:docMkLst>
      <pc:sldChg chg="modSp mod">
        <pc:chgData name="Urpa, Lea M" userId="ae0ebc20-040a-48dd-bd76-f1621f6c1de9" providerId="ADAL" clId="{2D8677B8-D2BE-E441-8D3B-B976D045D8FD}" dt="2024-04-26T09:36:15.050" v="63" actId="20577"/>
        <pc:sldMkLst>
          <pc:docMk/>
          <pc:sldMk cId="0" sldId="259"/>
        </pc:sldMkLst>
        <pc:spChg chg="mod">
          <ac:chgData name="Urpa, Lea M" userId="ae0ebc20-040a-48dd-bd76-f1621f6c1de9" providerId="ADAL" clId="{2D8677B8-D2BE-E441-8D3B-B976D045D8FD}" dt="2024-04-26T09:36:15.050" v="63" actId="20577"/>
          <ac:spMkLst>
            <pc:docMk/>
            <pc:sldMk cId="0" sldId="259"/>
            <ac:spMk id="5124" creationId="{00000000-0000-0000-0000-000000000000}"/>
          </ac:spMkLst>
        </pc:spChg>
      </pc:sldChg>
      <pc:sldChg chg="modSp mod">
        <pc:chgData name="Urpa, Lea M" userId="ae0ebc20-040a-48dd-bd76-f1621f6c1de9" providerId="ADAL" clId="{2D8677B8-D2BE-E441-8D3B-B976D045D8FD}" dt="2024-04-26T09:36:59.057" v="154" actId="20577"/>
        <pc:sldMkLst>
          <pc:docMk/>
          <pc:sldMk cId="3060607463" sldId="280"/>
        </pc:sldMkLst>
        <pc:spChg chg="mod">
          <ac:chgData name="Urpa, Lea M" userId="ae0ebc20-040a-48dd-bd76-f1621f6c1de9" providerId="ADAL" clId="{2D8677B8-D2BE-E441-8D3B-B976D045D8FD}" dt="2024-04-26T09:36:59.057" v="154" actId="20577"/>
          <ac:spMkLst>
            <pc:docMk/>
            <pc:sldMk cId="3060607463" sldId="280"/>
            <ac:spMk id="8198" creationId="{00000000-0000-0000-0000-000000000000}"/>
          </ac:spMkLst>
        </pc:spChg>
      </pc:sldChg>
      <pc:sldChg chg="addSp modSp mod ord">
        <pc:chgData name="Urpa, Lea M" userId="ae0ebc20-040a-48dd-bd76-f1621f6c1de9" providerId="ADAL" clId="{2D8677B8-D2BE-E441-8D3B-B976D045D8FD}" dt="2024-04-26T09:40:43.621" v="395" actId="20577"/>
        <pc:sldMkLst>
          <pc:docMk/>
          <pc:sldMk cId="3575830597" sldId="284"/>
        </pc:sldMkLst>
        <pc:spChg chg="add mod">
          <ac:chgData name="Urpa, Lea M" userId="ae0ebc20-040a-48dd-bd76-f1621f6c1de9" providerId="ADAL" clId="{2D8677B8-D2BE-E441-8D3B-B976D045D8FD}" dt="2024-04-26T09:40:02.810" v="385" actId="21"/>
          <ac:spMkLst>
            <pc:docMk/>
            <pc:sldMk cId="3575830597" sldId="284"/>
            <ac:spMk id="2" creationId="{B6E5332C-79A7-1565-8187-D2558CEDCBE6}"/>
          </ac:spMkLst>
        </pc:spChg>
        <pc:spChg chg="add mod">
          <ac:chgData name="Urpa, Lea M" userId="ae0ebc20-040a-48dd-bd76-f1621f6c1de9" providerId="ADAL" clId="{2D8677B8-D2BE-E441-8D3B-B976D045D8FD}" dt="2024-04-26T09:40:43.621" v="395" actId="20577"/>
          <ac:spMkLst>
            <pc:docMk/>
            <pc:sldMk cId="3575830597" sldId="284"/>
            <ac:spMk id="32" creationId="{35B6CF9A-A645-5753-5E09-606C2DEFEC9C}"/>
          </ac:spMkLst>
        </pc:spChg>
        <pc:spChg chg="mod">
          <ac:chgData name="Urpa, Lea M" userId="ae0ebc20-040a-48dd-bd76-f1621f6c1de9" providerId="ADAL" clId="{2D8677B8-D2BE-E441-8D3B-B976D045D8FD}" dt="2024-04-26T09:38:04.124" v="196"/>
          <ac:spMkLst>
            <pc:docMk/>
            <pc:sldMk cId="3575830597" sldId="284"/>
            <ac:spMk id="8197" creationId="{00000000-0000-0000-0000-000000000000}"/>
          </ac:spMkLst>
        </pc:spChg>
      </pc:sldChg>
      <pc:sldChg chg="modSp mod ord">
        <pc:chgData name="Urpa, Lea M" userId="ae0ebc20-040a-48dd-bd76-f1621f6c1de9" providerId="ADAL" clId="{2D8677B8-D2BE-E441-8D3B-B976D045D8FD}" dt="2024-04-26T09:38:00.865" v="195"/>
        <pc:sldMkLst>
          <pc:docMk/>
          <pc:sldMk cId="1645839115" sldId="285"/>
        </pc:sldMkLst>
        <pc:spChg chg="mod">
          <ac:chgData name="Urpa, Lea M" userId="ae0ebc20-040a-48dd-bd76-f1621f6c1de9" providerId="ADAL" clId="{2D8677B8-D2BE-E441-8D3B-B976D045D8FD}" dt="2024-04-26T09:38:00.865" v="195"/>
          <ac:spMkLst>
            <pc:docMk/>
            <pc:sldMk cId="1645839115" sldId="285"/>
            <ac:spMk id="8197" creationId="{00000000-0000-0000-0000-000000000000}"/>
          </ac:spMkLst>
        </pc:spChg>
      </pc:sldChg>
      <pc:sldChg chg="modSp mod ord">
        <pc:chgData name="Urpa, Lea M" userId="ae0ebc20-040a-48dd-bd76-f1621f6c1de9" providerId="ADAL" clId="{2D8677B8-D2BE-E441-8D3B-B976D045D8FD}" dt="2024-04-26T09:37:57.624" v="194"/>
        <pc:sldMkLst>
          <pc:docMk/>
          <pc:sldMk cId="3628641484" sldId="286"/>
        </pc:sldMkLst>
        <pc:spChg chg="mod">
          <ac:chgData name="Urpa, Lea M" userId="ae0ebc20-040a-48dd-bd76-f1621f6c1de9" providerId="ADAL" clId="{2D8677B8-D2BE-E441-8D3B-B976D045D8FD}" dt="2024-04-26T09:37:57.624" v="194"/>
          <ac:spMkLst>
            <pc:docMk/>
            <pc:sldMk cId="3628641484" sldId="286"/>
            <ac:spMk id="8197" creationId="{00000000-0000-0000-0000-000000000000}"/>
          </ac:spMkLst>
        </pc:spChg>
      </pc:sldChg>
      <pc:sldChg chg="modSp mod ord">
        <pc:chgData name="Urpa, Lea M" userId="ae0ebc20-040a-48dd-bd76-f1621f6c1de9" providerId="ADAL" clId="{2D8677B8-D2BE-E441-8D3B-B976D045D8FD}" dt="2024-04-26T09:37:46.308" v="193" actId="20577"/>
        <pc:sldMkLst>
          <pc:docMk/>
          <pc:sldMk cId="2591310842" sldId="287"/>
        </pc:sldMkLst>
        <pc:spChg chg="mod">
          <ac:chgData name="Urpa, Lea M" userId="ae0ebc20-040a-48dd-bd76-f1621f6c1de9" providerId="ADAL" clId="{2D8677B8-D2BE-E441-8D3B-B976D045D8FD}" dt="2024-04-26T09:37:46.308" v="193" actId="20577"/>
          <ac:spMkLst>
            <pc:docMk/>
            <pc:sldMk cId="2591310842" sldId="287"/>
            <ac:spMk id="8197" creationId="{00000000-0000-0000-0000-000000000000}"/>
          </ac:spMkLst>
        </pc:spChg>
      </pc:sldChg>
      <pc:sldChg chg="modSp mod">
        <pc:chgData name="Urpa, Lea M" userId="ae0ebc20-040a-48dd-bd76-f1621f6c1de9" providerId="ADAL" clId="{2D8677B8-D2BE-E441-8D3B-B976D045D8FD}" dt="2024-04-26T09:41:12.992" v="476" actId="20577"/>
        <pc:sldMkLst>
          <pc:docMk/>
          <pc:sldMk cId="2039537289" sldId="288"/>
        </pc:sldMkLst>
        <pc:spChg chg="mod">
          <ac:chgData name="Urpa, Lea M" userId="ae0ebc20-040a-48dd-bd76-f1621f6c1de9" providerId="ADAL" clId="{2D8677B8-D2BE-E441-8D3B-B976D045D8FD}" dt="2024-04-26T09:41:12.992" v="476" actId="20577"/>
          <ac:spMkLst>
            <pc:docMk/>
            <pc:sldMk cId="2039537289" sldId="288"/>
            <ac:spMk id="8198" creationId="{00000000-0000-0000-0000-000000000000}"/>
          </ac:spMkLst>
        </pc:spChg>
      </pc:sldChg>
      <pc:sldChg chg="modSp mod ord">
        <pc:chgData name="Urpa, Lea M" userId="ae0ebc20-040a-48dd-bd76-f1621f6c1de9" providerId="ADAL" clId="{2D8677B8-D2BE-E441-8D3B-B976D045D8FD}" dt="2024-04-26T09:47:22.793" v="747"/>
        <pc:sldMkLst>
          <pc:docMk/>
          <pc:sldMk cId="3186398640" sldId="289"/>
        </pc:sldMkLst>
        <pc:spChg chg="mod">
          <ac:chgData name="Urpa, Lea M" userId="ae0ebc20-040a-48dd-bd76-f1621f6c1de9" providerId="ADAL" clId="{2D8677B8-D2BE-E441-8D3B-B976D045D8FD}" dt="2024-04-26T09:47:22.793" v="747"/>
          <ac:spMkLst>
            <pc:docMk/>
            <pc:sldMk cId="3186398640" sldId="289"/>
            <ac:spMk id="8197" creationId="{00000000-0000-0000-0000-000000000000}"/>
          </ac:spMkLst>
        </pc:spChg>
      </pc:sldChg>
      <pc:sldChg chg="del">
        <pc:chgData name="Urpa, Lea M" userId="ae0ebc20-040a-48dd-bd76-f1621f6c1de9" providerId="ADAL" clId="{2D8677B8-D2BE-E441-8D3B-B976D045D8FD}" dt="2024-04-26T09:42:18.158" v="482" actId="2696"/>
        <pc:sldMkLst>
          <pc:docMk/>
          <pc:sldMk cId="3279506730" sldId="292"/>
        </pc:sldMkLst>
      </pc:sldChg>
      <pc:sldChg chg="modSp mod">
        <pc:chgData name="Urpa, Lea M" userId="ae0ebc20-040a-48dd-bd76-f1621f6c1de9" providerId="ADAL" clId="{2D8677B8-D2BE-E441-8D3B-B976D045D8FD}" dt="2024-04-26T09:44:53.034" v="613" actId="20577"/>
        <pc:sldMkLst>
          <pc:docMk/>
          <pc:sldMk cId="2719252253" sldId="293"/>
        </pc:sldMkLst>
        <pc:spChg chg="mod">
          <ac:chgData name="Urpa, Lea M" userId="ae0ebc20-040a-48dd-bd76-f1621f6c1de9" providerId="ADAL" clId="{2D8677B8-D2BE-E441-8D3B-B976D045D8FD}" dt="2024-04-26T09:44:53.034" v="613" actId="20577"/>
          <ac:spMkLst>
            <pc:docMk/>
            <pc:sldMk cId="2719252253" sldId="293"/>
            <ac:spMk id="8198" creationId="{00000000-0000-0000-0000-000000000000}"/>
          </ac:spMkLst>
        </pc:spChg>
      </pc:sldChg>
      <pc:sldChg chg="del">
        <pc:chgData name="Urpa, Lea M" userId="ae0ebc20-040a-48dd-bd76-f1621f6c1de9" providerId="ADAL" clId="{2D8677B8-D2BE-E441-8D3B-B976D045D8FD}" dt="2024-04-26T09:42:21.825" v="483" actId="2696"/>
        <pc:sldMkLst>
          <pc:docMk/>
          <pc:sldMk cId="120934675" sldId="294"/>
        </pc:sldMkLst>
      </pc:sldChg>
      <pc:sldChg chg="add del">
        <pc:chgData name="Urpa, Lea M" userId="ae0ebc20-040a-48dd-bd76-f1621f6c1de9" providerId="ADAL" clId="{2D8677B8-D2BE-E441-8D3B-B976D045D8FD}" dt="2024-04-26T09:44:31.598" v="544" actId="2696"/>
        <pc:sldMkLst>
          <pc:docMk/>
          <pc:sldMk cId="2846420191" sldId="295"/>
        </pc:sldMkLst>
      </pc:sldChg>
      <pc:sldChg chg="del">
        <pc:chgData name="Urpa, Lea M" userId="ae0ebc20-040a-48dd-bd76-f1621f6c1de9" providerId="ADAL" clId="{2D8677B8-D2BE-E441-8D3B-B976D045D8FD}" dt="2024-04-26T09:46:27.771" v="652" actId="2696"/>
        <pc:sldMkLst>
          <pc:docMk/>
          <pc:sldMk cId="2289440475" sldId="296"/>
        </pc:sldMkLst>
      </pc:sldChg>
      <pc:sldChg chg="modSp mod">
        <pc:chgData name="Urpa, Lea M" userId="ae0ebc20-040a-48dd-bd76-f1621f6c1de9" providerId="ADAL" clId="{2D8677B8-D2BE-E441-8D3B-B976D045D8FD}" dt="2024-04-26T09:47:12.349" v="746" actId="20577"/>
        <pc:sldMkLst>
          <pc:docMk/>
          <pc:sldMk cId="3002812335" sldId="297"/>
        </pc:sldMkLst>
        <pc:spChg chg="mod">
          <ac:chgData name="Urpa, Lea M" userId="ae0ebc20-040a-48dd-bd76-f1621f6c1de9" providerId="ADAL" clId="{2D8677B8-D2BE-E441-8D3B-B976D045D8FD}" dt="2024-04-26T09:47:12.349" v="746" actId="20577"/>
          <ac:spMkLst>
            <pc:docMk/>
            <pc:sldMk cId="3002812335" sldId="297"/>
            <ac:spMk id="8197" creationId="{00000000-0000-0000-0000-000000000000}"/>
          </ac:spMkLst>
        </pc:spChg>
      </pc:sldChg>
      <pc:sldChg chg="del">
        <pc:chgData name="Urpa, Lea M" userId="ae0ebc20-040a-48dd-bd76-f1621f6c1de9" providerId="ADAL" clId="{2D8677B8-D2BE-E441-8D3B-B976D045D8FD}" dt="2024-04-26T09:48:42.071" v="886" actId="2696"/>
        <pc:sldMkLst>
          <pc:docMk/>
          <pc:sldMk cId="1523514312" sldId="299"/>
        </pc:sldMkLst>
      </pc:sldChg>
      <pc:sldChg chg="modSp add mod">
        <pc:chgData name="Urpa, Lea M" userId="ae0ebc20-040a-48dd-bd76-f1621f6c1de9" providerId="ADAL" clId="{2D8677B8-D2BE-E441-8D3B-B976D045D8FD}" dt="2024-04-26T09:44:56.910" v="614"/>
        <pc:sldMkLst>
          <pc:docMk/>
          <pc:sldMk cId="2968109715" sldId="300"/>
        </pc:sldMkLst>
        <pc:spChg chg="mod">
          <ac:chgData name="Urpa, Lea M" userId="ae0ebc20-040a-48dd-bd76-f1621f6c1de9" providerId="ADAL" clId="{2D8677B8-D2BE-E441-8D3B-B976D045D8FD}" dt="2024-04-26T09:44:56.910" v="614"/>
          <ac:spMkLst>
            <pc:docMk/>
            <pc:sldMk cId="2968109715" sldId="300"/>
            <ac:spMk id="8198" creationId="{00000000-0000-0000-0000-000000000000}"/>
          </ac:spMkLst>
        </pc:spChg>
      </pc:sldChg>
      <pc:sldChg chg="modSp add mod">
        <pc:chgData name="Urpa, Lea M" userId="ae0ebc20-040a-48dd-bd76-f1621f6c1de9" providerId="ADAL" clId="{2D8677B8-D2BE-E441-8D3B-B976D045D8FD}" dt="2024-04-26T09:48:38.139" v="885" actId="20577"/>
        <pc:sldMkLst>
          <pc:docMk/>
          <pc:sldMk cId="1756446815" sldId="301"/>
        </pc:sldMkLst>
        <pc:spChg chg="mod">
          <ac:chgData name="Urpa, Lea M" userId="ae0ebc20-040a-48dd-bd76-f1621f6c1de9" providerId="ADAL" clId="{2D8677B8-D2BE-E441-8D3B-B976D045D8FD}" dt="2024-04-26T09:48:38.139" v="885" actId="20577"/>
          <ac:spMkLst>
            <pc:docMk/>
            <pc:sldMk cId="1756446815" sldId="301"/>
            <ac:spMk id="81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8D8162-E55B-488F-846B-47DC750FD13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202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60AFCAFA-7E20-42F2-89BF-D1BF52349E1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4097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08C37E-A5C1-443F-AB14-5A028295BF93}" type="slidenum">
              <a:rPr lang="fi-FI" smtClean="0"/>
              <a:pPr eaLnBrk="1" hangingPunct="1"/>
              <a:t>1</a:t>
            </a:fld>
            <a:endParaRPr lang="fi-FI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9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is reads passing QC + uninformative reads, a single number, as opposed to allelic depth, a vector of length # alleles, which includes filtered reads but not reads considered uninformative.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582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74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HWE- number of expected genotypes based on sample AF- can be a real biological reason to deviate (so we do it in controls only) but it’s usually technical problem</a:t>
            </a:r>
          </a:p>
          <a:p>
            <a:r>
              <a:rPr lang="en-US" dirty="0"/>
              <a:t>QD is the variant confidence QUAL score normalized by allele depth per variant.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908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HWE- number of expected genotypes based on sample AF- can be a real biological reason to deviate (so we do it in controls only) but it’s usually technical problem</a:t>
            </a:r>
          </a:p>
          <a:p>
            <a:r>
              <a:rPr lang="en-US" dirty="0"/>
              <a:t>QD is the variant confidence QUAL score normalized by allele depth per variant.</a:t>
            </a:r>
            <a:br>
              <a:rPr lang="en-US" dirty="0"/>
            </a:br>
            <a:r>
              <a:rPr lang="en-US" dirty="0"/>
              <a:t>#2 only works well with non-admixed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93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</a:t>
            </a:r>
            <a:r>
              <a:rPr lang="en-US" dirty="0"/>
              <a:t>/Tv- should be about 2 genome-wide, and closer to 3 for protein coding regions. Known exome variants should be about 2.6.</a:t>
            </a:r>
          </a:p>
          <a:p>
            <a:r>
              <a:rPr lang="en-US" dirty="0"/>
              <a:t>excess heterozygosity for an individual can be contamination or poor sequencing</a:t>
            </a:r>
          </a:p>
          <a:p>
            <a:r>
              <a:rPr lang="en-US" dirty="0"/>
              <a:t>singletons (private variants not seen in anyone else in the cohort) are usually errors if there are a lot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217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71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212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AFCAFA-7E20-42F2-89BF-D1BF52349E11}" type="slidenum">
              <a:rPr lang="fi-FI" smtClean="0"/>
              <a:pPr>
                <a:defRPr/>
              </a:pPr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810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FIMM_cov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395288" y="6553200"/>
            <a:ext cx="2808287" cy="11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i-FI" sz="800" dirty="0">
                <a:solidFill>
                  <a:srgbClr val="808080"/>
                </a:solidFill>
              </a:rPr>
              <a:t>© FIMM </a:t>
            </a:r>
            <a:r>
              <a:rPr lang="fi-FI" sz="800" dirty="0">
                <a:solidFill>
                  <a:schemeClr val="accent1"/>
                </a:solidFill>
              </a:rPr>
              <a:t>- </a:t>
            </a:r>
            <a:r>
              <a:rPr lang="fi-FI" sz="800" dirty="0">
                <a:solidFill>
                  <a:srgbClr val="808080"/>
                </a:solidFill>
              </a:rPr>
              <a:t>Institute for </a:t>
            </a:r>
            <a:r>
              <a:rPr lang="fi-FI" sz="800" dirty="0" err="1">
                <a:solidFill>
                  <a:srgbClr val="808080"/>
                </a:solidFill>
              </a:rPr>
              <a:t>Molecular</a:t>
            </a:r>
            <a:r>
              <a:rPr lang="fi-FI" sz="800" dirty="0">
                <a:solidFill>
                  <a:srgbClr val="808080"/>
                </a:solidFill>
              </a:rPr>
              <a:t> </a:t>
            </a:r>
            <a:r>
              <a:rPr lang="fi-FI" sz="800" dirty="0" err="1">
                <a:solidFill>
                  <a:srgbClr val="808080"/>
                </a:solidFill>
              </a:rPr>
              <a:t>Medicine</a:t>
            </a:r>
            <a:r>
              <a:rPr lang="fi-FI" sz="800" dirty="0">
                <a:solidFill>
                  <a:srgbClr val="808080"/>
                </a:solidFill>
              </a:rPr>
              <a:t> Finland</a:t>
            </a:r>
          </a:p>
        </p:txBody>
      </p:sp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7451725" y="6553200"/>
            <a:ext cx="100806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fi-FI" sz="800">
                <a:solidFill>
                  <a:srgbClr val="808080"/>
                </a:solidFill>
              </a:rPr>
              <a:t>www.fimm.fi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76600" y="2060575"/>
            <a:ext cx="6191250" cy="1470025"/>
          </a:xfrm>
          <a:solidFill>
            <a:schemeClr val="accent2">
              <a:alpha val="88000"/>
            </a:schemeClr>
          </a:solidFill>
          <a:ln w="127000">
            <a:solidFill>
              <a:schemeClr val="bg1"/>
            </a:solidFill>
            <a:miter lim="800000"/>
            <a:headEnd/>
            <a:tailEnd/>
          </a:ln>
        </p:spPr>
        <p:txBody>
          <a:bodyPr lIns="360000" tIns="90000" rIns="360000" bIns="90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Click to edit Master title style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598863"/>
            <a:ext cx="5327650" cy="982662"/>
          </a:xfrm>
        </p:spPr>
        <p:txBody>
          <a:bodyPr lIns="360000" tIns="90000" rIns="360000" bIns="90000"/>
          <a:lstStyle>
            <a:lvl1pPr marL="0" indent="0">
              <a:buFont typeface="Arial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noProof="0"/>
              <a:t>Click to edit Master subtitle style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37288"/>
            <a:ext cx="2016125" cy="215900"/>
          </a:xfrm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847" y="6440607"/>
            <a:ext cx="1269023" cy="1982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95" y="6161553"/>
            <a:ext cx="720080" cy="5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2737"/>
            <a:ext cx="9144000" cy="1152128"/>
          </a:xfrm>
          <a:prstGeom prst="rect">
            <a:avLst/>
          </a:prstGeom>
          <a:solidFill>
            <a:srgbClr val="088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29438" y="0"/>
            <a:ext cx="9144000" cy="105273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98426" y="1340768"/>
            <a:ext cx="8305824" cy="4752528"/>
          </a:xfrm>
        </p:spPr>
        <p:txBody>
          <a:bodyPr/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86000" y="6525468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dirty="0"/>
              <a:t>Presentation </a:t>
            </a:r>
            <a:r>
              <a:rPr lang="fi-FI" dirty="0" err="1"/>
              <a:t>name</a:t>
            </a:r>
            <a:endParaRPr lang="fi-FI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971600" y="6525468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dirty="0" err="1"/>
              <a:t>dd.mm.yyyy</a:t>
            </a:r>
            <a:endParaRPr lang="fi-FI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6592F-4D86-4BCB-BC85-51B55473C1F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981225" y="6496050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066825" y="6496050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F676-0A8B-4AA3-B211-29FAB91E4C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2737"/>
            <a:ext cx="9144000" cy="1152128"/>
          </a:xfrm>
          <a:prstGeom prst="rect">
            <a:avLst/>
          </a:prstGeom>
          <a:solidFill>
            <a:srgbClr val="088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848600" cy="8790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237E6-4DAF-4FA3-9A3B-71712A10312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11688" y="1557338"/>
            <a:ext cx="3848100" cy="4568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3848100" cy="4568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43132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ai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2737"/>
            <a:ext cx="9144000" cy="1152128"/>
          </a:xfrm>
          <a:prstGeom prst="rect">
            <a:avLst/>
          </a:prstGeom>
          <a:solidFill>
            <a:srgbClr val="088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1259632" y="6525468"/>
            <a:ext cx="817562" cy="215900"/>
          </a:xfrm>
        </p:spPr>
        <p:txBody>
          <a:bodyPr/>
          <a:lstStyle/>
          <a:p>
            <a:pPr>
              <a:defRPr/>
            </a:pPr>
            <a:r>
              <a:rPr lang="fi-FI" dirty="0" err="1"/>
              <a:t>dd.mm.yyyy</a:t>
            </a:r>
            <a:endParaRPr lang="fi-FI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174032" y="6525468"/>
            <a:ext cx="5064149" cy="207963"/>
          </a:xfrm>
        </p:spPr>
        <p:txBody>
          <a:bodyPr/>
          <a:lstStyle/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ACFEC-1CC7-4FEA-B065-7AF86619FE42}" type="slidenum">
              <a:rPr lang="fi-FI" smtClean="0"/>
              <a:pPr>
                <a:defRPr/>
              </a:pPr>
              <a:t>‹#›</a:t>
            </a:fld>
            <a:endParaRPr lang="fi-FI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03315"/>
            <a:ext cx="7848600" cy="8730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ain otsikk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2737"/>
            <a:ext cx="9144000" cy="1152128"/>
          </a:xfrm>
          <a:prstGeom prst="rect">
            <a:avLst/>
          </a:prstGeom>
          <a:solidFill>
            <a:srgbClr val="0887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909217" y="6525468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994817" y="6525468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dirty="0" err="1"/>
              <a:t>dd.mm.yyyy</a:t>
            </a:r>
            <a:endParaRPr lang="fi-FI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8677E-8D08-4BAA-9777-169E26D6285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sp>
        <p:nvSpPr>
          <p:cNvPr id="8" name="Otsikko 1"/>
          <p:cNvSpPr txBox="1">
            <a:spLocks/>
          </p:cNvSpPr>
          <p:nvPr userDrawn="1"/>
        </p:nvSpPr>
        <p:spPr bwMode="auto">
          <a:xfrm>
            <a:off x="251520" y="154745"/>
            <a:ext cx="8229600" cy="7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i-FI" kern="0"/>
              <a:t>Muokkaa perustyyl. napsautt.</a:t>
            </a:r>
            <a:endParaRPr lang="fi-FI" kern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3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958008" y="6525468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043608" y="6525468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B8E34-BB85-418F-BD37-3A9D03CA465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8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958008" y="6525468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1043608" y="6525468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F5CD0-BEE0-4388-AB86-8748C43CF34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886000" y="6525468"/>
            <a:ext cx="5399087" cy="2079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971600" y="6525468"/>
            <a:ext cx="817562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D7B3-2032-4EF8-952D-D9196F9A2334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43" y="6527839"/>
            <a:ext cx="1101476" cy="172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" y="6452443"/>
            <a:ext cx="727624" cy="28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848600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style</a:t>
            </a:r>
          </a:p>
        </p:txBody>
      </p:sp>
      <p:sp>
        <p:nvSpPr>
          <p:cNvPr id="1597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6163" y="6496050"/>
            <a:ext cx="53990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fi-FI"/>
              <a:t>Presentation name or name of the guest</a:t>
            </a:r>
          </a:p>
        </p:txBody>
      </p:sp>
      <p:sp>
        <p:nvSpPr>
          <p:cNvPr id="1597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1763" y="6496050"/>
            <a:ext cx="8175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i-FI"/>
              <a:t>dd.mm.yyyy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323850" y="6348413"/>
            <a:ext cx="864076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15975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477000"/>
            <a:ext cx="404813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fld id="{629ACFEC-1CC7-4FEA-B065-7AF86619FE4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451725" y="6505575"/>
            <a:ext cx="1008063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fi-FI" sz="800">
                <a:solidFill>
                  <a:srgbClr val="808080"/>
                </a:solidFill>
              </a:rPr>
              <a:t>www.fimm.fi</a:t>
            </a:r>
          </a:p>
        </p:txBody>
      </p:sp>
      <p:pic>
        <p:nvPicPr>
          <p:cNvPr id="1033" name="Picture 20" descr="logo_final_RGB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6435725"/>
            <a:ext cx="6572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29" r="56688" b="-548"/>
          <a:stretch/>
        </p:blipFill>
        <p:spPr>
          <a:xfrm>
            <a:off x="5183560" y="0"/>
            <a:ext cx="3960440" cy="3168352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784860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Arial" charset="0"/>
        <a:buChar char="›"/>
        <a:tabLst>
          <a:tab pos="2066925" algn="l"/>
        </a:tabLst>
        <a:defRPr sz="2000">
          <a:solidFill>
            <a:srgbClr val="333333"/>
          </a:solidFill>
          <a:latin typeface="+mn-lt"/>
          <a:ea typeface="+mn-ea"/>
          <a:cs typeface="+mn-cs"/>
        </a:defRPr>
      </a:lvl1pPr>
      <a:lvl2pPr marL="630238" indent="-171450" algn="l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tabLst>
          <a:tab pos="2066925" algn="l"/>
        </a:tabLst>
        <a:defRPr sz="1600">
          <a:solidFill>
            <a:srgbClr val="333333"/>
          </a:solidFill>
          <a:latin typeface="+mn-lt"/>
          <a:cs typeface="+mn-cs"/>
        </a:defRPr>
      </a:lvl2pPr>
      <a:lvl3pPr marL="1076325" indent="-18097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Char char="•"/>
        <a:tabLst>
          <a:tab pos="2066925" algn="l"/>
        </a:tabLst>
        <a:defRPr sz="1400">
          <a:solidFill>
            <a:schemeClr val="folHlink"/>
          </a:solidFill>
          <a:latin typeface="+mn-lt"/>
          <a:cs typeface="+mn-cs"/>
        </a:defRPr>
      </a:lvl3pPr>
      <a:lvl4pPr marL="1438275" indent="-180975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Arial" charset="0"/>
        <a:buChar char="–"/>
        <a:tabLst>
          <a:tab pos="2066925" algn="l"/>
        </a:tabLst>
        <a:defRPr sz="1200">
          <a:solidFill>
            <a:srgbClr val="333333"/>
          </a:solidFill>
          <a:latin typeface="+mn-lt"/>
          <a:cs typeface="+mn-cs"/>
        </a:defRPr>
      </a:lvl4pPr>
      <a:lvl5pPr marL="1790700" indent="-171450" algn="l" rtl="0" eaLnBrk="0" fontAlgn="base" hangingPunct="0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§"/>
        <a:tabLst>
          <a:tab pos="2066925" algn="l"/>
        </a:tabLst>
        <a:defRPr sz="1100">
          <a:solidFill>
            <a:schemeClr val="folHlink"/>
          </a:solidFill>
          <a:latin typeface="+mn-lt"/>
          <a:cs typeface="+mn-cs"/>
        </a:defRPr>
      </a:lvl5pPr>
      <a:lvl6pPr marL="2247900" indent="-171450" algn="l" rtl="0" fontAlgn="base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§"/>
        <a:tabLst>
          <a:tab pos="2066925" algn="l"/>
        </a:tabLst>
        <a:defRPr sz="1100">
          <a:solidFill>
            <a:schemeClr val="folHlink"/>
          </a:solidFill>
          <a:latin typeface="+mn-lt"/>
          <a:cs typeface="+mn-cs"/>
        </a:defRPr>
      </a:lvl6pPr>
      <a:lvl7pPr marL="2705100" indent="-171450" algn="l" rtl="0" fontAlgn="base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§"/>
        <a:tabLst>
          <a:tab pos="2066925" algn="l"/>
        </a:tabLst>
        <a:defRPr sz="1100">
          <a:solidFill>
            <a:schemeClr val="folHlink"/>
          </a:solidFill>
          <a:latin typeface="+mn-lt"/>
          <a:cs typeface="+mn-cs"/>
        </a:defRPr>
      </a:lvl7pPr>
      <a:lvl8pPr marL="3162300" indent="-171450" algn="l" rtl="0" fontAlgn="base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§"/>
        <a:tabLst>
          <a:tab pos="2066925" algn="l"/>
        </a:tabLst>
        <a:defRPr sz="1100">
          <a:solidFill>
            <a:schemeClr val="folHlink"/>
          </a:solidFill>
          <a:latin typeface="+mn-lt"/>
          <a:cs typeface="+mn-cs"/>
        </a:defRPr>
      </a:lvl8pPr>
      <a:lvl9pPr marL="3619500" indent="-171450" algn="l" rtl="0" fontAlgn="base">
        <a:spcBef>
          <a:spcPct val="20000"/>
        </a:spcBef>
        <a:spcAft>
          <a:spcPct val="0"/>
        </a:spcAft>
        <a:buClr>
          <a:srgbClr val="333333"/>
        </a:buClr>
        <a:buFont typeface="Wingdings" pitchFamily="2" charset="2"/>
        <a:buChar char="§"/>
        <a:tabLst>
          <a:tab pos="2066925" algn="l"/>
        </a:tabLst>
        <a:defRPr sz="1100"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tk.broadinstitute.org/hc/en-us/articles/360035532112-Coverage-Read-depth-metrics#:~:text=The%20key%20difference%20is%20that,by%20default%20for%20each%20to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7"/>
          <p:cNvSpPr>
            <a:spLocks noGrp="1" noChangeArrowheads="1"/>
          </p:cNvSpPr>
          <p:nvPr>
            <p:ph type="ctrTitle"/>
          </p:nvPr>
        </p:nvSpPr>
        <p:spPr>
          <a:solidFill>
            <a:schemeClr val="accent2">
              <a:alpha val="87842"/>
            </a:schemeClr>
          </a:solidFill>
        </p:spPr>
        <p:txBody>
          <a:bodyPr/>
          <a:lstStyle/>
          <a:p>
            <a:pPr eaLnBrk="1" hangingPunct="1"/>
            <a:r>
              <a:rPr lang="en-US"/>
              <a:t>Exome Sequencing QC</a:t>
            </a:r>
          </a:p>
        </p:txBody>
      </p:sp>
      <p:sp>
        <p:nvSpPr>
          <p:cNvPr id="51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598863"/>
            <a:ext cx="5327650" cy="766762"/>
          </a:xfrm>
        </p:spPr>
        <p:txBody>
          <a:bodyPr/>
          <a:lstStyle/>
          <a:p>
            <a:pPr eaLnBrk="1" hangingPunct="1"/>
            <a:r>
              <a:rPr lang="en-US" sz="1400" b="1" dirty="0"/>
              <a:t>Lea </a:t>
            </a:r>
            <a:r>
              <a:rPr lang="en-US" sz="1400" b="1" dirty="0" err="1"/>
              <a:t>Urpa</a:t>
            </a:r>
            <a:endParaRPr lang="en-US" sz="1400" b="1" dirty="0"/>
          </a:p>
          <a:p>
            <a:pPr eaLnBrk="1" hangingPunct="1"/>
            <a:r>
              <a:rPr lang="en-US" sz="1400" b="1" dirty="0"/>
              <a:t>Postdoctoral researcher, FIMM, </a:t>
            </a:r>
            <a:r>
              <a:rPr lang="en-US" sz="1400" b="1" dirty="0" err="1"/>
              <a:t>Ollila</a:t>
            </a:r>
            <a:r>
              <a:rPr lang="en-US" sz="1400" b="1" dirty="0"/>
              <a:t> Lab</a:t>
            </a:r>
          </a:p>
          <a:p>
            <a:pPr eaLnBrk="1" hangingPunct="1"/>
            <a:r>
              <a:rPr lang="en-US" sz="1400" b="1" dirty="0"/>
              <a:t>April 2024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Genotypes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B04FAA-11D4-9E4B-986B-2E761CD1E597}"/>
              </a:ext>
            </a:extLst>
          </p:cNvPr>
          <p:cNvSpPr txBox="1"/>
          <p:nvPr/>
        </p:nvSpPr>
        <p:spPr>
          <a:xfrm>
            <a:off x="1791222" y="5260932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</a:t>
            </a:r>
            <a:r>
              <a:rPr lang="en-US" dirty="0"/>
              <a:t> ref genotypes- % Ref reads &gt; 90%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A7701D-8141-8148-ADFE-6081D49DF88C}"/>
              </a:ext>
            </a:extLst>
          </p:cNvPr>
          <p:cNvCxnSpPr/>
          <p:nvPr/>
        </p:nvCxnSpPr>
        <p:spPr>
          <a:xfrm flipV="1">
            <a:off x="2771800" y="2060848"/>
            <a:ext cx="143446" cy="1071669"/>
          </a:xfrm>
          <a:prstGeom prst="straightConnector1">
            <a:avLst/>
          </a:prstGeom>
          <a:ln>
            <a:solidFill>
              <a:srgbClr val="0887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71ECB-0B85-CF4F-A40B-6BB43A67403F}"/>
              </a:ext>
            </a:extLst>
          </p:cNvPr>
          <p:cNvSpPr txBox="1"/>
          <p:nvPr/>
        </p:nvSpPr>
        <p:spPr>
          <a:xfrm>
            <a:off x="2711199" y="16287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[#ref, #alt]</a:t>
            </a:r>
          </a:p>
        </p:txBody>
      </p:sp>
    </p:spTree>
    <p:extLst>
      <p:ext uri="{BB962C8B-B14F-4D97-AF65-F5344CB8AC3E}">
        <p14:creationId xmlns:p14="http://schemas.microsoft.com/office/powerpoint/2010/main" val="16458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Genotypes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BA8AE3-F165-8F43-8265-2BE2B0BF49E5}"/>
              </a:ext>
            </a:extLst>
          </p:cNvPr>
          <p:cNvCxnSpPr/>
          <p:nvPr/>
        </p:nvCxnSpPr>
        <p:spPr>
          <a:xfrm flipV="1">
            <a:off x="2771800" y="2060848"/>
            <a:ext cx="143446" cy="1071669"/>
          </a:xfrm>
          <a:prstGeom prst="straightConnector1">
            <a:avLst/>
          </a:prstGeom>
          <a:ln>
            <a:solidFill>
              <a:srgbClr val="0887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BA14CD-65F4-C448-B301-E0BEE57C26EA}"/>
              </a:ext>
            </a:extLst>
          </p:cNvPr>
          <p:cNvSpPr txBox="1"/>
          <p:nvPr/>
        </p:nvSpPr>
        <p:spPr>
          <a:xfrm>
            <a:off x="2711199" y="16287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[#ref, #alt]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4C575-E0D4-1048-83A7-2E09B05F50E2}"/>
              </a:ext>
            </a:extLst>
          </p:cNvPr>
          <p:cNvSpPr txBox="1"/>
          <p:nvPr/>
        </p:nvSpPr>
        <p:spPr>
          <a:xfrm>
            <a:off x="1630425" y="508400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Het genotypes- % ref reads between 20-80%</a:t>
            </a:r>
          </a:p>
        </p:txBody>
      </p:sp>
    </p:spTree>
    <p:extLst>
      <p:ext uri="{BB962C8B-B14F-4D97-AF65-F5344CB8AC3E}">
        <p14:creationId xmlns:p14="http://schemas.microsoft.com/office/powerpoint/2010/main" val="362864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Genotypes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31A718-A4EC-7E47-BDD7-2993628F8AA2}"/>
              </a:ext>
            </a:extLst>
          </p:cNvPr>
          <p:cNvCxnSpPr/>
          <p:nvPr/>
        </p:nvCxnSpPr>
        <p:spPr>
          <a:xfrm flipV="1">
            <a:off x="2771800" y="2060848"/>
            <a:ext cx="143446" cy="1071669"/>
          </a:xfrm>
          <a:prstGeom prst="straightConnector1">
            <a:avLst/>
          </a:prstGeom>
          <a:ln>
            <a:solidFill>
              <a:srgbClr val="0887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F16499-D72B-4A4D-9B58-982077A421F7}"/>
              </a:ext>
            </a:extLst>
          </p:cNvPr>
          <p:cNvSpPr txBox="1"/>
          <p:nvPr/>
        </p:nvSpPr>
        <p:spPr>
          <a:xfrm>
            <a:off x="2711199" y="16287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[#ref, #alt]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52D55-4D77-EC47-835E-72593549D8AF}"/>
              </a:ext>
            </a:extLst>
          </p:cNvPr>
          <p:cNvSpPr txBox="1"/>
          <p:nvPr/>
        </p:nvSpPr>
        <p:spPr>
          <a:xfrm>
            <a:off x="1778696" y="4997885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</a:t>
            </a:r>
            <a:r>
              <a:rPr lang="en-US" dirty="0"/>
              <a:t> alt genotypes- % ref reads &lt; 10%</a:t>
            </a:r>
          </a:p>
        </p:txBody>
      </p:sp>
    </p:spTree>
    <p:extLst>
      <p:ext uri="{BB962C8B-B14F-4D97-AF65-F5344CB8AC3E}">
        <p14:creationId xmlns:p14="http://schemas.microsoft.com/office/powerpoint/2010/main" val="25913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Low-pass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/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out poor genotypes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rgbClr val="0B1825"/>
                </a:solidFill>
              </a:rPr>
              <a:t>Filter out poor variants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Hardy-Weinberg Equilibrium p value (</a:t>
            </a:r>
            <a:r>
              <a:rPr lang="en-US" b="1" dirty="0">
                <a:solidFill>
                  <a:srgbClr val="0B1825"/>
                </a:solidFill>
              </a:rPr>
              <a:t>in controls</a:t>
            </a:r>
            <a:r>
              <a:rPr lang="en-US" dirty="0">
                <a:solidFill>
                  <a:srgbClr val="0B1825"/>
                </a:solidFill>
              </a:rPr>
              <a:t>) &lt; 1e-9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Call rate (# genotypes non-missing per variant) &lt; 80%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Quality by depth (QD) &lt; 2 for SNPS, &lt; 3 for indels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# het calls with incorrect ref read ratio &lt; 20% of all het genotypes</a:t>
            </a:r>
          </a:p>
          <a:p>
            <a:pPr lvl="1" eaLnBrk="1" hangingPunct="1"/>
            <a:endParaRPr lang="en-US" dirty="0">
              <a:solidFill>
                <a:srgbClr val="0B1825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04AD71-33A5-CF4E-93D2-842B2D48A182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51B4AEB-EFD6-744C-F717-DA856FA1E961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C2179DE-C6CE-545D-9BE8-F3E390A71383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47896C6-4AEC-4F1E-D29C-6E47F4E3872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3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Cases + controls separately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21387C-E5D9-F242-B4E5-D4E432DE4CA5}"/>
              </a:ext>
            </a:extLst>
          </p:cNvPr>
          <p:cNvSpPr txBox="1"/>
          <p:nvPr/>
        </p:nvSpPr>
        <p:spPr>
          <a:xfrm>
            <a:off x="1164921" y="5035463"/>
            <a:ext cx="7411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Allelic balance per variant-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het variants, what percentage of genotypes pass AB filters?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Typically 80% or more genotypes must pass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648D7F-7E11-844E-9FC2-743084F25194}"/>
              </a:ext>
            </a:extLst>
          </p:cNvPr>
          <p:cNvSpPr txBox="1"/>
          <p:nvPr/>
        </p:nvSpPr>
        <p:spPr>
          <a:xfrm>
            <a:off x="1142064" y="1799696"/>
            <a:ext cx="484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het GTs not passing -&gt; variant discarded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AE4F12-0463-F74F-BE42-A328090B7EF8}"/>
              </a:ext>
            </a:extLst>
          </p:cNvPr>
          <p:cNvCxnSpPr>
            <a:endCxn id="9" idx="0"/>
          </p:cNvCxnSpPr>
          <p:nvPr/>
        </p:nvCxnSpPr>
        <p:spPr>
          <a:xfrm flipH="1">
            <a:off x="1548515" y="2153071"/>
            <a:ext cx="287181" cy="1108227"/>
          </a:xfrm>
          <a:prstGeom prst="straightConnector1">
            <a:avLst/>
          </a:prstGeom>
          <a:ln>
            <a:solidFill>
              <a:srgbClr val="0887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9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Samples QC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marL="906463" lvl="1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relatives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First filter out rare (&lt;1% MAF) variants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Couple of ways- I use King in Hail (Exome QC pipeline does this)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PC relate in Hail also works (but sensitive to population outliers)</a:t>
            </a:r>
          </a:p>
          <a:p>
            <a:pPr marL="906463" lvl="1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Find population outliers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Also a couple of ways to do this- </a:t>
            </a:r>
          </a:p>
          <a:p>
            <a:pPr marL="1238250" lvl="2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Calculate PCs jointly with your data + 1000 genomes Finns</a:t>
            </a:r>
          </a:p>
          <a:p>
            <a:pPr marL="1238250" lvl="2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PC on your data + remove those with &gt;4 SD on the first two PCs, recalculate until there are no more outliers (Exome QC pipeline does this)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FE23-65C1-0246-97E5-37DAE5D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BB67D6-1BDC-5049-B6A3-E989C30925CD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746D83-397D-F945-8DCB-A43464C7FC6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96C919-A14B-6844-99A3-00D5368E23A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8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Samples QC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26" y="1340768"/>
            <a:ext cx="8305824" cy="504056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801688" lvl="1" indent="-342900" eaLnBrk="1" hangingPunct="1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Remove samples with:</a:t>
            </a:r>
          </a:p>
          <a:p>
            <a:pPr marL="1238250" lvl="2" indent="-342900" eaLnBrk="1" hangingPunct="1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&gt; 5% contamination</a:t>
            </a:r>
          </a:p>
          <a:p>
            <a:pPr marL="1238250" lvl="2" indent="-342900" eaLnBrk="1" hangingPunct="1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&gt; 5% chimeric reads</a:t>
            </a:r>
          </a:p>
          <a:p>
            <a:pPr marL="801688" lvl="1" indent="-342900" eaLnBrk="1" hangingPunct="1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Within each batch, calculate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Transition/transversion ratio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Insertion/deletion ratio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Heterozygote/homozygous reference ratio</a:t>
            </a:r>
          </a:p>
          <a:p>
            <a:pPr lvl="2" eaLnBrk="1" hangingPunct="1"/>
            <a:r>
              <a:rPr lang="en-US" dirty="0">
                <a:solidFill>
                  <a:schemeClr val="tx1"/>
                </a:solidFill>
              </a:rPr>
              <a:t>number of singletons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 and remove any samples deviating &gt; 4 SD from the mean for each.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FE23-65C1-0246-97E5-37DAE5D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BB67D6-1BDC-5049-B6A3-E989C30925CD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746D83-397D-F945-8DCB-A43464C7FC6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96C919-A14B-6844-99A3-00D5368E23A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/>
              <a:t>Filter out poor genotypes</a:t>
            </a:r>
          </a:p>
          <a:p>
            <a:pPr marL="1247775" lvl="2" indent="-342900" eaLnBrk="1" hangingPunct="1"/>
            <a:r>
              <a:rPr lang="en-US" dirty="0"/>
              <a:t>Depth &lt; 10</a:t>
            </a:r>
          </a:p>
          <a:p>
            <a:pPr marL="1247775" lvl="2" indent="-342900" eaLnBrk="1" hangingPunct="1"/>
            <a:r>
              <a:rPr lang="en-US" dirty="0"/>
              <a:t>Genotype quality (GQ) or </a:t>
            </a:r>
            <a:r>
              <a:rPr lang="en-US" dirty="0" err="1"/>
              <a:t>Phred</a:t>
            </a:r>
            <a:r>
              <a:rPr lang="en-US" dirty="0"/>
              <a:t> Likelihood (PL) &lt; 20</a:t>
            </a:r>
          </a:p>
          <a:p>
            <a:pPr marL="1247775" lvl="2" indent="-342900" eaLnBrk="1" hangingPunct="1"/>
            <a:r>
              <a:rPr lang="en-US" dirty="0"/>
              <a:t>Ref read ratio (aka allelic balance) correct for called genotype 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out poor variants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variants in cases and controls separately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2DCB1B-7E68-4DB9-5348-FE67AE24A33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4D22CB-0085-DDB1-E243-02175AD58418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7169C33-22B2-A483-FC72-D5429140BC5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91B4DA9-3298-BCB5-9DBF-F7FF3123FBF5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25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out poor genotypes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rgbClr val="0B1825"/>
                </a:solidFill>
              </a:rPr>
              <a:t>Filter out poor variants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Hardy-Weinberg Equilibrium p value (</a:t>
            </a:r>
            <a:r>
              <a:rPr lang="en-US" b="1" dirty="0">
                <a:solidFill>
                  <a:srgbClr val="0B1825"/>
                </a:solidFill>
              </a:rPr>
              <a:t>in controls</a:t>
            </a:r>
            <a:r>
              <a:rPr lang="en-US" dirty="0">
                <a:solidFill>
                  <a:srgbClr val="0B1825"/>
                </a:solidFill>
              </a:rPr>
              <a:t>) &lt; </a:t>
            </a:r>
            <a:r>
              <a:rPr lang="en-US" b="1" dirty="0">
                <a:solidFill>
                  <a:srgbClr val="0B1825"/>
                </a:solidFill>
              </a:rPr>
              <a:t>1e-6 (more strict)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Call rate (# genotypes non-missing per variant) &lt; </a:t>
            </a:r>
            <a:r>
              <a:rPr lang="en-US" b="1" dirty="0">
                <a:solidFill>
                  <a:srgbClr val="0B1825"/>
                </a:solidFill>
              </a:rPr>
              <a:t>90% (more strict)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Quality by depth (QD) &lt; 2 for SNPS, &lt; 3 for indels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# het calls with incorrect ref read ratio &lt; 20% of all het genotypes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variants in cases and controls separately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FE23-65C1-0246-97E5-37DAE5D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BB67D6-1BDC-5049-B6A3-E989C30925CD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746D83-397D-F945-8DCB-A43464C7FC6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96C919-A14B-6844-99A3-00D5368E23A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1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out poor genotypes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Filter out poor variants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Filter variants in cases and controls separately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We especially want to remove variants that are poorly captured in either cases OR controls- can create false positive results in association analysis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Call rate</a:t>
            </a:r>
          </a:p>
          <a:p>
            <a:pPr lvl="3" eaLnBrk="1" hangingPunct="1"/>
            <a:r>
              <a:rPr lang="en-US" dirty="0">
                <a:solidFill>
                  <a:srgbClr val="0B1825"/>
                </a:solidFill>
              </a:rPr>
              <a:t>Calculate percentage of non-missing genotypes in cases and controls separately</a:t>
            </a:r>
          </a:p>
          <a:p>
            <a:pPr lvl="3" eaLnBrk="1" hangingPunct="1"/>
            <a:r>
              <a:rPr lang="en-US" dirty="0">
                <a:solidFill>
                  <a:srgbClr val="0B1825"/>
                </a:solidFill>
              </a:rPr>
              <a:t>Remove variant if call rate </a:t>
            </a:r>
            <a:r>
              <a:rPr lang="en-US" b="1" dirty="0">
                <a:solidFill>
                  <a:srgbClr val="0B1825"/>
                </a:solidFill>
              </a:rPr>
              <a:t>&lt; 95%</a:t>
            </a:r>
            <a:r>
              <a:rPr lang="en-US" dirty="0">
                <a:solidFill>
                  <a:srgbClr val="0B1825"/>
                </a:solidFill>
              </a:rPr>
              <a:t> in cases or controls separately</a:t>
            </a:r>
          </a:p>
          <a:p>
            <a:pPr lvl="2" eaLnBrk="1" hangingPunct="1"/>
            <a:r>
              <a:rPr lang="en-US" dirty="0">
                <a:solidFill>
                  <a:srgbClr val="0B1825"/>
                </a:solidFill>
              </a:rPr>
              <a:t>Allelic balance</a:t>
            </a:r>
          </a:p>
          <a:p>
            <a:pPr lvl="3" eaLnBrk="1" hangingPunct="1"/>
            <a:r>
              <a:rPr lang="en-US" dirty="0">
                <a:solidFill>
                  <a:srgbClr val="0B1825"/>
                </a:solidFill>
              </a:rPr>
              <a:t>Remove variant if  &lt;20% of het genotypes have incorrect ref read ratio/allelic balance </a:t>
            </a:r>
          </a:p>
          <a:p>
            <a:pPr marL="1257300" lvl="3" indent="0" eaLnBrk="1" hangingPunct="1">
              <a:buNone/>
            </a:pPr>
            <a:r>
              <a:rPr lang="en-US" b="1" dirty="0">
                <a:solidFill>
                  <a:srgbClr val="0B1825"/>
                </a:solidFill>
              </a:rPr>
              <a:t>    in cases or controls separately</a:t>
            </a:r>
          </a:p>
          <a:p>
            <a:pPr marL="1247775" lvl="2" indent="-342900" eaLnBrk="1" hangingPunct="1"/>
            <a:endParaRPr lang="en-US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FE23-65C1-0246-97E5-37DAE5D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BB67D6-1BDC-5049-B6A3-E989C30925CD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746D83-397D-F945-8DCB-A43464C7FC6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96C919-A14B-6844-99A3-00D5368E23A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4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kind of question </a:t>
            </a:r>
            <a:br>
              <a:rPr lang="en-US" dirty="0"/>
            </a:br>
            <a:r>
              <a:rPr lang="en-US" dirty="0"/>
              <a:t>are we asking?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94AF84-07D6-284F-8DF7-BE56395ECCED}"/>
              </a:ext>
            </a:extLst>
          </p:cNvPr>
          <p:cNvGrpSpPr/>
          <p:nvPr/>
        </p:nvGrpSpPr>
        <p:grpSpPr>
          <a:xfrm>
            <a:off x="1146337" y="2424140"/>
            <a:ext cx="1958201" cy="1480162"/>
            <a:chOff x="611560" y="2708920"/>
            <a:chExt cx="1958201" cy="14801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735C4F-99AB-A74C-B39D-A7CFE48D62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1560" y="2708920"/>
              <a:ext cx="1958201" cy="1415024"/>
              <a:chOff x="526094" y="1177446"/>
              <a:chExt cx="4440476" cy="320875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8AFC80-1987-794E-9D76-63179A3D4A27}"/>
                  </a:ext>
                </a:extLst>
              </p:cNvPr>
              <p:cNvGrpSpPr/>
              <p:nvPr/>
            </p:nvGrpSpPr>
            <p:grpSpPr>
              <a:xfrm>
                <a:off x="1064712" y="1177446"/>
                <a:ext cx="3444658" cy="2231721"/>
                <a:chOff x="2906038" y="1127342"/>
                <a:chExt cx="3444658" cy="2231721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AB4398-29A7-9A4C-BE6B-3032D364E782}"/>
                    </a:ext>
                  </a:extLst>
                </p:cNvPr>
                <p:cNvSpPr/>
                <p:nvPr/>
              </p:nvSpPr>
              <p:spPr>
                <a:xfrm>
                  <a:off x="5260931" y="1127342"/>
                  <a:ext cx="1089765" cy="108976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E73E92C-9678-F241-B549-5EF5AF21D12B}"/>
                    </a:ext>
                  </a:extLst>
                </p:cNvPr>
                <p:cNvSpPr/>
                <p:nvPr/>
              </p:nvSpPr>
              <p:spPr>
                <a:xfrm>
                  <a:off x="2906038" y="1189973"/>
                  <a:ext cx="964504" cy="97703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9C72EFF-80BD-D841-96D1-D32DB04815A7}"/>
                    </a:ext>
                  </a:extLst>
                </p:cNvPr>
                <p:cNvCxnSpPr>
                  <a:cxnSpLocks/>
                  <a:stCxn id="12" idx="3"/>
                  <a:endCxn id="11" idx="2"/>
                </p:cNvCxnSpPr>
                <p:nvPr/>
              </p:nvCxnSpPr>
              <p:spPr>
                <a:xfrm flipV="1">
                  <a:off x="3870542" y="1672225"/>
                  <a:ext cx="1390389" cy="626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A5D4916-A2E5-354E-B1EE-3CD29BE59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5841" y="1678488"/>
                  <a:ext cx="0" cy="168057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601721-F137-A14F-B326-394BB3F6B3CF}"/>
                  </a:ext>
                </a:extLst>
              </p:cNvPr>
              <p:cNvSpPr/>
              <p:nvPr/>
            </p:nvSpPr>
            <p:spPr>
              <a:xfrm>
                <a:off x="4002066" y="3409167"/>
                <a:ext cx="964504" cy="97703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FC1E7D-B4F4-E442-B8E7-FFCA8E5F1867}"/>
                  </a:ext>
                </a:extLst>
              </p:cNvPr>
              <p:cNvSpPr/>
              <p:nvPr/>
            </p:nvSpPr>
            <p:spPr>
              <a:xfrm>
                <a:off x="526094" y="3409167"/>
                <a:ext cx="964504" cy="977030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F6CE58E-9A01-F84C-A1B5-D4FE9406D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46" y="2568879"/>
                <a:ext cx="3475972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5702292-7619-E741-A529-513AE022D569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1008346" y="2568879"/>
                <a:ext cx="0" cy="84028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F15DC6-0574-4E41-A204-E0F982C405CE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4484318" y="2568879"/>
                <a:ext cx="0" cy="840288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D09311-67CA-6140-B031-6A62DF879A67}"/>
                </a:ext>
              </a:extLst>
            </p:cNvPr>
            <p:cNvSpPr/>
            <p:nvPr/>
          </p:nvSpPr>
          <p:spPr>
            <a:xfrm>
              <a:off x="1350373" y="3708508"/>
              <a:ext cx="480574" cy="4805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D180F3-136B-E54D-8879-192B302E3FE7}"/>
              </a:ext>
            </a:extLst>
          </p:cNvPr>
          <p:cNvSpPr txBox="1"/>
          <p:nvPr/>
        </p:nvSpPr>
        <p:spPr>
          <a:xfrm>
            <a:off x="301466" y="1453263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Suspected mendelian inheritance-</a:t>
            </a:r>
          </a:p>
          <a:p>
            <a:r>
              <a:rPr lang="en-US" dirty="0"/>
              <a:t>Family data, single 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6419A-C0E6-2743-873D-478CFB495A54}"/>
              </a:ext>
            </a:extLst>
          </p:cNvPr>
          <p:cNvSpPr txBox="1"/>
          <p:nvPr/>
        </p:nvSpPr>
        <p:spPr>
          <a:xfrm>
            <a:off x="5323044" y="1453263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Case-control comparison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045C6-9551-7544-BAA2-CA83F3B641BF}"/>
              </a:ext>
            </a:extLst>
          </p:cNvPr>
          <p:cNvSpPr txBox="1"/>
          <p:nvPr/>
        </p:nvSpPr>
        <p:spPr>
          <a:xfrm>
            <a:off x="301466" y="4440364"/>
            <a:ext cx="388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→ More lenient QC, don’t want to miss anything. </a:t>
            </a:r>
          </a:p>
          <a:p>
            <a:r>
              <a:rPr lang="en-US" dirty="0"/>
              <a:t>Can sanger sequence poor quality variants to confirm.</a:t>
            </a:r>
          </a:p>
        </p:txBody>
      </p:sp>
      <p:pic>
        <p:nvPicPr>
          <p:cNvPr id="21" name="Picture 2" descr="ttp://www.yourgenome.org/sites/default/files/illustrations/infographic/genome_association_studies_yourge">
            <a:extLst>
              <a:ext uri="{FF2B5EF4-FFF2-40B4-BE49-F238E27FC236}">
                <a16:creationId xmlns:a16="http://schemas.microsoft.com/office/drawing/2014/main" id="{40BD6946-9531-8A47-A851-76B8DB218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7"/>
          <a:stretch/>
        </p:blipFill>
        <p:spPr bwMode="auto">
          <a:xfrm>
            <a:off x="4901438" y="3031154"/>
            <a:ext cx="3579742" cy="104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ttp://www.yourgenome.org/sites/default/files/illustrations/infographic/genome_association_studies_yourge">
            <a:extLst>
              <a:ext uri="{FF2B5EF4-FFF2-40B4-BE49-F238E27FC236}">
                <a16:creationId xmlns:a16="http://schemas.microsoft.com/office/drawing/2014/main" id="{D65FAA7B-48B6-5E40-A248-F019ABD40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9"/>
          <a:stretch/>
        </p:blipFill>
        <p:spPr bwMode="auto">
          <a:xfrm>
            <a:off x="4901438" y="1988840"/>
            <a:ext cx="3579742" cy="111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C999E1-0AFA-BE41-AE83-BCB58526753E}"/>
              </a:ext>
            </a:extLst>
          </p:cNvPr>
          <p:cNvSpPr txBox="1"/>
          <p:nvPr/>
        </p:nvSpPr>
        <p:spPr>
          <a:xfrm>
            <a:off x="4746980" y="4354019"/>
            <a:ext cx="429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→ More strict QC- infeasible to Sanger sequence whole cohort for many genes (that’s why we do high-throughput)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6CE0F-28D0-174D-B62B-BF018C846D8B}"/>
              </a:ext>
            </a:extLst>
          </p:cNvPr>
          <p:cNvSpPr txBox="1"/>
          <p:nvPr/>
        </p:nvSpPr>
        <p:spPr>
          <a:xfrm>
            <a:off x="4746980" y="5332566"/>
            <a:ext cx="4299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Especially important</a:t>
            </a:r>
            <a:r>
              <a:rPr lang="en-US" dirty="0"/>
              <a:t> when cases + controls from different seq. center/</a:t>
            </a:r>
          </a:p>
          <a:p>
            <a:r>
              <a:rPr lang="en-US" dirty="0"/>
              <a:t>exome capture kit!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7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Cases + controls separately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rgbClr val="0887A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472396" cy="31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887A6"/>
                  </a:solidFill>
                </a:rPr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472396" cy="31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887A6"/>
                  </a:solidFill>
                </a:rPr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472396" cy="31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887A6"/>
                  </a:solidFill>
                </a:rPr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472396" cy="31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887A6"/>
                  </a:solidFill>
                </a:rPr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sp>
        <p:nvSpPr>
          <p:cNvPr id="2" name="Right Bracket 1">
            <a:extLst>
              <a:ext uri="{FF2B5EF4-FFF2-40B4-BE49-F238E27FC236}">
                <a16:creationId xmlns:a16="http://schemas.microsoft.com/office/drawing/2014/main" id="{C810CB93-D2DA-424E-8D07-FDE1F250F9E9}"/>
              </a:ext>
            </a:extLst>
          </p:cNvPr>
          <p:cNvSpPr/>
          <p:nvPr/>
        </p:nvSpPr>
        <p:spPr>
          <a:xfrm rot="16200000">
            <a:off x="3388583" y="1419436"/>
            <a:ext cx="144016" cy="2160240"/>
          </a:xfrm>
          <a:prstGeom prst="rightBracket">
            <a:avLst/>
          </a:prstGeom>
          <a:ln>
            <a:solidFill>
              <a:srgbClr val="088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0C4230D4-A38D-B347-906E-7C4AE372F346}"/>
              </a:ext>
            </a:extLst>
          </p:cNvPr>
          <p:cNvSpPr/>
          <p:nvPr/>
        </p:nvSpPr>
        <p:spPr>
          <a:xfrm rot="16200000">
            <a:off x="6032117" y="1419436"/>
            <a:ext cx="144016" cy="2160240"/>
          </a:xfrm>
          <a:prstGeom prst="rightBracket">
            <a:avLst/>
          </a:prstGeom>
          <a:ln>
            <a:solidFill>
              <a:srgbClr val="0887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AD1175-E718-B24D-A311-135F3F62A12F}"/>
              </a:ext>
            </a:extLst>
          </p:cNvPr>
          <p:cNvSpPr txBox="1"/>
          <p:nvPr/>
        </p:nvSpPr>
        <p:spPr>
          <a:xfrm>
            <a:off x="3124200" y="20574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87A6"/>
                </a:solidFill>
              </a:rPr>
              <a:t>cases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EE0995-4631-BC4A-B356-89EF77C656A5}"/>
              </a:ext>
            </a:extLst>
          </p:cNvPr>
          <p:cNvSpPr txBox="1"/>
          <p:nvPr/>
        </p:nvSpPr>
        <p:spPr>
          <a:xfrm>
            <a:off x="563072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BBFE21-DF91-5043-8173-09E9739A7D60}"/>
              </a:ext>
            </a:extLst>
          </p:cNvPr>
          <p:cNvSpPr txBox="1"/>
          <p:nvPr/>
        </p:nvSpPr>
        <p:spPr>
          <a:xfrm>
            <a:off x="1143000" y="483108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1 case call rate:     100%</a:t>
            </a:r>
          </a:p>
          <a:p>
            <a:r>
              <a:rPr lang="en-US" dirty="0"/>
              <a:t>variant 1 control call rate:  0%</a:t>
            </a:r>
          </a:p>
        </p:txBody>
      </p:sp>
    </p:spTree>
    <p:extLst>
      <p:ext uri="{BB962C8B-B14F-4D97-AF65-F5344CB8AC3E}">
        <p14:creationId xmlns:p14="http://schemas.microsoft.com/office/powerpoint/2010/main" val="30028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Exome QC for case/control </a:t>
            </a:r>
            <a:br>
              <a:rPr lang="en-US" dirty="0"/>
            </a:br>
            <a:r>
              <a:rPr lang="en-US" dirty="0"/>
              <a:t>comparisons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26" y="1340768"/>
            <a:ext cx="8305824" cy="1080120"/>
          </a:xfrm>
        </p:spPr>
        <p:txBody>
          <a:bodyPr/>
          <a:lstStyle/>
          <a:p>
            <a:pPr eaLnBrk="1" hangingPunct="1"/>
            <a:r>
              <a:rPr lang="en-US" dirty="0"/>
              <a:t>Focus on keeping variants that are well-captured and typed in ALL batches/centers/exome sequencing capture kits.</a:t>
            </a:r>
          </a:p>
          <a:p>
            <a:pPr eaLnBrk="1" hangingPunct="1"/>
            <a:r>
              <a:rPr lang="en-US" dirty="0"/>
              <a:t>Begin with post-GATK, called variants in VCF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D25807-546B-F240-A4F0-BF2548C58C76}"/>
              </a:ext>
            </a:extLst>
          </p:cNvPr>
          <p:cNvSpPr/>
          <p:nvPr/>
        </p:nvSpPr>
        <p:spPr>
          <a:xfrm>
            <a:off x="3491880" y="4077072"/>
            <a:ext cx="2160240" cy="1872208"/>
          </a:xfrm>
          <a:prstGeom prst="roundRect">
            <a:avLst>
              <a:gd name="adj" fmla="val 530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Genotypes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4B9EA4-F7B7-9946-95A6-3796F317A9AF}"/>
              </a:ext>
            </a:extLst>
          </p:cNvPr>
          <p:cNvSpPr/>
          <p:nvPr/>
        </p:nvSpPr>
        <p:spPr>
          <a:xfrm>
            <a:off x="3491880" y="3140968"/>
            <a:ext cx="2160240" cy="711696"/>
          </a:xfrm>
          <a:prstGeom prst="roundRect">
            <a:avLst>
              <a:gd name="adj" fmla="val 530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4982B7-BA42-C34B-81F9-EF38CA1FAA47}"/>
              </a:ext>
            </a:extLst>
          </p:cNvPr>
          <p:cNvSpPr/>
          <p:nvPr/>
        </p:nvSpPr>
        <p:spPr>
          <a:xfrm rot="16200000">
            <a:off x="1977616" y="4664360"/>
            <a:ext cx="1872208" cy="715888"/>
          </a:xfrm>
          <a:prstGeom prst="roundRect">
            <a:avLst>
              <a:gd name="adj" fmla="val 530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501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Final variant QC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AE0E7-16CC-3889-4999-16F7C6D0860F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0F3C14-08AB-33A7-BED1-AD92BA247987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1913F7A-2C0E-CE11-74CE-2F321CD1AE64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614693F-98D8-83E1-F975-E483BD165968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23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VEP annotate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0" indent="0" eaLnBrk="1" hangingPunct="1">
              <a:buNone/>
            </a:pP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eaLnBrk="1" hangingPunct="1"/>
            <a:r>
              <a:rPr lang="en-US" dirty="0">
                <a:solidFill>
                  <a:srgbClr val="0B1825"/>
                </a:solidFill>
              </a:rPr>
              <a:t>Variant Effect Predictor, annotates per transcript</a:t>
            </a:r>
          </a:p>
          <a:p>
            <a:pPr eaLnBrk="1" hangingPunct="1"/>
            <a:r>
              <a:rPr lang="en-US" dirty="0">
                <a:solidFill>
                  <a:srgbClr val="0B1825"/>
                </a:solidFill>
              </a:rPr>
              <a:t>Slow (in Hail), better to do first in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11025E-1142-2D6A-CD07-4AE6EBF9159B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FAB3F8A-76BF-079C-5959-01099C1A9765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1D1059-E0A1-7953-A7CC-090AEFA8C75B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B4F2566-5FD4-0187-FCF6-7733D3D44166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Low-pass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/>
          </a:p>
          <a:p>
            <a:pPr eaLnBrk="1" hangingPunct="1"/>
            <a:r>
              <a:rPr lang="en-US" dirty="0"/>
              <a:t>Before removing samples based on poorly sequenced data, good to remove variants that are poorly sequenced throughout all individuals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/>
              <a:t>Filter out poor genotypes 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/>
              <a:t>Filter out poor variants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F336F7-E76C-4F9F-9B01-98DB9C066A77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D89B257-28C8-109B-907C-F8964A9B65B0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6F5780-4F69-EFB9-E6C1-1840CC8F195B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29FB3C5-2ABC-C60B-9937-83B7F9B08059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79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Low-pass variant QC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VEP annotate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/>
              <a:t>Low-pass variant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Samples QC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Final variant QC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/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/>
              <a:t>Filter out poor genotypes</a:t>
            </a:r>
          </a:p>
          <a:p>
            <a:pPr marL="1247775" lvl="2" indent="-342900" eaLnBrk="1" hangingPunct="1"/>
            <a:r>
              <a:rPr lang="en-US" dirty="0"/>
              <a:t>Depth &lt; 10</a:t>
            </a:r>
          </a:p>
          <a:p>
            <a:pPr marL="1247775" lvl="2" indent="-342900" eaLnBrk="1" hangingPunct="1"/>
            <a:r>
              <a:rPr lang="en-US" dirty="0"/>
              <a:t>Genotype quality (GQ) or </a:t>
            </a:r>
            <a:r>
              <a:rPr lang="en-US" dirty="0" err="1"/>
              <a:t>Phred</a:t>
            </a:r>
            <a:r>
              <a:rPr lang="en-US" dirty="0"/>
              <a:t> Likelihood (PL) &lt; 20</a:t>
            </a:r>
          </a:p>
          <a:p>
            <a:pPr marL="1247775" lvl="2" indent="-342900" eaLnBrk="1" hangingPunct="1"/>
            <a:r>
              <a:rPr lang="en-US" dirty="0"/>
              <a:t>Ref read ratio (aka allelic balance) correct for called genotype </a:t>
            </a:r>
          </a:p>
          <a:p>
            <a:pPr marL="801688" lvl="1" indent="-342900" eaLnBrk="1" hangingPunct="1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Filter out poor variants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CFE23-65C1-0246-97E5-37DAE5D647C3}"/>
              </a:ext>
            </a:extLst>
          </p:cNvPr>
          <p:cNvGrpSpPr>
            <a:grpSpLocks noChangeAspect="1"/>
          </p:cNvGrpSpPr>
          <p:nvPr/>
        </p:nvGrpSpPr>
        <p:grpSpPr>
          <a:xfrm>
            <a:off x="7308304" y="1340768"/>
            <a:ext cx="1661861" cy="1512168"/>
            <a:chOff x="2555776" y="3140968"/>
            <a:chExt cx="3096344" cy="2817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2BB67D6-1BDC-5049-B6A3-E989C30925CD}"/>
                </a:ext>
              </a:extLst>
            </p:cNvPr>
            <p:cNvSpPr/>
            <p:nvPr/>
          </p:nvSpPr>
          <p:spPr>
            <a:xfrm>
              <a:off x="3491880" y="4077072"/>
              <a:ext cx="2160240" cy="1872208"/>
            </a:xfrm>
            <a:prstGeom prst="roundRect">
              <a:avLst>
                <a:gd name="adj" fmla="val 53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Genotypes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746D83-397D-F945-8DCB-A43464C7FC6F}"/>
                </a:ext>
              </a:extLst>
            </p:cNvPr>
            <p:cNvSpPr/>
            <p:nvPr/>
          </p:nvSpPr>
          <p:spPr>
            <a:xfrm>
              <a:off x="3491880" y="3140968"/>
              <a:ext cx="2160240" cy="711696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Samples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F96C919-A14B-6844-99A3-00D5368E23AF}"/>
                </a:ext>
              </a:extLst>
            </p:cNvPr>
            <p:cNvSpPr/>
            <p:nvPr/>
          </p:nvSpPr>
          <p:spPr>
            <a:xfrm rot="16200000">
              <a:off x="1977616" y="4664360"/>
              <a:ext cx="1872208" cy="715888"/>
            </a:xfrm>
            <a:prstGeom prst="roundRect">
              <a:avLst>
                <a:gd name="adj" fmla="val 53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Variants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60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Tangent- GQ vs PL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26" y="1340768"/>
            <a:ext cx="8305824" cy="5040560"/>
          </a:xfrm>
        </p:spPr>
        <p:txBody>
          <a:bodyPr/>
          <a:lstStyle/>
          <a:p>
            <a:pPr eaLnBrk="1" hangingPunct="1"/>
            <a:r>
              <a:rPr lang="en-US" dirty="0"/>
              <a:t>Each genotype has an array of </a:t>
            </a:r>
            <a:r>
              <a:rPr lang="en-US" dirty="0" err="1"/>
              <a:t>Phred</a:t>
            </a:r>
            <a:r>
              <a:rPr lang="en-US" dirty="0"/>
              <a:t>-scaled likelihoods (PL) for each genotype, “normalized” that the PL for the most likely genotype is always zero.</a:t>
            </a:r>
          </a:p>
          <a:p>
            <a:pPr marL="0" indent="0" eaLnBrk="1" hangingPunct="1">
              <a:buNone/>
            </a:pPr>
            <a:r>
              <a:rPr lang="en-US" dirty="0"/>
              <a:t>                      For variant A/G, [AA, AG, GG] -&gt; [0, 38, 99]</a:t>
            </a:r>
          </a:p>
          <a:p>
            <a:pPr eaLnBrk="1" hangingPunct="1"/>
            <a:r>
              <a:rPr lang="en-US" dirty="0"/>
              <a:t>Genotype quality is the difference between the most likely and second most likely genotype (e.g. 38). If this number is large we are confident about the call.</a:t>
            </a:r>
          </a:p>
          <a:p>
            <a:pPr eaLnBrk="1" hangingPunct="1"/>
            <a:r>
              <a:rPr lang="en-US" dirty="0"/>
              <a:t>For homozygous reference genotypes, we use GQ &gt; 20 as a threshold.</a:t>
            </a:r>
          </a:p>
          <a:p>
            <a:pPr eaLnBrk="1" hangingPunct="1"/>
            <a:r>
              <a:rPr lang="en-US" dirty="0"/>
              <a:t>For heterozygous and homozygous alternate genotypes, we use PL[ref]. Why?</a:t>
            </a:r>
          </a:p>
          <a:p>
            <a:pPr lvl="1" eaLnBrk="1" hangingPunct="1"/>
            <a:r>
              <a:rPr lang="en-US" dirty="0"/>
              <a:t>If GQ is small, it means we are not confident if the call is one genotype or another</a:t>
            </a:r>
          </a:p>
          <a:p>
            <a:pPr lvl="1" eaLnBrk="1" hangingPunct="1"/>
            <a:r>
              <a:rPr lang="en-US" dirty="0"/>
              <a:t>If PL[ref] is large, we are confident the genotype is </a:t>
            </a:r>
            <a:r>
              <a:rPr lang="en-US" b="1" dirty="0"/>
              <a:t>not ref</a:t>
            </a:r>
            <a:r>
              <a:rPr lang="en-US" dirty="0"/>
              <a:t>- we’re just not sure if it is het or </a:t>
            </a:r>
            <a:r>
              <a:rPr lang="en-US" dirty="0" err="1"/>
              <a:t>hom</a:t>
            </a:r>
            <a:r>
              <a:rPr lang="en-US" dirty="0"/>
              <a:t> alt. We care about keeping these calls.</a:t>
            </a:r>
          </a:p>
        </p:txBody>
      </p:sp>
    </p:spTree>
    <p:extLst>
      <p:ext uri="{BB962C8B-B14F-4D97-AF65-F5344CB8AC3E}">
        <p14:creationId xmlns:p14="http://schemas.microsoft.com/office/powerpoint/2010/main" val="25442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 read ratio (allelic balance):</a:t>
            </a:r>
            <a:br>
              <a:rPr lang="en-US" dirty="0"/>
            </a:br>
            <a:r>
              <a:rPr lang="en-US" dirty="0"/>
              <a:t>Genotypes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B6B4F3-A081-A540-9421-081A532EBDE5}"/>
              </a:ext>
            </a:extLst>
          </p:cNvPr>
          <p:cNvGrpSpPr>
            <a:grpSpLocks noChangeAspect="1"/>
          </p:cNvGrpSpPr>
          <p:nvPr/>
        </p:nvGrpSpPr>
        <p:grpSpPr>
          <a:xfrm>
            <a:off x="611560" y="2636912"/>
            <a:ext cx="6831596" cy="1800200"/>
            <a:chOff x="-19153" y="1090594"/>
            <a:chExt cx="6407481" cy="16884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E2D16-D797-EF43-A37D-51E754E60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7BC8F-46A2-794C-BCEC-AF378083F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9181C4-916A-DE45-BD8F-F0A079C30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C8DD0-767E-B244-9B51-0FD1F0E3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1C5B3B-2722-1C4F-94D4-5DC9C4AACAC0}"/>
                </a:ext>
              </a:extLst>
            </p:cNvPr>
            <p:cNvSpPr txBox="1"/>
            <p:nvPr/>
          </p:nvSpPr>
          <p:spPr>
            <a:xfrm>
              <a:off x="-19153" y="1676217"/>
              <a:ext cx="175757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1 [A,G]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A5CB5-DF50-8942-855B-AEFD089BBE7F}"/>
                </a:ext>
              </a:extLst>
            </p:cNvPr>
            <p:cNvSpPr txBox="1"/>
            <p:nvPr/>
          </p:nvSpPr>
          <p:spPr>
            <a:xfrm>
              <a:off x="18946" y="2288917"/>
              <a:ext cx="1717733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variant 2 [T,G]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9D5BFA-8AE3-4C48-A9C4-531952B8A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662ABC-EF4B-D14F-B17D-FAE3BC890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9E1800-3C10-B64C-87F7-82A3CCE90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A/G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B48B36-DDAB-E94E-B195-CE9B69751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15554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5B9E47-42F0-6540-B723-43760D27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91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D4D0C9-B79D-464F-8406-C6D92000F4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51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95FA28-9DD4-5042-A790-793A42D08C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11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FDF06-EC40-284A-AADE-D7BD1C583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1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773361-5A6C-2649-AEA9-FAF12BC0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4696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021E4A-BB2B-6946-9346-102B566DC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297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63C6A2-A1D6-D74D-83F3-413D95EF3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3898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G/G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96D1A4-AEFF-784E-83DB-58C34E47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3499" y="2168131"/>
              <a:ext cx="609601" cy="6109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T/G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BE101-2407-5E46-9363-34E3DEEA3ABF}"/>
                </a:ext>
              </a:extLst>
            </p:cNvPr>
            <p:cNvSpPr txBox="1"/>
            <p:nvPr/>
          </p:nvSpPr>
          <p:spPr>
            <a:xfrm>
              <a:off x="155170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80EA79-26AC-D440-A460-36B15476AA24}"/>
                </a:ext>
              </a:extLst>
            </p:cNvPr>
            <p:cNvSpPr txBox="1"/>
            <p:nvPr/>
          </p:nvSpPr>
          <p:spPr>
            <a:xfrm>
              <a:off x="275111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B9CE3-8023-BF4D-9216-BD55CA059164}"/>
                </a:ext>
              </a:extLst>
            </p:cNvPr>
            <p:cNvSpPr txBox="1"/>
            <p:nvPr/>
          </p:nvSpPr>
          <p:spPr>
            <a:xfrm>
              <a:off x="2127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DDAB52-50DF-0441-AFB0-1DB1747F232E}"/>
                </a:ext>
              </a:extLst>
            </p:cNvPr>
            <p:cNvSpPr txBox="1"/>
            <p:nvPr/>
          </p:nvSpPr>
          <p:spPr>
            <a:xfrm>
              <a:off x="333132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4D07D1-A7A8-384A-8597-1CBAD5B451AC}"/>
                </a:ext>
              </a:extLst>
            </p:cNvPr>
            <p:cNvSpPr txBox="1"/>
            <p:nvPr/>
          </p:nvSpPr>
          <p:spPr>
            <a:xfrm>
              <a:off x="392875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1FA6A4-5264-4F4E-9D34-E180F1300A63}"/>
                </a:ext>
              </a:extLst>
            </p:cNvPr>
            <p:cNvSpPr txBox="1"/>
            <p:nvPr/>
          </p:nvSpPr>
          <p:spPr>
            <a:xfrm>
              <a:off x="4544297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11AD74-32E1-574D-A807-AFDE988BDCDD}"/>
                </a:ext>
              </a:extLst>
            </p:cNvPr>
            <p:cNvSpPr txBox="1"/>
            <p:nvPr/>
          </p:nvSpPr>
          <p:spPr>
            <a:xfrm>
              <a:off x="5797833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1F6E4F-888C-0E47-A2C9-A4E65B6A59B8}"/>
                </a:ext>
              </a:extLst>
            </p:cNvPr>
            <p:cNvSpPr txBox="1"/>
            <p:nvPr/>
          </p:nvSpPr>
          <p:spPr>
            <a:xfrm>
              <a:off x="5132426" y="1090594"/>
              <a:ext cx="590495" cy="396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ID7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714ACF-FD14-AB42-935B-E91FB32D4C37}"/>
              </a:ext>
            </a:extLst>
          </p:cNvPr>
          <p:cNvCxnSpPr/>
          <p:nvPr/>
        </p:nvCxnSpPr>
        <p:spPr>
          <a:xfrm flipV="1">
            <a:off x="2771800" y="2060848"/>
            <a:ext cx="143446" cy="1071669"/>
          </a:xfrm>
          <a:prstGeom prst="straightConnector1">
            <a:avLst/>
          </a:prstGeom>
          <a:ln>
            <a:solidFill>
              <a:srgbClr val="0887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A0190C-A1C3-B44C-8E3A-1C90ABD3BB56}"/>
              </a:ext>
            </a:extLst>
          </p:cNvPr>
          <p:cNvSpPr txBox="1"/>
          <p:nvPr/>
        </p:nvSpPr>
        <p:spPr>
          <a:xfrm>
            <a:off x="2711199" y="162879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[#ref, #alt]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5332C-79A7-1565-8187-D2558CEDCBE6}"/>
              </a:ext>
            </a:extLst>
          </p:cNvPr>
          <p:cNvSpPr txBox="1"/>
          <p:nvPr/>
        </p:nvSpPr>
        <p:spPr>
          <a:xfrm>
            <a:off x="1137692" y="4851544"/>
            <a:ext cx="68686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if # ref and # alt reads </a:t>
            </a:r>
            <a:r>
              <a:rPr lang="en-US" i="1" dirty="0"/>
              <a:t>really</a:t>
            </a:r>
            <a:r>
              <a:rPr lang="en-US" dirty="0"/>
              <a:t> support a genotype call. 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B6CF9A-A645-5753-5E09-606C2DEFEC9C}"/>
              </a:ext>
            </a:extLst>
          </p:cNvPr>
          <p:cNvSpPr txBox="1"/>
          <p:nvPr/>
        </p:nvSpPr>
        <p:spPr>
          <a:xfrm>
            <a:off x="1137692" y="5321360"/>
            <a:ext cx="6868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(Uses GATK AD, which is slightly different than DP. See this link for details: </a:t>
            </a:r>
            <a:r>
              <a:rPr lang="en-US" sz="1400" dirty="0">
                <a:hlinkClick r:id="rId2"/>
              </a:rPr>
              <a:t>https://gatk.broadinstitute.org/hc/en-us/articles/360035532112-Coverage-Read-depth-metrics#:~:text=The%20key%20difference%20is%20that,by%20default%20for%20each%20tool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5830597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2_Default Design 15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EBEBEB"/>
      </a:accent1>
      <a:accent2>
        <a:srgbClr val="FF8710"/>
      </a:accent2>
      <a:accent3>
        <a:srgbClr val="FFFFFF"/>
      </a:accent3>
      <a:accent4>
        <a:srgbClr val="2A2A2A"/>
      </a:accent4>
      <a:accent5>
        <a:srgbClr val="F3F3F3"/>
      </a:accent5>
      <a:accent6>
        <a:srgbClr val="E77A0D"/>
      </a:accent6>
      <a:hlink>
        <a:srgbClr val="0887A6"/>
      </a:hlink>
      <a:folHlink>
        <a:srgbClr val="054251"/>
      </a:folHlink>
    </a:clrScheme>
    <a:fontScheme name="2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75195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314987"/>
        </a:accent6>
        <a:hlink>
          <a:srgbClr val="FF860D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75195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314987"/>
        </a:accent6>
        <a:hlink>
          <a:srgbClr val="FF860D"/>
        </a:hlink>
        <a:folHlink>
          <a:srgbClr val="ED1C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15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EBEBEB"/>
        </a:accent1>
        <a:accent2>
          <a:srgbClr val="FF8710"/>
        </a:accent2>
        <a:accent3>
          <a:srgbClr val="FFFFFF"/>
        </a:accent3>
        <a:accent4>
          <a:srgbClr val="2A2A2A"/>
        </a:accent4>
        <a:accent5>
          <a:srgbClr val="F3F3F3"/>
        </a:accent5>
        <a:accent6>
          <a:srgbClr val="E77A0D"/>
        </a:accent6>
        <a:hlink>
          <a:srgbClr val="0887A6"/>
        </a:hlink>
        <a:folHlink>
          <a:srgbClr val="0542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1802</Words>
  <Application>Microsoft Macintosh PowerPoint</Application>
  <PresentationFormat>On-screen Show (4:3)</PresentationFormat>
  <Paragraphs>367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2_Default Design</vt:lpstr>
      <vt:lpstr>Exome Sequencing QC</vt:lpstr>
      <vt:lpstr>What kind of question  are we asking?</vt:lpstr>
      <vt:lpstr>Exome QC for case/control  comparisons</vt:lpstr>
      <vt:lpstr>Overview</vt:lpstr>
      <vt:lpstr>VEP annotate</vt:lpstr>
      <vt:lpstr>Low-pass variant QC</vt:lpstr>
      <vt:lpstr>Low-pass variant QC</vt:lpstr>
      <vt:lpstr>Tangent- GQ vs PL</vt:lpstr>
      <vt:lpstr>Ref read ratio (allelic balance): Genotypes</vt:lpstr>
      <vt:lpstr>Ref read ratio (allelic balance): Genotypes</vt:lpstr>
      <vt:lpstr>Ref read ratio (allelic balance): Genotypes</vt:lpstr>
      <vt:lpstr>Ref read ratio (allelic balance): Genotypes</vt:lpstr>
      <vt:lpstr>Low-pass variant QC</vt:lpstr>
      <vt:lpstr>Ref read ratio (allelic balance): Cases + controls separately</vt:lpstr>
      <vt:lpstr>Samples QC </vt:lpstr>
      <vt:lpstr>Samples QC </vt:lpstr>
      <vt:lpstr>Final variant QC</vt:lpstr>
      <vt:lpstr>Final variant QC</vt:lpstr>
      <vt:lpstr>Final variant QC</vt:lpstr>
      <vt:lpstr>Ref read ratio (allelic balance): Cases + controls separately</vt:lpstr>
    </vt:vector>
  </TitlesOfParts>
  <Company>FIMM - Institute for Molecular Medicine Finland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Laine</dc:creator>
  <cp:lastModifiedBy>Urpa, Lea M</cp:lastModifiedBy>
  <cp:revision>99</cp:revision>
  <dcterms:created xsi:type="dcterms:W3CDTF">2008-04-17T12:09:34Z</dcterms:created>
  <dcterms:modified xsi:type="dcterms:W3CDTF">2024-04-26T09:51:06Z</dcterms:modified>
</cp:coreProperties>
</file>