
<file path=[Content_Types].xml><?xml version="1.0" encoding="utf-8"?>
<Types xmlns="http://schemas.openxmlformats.org/package/2006/content-types">
  <Default Extension="tmp" ContentType="image/png"/>
  <Default Extension="xml" ContentType="application/xml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bmp" ContentType="image/bmp"/>
  <Override PartName="/customXml/itemProps3.xml" ContentType="application/vnd.openxmlformats-officedocument.customXmlPropertie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s/slide20.xml" ContentType="application/vnd.openxmlformats-officedocument.presentationml.slide+xml"/>
  <Override PartName="/customXml/itemProps2.xml" ContentType="application/vnd.openxmlformats-officedocument.customXmlProperties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Slides/notesSlide6.xml" ContentType="application/vnd.openxmlformats-officedocument.presentationml.notesSlide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448" r:id="rId4"/>
    <p:sldId id="2462" r:id="rId5"/>
    <p:sldId id="259" r:id="rId6"/>
    <p:sldId id="2464" r:id="rId7"/>
    <p:sldId id="2465" r:id="rId8"/>
    <p:sldId id="2467" r:id="rId9"/>
    <p:sldId id="2468" r:id="rId10"/>
    <p:sldId id="2469" r:id="rId11"/>
    <p:sldId id="2451" r:id="rId12"/>
    <p:sldId id="2470" r:id="rId13"/>
    <p:sldId id="2471" r:id="rId14"/>
    <p:sldId id="2472" r:id="rId15"/>
    <p:sldId id="2457" r:id="rId16"/>
    <p:sldId id="2473" r:id="rId17"/>
    <p:sldId id="2463" r:id="rId18"/>
    <p:sldId id="2466" r:id="rId19"/>
    <p:sldId id="2475" r:id="rId20"/>
    <p:sldId id="2476" r:id="rId21"/>
    <p:sldId id="2474" r:id="rId22"/>
    <p:sldId id="2477" r:id="rId23"/>
    <p:sldId id="2478" r:id="rId24"/>
    <p:sldId id="2479" r:id="rId25"/>
    <p:sldId id="2480" r:id="rId26"/>
    <p:sldId id="2456" r:id="rId27"/>
    <p:sldId id="2436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82532-DDE4-4492-954B-5AACC6A210FB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C1BC8CAC-8CC2-401D-BAD7-6B34A4E2CCDF}">
      <dgm:prSet phldrT="[Texte]"/>
      <dgm:spPr/>
      <dgm:t>
        <a:bodyPr/>
        <a:lstStyle/>
        <a:p>
          <a:r>
            <a:rPr lang="fr-FR" dirty="0"/>
            <a:t>425 spams  ont été extrait du site web </a:t>
          </a:r>
          <a:r>
            <a:rPr lang="fr-FR" dirty="0" err="1"/>
            <a:t>Grumbletext</a:t>
          </a:r>
          <a:endParaRPr lang="fr-FR" dirty="0"/>
        </a:p>
      </dgm:t>
    </dgm:pt>
    <dgm:pt modelId="{A6198EA0-268C-4A58-888A-78968A5CD8A4}" type="parTrans" cxnId="{DFE8029F-ECBD-4BFD-9872-F798F9AE92CA}">
      <dgm:prSet/>
      <dgm:spPr/>
      <dgm:t>
        <a:bodyPr/>
        <a:lstStyle/>
        <a:p>
          <a:endParaRPr lang="fr-FR"/>
        </a:p>
      </dgm:t>
    </dgm:pt>
    <dgm:pt modelId="{A64E0CF1-8BE2-4776-AD26-6D1DD41CA6E2}" type="sibTrans" cxnId="{DFE8029F-ECBD-4BFD-9872-F798F9AE92CA}">
      <dgm:prSet/>
      <dgm:spPr/>
      <dgm:t>
        <a:bodyPr/>
        <a:lstStyle/>
        <a:p>
          <a:endParaRPr lang="fr-FR"/>
        </a:p>
      </dgm:t>
    </dgm:pt>
    <dgm:pt modelId="{B711C5FB-8758-483B-8CEA-47DA23F9A380}">
      <dgm:prSet phldrT="[Texte]"/>
      <dgm:spPr/>
      <dgm:t>
        <a:bodyPr/>
        <a:lstStyle/>
        <a:p>
          <a:r>
            <a:rPr lang="fr-FR" dirty="0"/>
            <a:t>3 375 SMS, choisis au hasard dans le corpus NUS SMS</a:t>
          </a:r>
        </a:p>
      </dgm:t>
    </dgm:pt>
    <dgm:pt modelId="{98833A05-E49D-46B5-B58D-2AAFF08FEEFC}" type="parTrans" cxnId="{6BE72CD3-667A-441D-997B-BCA981EEF8C5}">
      <dgm:prSet/>
      <dgm:spPr/>
      <dgm:t>
        <a:bodyPr/>
        <a:lstStyle/>
        <a:p>
          <a:endParaRPr lang="fr-FR"/>
        </a:p>
      </dgm:t>
    </dgm:pt>
    <dgm:pt modelId="{9B1A2D94-7C8F-4BA5-ACEC-B39D37D39803}" type="sibTrans" cxnId="{6BE72CD3-667A-441D-997B-BCA981EEF8C5}">
      <dgm:prSet/>
      <dgm:spPr/>
      <dgm:t>
        <a:bodyPr/>
        <a:lstStyle/>
        <a:p>
          <a:endParaRPr lang="fr-FR"/>
        </a:p>
      </dgm:t>
    </dgm:pt>
    <dgm:pt modelId="{96C78DE2-678B-4633-83ED-7A048CD23D88}">
      <dgm:prSet phldrT="[Texte]"/>
      <dgm:spPr/>
      <dgm:t>
        <a:bodyPr/>
        <a:lstStyle/>
        <a:p>
          <a:r>
            <a:rPr lang="fr-FR" dirty="0"/>
            <a:t>Une liste de 450 spams recueillis lors une thèse</a:t>
          </a:r>
        </a:p>
      </dgm:t>
    </dgm:pt>
    <dgm:pt modelId="{86D84B0D-D590-4096-ADE5-D4E570A9784A}" type="parTrans" cxnId="{581ECFCC-5421-4970-B69E-1FC5C9D935A0}">
      <dgm:prSet/>
      <dgm:spPr/>
      <dgm:t>
        <a:bodyPr/>
        <a:lstStyle/>
        <a:p>
          <a:endParaRPr lang="fr-FR"/>
        </a:p>
      </dgm:t>
    </dgm:pt>
    <dgm:pt modelId="{4E9BD544-D200-4339-A227-56BC6B54BAD1}" type="sibTrans" cxnId="{581ECFCC-5421-4970-B69E-1FC5C9D935A0}">
      <dgm:prSet/>
      <dgm:spPr/>
      <dgm:t>
        <a:bodyPr/>
        <a:lstStyle/>
        <a:p>
          <a:endParaRPr lang="fr-FR"/>
        </a:p>
      </dgm:t>
    </dgm:pt>
    <dgm:pt modelId="{6D4252D0-FAC9-476A-AFDD-0D228F74EDC0}">
      <dgm:prSet phldrT="[Texte]"/>
      <dgm:spPr/>
      <dgm:t>
        <a:bodyPr/>
        <a:lstStyle/>
        <a:p>
          <a:r>
            <a:rPr lang="fr-FR" dirty="0"/>
            <a:t>1 002 SMS </a:t>
          </a:r>
          <a:r>
            <a:rPr lang="fr-FR" dirty="0" err="1"/>
            <a:t>ham</a:t>
          </a:r>
          <a:r>
            <a:rPr lang="fr-FR" dirty="0"/>
            <a:t> et 322 messages de spam</a:t>
          </a:r>
        </a:p>
      </dgm:t>
    </dgm:pt>
    <dgm:pt modelId="{116BD6F9-4240-4007-8B3D-F9D9B808CC16}" type="parTrans" cxnId="{09E5D68F-A067-4BBA-977C-064EA13ECF64}">
      <dgm:prSet/>
      <dgm:spPr/>
      <dgm:t>
        <a:bodyPr/>
        <a:lstStyle/>
        <a:p>
          <a:endParaRPr lang="fr-FR"/>
        </a:p>
      </dgm:t>
    </dgm:pt>
    <dgm:pt modelId="{E7B3C6FB-2A57-4C6E-923B-79A4A1626332}" type="sibTrans" cxnId="{09E5D68F-A067-4BBA-977C-064EA13ECF64}">
      <dgm:prSet/>
      <dgm:spPr/>
      <dgm:t>
        <a:bodyPr/>
        <a:lstStyle/>
        <a:p>
          <a:endParaRPr lang="fr-FR"/>
        </a:p>
      </dgm:t>
    </dgm:pt>
    <dgm:pt modelId="{E871EFE6-BC04-40DB-B463-F359CFFFAB64}" type="pres">
      <dgm:prSet presAssocID="{DC182532-DDE4-4492-954B-5AACC6A210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A54D166-6C66-40F4-BB01-E346DA2D8164}" type="pres">
      <dgm:prSet presAssocID="{C1BC8CAC-8CC2-401D-BAD7-6B34A4E2CCDF}" presName="Accent1" presStyleCnt="0"/>
      <dgm:spPr/>
    </dgm:pt>
    <dgm:pt modelId="{CAAFFABE-6530-4AC1-9060-D7B53FEF29B8}" type="pres">
      <dgm:prSet presAssocID="{C1BC8CAC-8CC2-401D-BAD7-6B34A4E2CCDF}" presName="Accent" presStyleLbl="node1" presStyleIdx="0" presStyleCnt="4"/>
      <dgm:spPr/>
    </dgm:pt>
    <dgm:pt modelId="{E0C920AE-C935-44EE-8D7B-FC5146B6B7A5}" type="pres">
      <dgm:prSet presAssocID="{C1BC8CAC-8CC2-401D-BAD7-6B34A4E2CCDF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0B174A9E-59CB-45F0-ACFB-D52103D62E6E}" type="pres">
      <dgm:prSet presAssocID="{B711C5FB-8758-483B-8CEA-47DA23F9A380}" presName="Accent2" presStyleCnt="0"/>
      <dgm:spPr/>
    </dgm:pt>
    <dgm:pt modelId="{C9128878-A04B-48D8-A583-96D756407B37}" type="pres">
      <dgm:prSet presAssocID="{B711C5FB-8758-483B-8CEA-47DA23F9A380}" presName="Accent" presStyleLbl="node1" presStyleIdx="1" presStyleCnt="4"/>
      <dgm:spPr/>
    </dgm:pt>
    <dgm:pt modelId="{33BFA494-EF36-412B-B69C-4DD4E90F8493}" type="pres">
      <dgm:prSet presAssocID="{B711C5FB-8758-483B-8CEA-47DA23F9A38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D8DDB98-C75B-474B-9AFA-CFEC73BBD5F3}" type="pres">
      <dgm:prSet presAssocID="{96C78DE2-678B-4633-83ED-7A048CD23D88}" presName="Accent3" presStyleCnt="0"/>
      <dgm:spPr/>
    </dgm:pt>
    <dgm:pt modelId="{DEC7C45C-47E5-4DE6-B3BB-094A64DD20AA}" type="pres">
      <dgm:prSet presAssocID="{96C78DE2-678B-4633-83ED-7A048CD23D88}" presName="Accent" presStyleLbl="node1" presStyleIdx="2" presStyleCnt="4"/>
      <dgm:spPr/>
    </dgm:pt>
    <dgm:pt modelId="{A5D58246-C28F-4D41-A49A-8A20499FD7EA}" type="pres">
      <dgm:prSet presAssocID="{96C78DE2-678B-4633-83ED-7A048CD23D8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A856ECC5-25F3-4982-97AC-4C861EBF14B9}" type="pres">
      <dgm:prSet presAssocID="{6D4252D0-FAC9-476A-AFDD-0D228F74EDC0}" presName="Accent4" presStyleCnt="0"/>
      <dgm:spPr/>
    </dgm:pt>
    <dgm:pt modelId="{6EF655AD-A291-450A-B22C-04B2291202DC}" type="pres">
      <dgm:prSet presAssocID="{6D4252D0-FAC9-476A-AFDD-0D228F74EDC0}" presName="Accent" presStyleLbl="node1" presStyleIdx="3" presStyleCnt="4"/>
      <dgm:spPr/>
    </dgm:pt>
    <dgm:pt modelId="{167F2AE5-C247-45D9-BE31-8789E71D69B7}" type="pres">
      <dgm:prSet presAssocID="{6D4252D0-FAC9-476A-AFDD-0D228F74EDC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3D83631-0A3B-4065-B5DF-FA7A14563800}" type="presOf" srcId="{C1BC8CAC-8CC2-401D-BAD7-6B34A4E2CCDF}" destId="{E0C920AE-C935-44EE-8D7B-FC5146B6B7A5}" srcOrd="0" destOrd="0" presId="urn:microsoft.com/office/officeart/2009/layout/CircleArrowProcess"/>
    <dgm:cxn modelId="{9D495642-F31A-494D-A8F9-2859C32A6CFA}" type="presOf" srcId="{6D4252D0-FAC9-476A-AFDD-0D228F74EDC0}" destId="{167F2AE5-C247-45D9-BE31-8789E71D69B7}" srcOrd="0" destOrd="0" presId="urn:microsoft.com/office/officeart/2009/layout/CircleArrowProcess"/>
    <dgm:cxn modelId="{B5C41F6E-6773-493B-AC91-5E56E7A6AC67}" type="presOf" srcId="{DC182532-DDE4-4492-954B-5AACC6A210FB}" destId="{E871EFE6-BC04-40DB-B463-F359CFFFAB64}" srcOrd="0" destOrd="0" presId="urn:microsoft.com/office/officeart/2009/layout/CircleArrowProcess"/>
    <dgm:cxn modelId="{09E5D68F-A067-4BBA-977C-064EA13ECF64}" srcId="{DC182532-DDE4-4492-954B-5AACC6A210FB}" destId="{6D4252D0-FAC9-476A-AFDD-0D228F74EDC0}" srcOrd="3" destOrd="0" parTransId="{116BD6F9-4240-4007-8B3D-F9D9B808CC16}" sibTransId="{E7B3C6FB-2A57-4C6E-923B-79A4A1626332}"/>
    <dgm:cxn modelId="{DFE8029F-ECBD-4BFD-9872-F798F9AE92CA}" srcId="{DC182532-DDE4-4492-954B-5AACC6A210FB}" destId="{C1BC8CAC-8CC2-401D-BAD7-6B34A4E2CCDF}" srcOrd="0" destOrd="0" parTransId="{A6198EA0-268C-4A58-888A-78968A5CD8A4}" sibTransId="{A64E0CF1-8BE2-4776-AD26-6D1DD41CA6E2}"/>
    <dgm:cxn modelId="{974A17A1-B2D6-42FA-A613-0B80DB01B3CB}" type="presOf" srcId="{B711C5FB-8758-483B-8CEA-47DA23F9A380}" destId="{33BFA494-EF36-412B-B69C-4DD4E90F8493}" srcOrd="0" destOrd="0" presId="urn:microsoft.com/office/officeart/2009/layout/CircleArrowProcess"/>
    <dgm:cxn modelId="{B1141BA7-4FFF-421F-9E81-FB534E9E9670}" type="presOf" srcId="{96C78DE2-678B-4633-83ED-7A048CD23D88}" destId="{A5D58246-C28F-4D41-A49A-8A20499FD7EA}" srcOrd="0" destOrd="0" presId="urn:microsoft.com/office/officeart/2009/layout/CircleArrowProcess"/>
    <dgm:cxn modelId="{581ECFCC-5421-4970-B69E-1FC5C9D935A0}" srcId="{DC182532-DDE4-4492-954B-5AACC6A210FB}" destId="{96C78DE2-678B-4633-83ED-7A048CD23D88}" srcOrd="2" destOrd="0" parTransId="{86D84B0D-D590-4096-ADE5-D4E570A9784A}" sibTransId="{4E9BD544-D200-4339-A227-56BC6B54BAD1}"/>
    <dgm:cxn modelId="{6BE72CD3-667A-441D-997B-BCA981EEF8C5}" srcId="{DC182532-DDE4-4492-954B-5AACC6A210FB}" destId="{B711C5FB-8758-483B-8CEA-47DA23F9A380}" srcOrd="1" destOrd="0" parTransId="{98833A05-E49D-46B5-B58D-2AAFF08FEEFC}" sibTransId="{9B1A2D94-7C8F-4BA5-ACEC-B39D37D39803}"/>
    <dgm:cxn modelId="{0E00DFB4-1B27-4A2F-802E-B410B29595AE}" type="presParOf" srcId="{E871EFE6-BC04-40DB-B463-F359CFFFAB64}" destId="{EA54D166-6C66-40F4-BB01-E346DA2D8164}" srcOrd="0" destOrd="0" presId="urn:microsoft.com/office/officeart/2009/layout/CircleArrowProcess"/>
    <dgm:cxn modelId="{206DB16A-2D1E-41AC-88AA-0E0DBE750DE2}" type="presParOf" srcId="{EA54D166-6C66-40F4-BB01-E346DA2D8164}" destId="{CAAFFABE-6530-4AC1-9060-D7B53FEF29B8}" srcOrd="0" destOrd="0" presId="urn:microsoft.com/office/officeart/2009/layout/CircleArrowProcess"/>
    <dgm:cxn modelId="{A7FC578F-12FB-4820-B9E8-643A04785EDE}" type="presParOf" srcId="{E871EFE6-BC04-40DB-B463-F359CFFFAB64}" destId="{E0C920AE-C935-44EE-8D7B-FC5146B6B7A5}" srcOrd="1" destOrd="0" presId="urn:microsoft.com/office/officeart/2009/layout/CircleArrowProcess"/>
    <dgm:cxn modelId="{C9625348-002E-488F-BDEF-CF3D984DB7D0}" type="presParOf" srcId="{E871EFE6-BC04-40DB-B463-F359CFFFAB64}" destId="{0B174A9E-59CB-45F0-ACFB-D52103D62E6E}" srcOrd="2" destOrd="0" presId="urn:microsoft.com/office/officeart/2009/layout/CircleArrowProcess"/>
    <dgm:cxn modelId="{221448B5-9D3E-4A39-A707-248A056998BE}" type="presParOf" srcId="{0B174A9E-59CB-45F0-ACFB-D52103D62E6E}" destId="{C9128878-A04B-48D8-A583-96D756407B37}" srcOrd="0" destOrd="0" presId="urn:microsoft.com/office/officeart/2009/layout/CircleArrowProcess"/>
    <dgm:cxn modelId="{F0A754A1-A581-4844-A7D6-A0B8D50AD778}" type="presParOf" srcId="{E871EFE6-BC04-40DB-B463-F359CFFFAB64}" destId="{33BFA494-EF36-412B-B69C-4DD4E90F8493}" srcOrd="3" destOrd="0" presId="urn:microsoft.com/office/officeart/2009/layout/CircleArrowProcess"/>
    <dgm:cxn modelId="{E1E9F756-66BE-4A1F-88C7-FF9574A8FA66}" type="presParOf" srcId="{E871EFE6-BC04-40DB-B463-F359CFFFAB64}" destId="{DD8DDB98-C75B-474B-9AFA-CFEC73BBD5F3}" srcOrd="4" destOrd="0" presId="urn:microsoft.com/office/officeart/2009/layout/CircleArrowProcess"/>
    <dgm:cxn modelId="{640F0BD4-9180-4A95-AAF0-69CAD28195CB}" type="presParOf" srcId="{DD8DDB98-C75B-474B-9AFA-CFEC73BBD5F3}" destId="{DEC7C45C-47E5-4DE6-B3BB-094A64DD20AA}" srcOrd="0" destOrd="0" presId="urn:microsoft.com/office/officeart/2009/layout/CircleArrowProcess"/>
    <dgm:cxn modelId="{79664F88-F9DA-4BF9-B555-C7A1E3F89BD4}" type="presParOf" srcId="{E871EFE6-BC04-40DB-B463-F359CFFFAB64}" destId="{A5D58246-C28F-4D41-A49A-8A20499FD7EA}" srcOrd="5" destOrd="0" presId="urn:microsoft.com/office/officeart/2009/layout/CircleArrowProcess"/>
    <dgm:cxn modelId="{DE5EED41-1595-4059-BC22-35F0D7568488}" type="presParOf" srcId="{E871EFE6-BC04-40DB-B463-F359CFFFAB64}" destId="{A856ECC5-25F3-4982-97AC-4C861EBF14B9}" srcOrd="6" destOrd="0" presId="urn:microsoft.com/office/officeart/2009/layout/CircleArrowProcess"/>
    <dgm:cxn modelId="{2A8D29F4-6061-4B7D-8611-D204D360308F}" type="presParOf" srcId="{A856ECC5-25F3-4982-97AC-4C861EBF14B9}" destId="{6EF655AD-A291-450A-B22C-04B2291202DC}" srcOrd="0" destOrd="0" presId="urn:microsoft.com/office/officeart/2009/layout/CircleArrowProcess"/>
    <dgm:cxn modelId="{6370A85C-7D11-4AB4-9C11-4C6E8B056595}" type="presParOf" srcId="{E871EFE6-BC04-40DB-B463-F359CFFFAB64}" destId="{167F2AE5-C247-45D9-BE31-8789E71D69B7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FABE-6530-4AC1-9060-D7B53FEF29B8}">
      <dsp:nvSpPr>
        <dsp:cNvPr id="0" name=""/>
        <dsp:cNvSpPr/>
      </dsp:nvSpPr>
      <dsp:spPr>
        <a:xfrm>
          <a:off x="2686371" y="0"/>
          <a:ext cx="2243211" cy="22434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920AE-C935-44EE-8D7B-FC5146B6B7A5}">
      <dsp:nvSpPr>
        <dsp:cNvPr id="0" name=""/>
        <dsp:cNvSpPr/>
      </dsp:nvSpPr>
      <dsp:spPr>
        <a:xfrm>
          <a:off x="3181636" y="812064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425 spams  ont été extrait du site web </a:t>
          </a:r>
          <a:r>
            <a:rPr lang="fr-FR" sz="1300" kern="1200" dirty="0" err="1"/>
            <a:t>Grumbletext</a:t>
          </a:r>
          <a:endParaRPr lang="fr-FR" sz="1300" kern="1200" dirty="0"/>
        </a:p>
      </dsp:txBody>
      <dsp:txXfrm>
        <a:off x="3181636" y="812064"/>
        <a:ext cx="1251838" cy="625854"/>
      </dsp:txXfrm>
    </dsp:sp>
    <dsp:sp modelId="{C9128878-A04B-48D8-A583-96D756407B37}">
      <dsp:nvSpPr>
        <dsp:cNvPr id="0" name=""/>
        <dsp:cNvSpPr/>
      </dsp:nvSpPr>
      <dsp:spPr>
        <a:xfrm>
          <a:off x="2063187" y="1289189"/>
          <a:ext cx="2243211" cy="22434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A494-EF36-412B-B69C-4DD4E90F8493}">
      <dsp:nvSpPr>
        <dsp:cNvPr id="0" name=""/>
        <dsp:cNvSpPr/>
      </dsp:nvSpPr>
      <dsp:spPr>
        <a:xfrm>
          <a:off x="2555927" y="2103633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3 375 SMS, choisis au hasard dans le corpus NUS SMS</a:t>
          </a:r>
        </a:p>
      </dsp:txBody>
      <dsp:txXfrm>
        <a:off x="2555927" y="2103633"/>
        <a:ext cx="1251838" cy="625854"/>
      </dsp:txXfrm>
    </dsp:sp>
    <dsp:sp modelId="{DEC7C45C-47E5-4DE6-B3BB-094A64DD20AA}">
      <dsp:nvSpPr>
        <dsp:cNvPr id="0" name=""/>
        <dsp:cNvSpPr/>
      </dsp:nvSpPr>
      <dsp:spPr>
        <a:xfrm>
          <a:off x="2686371" y="2583138"/>
          <a:ext cx="2243211" cy="224343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8246-C28F-4D41-A49A-8A20499FD7EA}">
      <dsp:nvSpPr>
        <dsp:cNvPr id="0" name=""/>
        <dsp:cNvSpPr/>
      </dsp:nvSpPr>
      <dsp:spPr>
        <a:xfrm>
          <a:off x="3181636" y="3395202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Une liste de 450 spams recueillis lors une thèse</a:t>
          </a:r>
        </a:p>
      </dsp:txBody>
      <dsp:txXfrm>
        <a:off x="3181636" y="3395202"/>
        <a:ext cx="1251838" cy="625854"/>
      </dsp:txXfrm>
    </dsp:sp>
    <dsp:sp modelId="{6EF655AD-A291-450A-B22C-04B2291202DC}">
      <dsp:nvSpPr>
        <dsp:cNvPr id="0" name=""/>
        <dsp:cNvSpPr/>
      </dsp:nvSpPr>
      <dsp:spPr>
        <a:xfrm>
          <a:off x="2223085" y="4021057"/>
          <a:ext cx="1927200" cy="192813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F2AE5-C247-45D9-BE31-8789E71D69B7}">
      <dsp:nvSpPr>
        <dsp:cNvPr id="0" name=""/>
        <dsp:cNvSpPr/>
      </dsp:nvSpPr>
      <dsp:spPr>
        <a:xfrm>
          <a:off x="2555927" y="4686771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1 002 SMS </a:t>
          </a:r>
          <a:r>
            <a:rPr lang="fr-FR" sz="1300" kern="1200" dirty="0" err="1"/>
            <a:t>ham</a:t>
          </a:r>
          <a:r>
            <a:rPr lang="fr-FR" sz="1300" kern="1200" dirty="0"/>
            <a:t> et 322 messages de spam</a:t>
          </a:r>
        </a:p>
      </dsp:txBody>
      <dsp:txXfrm>
        <a:off x="2555927" y="4686771"/>
        <a:ext cx="1251838" cy="62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3662A-0BC8-4946-95F7-A417EFF47D45}" type="datetime1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DB9C-7D45-48E3-9809-D583EE85E0C9}" type="datetime1">
              <a:rPr lang="fr-FR" smtClean="0"/>
              <a:t>25/01/2024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3E95FA-4339-41EE-882F-338824956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Espace réservé des commentaires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 noEditPoints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u texte 13"/>
          <p:cNvSpPr>
            <a:spLocks noGrp="1" noEditPoints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u texte 6"/>
          <p:cNvSpPr>
            <a:spLocks noGrp="1" noEditPoints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lvl="0" rtl="0"/>
            <a:r>
              <a:rPr lang="fr-FR" spc="300" noProof="0"/>
              <a:t>RAPPORT ANNUEL</a:t>
            </a:r>
          </a:p>
        </p:txBody>
      </p:sp>
      <p:sp>
        <p:nvSpPr>
          <p:cNvPr id="2" name="Titre 1"/>
          <p:cNvSpPr>
            <a:spLocks noGrp="1" noEditPoints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fr-FR" noProof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/>
          <p:cNvSpPr>
            <a:spLocks noGrp="1" noEditPoints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6" name="Espace réservé du contenu 8"/>
          <p:cNvSpPr>
            <a:spLocks noGrp="1" noEditPoints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itchFamily="34" charset="0" panose="020B0303030204020804"/>
              </a:rPr>
              <a:t>Cliquez pour modifier les styles du texte du masque.</a:t>
            </a:r>
          </a:p>
          <a:p>
            <a:pPr marL="0" lv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7" name="Titre 1"/>
          <p:cNvSpPr>
            <a:spLocks noGrp="1" noEditPoints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 noEditPoints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5"/>
          <p:cNvSpPr>
            <a:spLocks noGrp="1" noEditPoints="1"/>
          </p:cNvSpPr>
          <p:nvPr>
            <p:ph type="title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fr-FR" sz="4000" spc="300" noProof="0"/>
              <a:t>Modifiez le style du titre</a:t>
            </a:r>
          </a:p>
        </p:txBody>
      </p:sp>
      <p:sp>
        <p:nvSpPr>
          <p:cNvPr id="14" name="Espace réservé du texte 13"/>
          <p:cNvSpPr>
            <a:spLocks noGrp="1" noEditPoints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3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</a:lvl2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32" name="Espace réservé du texte 13"/>
          <p:cNvSpPr>
            <a:spLocks noGrp="1" noEditPoints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3"/>
          <p:cNvSpPr>
            <a:spLocks noGrp="1" noEditPoints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en ligne 33"/>
          <p:cNvSpPr>
            <a:spLocks noGrp="1" noEditPoints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5" name="Espace réservé d’image en ligne 33"/>
          <p:cNvSpPr>
            <a:spLocks noGrp="1" noEditPoints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6" name="Espace réservé d’image en ligne 33"/>
          <p:cNvSpPr>
            <a:spLocks noGrp="1" noEditPoints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</a:lvl1pPr>
          </a:lstStyle>
          <a:p>
            <a:pPr lvl="0" rtl="0"/>
            <a:r>
              <a:rPr lang="fr-FR" noProof="0"/>
              <a:t>Icône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/>
          <p:cNvSpPr>
            <a:spLocks noGrp="1" noEditPoints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5" name="Espace réservé du pied de page 4"/>
          <p:cNvSpPr>
            <a:spLocks noGrp="1" noEditPoints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3" name="Espace réservé du texte 12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’image 8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/>
          <p:cNvSpPr>
            <a:spLocks noGrp="1" noEditPoints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6" name="Espace réservé du contenu 8"/>
          <p:cNvSpPr>
            <a:spLocks noGrp="1" noEditPoints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itchFamily="34" charset="0" panose="020B0303030204020804"/>
              </a:rPr>
              <a:t>Cliquez pour modifier les styles du texte du masque.</a:t>
            </a:r>
          </a:p>
          <a:p>
            <a:pPr marL="0" lv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/>
          <p:cNvSpPr>
            <a:spLocks noGrp="1" noEditPoints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u texte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 noEditPoints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fr-FR" noProof="0"/>
              <a:t>TITRE DE LA DIAPOSITIVE ICI</a:t>
            </a:r>
          </a:p>
        </p:txBody>
      </p:sp>
      <p:sp>
        <p:nvSpPr>
          <p:cNvPr id="3" name="Espace réservé du contenu 2"/>
          <p:cNvSpPr>
            <a:spLocks noGrp="1" noEditPoints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9" name="Espace réservé du numéro de diapositive 5"/>
          <p:cNvSpPr>
            <a:spLocks noGrp="1" noEditPoints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5" name="Espace réservé d’image 4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’image 4"/>
          <p:cNvSpPr>
            <a:spLocks noGrp="1" noEditPoints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’image 4"/>
          <p:cNvSpPr>
            <a:spLocks noGrp="1" noEditPoints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4"/>
          <p:cNvSpPr>
            <a:spLocks noGrp="1" noEditPoints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Espace réservé d’image 4"/>
          <p:cNvSpPr>
            <a:spLocks noGrp="1" noEditPoints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4"/>
          <p:cNvSpPr>
            <a:spLocks noGrp="1" noEditPoints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</p:spTree>
  </p:cSld>
  <p:clrMapOvr>
    <a:masterClrMapping/>
  </p:clrMapOvr>
  <p:hf dt="0" sldNum="0"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 noEditPoints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 noEditPoints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2"/>
          <p:cNvSpPr>
            <a:spLocks noGrp="1" noEditPoints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19" name="Espace réservé d’image 17"/>
          <p:cNvSpPr>
            <a:spLocks noGrp="1" noEditPoints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7"/>
          <p:cNvSpPr>
            <a:spLocks noGrp="1" noEditPoints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3"/>
          <p:cNvSpPr>
            <a:spLocks noGrp="1" noEditPoints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1" name="Espace réservé du contenu 4"/>
          <p:cNvSpPr>
            <a:spLocks noGrp="1" noEditPoints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itchFamily="2" charset="2" panose="05000000000000000000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2" name="Espace réservé du texte 5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4" name="Espace réservé du contenu 6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itchFamily="2" charset="2" panose="05000000000000000000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20" name="Espace réservé du numéro de diapositive 5"/>
          <p:cNvSpPr>
            <a:spLocks noGrp="1" noEditPoints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"/>
          <p:cNvSpPr>
            <a:spLocks noGrp="1" noEditPoints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28" name="Espace réservé du texte 27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itchFamily="2" charset="2" panose="05000000000000000000"/>
              <a:buNone/>
              <a:defRPr sz="2400" spc="300"/>
            </a:lvl1pPr>
            <a:lvl2pPr marL="685800" indent="-228600">
              <a:buFont typeface="Wingdings" pitchFamily="2" charset="2" panose="05000000000000000000"/>
              <a:buChar char="§"/>
            </a:lvl2pPr>
            <a:lvl3pPr marL="1143000" indent="-228600">
              <a:buFont typeface="Wingdings" pitchFamily="2" charset="2" panose="05000000000000000000"/>
              <a:buChar char="§"/>
            </a:lvl3pPr>
            <a:lvl4pPr marL="1600200" indent="-228600">
              <a:buFont typeface="Wingdings" pitchFamily="2" charset="2" panose="05000000000000000000"/>
              <a:buChar char="§"/>
            </a:lvl4pPr>
            <a:lvl5pPr marL="2057400" indent="-228600">
              <a:buFont typeface="Wingdings" pitchFamily="2" charset="2" panose="05000000000000000000"/>
              <a:buChar char="§"/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4" name="Espace réservé d’image 23"/>
          <p:cNvSpPr>
            <a:spLocks noGrp="1" noEditPoints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23"/>
          <p:cNvSpPr>
            <a:spLocks noGrp="1" noEditPoints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23"/>
          <p:cNvSpPr>
            <a:spLocks noGrp="1" noEditPoints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u texte 27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itchFamily="2" charset="2" panose="05000000000000000000"/>
              <a:buNone/>
              <a:defRPr sz="2400" spc="300"/>
            </a:lvl1pPr>
            <a:lvl2pPr marL="685800" indent="-228600">
              <a:buFont typeface="Wingdings" pitchFamily="2" charset="2" panose="05000000000000000000"/>
              <a:buChar char="§"/>
            </a:lvl2pPr>
            <a:lvl3pPr marL="1143000" indent="-228600">
              <a:buFont typeface="Wingdings" pitchFamily="2" charset="2" panose="05000000000000000000"/>
              <a:buChar char="§"/>
            </a:lvl3pPr>
            <a:lvl4pPr marL="1600200" indent="-228600">
              <a:buFont typeface="Wingdings" pitchFamily="2" charset="2" panose="05000000000000000000"/>
              <a:buChar char="§"/>
            </a:lvl4pPr>
            <a:lvl5pPr marL="2057400" indent="-228600">
              <a:buFont typeface="Wingdings" pitchFamily="2" charset="2" panose="05000000000000000000"/>
              <a:buChar char="§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0" name="Espace réservé du texte 27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itchFamily="2" charset="2" panose="05000000000000000000"/>
              <a:buNone/>
              <a:defRPr sz="2400" spc="300"/>
            </a:lvl1pPr>
            <a:lvl2pPr marL="685800" indent="-228600">
              <a:buFont typeface="Wingdings" pitchFamily="2" charset="2" panose="05000000000000000000"/>
              <a:buChar char="§"/>
            </a:lvl2pPr>
            <a:lvl3pPr marL="1143000" indent="-228600">
              <a:buFont typeface="Wingdings" pitchFamily="2" charset="2" panose="05000000000000000000"/>
              <a:buChar char="§"/>
            </a:lvl3pPr>
            <a:lvl4pPr marL="1600200" indent="-228600">
              <a:buFont typeface="Wingdings" pitchFamily="2" charset="2" panose="05000000000000000000"/>
              <a:buChar char="§"/>
            </a:lvl4pPr>
            <a:lvl5pPr marL="2057400" indent="-228600">
              <a:buFont typeface="Wingdings" pitchFamily="2" charset="2" panose="05000000000000000000"/>
              <a:buChar char="§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1" name="Espace réservé du numéro de diapositive 5"/>
          <p:cNvSpPr>
            <a:spLocks noGrp="1" noEditPoints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 noEditPoints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 noEditPoints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 noEditPoints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hdr="0" ft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 panose="020B0604020202020204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 panose="020B0604020202020204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3.jpeg"/><Relationship Id="rId3" Type="http://schemas.openxmlformats.org/officeDocument/2006/relationships/image" Target="../media/image24.tmp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5.png"/><Relationship Id="rId3" Type="http://schemas.openxmlformats.org/officeDocument/2006/relationships/image" Target="../media/image26.tmp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5.png"/><Relationship Id="rId3" Type="http://schemas.openxmlformats.org/officeDocument/2006/relationships/image" Target="../media/image27.tmp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28.tmp"/><Relationship Id="rId3" Type="http://schemas.openxmlformats.org/officeDocument/2006/relationships/image" Target="../media/image29.tmp"/><Relationship Id="rId4" Type="http://schemas.openxmlformats.org/officeDocument/2006/relationships/image" Target="../media/image30.tmp"/><Relationship Id="rId5" Type="http://schemas.openxmlformats.org/officeDocument/2006/relationships/image" Target="../media/image31.jpe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32.pn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33.jpeg"/><Relationship Id="rId3" Type="http://schemas.openxmlformats.org/officeDocument/2006/relationships/image" Target="../media/image38.png"/><Relationship Id="rId4" Type="http://schemas.openxmlformats.org/officeDocument/2006/relationships/image" Target="../media/image39.tmp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33.jpeg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33.jpeg"/><Relationship Id="rId3" Type="http://schemas.openxmlformats.org/officeDocument/2006/relationships/image" Target="../media/image41.tmp"/><Relationship Id="rId4" Type="http://schemas.openxmlformats.org/officeDocument/2006/relationships/image" Target="../media/image42.tmp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44.tmp"/><Relationship Id="rId3" Type="http://schemas.openxmlformats.org/officeDocument/2006/relationships/image" Target="../media/image2.bmp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3.bmp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4.bmp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7.png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slideLayout" Target="../slideLayouts/slideLayout11.xml"/><Relationship Id="rId7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diagramData" Target="../diagrams/data1.xml"/><Relationship Id="rId10" Type="http://schemas.openxmlformats.org/officeDocument/2006/relationships/notesSlide" Target="../notesSlides/notesSlide4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diagramDrawing" Target="../diagrams/drawing1.xml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tmp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3.png"/><Relationship Id="rId3" Type="http://schemas.openxmlformats.org/officeDocument/2006/relationships/image" Target="../media/image14.tmp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5.jpeg"/><Relationship Id="rId3" Type="http://schemas.openxmlformats.org/officeDocument/2006/relationships/image" Target="../media/image16.tmp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5.jpeg"/><Relationship Id="rId3" Type="http://schemas.openxmlformats.org/officeDocument/2006/relationships/image" Target="../media/image17.tmp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5.jpe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image abstraite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alphaModFix amt="52000"/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Titre 8"/>
          <p:cNvSpPr>
            <a:spLocks noGrp="1" noEditPoints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Spam Classifier</a:t>
            </a:r>
          </a:p>
        </p:txBody>
      </p:sp>
      <p:sp>
        <p:nvSpPr>
          <p:cNvPr id="3" name="Espace réservé du texte 2"/>
          <p:cNvSpPr>
            <a:spLocks noGrp="1" noEditPoints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25.01.2024</a:t>
            </a:r>
          </a:p>
        </p:txBody>
      </p:sp>
      <p:sp>
        <p:nvSpPr>
          <p:cNvPr id="7" name="Espace réservé du texte 6"/>
          <p:cNvSpPr>
            <a:spLocks noGrp="1" noEditPoints="1"/>
          </p:cNvSpPr>
          <p:nvPr>
            <p:ph type="body" idx="1"/>
          </p:nvPr>
        </p:nvSpPr>
        <p:spPr>
          <a:xfrm>
            <a:off x="3441941" y="3608512"/>
            <a:ext cx="5503652" cy="518796"/>
          </a:xfrm>
        </p:spPr>
        <p:txBody>
          <a:bodyPr rtlCol="0"/>
          <a:lstStyle/>
          <a:p>
            <a:pPr rtl="0"/>
            <a:r>
              <a:rPr lang="fr-FR" dirty="0" err="1">
                <a:effectLst/>
              </a:rPr>
              <a:t>Rushan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Zamir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Saeedullah</a:t>
            </a:r>
            <a:r>
              <a:rPr lang="fr-FR" dirty="0">
                <a:effectLst/>
              </a:rPr>
              <a:t>  &amp;  Berville Laurence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10</a:t>
            </a:fld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827" y="120745"/>
            <a:ext cx="1743224" cy="174322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 noEditPoints="1"/>
          </p:cNvSpPr>
          <p:nvPr>
            <p:ph type="body" sz="quarter" idx="16"/>
          </p:nvPr>
        </p:nvSpPr>
        <p:spPr>
          <a:xfrm>
            <a:off x="66628" y="2627591"/>
            <a:ext cx="4023360" cy="464871"/>
          </a:xfrm>
        </p:spPr>
        <p:txBody>
          <a:bodyPr/>
          <a:lstStyle/>
          <a:p>
            <a:r>
              <a:rPr lang="fr-FR" dirty="0"/>
              <a:t>Enlevé les </a:t>
            </a:r>
            <a:r>
              <a:rPr lang="fr-FR" dirty="0" err="1"/>
              <a:t>stopwords</a:t>
            </a:r>
            <a:endParaRPr lang="fr-FR" dirty="0"/>
          </a:p>
        </p:txBody>
      </p:sp>
      <p:sp>
        <p:nvSpPr>
          <p:cNvPr id="7" name="Espace réservé du texte 5"/>
          <p:cNvSpPr txBox="1"/>
          <p:nvPr/>
        </p:nvSpPr>
        <p:spPr>
          <a:xfrm>
            <a:off x="772943" y="3338776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 panose="020B0604020202020204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 la ponctuation</a:t>
            </a:r>
          </a:p>
        </p:txBody>
      </p:sp>
      <p:sp>
        <p:nvSpPr>
          <p:cNvPr id="9" name="Espace réservé du texte 5"/>
          <p:cNvSpPr txBox="1"/>
          <p:nvPr/>
        </p:nvSpPr>
        <p:spPr>
          <a:xfrm>
            <a:off x="1600006" y="4049961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 panose="020B0604020202020204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 les doublons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45773" y="1719344"/>
            <a:ext cx="6379599" cy="4277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313768" y="3947711"/>
            <a:ext cx="603738" cy="603738"/>
          </a:xfrm>
          <a:prstGeom prst="ellipse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texte 5"/>
          <p:cNvSpPr>
            <a:spLocks noGrp="1" noEditPoints="1"/>
          </p:cNvSpPr>
          <p:nvPr>
            <p:ph type="body" sz="quarter" idx="16"/>
          </p:nvPr>
        </p:nvSpPr>
        <p:spPr>
          <a:xfrm>
            <a:off x="66628" y="2627591"/>
            <a:ext cx="4023360" cy="464871"/>
          </a:xfrm>
        </p:spPr>
        <p:txBody>
          <a:bodyPr/>
          <a:lstStyle/>
          <a:p>
            <a:r>
              <a:rPr lang="fr-FR" dirty="0"/>
              <a:t>Déclaré les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Espace réservé du texte 5"/>
          <p:cNvSpPr txBox="1"/>
          <p:nvPr/>
        </p:nvSpPr>
        <p:spPr>
          <a:xfrm>
            <a:off x="772943" y="3338776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2">
                  <a:lumMod val="97000"/>
                  <a:lumOff val="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 panose="020B0604020202020204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Déclaré et encodé la </a:t>
            </a:r>
            <a:r>
              <a:rPr lang="fr-FR" dirty="0" err="1"/>
              <a:t>target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685" y="154477"/>
            <a:ext cx="1743224" cy="1743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30522" y="1372749"/>
            <a:ext cx="4553585" cy="453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32138" y="3067181"/>
            <a:ext cx="1551969" cy="5431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685" y="154477"/>
            <a:ext cx="1743224" cy="17432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3961" y="2233346"/>
            <a:ext cx="10387048" cy="388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77045" y="2294891"/>
            <a:ext cx="1192429" cy="417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t="12476" b="12476"/>
          <a:stretch/>
        </p:blipFill>
        <p:spPr/>
      </p:pic>
      <p:sp>
        <p:nvSpPr>
          <p:cNvPr id="2" name="Espace réservé du numéro de diapositive 1"/>
          <p:cNvSpPr>
            <a:spLocks noGrp="1" noEditPoints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13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097" y="117087"/>
            <a:ext cx="9316750" cy="2029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rcRect t="11989"/>
          <a:stretch/>
        </p:blipFill>
        <p:spPr>
          <a:xfrm>
            <a:off x="97097" y="2441619"/>
            <a:ext cx="8093007" cy="4130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11944" y="3639971"/>
            <a:ext cx="5582429" cy="149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8418129" y="3267049"/>
            <a:ext cx="2716567" cy="37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: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988882" y="653707"/>
            <a:ext cx="1897621" cy="1897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2397" y="0"/>
            <a:ext cx="9083040" cy="6858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rcRect l="1237" t="4655" b="6666"/>
          <a:stretch/>
        </p:blipFill>
        <p:spPr>
          <a:xfrm>
            <a:off x="112922" y="1440614"/>
            <a:ext cx="2459475" cy="2208360"/>
          </a:xfrm>
          <a:prstGeom prst="ellipse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23788" y="3661019"/>
            <a:ext cx="3196981" cy="3196981"/>
          </a:xfrm>
          <a:prstGeom prst="rect">
            <a:avLst/>
          </a:prstGeom>
        </p:spPr>
      </p:pic>
      <p:sp>
        <p:nvSpPr>
          <p:cNvPr id="3" name="Titre 2"/>
          <p:cNvSpPr>
            <a:spLocks noGrp="1" noEditPoints="1"/>
          </p:cNvSpPr>
          <p:nvPr>
            <p:ph type="title"/>
          </p:nvPr>
        </p:nvSpPr>
        <p:spPr>
          <a:xfrm>
            <a:off x="6096000" y="1535684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RésultatS</a:t>
            </a:r>
            <a:endParaRPr lang="fr-FR" dirty="0"/>
          </a:p>
        </p:txBody>
      </p:sp>
      <p:pic>
        <p:nvPicPr>
          <p:cNvPr id="8" name="Espace réservé d’image 7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66" r="20366"/>
          <a:stretch/>
        </p:blipFill>
        <p:spPr/>
      </p:pic>
      <p:sp>
        <p:nvSpPr>
          <p:cNvPr id="6" name="Espace réservé d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783" y="0"/>
            <a:ext cx="9890125" cy="6858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rcRect b="9391"/>
          <a:stretch/>
        </p:blipFill>
        <p:spPr>
          <a:xfrm>
            <a:off x="8754989" y="81331"/>
            <a:ext cx="3437011" cy="20745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17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91245" y="103516"/>
            <a:ext cx="4505489" cy="467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0927" y="3532619"/>
            <a:ext cx="8002178" cy="3221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18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44687" y="819509"/>
            <a:ext cx="4505489" cy="467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31672" y="2088318"/>
            <a:ext cx="4224536" cy="4379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4368548" y="2777705"/>
            <a:ext cx="931653" cy="940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19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3905" y="2825686"/>
            <a:ext cx="9297698" cy="391532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09449" y="417925"/>
            <a:ext cx="4582164" cy="2657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pic>
        <p:nvPicPr>
          <p:cNvPr id="8" name="Espace réservé d’image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t="12530" b="12530"/>
          <a:stretch/>
        </p:blipFill>
        <p:spPr>
          <a:prstGeom prst="parallelogram">
            <a:avLst/>
          </a:prstGeom>
        </p:spPr>
      </p:pic>
      <p:sp>
        <p:nvSpPr>
          <p:cNvPr id="6" name="Espace réservé du texte 5"/>
          <p:cNvSpPr>
            <a:spLocks noGrp="1" noEditPoints="1"/>
          </p:cNvSpPr>
          <p:nvPr>
            <p:ph type="body" sz="quarter" idx="15"/>
          </p:nvPr>
        </p:nvSpPr>
        <p:spPr>
          <a:xfrm>
            <a:off x="5980894" y="2652070"/>
            <a:ext cx="4846319" cy="379888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MODELE</a:t>
            </a:r>
          </a:p>
          <a:p>
            <a:pPr rtl="0"/>
            <a:r>
              <a:rPr lang="fr-FR" dirty="0"/>
              <a:t>RÉSULTATS</a:t>
            </a:r>
          </a:p>
          <a:p>
            <a:pPr rtl="0"/>
            <a:r>
              <a:rPr lang="fr-FR" dirty="0"/>
              <a:t>SYNTHESE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rcRect b="3529"/>
          <a:stretch/>
        </p:blipFill>
        <p:spPr>
          <a:xfrm>
            <a:off x="8882023" y="2581731"/>
            <a:ext cx="3309977" cy="21270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 noEditPoints="1"/>
          </p:cNvSpPr>
          <p:nvPr>
            <p:ph type="title"/>
          </p:nvPr>
        </p:nvSpPr>
        <p:spPr>
          <a:xfrm>
            <a:off x="5633102" y="2068733"/>
            <a:ext cx="5472861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err="1"/>
              <a:t>améliorationS</a:t>
            </a:r>
            <a:endParaRPr lang="fr-FR" dirty="0"/>
          </a:p>
        </p:txBody>
      </p:sp>
      <p:pic>
        <p:nvPicPr>
          <p:cNvPr id="8" name="Espace réservé d’image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t="12476" b="12476"/>
          <a:stretch/>
        </p:blipFill>
        <p:spPr/>
      </p:pic>
      <p:sp>
        <p:nvSpPr>
          <p:cNvPr id="6" name="Espace réservé d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20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55379" y="4652777"/>
            <a:ext cx="2522727" cy="2522727"/>
          </a:xfrm>
          <a:prstGeom prst="ellipse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42010" y="365123"/>
            <a:ext cx="7342522" cy="334501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9305" y="365123"/>
            <a:ext cx="9779997" cy="6492877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9789938" y="84147"/>
            <a:ext cx="2178725" cy="1336816"/>
            <a:chOff x="342789" y="267505"/>
            <a:chExt cx="2506899" cy="156133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42789" y="267505"/>
              <a:ext cx="2506899" cy="1561337"/>
            </a:xfrm>
            <a:prstGeom prst="rect">
              <a:avLst/>
            </a:prstGeom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1769263" y="1260554"/>
              <a:ext cx="835915" cy="4641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SVC</a:t>
              </a:r>
            </a:p>
          </p:txBody>
        </p:sp>
      </p:grpSp>
      <p:pic>
        <p:nvPicPr>
          <p:cNvPr id="13" name="Imag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89938" y="1554344"/>
            <a:ext cx="2178725" cy="1336816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0"/>
          <p:cNvSpPr/>
          <p:nvPr/>
        </p:nvSpPr>
        <p:spPr>
          <a:xfrm>
            <a:off x="11010116" y="2432572"/>
            <a:ext cx="1078304" cy="4585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MNB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150" y="590994"/>
            <a:ext cx="11925701" cy="51206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3372090" y="5272090"/>
            <a:ext cx="2506899" cy="1561337"/>
            <a:chOff x="342789" y="267505"/>
            <a:chExt cx="2506899" cy="156133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42789" y="267505"/>
              <a:ext cx="2506899" cy="1535416"/>
            </a:xfrm>
            <a:prstGeom prst="rect">
              <a:avLst/>
            </a:prstGeom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1769264" y="1244067"/>
              <a:ext cx="83591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32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SVC</a:t>
              </a:r>
            </a:p>
          </p:txBody>
        </p:sp>
      </p:grpSp>
      <p:pic>
        <p:nvPicPr>
          <p:cNvPr id="12" name="Imag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86318" y="5221612"/>
            <a:ext cx="2506899" cy="1535416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0"/>
          <p:cNvSpPr/>
          <p:nvPr/>
        </p:nvSpPr>
        <p:spPr>
          <a:xfrm>
            <a:off x="10914913" y="6222730"/>
            <a:ext cx="10783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MNB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1893" y="142474"/>
            <a:ext cx="11781322" cy="542864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23</a:t>
            </a:fld>
            <a:endParaRPr lang="fr-FR"/>
          </a:p>
        </p:txBody>
      </p:sp>
      <p:pic>
        <p:nvPicPr>
          <p:cNvPr id="12" name="Imag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32899" y="3702631"/>
            <a:ext cx="2506899" cy="1535416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0"/>
          <p:cNvSpPr/>
          <p:nvPr/>
        </p:nvSpPr>
        <p:spPr>
          <a:xfrm>
            <a:off x="9997708" y="4724909"/>
            <a:ext cx="10783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MNB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SYNTHÈSE</a:t>
            </a:r>
          </a:p>
        </p:txBody>
      </p:sp>
      <p:pic>
        <p:nvPicPr>
          <p:cNvPr id="6" name="Espace réservé d’image 5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t="6717" b="671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6" name="Espace réservé du numéro de diapositive 15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 noEditPoints="1"/>
          </p:cNvSpPr>
          <p:nvPr>
            <p:ph idx="1"/>
          </p:nvPr>
        </p:nvSpPr>
        <p:spPr>
          <a:xfrm>
            <a:off x="5843558" y="2048237"/>
            <a:ext cx="6269497" cy="2218585"/>
          </a:xfrm>
        </p:spPr>
        <p:txBody>
          <a:bodyPr/>
          <a:lstStyle/>
          <a:p>
            <a:r>
              <a:rPr lang="fr-FR"/>
              <a:t>Utilisation de Python </a:t>
            </a:r>
          </a:p>
          <a:p>
            <a:r>
              <a:rPr lang="fr-FR"/>
              <a:t>Sklearn (Pipeline) et CVsearch  pour automatiser le choix des modèles et les améliorer.</a:t>
            </a:r>
          </a:p>
          <a:p>
            <a:r>
              <a:rPr lang="fr-FR"/>
              <a:t>Streamlit pour la création d'une application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ce réservé d’image 7" descr="image abstraite"/>
          <p:cNvPicPr>
            <a:picLocks noChangeAspect="1"/>
          </p:cNvPicPr>
          <p:nvPr/>
        </p:nvPicPr>
        <p:blipFill>
          <a:blip r:embed="rId1">
            <a:alphaModFix amt="52000"/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re 5"/>
          <p:cNvSpPr>
            <a:spLocks noGrp="1" noEditPoints="1"/>
          </p:cNvSpPr>
          <p:nvPr>
            <p:ph type="title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fr-FR" sz="4000" spc="300"/>
              <a:t>MERCI</a:t>
            </a:r>
          </a:p>
        </p:txBody>
      </p:sp>
      <p:pic>
        <p:nvPicPr>
          <p:cNvPr id="24" name="Espace réservé d’image en ligne 23" descr="Utilisateur"/>
          <p:cNvPicPr>
            <a:picLocks noGrp="1" noChangeAspect="1"/>
          </p:cNvPicPr>
          <p:nvPr>
            <p:ph type="clipArt" sz="quarter" idx="19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Espace réservé d’image en ligne 11" descr="Smartphone"/>
          <p:cNvPicPr>
            <a:picLocks noGrp="1" noChangeAspect="1"/>
          </p:cNvPicPr>
          <p:nvPr>
            <p:ph type="clipArt" sz="quarter" idx="20"/>
          </p:nvPr>
        </p:nvPicPr>
        <p:blipFill>
          <a:blip r:embed="rId3"/>
          <a:srcRect/>
          <a:stretch>
            <a:fillRect/>
          </a:stretch>
        </p:blipFill>
        <p:spPr>
          <a:xfrm>
            <a:off x="5730873" y="3118670"/>
            <a:ext cx="730250" cy="730250"/>
          </a:xfrm>
          <a:prstGeom prst="rect">
            <a:avLst/>
          </a:prstGeom>
        </p:spPr>
      </p:pic>
      <p:pic>
        <p:nvPicPr>
          <p:cNvPr id="28" name="Espace réservé d’image en ligne 27" descr="Enveloppe"/>
          <p:cNvPicPr>
            <a:picLocks noGrp="1" noChangeAspect="1"/>
          </p:cNvPicPr>
          <p:nvPr>
            <p:ph type="clipArt" sz="quarter" idx="21"/>
          </p:nvPr>
        </p:nvPicPr>
        <p:blipFill>
          <a:blip r:embed="rId4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Espace réservé du texte 2"/>
          <p:cNvSpPr>
            <a:spLocks noGrp="1" noEditPoints="1"/>
          </p:cNvSpPr>
          <p:nvPr>
            <p:ph type="body" sz="quarter" idx="12"/>
          </p:nvPr>
        </p:nvSpPr>
        <p:spPr>
          <a:xfrm>
            <a:off x="3512341" y="5754598"/>
            <a:ext cx="5167313" cy="518795"/>
          </a:xfrm>
        </p:spPr>
        <p:txBody>
          <a:bodyPr rtlCol="0"/>
          <a:lstStyle/>
          <a:p>
            <a:pPr rtl="0"/>
            <a:r>
              <a:rPr lang="fr-FR" dirty="0"/>
              <a:t>WWW.BEST_Anti-Spam.COM</a:t>
            </a:r>
          </a:p>
        </p:txBody>
      </p:sp>
      <p:pic>
        <p:nvPicPr>
          <p:cNvPr id="14" name="Espace réservé d’image en ligne 23" descr="Utilisateu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66392" y="3098985"/>
            <a:ext cx="731520" cy="73152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68522" y="4252529"/>
            <a:ext cx="3054949" cy="18349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/>
          <p:cNvSpPr>
            <a:spLocks noGrp="1" noEditPoints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50000">
                <a:srgbClr val="00B0F0"/>
              </a:gs>
              <a:gs pos="100000">
                <a:schemeClr val="accent5">
                  <a:lumMod val="75000"/>
                  <a:lumOff val="25000"/>
                </a:schemeClr>
              </a:gs>
            </a:gsLst>
            <a:lin ang="0" scaled="0"/>
          </a:gradFill>
        </p:spPr>
        <p:txBody>
          <a:bodyPr rtlCol="0"/>
          <a:lstStyle/>
          <a:p>
            <a:pPr rtl="0"/>
            <a:r>
              <a:rPr lang="fr-FR" dirty="0"/>
              <a:t>Les besoins</a:t>
            </a:r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3</a:t>
            </a:fld>
            <a:endParaRPr lang="fr-FR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l="23588" r="23588"/>
          <a:stretch/>
        </p:blipFill>
        <p:spPr>
          <a:xfrm>
            <a:off x="0" y="0"/>
            <a:ext cx="5425306" cy="6858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>
          <a:xfrm>
            <a:off x="4632764" y="5349688"/>
            <a:ext cx="1508312" cy="1508312"/>
          </a:xfrm>
          <a:prstGeom prst="flowChartConnector">
            <a:avLst/>
          </a:prstGeom>
        </p:spPr>
      </p:pic>
      <p:sp>
        <p:nvSpPr>
          <p:cNvPr id="9" name="Espace réservé du contenu 8"/>
          <p:cNvSpPr>
            <a:spLocks noGrp="1" noEditPoints="1"/>
          </p:cNvSpPr>
          <p:nvPr>
            <p:ph idx="1"/>
          </p:nvPr>
        </p:nvSpPr>
        <p:spPr>
          <a:xfrm>
            <a:off x="5240214" y="1487312"/>
            <a:ext cx="7051432" cy="2149376"/>
          </a:xfrm>
          <a:prstGeom prst="flowChartAlternateProcess">
            <a:avLst/>
          </a:prstGeom>
          <a:solidFill>
            <a:schemeClr val="bg1"/>
          </a:solidFill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fr-FR" sz="1200" dirty="0">
                <a:effectLst/>
              </a:rPr>
              <a:t>Le SMS est un service de communication textuelle téléphonique, qu'un utilisateur peut utiliser pour communiquer avec d'autres utilisateurs.</a:t>
            </a:r>
          </a:p>
          <a:p>
            <a:pPr marL="0" indent="0" rtl="0">
              <a:buNone/>
            </a:pPr>
            <a:r>
              <a:rPr lang="fr-FR" sz="1200" dirty="0">
                <a:effectLst/>
              </a:rPr>
              <a:t>L'inconvénient, c'est que les téléphones portables sont la cible de courrier indésirable, avec un nombre croissant de fraude. </a:t>
            </a:r>
          </a:p>
          <a:p>
            <a:pPr marL="0" indent="0" rtl="0">
              <a:buNone/>
            </a:pPr>
            <a:r>
              <a:rPr lang="fr-FR" sz="1200" dirty="0">
                <a:effectLst/>
              </a:rPr>
              <a:t>Pour le consommateur, le spam est un message indésirable, parfois répété, qui vise généralement à le tromper et à lui soutirer de l’argent.</a:t>
            </a:r>
            <a:endParaRPr lang="fr-FR" sz="12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740817" y="3572419"/>
            <a:ext cx="4712676" cy="3413711"/>
            <a:chOff x="6766696" y="3237154"/>
            <a:chExt cx="4712676" cy="3413711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/>
            <a:srcRect l="11740" t="2415" r="10555" b="-2415"/>
            <a:stretch/>
          </p:blipFill>
          <p:spPr>
            <a:xfrm>
              <a:off x="6766696" y="3237154"/>
              <a:ext cx="4712676" cy="3413711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/>
            <a:srcRect t="7295" b="11950"/>
            <a:stretch/>
          </p:blipFill>
          <p:spPr>
            <a:xfrm>
              <a:off x="8100204" y="3364301"/>
              <a:ext cx="1915064" cy="14772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-72785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/>
          <p:cNvSpPr>
            <a:spLocks noGrp="1" noEditPoints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50000">
                <a:srgbClr val="00B0F0"/>
              </a:gs>
              <a:gs pos="100000">
                <a:schemeClr val="accent5">
                  <a:lumMod val="75000"/>
                  <a:lumOff val="25000"/>
                </a:schemeClr>
              </a:gs>
            </a:gsLst>
            <a:lin ang="0" scaled="0"/>
          </a:gradFill>
        </p:spPr>
        <p:txBody>
          <a:bodyPr rtlCol="0"/>
          <a:lstStyle/>
          <a:p>
            <a:pPr rtl="0"/>
            <a:r>
              <a:rPr lang="fr-FR" dirty="0"/>
              <a:t>Les données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/>
        </p:nvGraphicFramePr>
        <p:xfrm>
          <a:off x="7211504" y="454405"/>
          <a:ext cx="6992770" cy="594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4</a:t>
            </a:fld>
            <a:endParaRPr lang="fr-FR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33003" r="33003"/>
          <a:stretch/>
        </p:blipFill>
        <p:spPr>
          <a:xfrm>
            <a:off x="0" y="0"/>
            <a:ext cx="5425306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72141" y="1511024"/>
            <a:ext cx="35860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200" dirty="0"/>
              <a:t>Forum britannique dans lequel les utilisateurs de téléphones portables font des déclarations publiques sur les spam SMS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572142" y="2276309"/>
            <a:ext cx="3586076" cy="83099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200" dirty="0"/>
              <a:t>Ces messages ont été collectés auprès de Singapouriens et surtout d'étudiants de l'université  volontaires qui ont été informés que leurs contributions allaient être rendues publiques.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72141" y="5694987"/>
            <a:ext cx="358607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/>
              <a:t>Accessible au public à l'adresse suivante : http://www.esp.uem.es/jmgomez/smsspamcorpus/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320583" y="3429000"/>
            <a:ext cx="2166704" cy="216670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885653" y="454405"/>
            <a:ext cx="2243522" cy="2249619"/>
          </a:xfrm>
          <a:prstGeom prst="rect">
            <a:avLst/>
          </a:prstGeom>
        </p:spPr>
      </p:pic>
      <p:sp>
        <p:nvSpPr>
          <p:cNvPr id="21" name="Forme 20"/>
          <p:cNvSpPr/>
          <p:nvPr/>
        </p:nvSpPr>
        <p:spPr>
          <a:xfrm>
            <a:off x="9306058" y="1768367"/>
            <a:ext cx="2243211" cy="2243439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021767"/>
              <a:satOff val="-20011"/>
              <a:lumOff val="-13529"/>
              <a:alphaOff val="0"/>
            </a:schemeClr>
          </a:fillRef>
          <a:effectRef idx="0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2" name="Flèche : en arc 21"/>
          <p:cNvSpPr/>
          <p:nvPr/>
        </p:nvSpPr>
        <p:spPr>
          <a:xfrm>
            <a:off x="9885964" y="3032257"/>
            <a:ext cx="2243211" cy="2243439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35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8043534"/>
              <a:satOff val="-40021"/>
              <a:lumOff val="-27058"/>
              <a:alphaOff val="0"/>
            </a:schemeClr>
          </a:fillRef>
          <a:effectRef idx="0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3" name="Arc plein 22"/>
          <p:cNvSpPr/>
          <p:nvPr/>
        </p:nvSpPr>
        <p:spPr>
          <a:xfrm>
            <a:off x="9464063" y="4507817"/>
            <a:ext cx="1927200" cy="192813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2065300"/>
              <a:satOff val="-60032"/>
              <a:lumOff val="-40587"/>
              <a:alphaOff val="0"/>
            </a:schemeClr>
          </a:fillRef>
          <a:effectRef idx="0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/>
          <p:cNvSpPr>
            <a:spLocks noGrp="1" noEditPoints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50000">
                <a:srgbClr val="00B0F0"/>
              </a:gs>
              <a:gs pos="100000">
                <a:schemeClr val="accent5">
                  <a:lumMod val="75000"/>
                  <a:lumOff val="25000"/>
                </a:schemeClr>
              </a:gs>
            </a:gsLst>
            <a:lin ang="0" scaled="0"/>
          </a:gradFill>
        </p:spPr>
        <p:txBody>
          <a:bodyPr rtlCol="0"/>
          <a:lstStyle/>
          <a:p>
            <a:pPr rtl="0"/>
            <a:r>
              <a:rPr lang="fr-FR" dirty="0"/>
              <a:t>Le data set</a:t>
            </a:r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1736" y="1893791"/>
            <a:ext cx="11368527" cy="3689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/>
          <p:cNvSpPr>
            <a:spLocks noGrp="1" noEditPoints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50000">
                <a:srgbClr val="00B0F0"/>
              </a:gs>
              <a:gs pos="100000">
                <a:schemeClr val="accent5">
                  <a:lumMod val="75000"/>
                  <a:lumOff val="25000"/>
                </a:schemeClr>
              </a:gs>
            </a:gsLst>
            <a:lin ang="0" scaled="0"/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6</a:t>
            </a:fld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528270" y="1274885"/>
            <a:ext cx="4400550" cy="4944208"/>
            <a:chOff x="537063" y="1125415"/>
            <a:chExt cx="4400550" cy="4944208"/>
          </a:xfrm>
        </p:grpSpPr>
        <p:sp>
          <p:nvSpPr>
            <p:cNvPr id="14" name="Rectangle 13"/>
            <p:cNvSpPr/>
            <p:nvPr/>
          </p:nvSpPr>
          <p:spPr>
            <a:xfrm>
              <a:off x="537063" y="1125415"/>
              <a:ext cx="4400550" cy="753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37063" y="1878623"/>
              <a:ext cx="4400550" cy="4191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84731" y="1318846"/>
              <a:ext cx="1705213" cy="7906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17173" y="2028093"/>
            <a:ext cx="1157654" cy="115765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74827" y="2422254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Déséquilibre Ham / Spam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/>
          <p:cNvSpPr>
            <a:spLocks noGrp="1" noEditPoints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50000">
                <a:srgbClr val="00B0F0"/>
              </a:gs>
              <a:gs pos="100000">
                <a:schemeClr val="accent5">
                  <a:lumMod val="75000"/>
                  <a:lumOff val="25000"/>
                </a:schemeClr>
              </a:gs>
            </a:gsLst>
            <a:lin ang="0" scaled="0"/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7</a:t>
            </a:fld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827" y="120745"/>
            <a:ext cx="1157654" cy="115765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355481" y="514906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Déséquilibre Ham / Spam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34002" y="1807713"/>
            <a:ext cx="9269119" cy="294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4396" y="5095997"/>
            <a:ext cx="1157654" cy="115765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165481" y="5490158"/>
            <a:ext cx="62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Présence de doublons   =&gt; Hypothèse : Sources multiples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 l="0" t="-15000" r="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 noEditPoints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/>
          <p:cNvSpPr>
            <a:spLocks noGrp="1" noEditPoints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50000">
                <a:srgbClr val="00B0F0"/>
              </a:gs>
              <a:gs pos="100000">
                <a:schemeClr val="accent5">
                  <a:lumMod val="75000"/>
                  <a:lumOff val="25000"/>
                </a:schemeClr>
              </a:gs>
            </a:gsLst>
            <a:lin ang="0" scaled="0"/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/>
          <p:cNvSpPr>
            <a:spLocks noGrp="1" noEditPoints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8</a:t>
            </a:fld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827" y="120745"/>
            <a:ext cx="1157654" cy="115765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355481" y="120745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fr-FR" dirty="0"/>
              <a:t>Déséquilibre Ham / Spam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55480" y="442119"/>
            <a:ext cx="28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fr-FR" dirty="0"/>
              <a:t>Présence de doublons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954947" y="1813176"/>
            <a:ext cx="5782482" cy="1505160"/>
            <a:chOff x="2770308" y="2307143"/>
            <a:chExt cx="5782482" cy="1505160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770308" y="2307143"/>
              <a:ext cx="5782482" cy="15051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7578968" y="2681654"/>
              <a:ext cx="967154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0093" y="3505694"/>
            <a:ext cx="11311150" cy="2761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1355479" y="787633"/>
            <a:ext cx="282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fr-FR" dirty="0">
                <a:solidFill>
                  <a:srgbClr val="7030A0"/>
                </a:solidFill>
              </a:rPr>
              <a:t>Nombre de mot moyen semble différent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 noEditPoints="1"/>
          </p:cNvSpPr>
          <p:nvPr>
            <p:ph type="title"/>
          </p:nvPr>
        </p:nvSpPr>
        <p:spPr>
          <a:xfrm>
            <a:off x="6816970" y="2236494"/>
            <a:ext cx="5251450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Création de modèles</a:t>
            </a:r>
          </a:p>
        </p:txBody>
      </p:sp>
      <p:pic>
        <p:nvPicPr>
          <p:cNvPr id="8" name="Espace réservé d’image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437" r="20437"/>
          <a:stretch/>
        </p:blipFill>
        <p:spPr/>
      </p:pic>
      <p:sp>
        <p:nvSpPr>
          <p:cNvPr id="6" name="Espace réservé d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9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>
          <a:xfrm>
            <a:off x="4940496" y="560383"/>
            <a:ext cx="1508312" cy="1508312"/>
          </a:xfrm>
          <a:prstGeom prst="flowChartConnector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00362" y="1920689"/>
            <a:ext cx="1508311" cy="1508311"/>
          </a:xfrm>
          <a:prstGeom prst="ellipse">
            <a:avLst/>
          </a:prstGeom>
        </p:spPr>
      </p:pic>
      <p:pic>
        <p:nvPicPr>
          <p:cNvPr id="13" name="Image 12"/>
          <p:cNvPicPr preferRelativeResize="0"/>
          <p:nvPr/>
        </p:nvPicPr>
        <p:blipFill>
          <a:blip r:embed="rId4"/>
          <a:srcRect l="-1" r="46056"/>
          <a:stretch/>
        </p:blipFill>
        <p:spPr>
          <a:xfrm>
            <a:off x="4141756" y="3280994"/>
            <a:ext cx="1512000" cy="1512000"/>
          </a:xfrm>
          <a:prstGeom prst="ellipse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66572" y="4641299"/>
            <a:ext cx="1587945" cy="1512000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999682.tgt.Office_48420175_TF55661986_Win32_OJ108979094" id="{91663FFC-0D4F-48D0-8A8E-A9AC483E0A31}" vid="{F481D0F7-3106-4360-9670-502912693547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technologie</Template>
  <TotalTime>688</TotalTime>
  <Words>329</Words>
  <Application>Microsoft Office PowerPoint</Application>
  <PresentationFormat>Grand écran</PresentationFormat>
  <Paragraphs>102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Biome Light</vt:lpstr>
      <vt:lpstr>Calibri</vt:lpstr>
      <vt:lpstr>Calibri Light</vt:lpstr>
      <vt:lpstr>Wingdings</vt:lpstr>
      <vt:lpstr>Thème Office</vt:lpstr>
      <vt:lpstr>Spam Classifier</vt:lpstr>
      <vt:lpstr>Ordre du jour</vt:lpstr>
      <vt:lpstr>INTRODUCTION</vt:lpstr>
      <vt:lpstr>INTRODUCTION</vt:lpstr>
      <vt:lpstr>INTRODUCTION</vt:lpstr>
      <vt:lpstr>INTRODUCTION</vt:lpstr>
      <vt:lpstr>INTRODUCTION</vt:lpstr>
      <vt:lpstr>INTRODUCTION</vt:lpstr>
      <vt:lpstr>Création de modèles</vt:lpstr>
      <vt:lpstr>preprocessing</vt:lpstr>
      <vt:lpstr>preprocessing</vt:lpstr>
      <vt:lpstr>preprocessing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améliorationS</vt:lpstr>
      <vt:lpstr>Présentation PowerPoint</vt:lpstr>
      <vt:lpstr>Présentation PowerPoint</vt:lpstr>
      <vt:lpstr>Présentation PowerPoint</vt:lpstr>
      <vt:lpstr>SYNTHÈSE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Classifier</dc:title>
  <dc:creator>L. Berville</dc:creator>
  <cp:lastModifiedBy>Loz Brvll</cp:lastModifiedBy>
  <cp:revision>31</cp:revision>
  <dcterms:created xsi:type="dcterms:W3CDTF">2024-01-23T13:36:48Z</dcterms:created>
  <dcterms:modified xsi:type="dcterms:W3CDTF">2024-01-25T10:04:25Z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