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448" r:id="rId5"/>
    <p:sldId id="2462" r:id="rId6"/>
    <p:sldId id="259" r:id="rId7"/>
    <p:sldId id="2464" r:id="rId8"/>
    <p:sldId id="2465" r:id="rId9"/>
    <p:sldId id="2467" r:id="rId10"/>
    <p:sldId id="2468" r:id="rId11"/>
    <p:sldId id="2469" r:id="rId12"/>
    <p:sldId id="2451" r:id="rId13"/>
    <p:sldId id="2470" r:id="rId14"/>
    <p:sldId id="2471" r:id="rId15"/>
    <p:sldId id="2472" r:id="rId16"/>
    <p:sldId id="2457" r:id="rId17"/>
    <p:sldId id="2473" r:id="rId18"/>
    <p:sldId id="2463" r:id="rId19"/>
    <p:sldId id="2466" r:id="rId20"/>
    <p:sldId id="2475" r:id="rId21"/>
    <p:sldId id="2476" r:id="rId22"/>
    <p:sldId id="2474" r:id="rId23"/>
    <p:sldId id="2477" r:id="rId24"/>
    <p:sldId id="2478" r:id="rId25"/>
    <p:sldId id="2432" r:id="rId26"/>
    <p:sldId id="2453" r:id="rId27"/>
    <p:sldId id="2456" r:id="rId28"/>
    <p:sldId id="2436" r:id="rId2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82532-DDE4-4492-954B-5AACC6A210FB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C1BC8CAC-8CC2-401D-BAD7-6B34A4E2CCDF}">
      <dgm:prSet phldrT="[Texte]"/>
      <dgm:spPr/>
      <dgm:t>
        <a:bodyPr/>
        <a:lstStyle/>
        <a:p>
          <a:r>
            <a:rPr lang="fr-FR" dirty="0"/>
            <a:t>425 spams  ont été extrait du site web </a:t>
          </a:r>
          <a:r>
            <a:rPr lang="fr-FR" dirty="0" err="1"/>
            <a:t>Grumbletext</a:t>
          </a:r>
          <a:endParaRPr lang="fr-FR" dirty="0"/>
        </a:p>
      </dgm:t>
    </dgm:pt>
    <dgm:pt modelId="{A6198EA0-268C-4A58-888A-78968A5CD8A4}" type="parTrans" cxnId="{DFE8029F-ECBD-4BFD-9872-F798F9AE92CA}">
      <dgm:prSet/>
      <dgm:spPr/>
      <dgm:t>
        <a:bodyPr/>
        <a:lstStyle/>
        <a:p>
          <a:endParaRPr lang="fr-FR"/>
        </a:p>
      </dgm:t>
    </dgm:pt>
    <dgm:pt modelId="{A64E0CF1-8BE2-4776-AD26-6D1DD41CA6E2}" type="sibTrans" cxnId="{DFE8029F-ECBD-4BFD-9872-F798F9AE92CA}">
      <dgm:prSet/>
      <dgm:spPr/>
      <dgm:t>
        <a:bodyPr/>
        <a:lstStyle/>
        <a:p>
          <a:endParaRPr lang="fr-FR"/>
        </a:p>
      </dgm:t>
    </dgm:pt>
    <dgm:pt modelId="{B711C5FB-8758-483B-8CEA-47DA23F9A380}">
      <dgm:prSet phldrT="[Texte]"/>
      <dgm:spPr/>
      <dgm:t>
        <a:bodyPr/>
        <a:lstStyle/>
        <a:p>
          <a:r>
            <a:rPr lang="fr-FR" dirty="0"/>
            <a:t>3 375 SMS, choisis au hasard dans le corpus NUS SMS</a:t>
          </a:r>
        </a:p>
      </dgm:t>
    </dgm:pt>
    <dgm:pt modelId="{98833A05-E49D-46B5-B58D-2AAFF08FEEFC}" type="parTrans" cxnId="{6BE72CD3-667A-441D-997B-BCA981EEF8C5}">
      <dgm:prSet/>
      <dgm:spPr/>
      <dgm:t>
        <a:bodyPr/>
        <a:lstStyle/>
        <a:p>
          <a:endParaRPr lang="fr-FR"/>
        </a:p>
      </dgm:t>
    </dgm:pt>
    <dgm:pt modelId="{9B1A2D94-7C8F-4BA5-ACEC-B39D37D39803}" type="sibTrans" cxnId="{6BE72CD3-667A-441D-997B-BCA981EEF8C5}">
      <dgm:prSet/>
      <dgm:spPr/>
      <dgm:t>
        <a:bodyPr/>
        <a:lstStyle/>
        <a:p>
          <a:endParaRPr lang="fr-FR"/>
        </a:p>
      </dgm:t>
    </dgm:pt>
    <dgm:pt modelId="{96C78DE2-678B-4633-83ED-7A048CD23D88}">
      <dgm:prSet phldrT="[Texte]"/>
      <dgm:spPr/>
      <dgm:t>
        <a:bodyPr/>
        <a:lstStyle/>
        <a:p>
          <a:r>
            <a:rPr lang="fr-FR" dirty="0"/>
            <a:t>Une liste de 450 spams recueillis lors une thèse</a:t>
          </a:r>
        </a:p>
      </dgm:t>
    </dgm:pt>
    <dgm:pt modelId="{86D84B0D-D590-4096-ADE5-D4E570A9784A}" type="parTrans" cxnId="{581ECFCC-5421-4970-B69E-1FC5C9D935A0}">
      <dgm:prSet/>
      <dgm:spPr/>
      <dgm:t>
        <a:bodyPr/>
        <a:lstStyle/>
        <a:p>
          <a:endParaRPr lang="fr-FR"/>
        </a:p>
      </dgm:t>
    </dgm:pt>
    <dgm:pt modelId="{4E9BD544-D200-4339-A227-56BC6B54BAD1}" type="sibTrans" cxnId="{581ECFCC-5421-4970-B69E-1FC5C9D935A0}">
      <dgm:prSet/>
      <dgm:spPr/>
      <dgm:t>
        <a:bodyPr/>
        <a:lstStyle/>
        <a:p>
          <a:endParaRPr lang="fr-FR"/>
        </a:p>
      </dgm:t>
    </dgm:pt>
    <dgm:pt modelId="{6D4252D0-FAC9-476A-AFDD-0D228F74EDC0}">
      <dgm:prSet phldrT="[Texte]"/>
      <dgm:spPr/>
      <dgm:t>
        <a:bodyPr/>
        <a:lstStyle/>
        <a:p>
          <a:r>
            <a:rPr lang="fr-FR" dirty="0"/>
            <a:t>1 002 SMS </a:t>
          </a:r>
          <a:r>
            <a:rPr lang="fr-FR" dirty="0" err="1"/>
            <a:t>ham</a:t>
          </a:r>
          <a:r>
            <a:rPr lang="fr-FR" dirty="0"/>
            <a:t> et 322 messages de spam</a:t>
          </a:r>
        </a:p>
      </dgm:t>
    </dgm:pt>
    <dgm:pt modelId="{116BD6F9-4240-4007-8B3D-F9D9B808CC16}" type="parTrans" cxnId="{09E5D68F-A067-4BBA-977C-064EA13ECF64}">
      <dgm:prSet/>
      <dgm:spPr/>
      <dgm:t>
        <a:bodyPr/>
        <a:lstStyle/>
        <a:p>
          <a:endParaRPr lang="fr-FR"/>
        </a:p>
      </dgm:t>
    </dgm:pt>
    <dgm:pt modelId="{E7B3C6FB-2A57-4C6E-923B-79A4A1626332}" type="sibTrans" cxnId="{09E5D68F-A067-4BBA-977C-064EA13ECF64}">
      <dgm:prSet/>
      <dgm:spPr/>
      <dgm:t>
        <a:bodyPr/>
        <a:lstStyle/>
        <a:p>
          <a:endParaRPr lang="fr-FR"/>
        </a:p>
      </dgm:t>
    </dgm:pt>
    <dgm:pt modelId="{E871EFE6-BC04-40DB-B463-F359CFFFAB64}" type="pres">
      <dgm:prSet presAssocID="{DC182532-DDE4-4492-954B-5AACC6A210F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A54D166-6C66-40F4-BB01-E346DA2D8164}" type="pres">
      <dgm:prSet presAssocID="{C1BC8CAC-8CC2-401D-BAD7-6B34A4E2CCDF}" presName="Accent1" presStyleCnt="0"/>
      <dgm:spPr/>
    </dgm:pt>
    <dgm:pt modelId="{CAAFFABE-6530-4AC1-9060-D7B53FEF29B8}" type="pres">
      <dgm:prSet presAssocID="{C1BC8CAC-8CC2-401D-BAD7-6B34A4E2CCDF}" presName="Accent" presStyleLbl="node1" presStyleIdx="0" presStyleCnt="4"/>
      <dgm:spPr/>
    </dgm:pt>
    <dgm:pt modelId="{E0C920AE-C935-44EE-8D7B-FC5146B6B7A5}" type="pres">
      <dgm:prSet presAssocID="{C1BC8CAC-8CC2-401D-BAD7-6B34A4E2CCDF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0B174A9E-59CB-45F0-ACFB-D52103D62E6E}" type="pres">
      <dgm:prSet presAssocID="{B711C5FB-8758-483B-8CEA-47DA23F9A380}" presName="Accent2" presStyleCnt="0"/>
      <dgm:spPr/>
    </dgm:pt>
    <dgm:pt modelId="{C9128878-A04B-48D8-A583-96D756407B37}" type="pres">
      <dgm:prSet presAssocID="{B711C5FB-8758-483B-8CEA-47DA23F9A380}" presName="Accent" presStyleLbl="node1" presStyleIdx="1" presStyleCnt="4"/>
      <dgm:spPr/>
    </dgm:pt>
    <dgm:pt modelId="{33BFA494-EF36-412B-B69C-4DD4E90F8493}" type="pres">
      <dgm:prSet presAssocID="{B711C5FB-8758-483B-8CEA-47DA23F9A38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DD8DDB98-C75B-474B-9AFA-CFEC73BBD5F3}" type="pres">
      <dgm:prSet presAssocID="{96C78DE2-678B-4633-83ED-7A048CD23D88}" presName="Accent3" presStyleCnt="0"/>
      <dgm:spPr/>
    </dgm:pt>
    <dgm:pt modelId="{DEC7C45C-47E5-4DE6-B3BB-094A64DD20AA}" type="pres">
      <dgm:prSet presAssocID="{96C78DE2-678B-4633-83ED-7A048CD23D88}" presName="Accent" presStyleLbl="node1" presStyleIdx="2" presStyleCnt="4"/>
      <dgm:spPr/>
    </dgm:pt>
    <dgm:pt modelId="{A5D58246-C28F-4D41-A49A-8A20499FD7EA}" type="pres">
      <dgm:prSet presAssocID="{96C78DE2-678B-4633-83ED-7A048CD23D88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A856ECC5-25F3-4982-97AC-4C861EBF14B9}" type="pres">
      <dgm:prSet presAssocID="{6D4252D0-FAC9-476A-AFDD-0D228F74EDC0}" presName="Accent4" presStyleCnt="0"/>
      <dgm:spPr/>
    </dgm:pt>
    <dgm:pt modelId="{6EF655AD-A291-450A-B22C-04B2291202DC}" type="pres">
      <dgm:prSet presAssocID="{6D4252D0-FAC9-476A-AFDD-0D228F74EDC0}" presName="Accent" presStyleLbl="node1" presStyleIdx="3" presStyleCnt="4"/>
      <dgm:spPr/>
    </dgm:pt>
    <dgm:pt modelId="{167F2AE5-C247-45D9-BE31-8789E71D69B7}" type="pres">
      <dgm:prSet presAssocID="{6D4252D0-FAC9-476A-AFDD-0D228F74EDC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3D83631-0A3B-4065-B5DF-FA7A14563800}" type="presOf" srcId="{C1BC8CAC-8CC2-401D-BAD7-6B34A4E2CCDF}" destId="{E0C920AE-C935-44EE-8D7B-FC5146B6B7A5}" srcOrd="0" destOrd="0" presId="urn:microsoft.com/office/officeart/2009/layout/CircleArrowProcess"/>
    <dgm:cxn modelId="{9D495642-F31A-494D-A8F9-2859C32A6CFA}" type="presOf" srcId="{6D4252D0-FAC9-476A-AFDD-0D228F74EDC0}" destId="{167F2AE5-C247-45D9-BE31-8789E71D69B7}" srcOrd="0" destOrd="0" presId="urn:microsoft.com/office/officeart/2009/layout/CircleArrowProcess"/>
    <dgm:cxn modelId="{B5C41F6E-6773-493B-AC91-5E56E7A6AC67}" type="presOf" srcId="{DC182532-DDE4-4492-954B-5AACC6A210FB}" destId="{E871EFE6-BC04-40DB-B463-F359CFFFAB64}" srcOrd="0" destOrd="0" presId="urn:microsoft.com/office/officeart/2009/layout/CircleArrowProcess"/>
    <dgm:cxn modelId="{09E5D68F-A067-4BBA-977C-064EA13ECF64}" srcId="{DC182532-DDE4-4492-954B-5AACC6A210FB}" destId="{6D4252D0-FAC9-476A-AFDD-0D228F74EDC0}" srcOrd="3" destOrd="0" parTransId="{116BD6F9-4240-4007-8B3D-F9D9B808CC16}" sibTransId="{E7B3C6FB-2A57-4C6E-923B-79A4A1626332}"/>
    <dgm:cxn modelId="{DFE8029F-ECBD-4BFD-9872-F798F9AE92CA}" srcId="{DC182532-DDE4-4492-954B-5AACC6A210FB}" destId="{C1BC8CAC-8CC2-401D-BAD7-6B34A4E2CCDF}" srcOrd="0" destOrd="0" parTransId="{A6198EA0-268C-4A58-888A-78968A5CD8A4}" sibTransId="{A64E0CF1-8BE2-4776-AD26-6D1DD41CA6E2}"/>
    <dgm:cxn modelId="{974A17A1-B2D6-42FA-A613-0B80DB01B3CB}" type="presOf" srcId="{B711C5FB-8758-483B-8CEA-47DA23F9A380}" destId="{33BFA494-EF36-412B-B69C-4DD4E90F8493}" srcOrd="0" destOrd="0" presId="urn:microsoft.com/office/officeart/2009/layout/CircleArrowProcess"/>
    <dgm:cxn modelId="{B1141BA7-4FFF-421F-9E81-FB534E9E9670}" type="presOf" srcId="{96C78DE2-678B-4633-83ED-7A048CD23D88}" destId="{A5D58246-C28F-4D41-A49A-8A20499FD7EA}" srcOrd="0" destOrd="0" presId="urn:microsoft.com/office/officeart/2009/layout/CircleArrowProcess"/>
    <dgm:cxn modelId="{581ECFCC-5421-4970-B69E-1FC5C9D935A0}" srcId="{DC182532-DDE4-4492-954B-5AACC6A210FB}" destId="{96C78DE2-678B-4633-83ED-7A048CD23D88}" srcOrd="2" destOrd="0" parTransId="{86D84B0D-D590-4096-ADE5-D4E570A9784A}" sibTransId="{4E9BD544-D200-4339-A227-56BC6B54BAD1}"/>
    <dgm:cxn modelId="{6BE72CD3-667A-441D-997B-BCA981EEF8C5}" srcId="{DC182532-DDE4-4492-954B-5AACC6A210FB}" destId="{B711C5FB-8758-483B-8CEA-47DA23F9A380}" srcOrd="1" destOrd="0" parTransId="{98833A05-E49D-46B5-B58D-2AAFF08FEEFC}" sibTransId="{9B1A2D94-7C8F-4BA5-ACEC-B39D37D39803}"/>
    <dgm:cxn modelId="{0E00DFB4-1B27-4A2F-802E-B410B29595AE}" type="presParOf" srcId="{E871EFE6-BC04-40DB-B463-F359CFFFAB64}" destId="{EA54D166-6C66-40F4-BB01-E346DA2D8164}" srcOrd="0" destOrd="0" presId="urn:microsoft.com/office/officeart/2009/layout/CircleArrowProcess"/>
    <dgm:cxn modelId="{206DB16A-2D1E-41AC-88AA-0E0DBE750DE2}" type="presParOf" srcId="{EA54D166-6C66-40F4-BB01-E346DA2D8164}" destId="{CAAFFABE-6530-4AC1-9060-D7B53FEF29B8}" srcOrd="0" destOrd="0" presId="urn:microsoft.com/office/officeart/2009/layout/CircleArrowProcess"/>
    <dgm:cxn modelId="{A7FC578F-12FB-4820-B9E8-643A04785EDE}" type="presParOf" srcId="{E871EFE6-BC04-40DB-B463-F359CFFFAB64}" destId="{E0C920AE-C935-44EE-8D7B-FC5146B6B7A5}" srcOrd="1" destOrd="0" presId="urn:microsoft.com/office/officeart/2009/layout/CircleArrowProcess"/>
    <dgm:cxn modelId="{C9625348-002E-488F-BDEF-CF3D984DB7D0}" type="presParOf" srcId="{E871EFE6-BC04-40DB-B463-F359CFFFAB64}" destId="{0B174A9E-59CB-45F0-ACFB-D52103D62E6E}" srcOrd="2" destOrd="0" presId="urn:microsoft.com/office/officeart/2009/layout/CircleArrowProcess"/>
    <dgm:cxn modelId="{221448B5-9D3E-4A39-A707-248A056998BE}" type="presParOf" srcId="{0B174A9E-59CB-45F0-ACFB-D52103D62E6E}" destId="{C9128878-A04B-48D8-A583-96D756407B37}" srcOrd="0" destOrd="0" presId="urn:microsoft.com/office/officeart/2009/layout/CircleArrowProcess"/>
    <dgm:cxn modelId="{F0A754A1-A581-4844-A7D6-A0B8D50AD778}" type="presParOf" srcId="{E871EFE6-BC04-40DB-B463-F359CFFFAB64}" destId="{33BFA494-EF36-412B-B69C-4DD4E90F8493}" srcOrd="3" destOrd="0" presId="urn:microsoft.com/office/officeart/2009/layout/CircleArrowProcess"/>
    <dgm:cxn modelId="{E1E9F756-66BE-4A1F-88C7-FF9574A8FA66}" type="presParOf" srcId="{E871EFE6-BC04-40DB-B463-F359CFFFAB64}" destId="{DD8DDB98-C75B-474B-9AFA-CFEC73BBD5F3}" srcOrd="4" destOrd="0" presId="urn:microsoft.com/office/officeart/2009/layout/CircleArrowProcess"/>
    <dgm:cxn modelId="{640F0BD4-9180-4A95-AAF0-69CAD28195CB}" type="presParOf" srcId="{DD8DDB98-C75B-474B-9AFA-CFEC73BBD5F3}" destId="{DEC7C45C-47E5-4DE6-B3BB-094A64DD20AA}" srcOrd="0" destOrd="0" presId="urn:microsoft.com/office/officeart/2009/layout/CircleArrowProcess"/>
    <dgm:cxn modelId="{79664F88-F9DA-4BF9-B555-C7A1E3F89BD4}" type="presParOf" srcId="{E871EFE6-BC04-40DB-B463-F359CFFFAB64}" destId="{A5D58246-C28F-4D41-A49A-8A20499FD7EA}" srcOrd="5" destOrd="0" presId="urn:microsoft.com/office/officeart/2009/layout/CircleArrowProcess"/>
    <dgm:cxn modelId="{DE5EED41-1595-4059-BC22-35F0D7568488}" type="presParOf" srcId="{E871EFE6-BC04-40DB-B463-F359CFFFAB64}" destId="{A856ECC5-25F3-4982-97AC-4C861EBF14B9}" srcOrd="6" destOrd="0" presId="urn:microsoft.com/office/officeart/2009/layout/CircleArrowProcess"/>
    <dgm:cxn modelId="{2A8D29F4-6061-4B7D-8611-D204D360308F}" type="presParOf" srcId="{A856ECC5-25F3-4982-97AC-4C861EBF14B9}" destId="{6EF655AD-A291-450A-B22C-04B2291202DC}" srcOrd="0" destOrd="0" presId="urn:microsoft.com/office/officeart/2009/layout/CircleArrowProcess"/>
    <dgm:cxn modelId="{6370A85C-7D11-4AB4-9C11-4C6E8B056595}" type="presParOf" srcId="{E871EFE6-BC04-40DB-B463-F359CFFFAB64}" destId="{167F2AE5-C247-45D9-BE31-8789E71D69B7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FFABE-6530-4AC1-9060-D7B53FEF29B8}">
      <dsp:nvSpPr>
        <dsp:cNvPr id="0" name=""/>
        <dsp:cNvSpPr/>
      </dsp:nvSpPr>
      <dsp:spPr>
        <a:xfrm>
          <a:off x="2686371" y="0"/>
          <a:ext cx="2243211" cy="22434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920AE-C935-44EE-8D7B-FC5146B6B7A5}">
      <dsp:nvSpPr>
        <dsp:cNvPr id="0" name=""/>
        <dsp:cNvSpPr/>
      </dsp:nvSpPr>
      <dsp:spPr>
        <a:xfrm>
          <a:off x="3181636" y="812064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425 spams  ont été extrait du site web </a:t>
          </a:r>
          <a:r>
            <a:rPr lang="fr-FR" sz="1300" kern="1200" dirty="0" err="1"/>
            <a:t>Grumbletext</a:t>
          </a:r>
          <a:endParaRPr lang="fr-FR" sz="1300" kern="1200" dirty="0"/>
        </a:p>
      </dsp:txBody>
      <dsp:txXfrm>
        <a:off x="3181636" y="812064"/>
        <a:ext cx="1251838" cy="625854"/>
      </dsp:txXfrm>
    </dsp:sp>
    <dsp:sp modelId="{C9128878-A04B-48D8-A583-96D756407B37}">
      <dsp:nvSpPr>
        <dsp:cNvPr id="0" name=""/>
        <dsp:cNvSpPr/>
      </dsp:nvSpPr>
      <dsp:spPr>
        <a:xfrm>
          <a:off x="2063187" y="1289189"/>
          <a:ext cx="2243211" cy="22434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FA494-EF36-412B-B69C-4DD4E90F8493}">
      <dsp:nvSpPr>
        <dsp:cNvPr id="0" name=""/>
        <dsp:cNvSpPr/>
      </dsp:nvSpPr>
      <dsp:spPr>
        <a:xfrm>
          <a:off x="2555927" y="2103633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3 375 SMS, choisis au hasard dans le corpus NUS SMS</a:t>
          </a:r>
        </a:p>
      </dsp:txBody>
      <dsp:txXfrm>
        <a:off x="2555927" y="2103633"/>
        <a:ext cx="1251838" cy="625854"/>
      </dsp:txXfrm>
    </dsp:sp>
    <dsp:sp modelId="{DEC7C45C-47E5-4DE6-B3BB-094A64DD20AA}">
      <dsp:nvSpPr>
        <dsp:cNvPr id="0" name=""/>
        <dsp:cNvSpPr/>
      </dsp:nvSpPr>
      <dsp:spPr>
        <a:xfrm>
          <a:off x="2686371" y="2583138"/>
          <a:ext cx="2243211" cy="224343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58246-C28F-4D41-A49A-8A20499FD7EA}">
      <dsp:nvSpPr>
        <dsp:cNvPr id="0" name=""/>
        <dsp:cNvSpPr/>
      </dsp:nvSpPr>
      <dsp:spPr>
        <a:xfrm>
          <a:off x="3181636" y="3395202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Une liste de 450 spams recueillis lors une thèse</a:t>
          </a:r>
        </a:p>
      </dsp:txBody>
      <dsp:txXfrm>
        <a:off x="3181636" y="3395202"/>
        <a:ext cx="1251838" cy="625854"/>
      </dsp:txXfrm>
    </dsp:sp>
    <dsp:sp modelId="{6EF655AD-A291-450A-B22C-04B2291202DC}">
      <dsp:nvSpPr>
        <dsp:cNvPr id="0" name=""/>
        <dsp:cNvSpPr/>
      </dsp:nvSpPr>
      <dsp:spPr>
        <a:xfrm>
          <a:off x="2223085" y="4021057"/>
          <a:ext cx="1927200" cy="192813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F2AE5-C247-45D9-BE31-8789E71D69B7}">
      <dsp:nvSpPr>
        <dsp:cNvPr id="0" name=""/>
        <dsp:cNvSpPr/>
      </dsp:nvSpPr>
      <dsp:spPr>
        <a:xfrm>
          <a:off x="2555927" y="4686771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1 002 SMS </a:t>
          </a:r>
          <a:r>
            <a:rPr lang="fr-FR" sz="1300" kern="1200" dirty="0" err="1"/>
            <a:t>ham</a:t>
          </a:r>
          <a:r>
            <a:rPr lang="fr-FR" sz="1300" kern="1200" dirty="0"/>
            <a:t> et 322 messages de spam</a:t>
          </a:r>
        </a:p>
      </dsp:txBody>
      <dsp:txXfrm>
        <a:off x="2555927" y="4686771"/>
        <a:ext cx="1251838" cy="625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B3662A-0BC8-4946-95F7-A417EFF47D45}" type="datetime1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1DB9C-7D45-48E3-9809-D583EE85E0C9}" type="datetime1">
              <a:rPr lang="fr-FR" smtClean="0"/>
              <a:pPr/>
              <a:t>24/01/2024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54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6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52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60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67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79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3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470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72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63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12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64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13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1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386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fr-FR" spc="300" noProof="0"/>
              <a:t>RAPPORT ANNUEL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anose="020B0303030204020804" pitchFamily="34" charset="0"/>
              </a:rPr>
              <a:t>Cliquez pour modifier les styles du texte du masque.</a:t>
            </a:r>
          </a:p>
          <a:p>
            <a:pPr mar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fr-FR" sz="4000" spc="300" noProof="0"/>
              <a:t>Modifiez le style du 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32" name="Espace réservé du texte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en ligne 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35" name="Espace réservé d’image en ligne 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36" name="Espace réservé d’image en ligne 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anose="020B0303030204020804" pitchFamily="34" charset="0"/>
              </a:rPr>
              <a:t>Cliquez pour modifier les styles du texte du masque.</a:t>
            </a:r>
          </a:p>
          <a:p>
            <a:pPr mar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fr-FR" noProof="0"/>
              <a:t>Cliquez pour modifier le titre principal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fr-FR" noProof="0"/>
              <a:t>TITRE DE LA DIAPOSITIVE ICI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9" name="Espace réservé du numéro de diapositiv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’image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2" name="Espace réservé d’image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Espace réservé d’image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19" name="Espace réservé d’image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24.tmp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tmp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tmp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tmp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tmp"/><Relationship Id="rId5" Type="http://schemas.openxmlformats.org/officeDocument/2006/relationships/image" Target="../media/image38.pn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tmp"/><Relationship Id="rId5" Type="http://schemas.openxmlformats.org/officeDocument/2006/relationships/image" Target="../media/image41.tmp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12" Type="http://schemas.microsoft.com/office/2007/relationships/hdphoto" Target="../media/hdphoto4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microsoft.com/office/2007/relationships/hdphoto" Target="../media/hdphoto1.wdp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tm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tmp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tmp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image abstrait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Spam Classifier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25.01.2024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1941" y="3608512"/>
            <a:ext cx="5503652" cy="518796"/>
          </a:xfrm>
        </p:spPr>
        <p:txBody>
          <a:bodyPr rtlCol="0"/>
          <a:lstStyle/>
          <a:p>
            <a:pPr rtl="0"/>
            <a:r>
              <a:rPr lang="fr-FR" dirty="0" err="1">
                <a:effectLst/>
              </a:rPr>
              <a:t>Rushan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Zamir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Saeedullah</a:t>
            </a:r>
            <a:r>
              <a:rPr lang="fr-FR" dirty="0">
                <a:effectLst/>
              </a:rPr>
              <a:t>  &amp;  Berville Laurence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10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C8C393C-52D7-A930-38A1-487286E267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7827" y="120745"/>
            <a:ext cx="1743224" cy="1743224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1ED0046-A068-51F1-D5D9-9B0BA2EC0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8" y="2627591"/>
            <a:ext cx="4023360" cy="464871"/>
          </a:xfrm>
        </p:spPr>
        <p:txBody>
          <a:bodyPr/>
          <a:lstStyle/>
          <a:p>
            <a:r>
              <a:rPr lang="fr-FR" dirty="0"/>
              <a:t>Enlevé les </a:t>
            </a:r>
            <a:r>
              <a:rPr lang="fr-FR" dirty="0" err="1"/>
              <a:t>stopwords</a:t>
            </a:r>
            <a:endParaRPr lang="fr-FR" dirty="0"/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B96E7EB4-B86D-8EA2-B713-43BF4D017983}"/>
              </a:ext>
            </a:extLst>
          </p:cNvPr>
          <p:cNvSpPr txBox="1">
            <a:spLocks/>
          </p:cNvSpPr>
          <p:nvPr/>
        </p:nvSpPr>
        <p:spPr>
          <a:xfrm>
            <a:off x="772943" y="3338776"/>
            <a:ext cx="402336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 la ponctuation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0AB11142-FBB1-71C0-B723-F7191D6AA4E5}"/>
              </a:ext>
            </a:extLst>
          </p:cNvPr>
          <p:cNvSpPr txBox="1">
            <a:spLocks/>
          </p:cNvSpPr>
          <p:nvPr/>
        </p:nvSpPr>
        <p:spPr>
          <a:xfrm>
            <a:off x="1600006" y="4049961"/>
            <a:ext cx="402336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 les doublons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4CD4758-D416-63F6-A12A-1FDFC330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773" y="1719344"/>
            <a:ext cx="6379599" cy="4277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7FFB912-1838-590F-AFB2-1AA519ED3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3768" y="3947711"/>
            <a:ext cx="603738" cy="6037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7027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11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1ED0046-A068-51F1-D5D9-9B0BA2EC0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8" y="2627591"/>
            <a:ext cx="4023360" cy="464871"/>
          </a:xfrm>
        </p:spPr>
        <p:txBody>
          <a:bodyPr/>
          <a:lstStyle/>
          <a:p>
            <a:r>
              <a:rPr lang="fr-FR" dirty="0"/>
              <a:t>Déclaré les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B96E7EB4-B86D-8EA2-B713-43BF4D017983}"/>
              </a:ext>
            </a:extLst>
          </p:cNvPr>
          <p:cNvSpPr txBox="1">
            <a:spLocks/>
          </p:cNvSpPr>
          <p:nvPr/>
        </p:nvSpPr>
        <p:spPr>
          <a:xfrm>
            <a:off x="772943" y="3338776"/>
            <a:ext cx="402336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Déclaré et encodé la </a:t>
            </a:r>
            <a:r>
              <a:rPr lang="fr-FR" dirty="0" err="1"/>
              <a:t>target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5E7A476-0DBA-6C73-4E9D-92445AC4E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2685" y="154477"/>
            <a:ext cx="1743224" cy="17432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902C4D-38E6-5EDC-637C-2715BC7B4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522" y="1372749"/>
            <a:ext cx="4553585" cy="4534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0EA673C-B99B-E9AE-15F1-E4537ED05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2138" y="3067181"/>
            <a:ext cx="1551969" cy="5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12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5E7A476-0DBA-6C73-4E9D-92445AC4E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2685" y="154477"/>
            <a:ext cx="1743224" cy="17432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E338287-0B8F-E7FA-1DAF-F777D1B34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61" y="2233346"/>
            <a:ext cx="10387048" cy="388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0E3F79-FEE8-D293-529E-47DF3F4AD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7045" y="2294891"/>
            <a:ext cx="1192429" cy="4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0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476" b="12476"/>
          <a:stretch/>
        </p:blipFill>
        <p:spPr/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13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A19ECD3-5CE9-2137-0BD8-3DEFB4E6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7" y="117087"/>
            <a:ext cx="9316750" cy="2029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3B49907-25EF-62CC-539F-538C2DF925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989"/>
          <a:stretch/>
        </p:blipFill>
        <p:spPr>
          <a:xfrm>
            <a:off x="97097" y="2441619"/>
            <a:ext cx="8093007" cy="4130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3BAC463-4819-DB4A-9407-E340A93DD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944" y="3639971"/>
            <a:ext cx="5582429" cy="149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1811200-A8F4-E958-2717-3A1DA264CC11}"/>
              </a:ext>
            </a:extLst>
          </p:cNvPr>
          <p:cNvSpPr txBox="1"/>
          <p:nvPr/>
        </p:nvSpPr>
        <p:spPr>
          <a:xfrm>
            <a:off x="8418129" y="3267049"/>
            <a:ext cx="2716567" cy="37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: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1EB931D-CF6D-60AD-02B5-15EF2D530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8882" y="653707"/>
            <a:ext cx="1897621" cy="18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EF9934-716E-26FE-E0A5-71E45438E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397" y="0"/>
            <a:ext cx="9083040" cy="6858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3C116E6-9D32-3551-DAB1-2CEA3C27BA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7" t="4655" b="6666"/>
          <a:stretch/>
        </p:blipFill>
        <p:spPr>
          <a:xfrm>
            <a:off x="112922" y="1440614"/>
            <a:ext cx="2459475" cy="22083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4598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4D6241F-316C-63C8-56A8-772DEB62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88" y="3661019"/>
            <a:ext cx="3196981" cy="3196981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35684"/>
            <a:ext cx="5251450" cy="1661297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RésultatS</a:t>
            </a:r>
            <a:endParaRPr lang="fr-FR" dirty="0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0366" r="20366"/>
          <a:stretch/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49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8460EC-BD5E-7283-0590-824CB63B1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16</a:t>
            </a:fld>
            <a:endParaRPr lang="fr-FR" noProof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7796CE8-44C0-7964-BD12-7C158D83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0"/>
            <a:ext cx="9890125" cy="6858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14DB0C3-C3A6-30F0-44DD-97E8FC619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3" b="85132" l="9585" r="91534">
                        <a14:foregroundMark x1="66134" y1="42206" x2="39137" y2="37650"/>
                        <a14:foregroundMark x1="39137" y1="37650" x2="42332" y2="62590"/>
                        <a14:foregroundMark x1="42332" y1="62590" x2="23482" y2="55156"/>
                        <a14:foregroundMark x1="23482" y1="55156" x2="11821" y2="56355"/>
                        <a14:foregroundMark x1="11821" y1="56355" x2="18690" y2="70743"/>
                        <a14:foregroundMark x1="18690" y1="70743" x2="39297" y2="83933"/>
                        <a14:foregroundMark x1="39297" y1="83933" x2="53355" y2="87050"/>
                        <a14:foregroundMark x1="53355" y1="87050" x2="70288" y2="85132"/>
                        <a14:foregroundMark x1="70288" y1="85132" x2="41214" y2="75540"/>
                        <a14:foregroundMark x1="41214" y1="75540" x2="76837" y2="81295"/>
                        <a14:foregroundMark x1="76837" y1="81295" x2="89457" y2="74820"/>
                        <a14:foregroundMark x1="89457" y1="74820" x2="86901" y2="55875"/>
                        <a14:foregroundMark x1="86901" y1="55875" x2="62780" y2="52518"/>
                        <a14:foregroundMark x1="62780" y1="52518" x2="48882" y2="38129"/>
                        <a14:foregroundMark x1="48882" y1="38129" x2="34824" y2="60432"/>
                        <a14:foregroundMark x1="34824" y1="60432" x2="39936" y2="64988"/>
                        <a14:foregroundMark x1="60064" y1="76499" x2="90895" y2="83933"/>
                        <a14:foregroundMark x1="84824" y1="80336" x2="91534" y2="65228"/>
                        <a14:foregroundMark x1="91534" y1="65228" x2="90256" y2="61151"/>
                      </a14:backgroundRemoval>
                    </a14:imgEffect>
                  </a14:imgLayer>
                </a14:imgProps>
              </a:ext>
            </a:extLst>
          </a:blip>
          <a:srcRect b="9391"/>
          <a:stretch/>
        </p:blipFill>
        <p:spPr>
          <a:xfrm>
            <a:off x="8754989" y="81331"/>
            <a:ext cx="3437011" cy="20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5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17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C116E6-9D32-3551-DAB1-2CEA3C27B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" t="4655" b="6666"/>
          <a:stretch/>
        </p:blipFill>
        <p:spPr>
          <a:xfrm>
            <a:off x="0" y="0"/>
            <a:ext cx="2459475" cy="2208360"/>
          </a:xfrm>
          <a:prstGeom prst="ellipse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15CC16-9435-9484-920C-379EAE8E7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245" y="103516"/>
            <a:ext cx="4505489" cy="467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8CC8CD-8593-A13A-446B-2A0369B10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27" y="3532619"/>
            <a:ext cx="8002178" cy="3221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504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18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C116E6-9D32-3551-DAB1-2CEA3C27B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" t="4655" b="6666"/>
          <a:stretch/>
        </p:blipFill>
        <p:spPr>
          <a:xfrm>
            <a:off x="0" y="0"/>
            <a:ext cx="2459475" cy="2208360"/>
          </a:xfrm>
          <a:prstGeom prst="ellipse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15CC16-9435-9484-920C-379EAE8E7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687" y="819509"/>
            <a:ext cx="4505489" cy="467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0F3EB6E-37A7-B85E-D24B-84A76ED23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672" y="2088318"/>
            <a:ext cx="4224536" cy="4379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FEFE492-FAFF-A88D-518A-08BEC3E99F3E}"/>
              </a:ext>
            </a:extLst>
          </p:cNvPr>
          <p:cNvSpPr/>
          <p:nvPr/>
        </p:nvSpPr>
        <p:spPr>
          <a:xfrm>
            <a:off x="4368548" y="2777705"/>
            <a:ext cx="931653" cy="9402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39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19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C116E6-9D32-3551-DAB1-2CEA3C27B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" t="4655" b="6666"/>
          <a:stretch/>
        </p:blipFill>
        <p:spPr>
          <a:xfrm>
            <a:off x="0" y="0"/>
            <a:ext cx="2459475" cy="2208360"/>
          </a:xfrm>
          <a:prstGeom prst="ellipse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78A3A8-AB07-CF93-87A1-ABCF89CEF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05" y="2825686"/>
            <a:ext cx="9297698" cy="391532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AEEA34A-3853-6ED2-CD04-189CB865E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449" y="417925"/>
            <a:ext cx="4582164" cy="2657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14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Ordre du jour</a:t>
            </a:r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530" b="12530"/>
          <a:stretch/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0894" y="2652070"/>
            <a:ext cx="4846319" cy="379888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MODELE</a:t>
            </a:r>
          </a:p>
          <a:p>
            <a:pPr rtl="0"/>
            <a:r>
              <a:rPr lang="fr-FR" dirty="0"/>
              <a:t>RÉSULTATS</a:t>
            </a:r>
          </a:p>
          <a:p>
            <a:pPr rtl="0"/>
            <a:r>
              <a:rPr lang="fr-FR" dirty="0"/>
              <a:t>CONCLUSIONS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5C8C035-6061-138D-C1D8-D022867659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29"/>
          <a:stretch/>
        </p:blipFill>
        <p:spPr>
          <a:xfrm>
            <a:off x="8882023" y="2581731"/>
            <a:ext cx="3309977" cy="21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106" y="2068733"/>
            <a:ext cx="5472861" cy="166129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 err="1"/>
              <a:t>améliorationS</a:t>
            </a:r>
            <a:endParaRPr lang="fr-FR" dirty="0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476" b="12476"/>
          <a:stretch/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20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7FE5CE4-48EF-2193-63BD-D3E6418CF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22" y="4632386"/>
            <a:ext cx="2522727" cy="252272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200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21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1C28AF0-AD18-B6F1-D15D-2E83BC5CA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49" y="267505"/>
            <a:ext cx="2506899" cy="15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2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spc="300"/>
              <a:t>chronologie </a:t>
            </a:r>
            <a:r>
              <a:rPr lang="fr-FR" sz="4800"/>
              <a:t>trimestrielle</a:t>
            </a:r>
          </a:p>
        </p:txBody>
      </p:sp>
      <p:graphicFrame>
        <p:nvGraphicFramePr>
          <p:cNvPr id="7" name="Tableau 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71136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T1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T2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T3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T4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 dirty="0">
                          <a:solidFill>
                            <a:schemeClr val="tx1"/>
                          </a:solidFill>
                        </a:rPr>
                        <a:t>JUIL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AOÛ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SEPT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 dirty="0">
                          <a:solidFill>
                            <a:schemeClr val="tx1"/>
                          </a:solidFill>
                        </a:rPr>
                        <a:t>DÉC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 dirty="0">
                          <a:solidFill>
                            <a:schemeClr val="tx1"/>
                          </a:solidFill>
                        </a:rPr>
                        <a:t>JANV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FÉV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AVR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MAI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JUIN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fr-FR" sz="1600" spc="300" noProof="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LANCEMENT DE PRODUIT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dolor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sit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amet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,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consectetur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adipiscing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elit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Mauris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vitae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id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leo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accumsan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</a:t>
                      </a:r>
                      <a:endParaRPr lang="fr-FR" sz="1400" noProof="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fr-FR" sz="1600" spc="300" noProof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LANCEMENT DE PRODUIT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fr-FR" sz="1400" b="0" i="0" u="none" strike="noStrike" noProof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fr-FR" sz="1400" noProof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fr-FR" sz="1600" spc="300" noProof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LANCEMENT DE PRODUIT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fr-FR" sz="1400" b="0" i="0" u="none" strike="noStrike" noProof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fr-FR" sz="1400" noProof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fr-FR" sz="1600" spc="300" noProof="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LANCEMENT DE PRODUIT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dolor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sit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amet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,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consectetur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adipiscing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elit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Mauris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vitae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id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leo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accumsan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</a:t>
                      </a:r>
                      <a:endParaRPr lang="fr-FR" sz="1400" noProof="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SYNTHÈSE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717" b="671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NOTRE ACTIVITÉ EST POSITIVE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Les bénéfices ont augmenté de 3 % au cours du dernier trimestre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NOUS ACCOMPLISSONS NOTRE TRAVAIL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Le projet de consolidation est terminé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NOUS LIVRONS NOS CLIENTS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La satisfaction client s’est accrue de 70 à 80 %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NOS CLIENTS REVIENNENT TOUJOURS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Nous avons augmenté la fidélisation des clients de 4 %</a:t>
            </a:r>
          </a:p>
          <a:p>
            <a:pPr rtl="0"/>
            <a:endParaRPr lang="fr-FR" b="1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ce réservé d’image 7" descr="image abstrait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fr-FR" sz="4000" spc="300"/>
              <a:t>MERCI</a:t>
            </a:r>
          </a:p>
        </p:txBody>
      </p:sp>
      <p:pic>
        <p:nvPicPr>
          <p:cNvPr id="24" name="Espace réservé d’image en ligne 23" descr="Utilisateu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Espace réservé d’image en ligne 11" descr="Smart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Espace réservé d’image en ligne 27" descr="Envelop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1" y="5754598"/>
            <a:ext cx="5167313" cy="518795"/>
          </a:xfrm>
        </p:spPr>
        <p:txBody>
          <a:bodyPr rtlCol="0"/>
          <a:lstStyle/>
          <a:p>
            <a:pPr rtl="0"/>
            <a:r>
              <a:rPr lang="fr-FR" dirty="0"/>
              <a:t>WWW.BEST_Anti-Spam.COM</a:t>
            </a:r>
          </a:p>
        </p:txBody>
      </p:sp>
      <p:pic>
        <p:nvPicPr>
          <p:cNvPr id="14" name="Espace réservé d’image en ligne 23" descr="Utilisateur">
            <a:extLst>
              <a:ext uri="{FF2B5EF4-FFF2-40B4-BE49-F238E27FC236}">
                <a16:creationId xmlns:a16="http://schemas.microsoft.com/office/drawing/2014/main" id="{FE76DC7B-6031-C9E6-7871-8CCCB0B59BC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6392" y="3098985"/>
            <a:ext cx="731520" cy="73152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A713C27-9CCD-7C02-D8CB-72F8BF6B0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522" y="4252529"/>
            <a:ext cx="3054949" cy="18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Les besoins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3</a:t>
            </a:fld>
            <a:endParaRPr lang="fr-FR"/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01C77B90-F1CA-873C-B1FA-F9EC37A3C1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3588" r="23588"/>
          <a:stretch/>
        </p:blipFill>
        <p:spPr>
          <a:xfrm>
            <a:off x="0" y="0"/>
            <a:ext cx="5425306" cy="6858000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4AD286E-AF7C-7826-3324-57C71CA698F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4632764" y="5349688"/>
            <a:ext cx="1508312" cy="1508312"/>
          </a:xfrm>
          <a:prstGeom prst="flowChartConnector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214" y="1487312"/>
            <a:ext cx="7051432" cy="2149376"/>
          </a:xfrm>
          <a:prstGeom prst="flowChartAlternateProcess">
            <a:avLst/>
          </a:prstGeom>
          <a:solidFill>
            <a:schemeClr val="bg1"/>
          </a:solidFill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fr-FR" sz="1200" dirty="0">
                <a:effectLst/>
              </a:rPr>
              <a:t>Le SMS est un service de communication textuelle téléphonique, qu'un utilisateur peut utiliser pour communiquer avec d'autres utilisateurs.</a:t>
            </a:r>
          </a:p>
          <a:p>
            <a:pPr marL="0" indent="0" rtl="0">
              <a:buNone/>
            </a:pPr>
            <a:r>
              <a:rPr lang="fr-FR" sz="1200" dirty="0">
                <a:effectLst/>
              </a:rPr>
              <a:t>L'inconvénient, c'est que les téléphones portables sont la cible de courrier indésirable, avec un nombre croissant de fraude. </a:t>
            </a:r>
          </a:p>
          <a:p>
            <a:pPr marL="0" indent="0" rtl="0">
              <a:buNone/>
            </a:pPr>
            <a:r>
              <a:rPr lang="fr-FR" sz="1200" dirty="0">
                <a:effectLst/>
              </a:rPr>
              <a:t>Pour le consommateur, le spam est un message indésirable, parfois répété, qui vise généralement à le tromper et à lui soutirer de l’argent.</a:t>
            </a:r>
            <a:endParaRPr lang="fr-FR" sz="120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3FFB31A-0E39-9F81-9B7C-AB3146C81A88}"/>
              </a:ext>
            </a:extLst>
          </p:cNvPr>
          <p:cNvGrpSpPr/>
          <p:nvPr/>
        </p:nvGrpSpPr>
        <p:grpSpPr>
          <a:xfrm>
            <a:off x="6740817" y="3572419"/>
            <a:ext cx="4712676" cy="3413711"/>
            <a:chOff x="6766696" y="3237154"/>
            <a:chExt cx="4712676" cy="341371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F1E5E11-D565-3D20-1E1E-779C8593F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740" t="2415" r="10555" b="-2415"/>
            <a:stretch/>
          </p:blipFill>
          <p:spPr>
            <a:xfrm>
              <a:off x="6766696" y="3237154"/>
              <a:ext cx="4712676" cy="3413711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8CAE4B74-1EBD-607D-BE81-9212A38D7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295" b="11950"/>
            <a:stretch/>
          </p:blipFill>
          <p:spPr>
            <a:xfrm>
              <a:off x="8100204" y="3364301"/>
              <a:ext cx="1915064" cy="1477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-72785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Les données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1DF15B77-659A-D66F-6F23-00FED2339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10206"/>
              </p:ext>
            </p:extLst>
          </p:nvPr>
        </p:nvGraphicFramePr>
        <p:xfrm>
          <a:off x="7211504" y="454405"/>
          <a:ext cx="6992770" cy="594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4</a:t>
            </a:fld>
            <a:endParaRPr lang="fr-FR"/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01C77B90-F1CA-873C-B1FA-F9EC37A3C1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/>
          <a:srcRect l="33003" r="33003"/>
          <a:stretch/>
        </p:blipFill>
        <p:spPr>
          <a:xfrm>
            <a:off x="0" y="0"/>
            <a:ext cx="5425306" cy="68580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53C49E-3F19-737E-79E1-77BE0F7712DA}"/>
              </a:ext>
            </a:extLst>
          </p:cNvPr>
          <p:cNvSpPr txBox="1"/>
          <p:nvPr/>
        </p:nvSpPr>
        <p:spPr>
          <a:xfrm>
            <a:off x="5572141" y="1511024"/>
            <a:ext cx="35860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200" dirty="0"/>
              <a:t>Forum britannique dans lequel les utilisateurs de téléphones portables font des déclarations publiques sur les spam SMS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B16CE9-85DB-EAF0-27F7-52E2B518087E}"/>
              </a:ext>
            </a:extLst>
          </p:cNvPr>
          <p:cNvSpPr txBox="1"/>
          <p:nvPr/>
        </p:nvSpPr>
        <p:spPr>
          <a:xfrm>
            <a:off x="5572142" y="2276309"/>
            <a:ext cx="3586076" cy="83099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200" dirty="0"/>
              <a:t>Ces messages ont été collectés auprès de Singapouriens et surtout d'étudiants de l'université  volontaires qui ont été informés que leurs contributions allaient être rendues publiques.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39AB14-202F-DA36-E27E-B83C15E068DB}"/>
              </a:ext>
            </a:extLst>
          </p:cNvPr>
          <p:cNvSpPr txBox="1"/>
          <p:nvPr/>
        </p:nvSpPr>
        <p:spPr>
          <a:xfrm>
            <a:off x="5572141" y="5694987"/>
            <a:ext cx="358607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/>
              <a:t>Accessible au public à l'adresse suivante : http://www.esp.uem.es/jmgomez/smsspamcorpus/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441428E-4F61-8C4D-D3B2-A9C210CA86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0583" y="3429000"/>
            <a:ext cx="2166704" cy="216670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E4D32A4-E553-DFC1-322A-1EEF7D6B12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5653" y="454405"/>
            <a:ext cx="2243522" cy="2249619"/>
          </a:xfrm>
          <a:prstGeom prst="rect">
            <a:avLst/>
          </a:prstGeom>
        </p:spPr>
      </p:pic>
      <p:sp>
        <p:nvSpPr>
          <p:cNvPr id="21" name="Forme 20">
            <a:extLst>
              <a:ext uri="{FF2B5EF4-FFF2-40B4-BE49-F238E27FC236}">
                <a16:creationId xmlns:a16="http://schemas.microsoft.com/office/drawing/2014/main" id="{30121200-60B1-9757-404B-0B66C35D776E}"/>
              </a:ext>
            </a:extLst>
          </p:cNvPr>
          <p:cNvSpPr/>
          <p:nvPr/>
        </p:nvSpPr>
        <p:spPr>
          <a:xfrm>
            <a:off x="9306058" y="1768367"/>
            <a:ext cx="2243211" cy="2243439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021767"/>
              <a:satOff val="-20011"/>
              <a:lumOff val="-13529"/>
              <a:alphaOff val="0"/>
            </a:schemeClr>
          </a:fillRef>
          <a:effectRef idx="0">
            <a:schemeClr val="accent2">
              <a:hueOff val="4021767"/>
              <a:satOff val="-20011"/>
              <a:lumOff val="-13529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lèche : en arc 21">
            <a:extLst>
              <a:ext uri="{FF2B5EF4-FFF2-40B4-BE49-F238E27FC236}">
                <a16:creationId xmlns:a16="http://schemas.microsoft.com/office/drawing/2014/main" id="{4F0D8E9B-D51D-060E-607E-C57C5410AA0F}"/>
              </a:ext>
            </a:extLst>
          </p:cNvPr>
          <p:cNvSpPr/>
          <p:nvPr/>
        </p:nvSpPr>
        <p:spPr>
          <a:xfrm>
            <a:off x="9885964" y="3032257"/>
            <a:ext cx="2243211" cy="2243439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35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8043534"/>
              <a:satOff val="-40021"/>
              <a:lumOff val="-27058"/>
              <a:alphaOff val="0"/>
            </a:schemeClr>
          </a:fillRef>
          <a:effectRef idx="0">
            <a:schemeClr val="accent2">
              <a:hueOff val="8043534"/>
              <a:satOff val="-40021"/>
              <a:lumOff val="-27058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Arc plein 22">
            <a:extLst>
              <a:ext uri="{FF2B5EF4-FFF2-40B4-BE49-F238E27FC236}">
                <a16:creationId xmlns:a16="http://schemas.microsoft.com/office/drawing/2014/main" id="{3698FFCC-A44C-9550-E0F6-CF96CA7FF9EB}"/>
              </a:ext>
            </a:extLst>
          </p:cNvPr>
          <p:cNvSpPr/>
          <p:nvPr/>
        </p:nvSpPr>
        <p:spPr>
          <a:xfrm>
            <a:off x="9464063" y="4507817"/>
            <a:ext cx="1927200" cy="192813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2065300"/>
              <a:satOff val="-60032"/>
              <a:lumOff val="-40587"/>
              <a:alphaOff val="0"/>
            </a:schemeClr>
          </a:fillRef>
          <a:effectRef idx="0">
            <a:schemeClr val="accent2">
              <a:hueOff val="12065300"/>
              <a:satOff val="-60032"/>
              <a:lumOff val="-40587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Le data set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B283E0-FD41-845E-E998-1C95B2B0A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36" y="1893791"/>
            <a:ext cx="11368527" cy="3689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782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Exploration du data set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6</a:t>
            </a:fld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9F1651F-3D90-567E-8867-61800F2DE9F5}"/>
              </a:ext>
            </a:extLst>
          </p:cNvPr>
          <p:cNvGrpSpPr/>
          <p:nvPr/>
        </p:nvGrpSpPr>
        <p:grpSpPr>
          <a:xfrm>
            <a:off x="528270" y="1274885"/>
            <a:ext cx="4400550" cy="4944208"/>
            <a:chOff x="537063" y="1125415"/>
            <a:chExt cx="4400550" cy="49442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6FA7E9-90D5-5789-85A1-CA6416540DEB}"/>
                </a:ext>
              </a:extLst>
            </p:cNvPr>
            <p:cNvSpPr/>
            <p:nvPr/>
          </p:nvSpPr>
          <p:spPr>
            <a:xfrm>
              <a:off x="537063" y="1125415"/>
              <a:ext cx="4400550" cy="753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752B2D6-FD25-4AF5-08CF-B2280D137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063" y="1878623"/>
              <a:ext cx="4400550" cy="4191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FE0AB93F-427D-C415-6DAA-8F55B4428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4731" y="1318846"/>
              <a:ext cx="1705213" cy="7906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5C8C393C-52D7-A930-38A1-487286E26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173" y="2028093"/>
            <a:ext cx="1157654" cy="115765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033C50-57CA-D2D7-99B6-6C9A5EC1E69F}"/>
              </a:ext>
            </a:extLst>
          </p:cNvPr>
          <p:cNvSpPr txBox="1"/>
          <p:nvPr/>
        </p:nvSpPr>
        <p:spPr>
          <a:xfrm>
            <a:off x="6674827" y="2422254"/>
            <a:ext cx="38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Déséquilibre Ham / Spam </a:t>
            </a:r>
          </a:p>
        </p:txBody>
      </p:sp>
    </p:spTree>
    <p:extLst>
      <p:ext uri="{BB962C8B-B14F-4D97-AF65-F5344CB8AC3E}">
        <p14:creationId xmlns:p14="http://schemas.microsoft.com/office/powerpoint/2010/main" val="382647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Exploration du data set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7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C8C393C-52D7-A930-38A1-487286E26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120745"/>
            <a:ext cx="1157654" cy="115765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033C50-57CA-D2D7-99B6-6C9A5EC1E69F}"/>
              </a:ext>
            </a:extLst>
          </p:cNvPr>
          <p:cNvSpPr txBox="1"/>
          <p:nvPr/>
        </p:nvSpPr>
        <p:spPr>
          <a:xfrm>
            <a:off x="1355481" y="514906"/>
            <a:ext cx="38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Déséquilibre Ham / Spam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06CC2D-DBB7-A1CA-D2AF-6D150F59B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002" y="1807713"/>
            <a:ext cx="9269119" cy="294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0798A7-1FE8-0209-6351-57D64280D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96" y="5095997"/>
            <a:ext cx="1157654" cy="115765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5A28248-9D0B-FE2B-AE93-0DCC93363498}"/>
              </a:ext>
            </a:extLst>
          </p:cNvPr>
          <p:cNvSpPr txBox="1"/>
          <p:nvPr/>
        </p:nvSpPr>
        <p:spPr>
          <a:xfrm>
            <a:off x="5165481" y="5490158"/>
            <a:ext cx="628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Présence de doublons   =&gt; Hypothèse : Sources multiples ?</a:t>
            </a:r>
          </a:p>
        </p:txBody>
      </p:sp>
    </p:spTree>
    <p:extLst>
      <p:ext uri="{BB962C8B-B14F-4D97-AF65-F5344CB8AC3E}">
        <p14:creationId xmlns:p14="http://schemas.microsoft.com/office/powerpoint/2010/main" val="315775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Exploration du data set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8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C8C393C-52D7-A930-38A1-487286E26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120745"/>
            <a:ext cx="1157654" cy="115765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033C50-57CA-D2D7-99B6-6C9A5EC1E69F}"/>
              </a:ext>
            </a:extLst>
          </p:cNvPr>
          <p:cNvSpPr txBox="1"/>
          <p:nvPr/>
        </p:nvSpPr>
        <p:spPr>
          <a:xfrm>
            <a:off x="1355481" y="120745"/>
            <a:ext cx="38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Déséquilibre Ham / Spam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A28248-9D0B-FE2B-AE93-0DCC93363498}"/>
              </a:ext>
            </a:extLst>
          </p:cNvPr>
          <p:cNvSpPr txBox="1"/>
          <p:nvPr/>
        </p:nvSpPr>
        <p:spPr>
          <a:xfrm>
            <a:off x="1355480" y="442119"/>
            <a:ext cx="282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Présence de doublons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D5F4282-7A08-8FCC-EDD3-966316696A36}"/>
              </a:ext>
            </a:extLst>
          </p:cNvPr>
          <p:cNvGrpSpPr/>
          <p:nvPr/>
        </p:nvGrpSpPr>
        <p:grpSpPr>
          <a:xfrm>
            <a:off x="2954947" y="1813176"/>
            <a:ext cx="5782482" cy="1505160"/>
            <a:chOff x="2770308" y="2307143"/>
            <a:chExt cx="5782482" cy="150516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D789EE2-52ED-729C-E1E2-72A0F0D04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0308" y="2307143"/>
              <a:ext cx="5782482" cy="15051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5377FD-3D5D-CB22-7A0A-E0E716C741E6}"/>
                </a:ext>
              </a:extLst>
            </p:cNvPr>
            <p:cNvSpPr/>
            <p:nvPr/>
          </p:nvSpPr>
          <p:spPr>
            <a:xfrm>
              <a:off x="7578968" y="2681654"/>
              <a:ext cx="967154" cy="11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3151BF8D-290A-C418-B5DE-6BA505A56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93" y="3505694"/>
            <a:ext cx="11311150" cy="2761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EEA9E78-17A4-7B2F-8196-D978A290E12E}"/>
              </a:ext>
            </a:extLst>
          </p:cNvPr>
          <p:cNvSpPr txBox="1"/>
          <p:nvPr/>
        </p:nvSpPr>
        <p:spPr>
          <a:xfrm>
            <a:off x="1355479" y="787633"/>
            <a:ext cx="282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030A0"/>
                </a:solidFill>
              </a:rPr>
              <a:t>Nombre de mot moyen semble différent</a:t>
            </a:r>
          </a:p>
        </p:txBody>
      </p:sp>
    </p:spTree>
    <p:extLst>
      <p:ext uri="{BB962C8B-B14F-4D97-AF65-F5344CB8AC3E}">
        <p14:creationId xmlns:p14="http://schemas.microsoft.com/office/powerpoint/2010/main" val="148346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970" y="2236494"/>
            <a:ext cx="5251450" cy="166129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Création de modèles</a:t>
            </a:r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437" r="20437"/>
          <a:stretch/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9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7CCC928-C848-3A3F-8AC8-96A31E4E032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4940496" y="560383"/>
            <a:ext cx="1508312" cy="1508312"/>
          </a:xfrm>
          <a:prstGeom prst="flowChartConnector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E63E795-3093-2AC2-DD03-64EF1D18E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362" y="1920689"/>
            <a:ext cx="1508311" cy="1508311"/>
          </a:xfrm>
          <a:prstGeom prst="ellipse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080C9C5-04CC-1DA5-D649-6D3C012E4DE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-1" r="46056"/>
          <a:stretch/>
        </p:blipFill>
        <p:spPr>
          <a:xfrm>
            <a:off x="4141756" y="3280994"/>
            <a:ext cx="1512000" cy="1512000"/>
          </a:xfrm>
          <a:prstGeom prst="ellipse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E69FE6F-5F6B-641A-E99A-853C0E1CE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6572" y="4641299"/>
            <a:ext cx="1587945" cy="1512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999682.tgt.Office_48420175_TF55661986_Win32_OJ108979094" id="{91663FFC-0D4F-48D0-8A8E-A9AC483E0A31}" vid="{F481D0F7-3106-4360-9670-5029126935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la technologie</Template>
  <TotalTime>340</TotalTime>
  <Words>477</Words>
  <Application>Microsoft Office PowerPoint</Application>
  <PresentationFormat>Grand écran</PresentationFormat>
  <Paragraphs>134</Paragraphs>
  <Slides>25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Biome Light</vt:lpstr>
      <vt:lpstr>Calibri</vt:lpstr>
      <vt:lpstr>Calibri Light</vt:lpstr>
      <vt:lpstr>Wingdings</vt:lpstr>
      <vt:lpstr>Thème Office</vt:lpstr>
      <vt:lpstr>Spam Classifier</vt:lpstr>
      <vt:lpstr>Ordre du jour</vt:lpstr>
      <vt:lpstr>INTRODUCTION</vt:lpstr>
      <vt:lpstr>INTRODUCTION</vt:lpstr>
      <vt:lpstr>INTRODUCTION</vt:lpstr>
      <vt:lpstr>INTRODUCTION</vt:lpstr>
      <vt:lpstr>INTRODUCTION</vt:lpstr>
      <vt:lpstr>INTRODUCTION</vt:lpstr>
      <vt:lpstr>Création de modèles</vt:lpstr>
      <vt:lpstr>preprocessing</vt:lpstr>
      <vt:lpstr>preprocessing</vt:lpstr>
      <vt:lpstr>preprocessing</vt:lpstr>
      <vt:lpstr>Présentation PowerPoint</vt:lpstr>
      <vt:lpstr>Présentation PowerPoint</vt:lpstr>
      <vt:lpstr>RésultatS</vt:lpstr>
      <vt:lpstr>Présentation PowerPoint</vt:lpstr>
      <vt:lpstr>Présentation PowerPoint</vt:lpstr>
      <vt:lpstr>Présentation PowerPoint</vt:lpstr>
      <vt:lpstr>Présentation PowerPoint</vt:lpstr>
      <vt:lpstr>améliorationS</vt:lpstr>
      <vt:lpstr>Présentation PowerPoint</vt:lpstr>
      <vt:lpstr>Présentation PowerPoint</vt:lpstr>
      <vt:lpstr>chronologie trimestrielle</vt:lpstr>
      <vt:lpstr>SYNTHÈSE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Classifier</dc:title>
  <dc:creator>L. Berville</dc:creator>
  <cp:lastModifiedBy>L. Berville</cp:lastModifiedBy>
  <cp:revision>29</cp:revision>
  <dcterms:created xsi:type="dcterms:W3CDTF">2024-01-23T13:36:48Z</dcterms:created>
  <dcterms:modified xsi:type="dcterms:W3CDTF">2024-01-24T13:15:05Z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