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60" r:id="rId1"/>
    <p:sldMasterId id="2147483662" r:id="rId2"/>
    <p:sldMasterId id="2147483665" r:id="rId3"/>
    <p:sldMasterId id="2147483673" r:id="rId4"/>
    <p:sldMasterId id="2147483682" r:id="rId5"/>
  </p:sldMasterIdLst>
  <p:notesMasterIdLst>
    <p:notesMasterId r:id="rId31"/>
  </p:notesMasterIdLst>
  <p:sldIdLst>
    <p:sldId id="446" r:id="rId6"/>
    <p:sldId id="443" r:id="rId7"/>
    <p:sldId id="447" r:id="rId8"/>
    <p:sldId id="448" r:id="rId9"/>
    <p:sldId id="510" r:id="rId10"/>
    <p:sldId id="511" r:id="rId11"/>
    <p:sldId id="503" r:id="rId12"/>
    <p:sldId id="504" r:id="rId13"/>
    <p:sldId id="506" r:id="rId14"/>
    <p:sldId id="266" r:id="rId15"/>
    <p:sldId id="455" r:id="rId16"/>
    <p:sldId id="512" r:id="rId17"/>
    <p:sldId id="441" r:id="rId18"/>
    <p:sldId id="457" r:id="rId19"/>
    <p:sldId id="509" r:id="rId20"/>
    <p:sldId id="459" r:id="rId21"/>
    <p:sldId id="513" r:id="rId22"/>
    <p:sldId id="440" r:id="rId23"/>
    <p:sldId id="315" r:id="rId24"/>
    <p:sldId id="432" r:id="rId25"/>
    <p:sldId id="326" r:id="rId26"/>
    <p:sldId id="481" r:id="rId27"/>
    <p:sldId id="500" r:id="rId28"/>
    <p:sldId id="501" r:id="rId29"/>
    <p:sldId id="262" r:id="rId30"/>
  </p:sldIdLst>
  <p:sldSz cx="9144000" cy="6858000" type="screen4x3"/>
  <p:notesSz cx="6858000" cy="9144000"/>
  <p:embeddedFontLst>
    <p:embeddedFont>
      <p:font typeface="Lato" panose="020F0502020204030203" pitchFamily="34" charset="77"/>
      <p:regular r:id="rId32"/>
      <p:bold r:id="rId33"/>
      <p:italic r:id="rId34"/>
      <p:boldItalic r:id="rId35"/>
    </p:embeddedFont>
    <p:embeddedFont>
      <p:font typeface="Lato Regular" panose="020F0502020204030203" pitchFamily="34" charset="77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Set-up" id="{12B63EDC-5B81-9144-8F70-18C9D7A246CD}">
          <p14:sldIdLst/>
        </p14:section>
        <p14:section name="Price Takers" id="{3F5ECA00-B78D-C944-832E-93DE058AB4C9}">
          <p14:sldIdLst>
            <p14:sldId id="446"/>
            <p14:sldId id="443"/>
            <p14:sldId id="447"/>
            <p14:sldId id="448"/>
            <p14:sldId id="510"/>
            <p14:sldId id="511"/>
            <p14:sldId id="503"/>
            <p14:sldId id="504"/>
            <p14:sldId id="506"/>
            <p14:sldId id="266"/>
            <p14:sldId id="455"/>
            <p14:sldId id="512"/>
            <p14:sldId id="441"/>
            <p14:sldId id="457"/>
            <p14:sldId id="509"/>
            <p14:sldId id="459"/>
            <p14:sldId id="513"/>
            <p14:sldId id="440"/>
            <p14:sldId id="315"/>
            <p14:sldId id="432"/>
            <p14:sldId id="326"/>
            <p14:sldId id="481"/>
            <p14:sldId id="500"/>
            <p14:sldId id="50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5E8"/>
    <a:srgbClr val="F7D097"/>
    <a:srgbClr val="FF5765"/>
    <a:srgbClr val="F8F8F8"/>
    <a:srgbClr val="F0F0F0"/>
    <a:srgbClr val="FAFAFA"/>
    <a:srgbClr val="FF4E4D"/>
    <a:srgbClr val="FF3C60"/>
    <a:srgbClr val="FF2F53"/>
    <a:srgbClr val="DC2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 autoAdjust="0"/>
    <p:restoredTop sz="78299"/>
  </p:normalViewPr>
  <p:slideViewPr>
    <p:cSldViewPr snapToGrid="0" snapToObjects="1">
      <p:cViewPr varScale="1">
        <p:scale>
          <a:sx n="99" d="100"/>
          <a:sy n="99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8.fntdata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" panose="020F0502020204030203" pitchFamily="34" charset="77"/>
              </a:defRPr>
            </a:lvl1pPr>
          </a:lstStyle>
          <a:p>
            <a:fld id="{F92200C8-7BD9-E243-9CF2-D3291C738CAB}" type="datetimeFigureOut">
              <a:rPr lang="en-US" smtClean="0"/>
              <a:pPr/>
              <a:t>1/27/20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" panose="020F0502020204030203" pitchFamily="34" charset="77"/>
              </a:defRPr>
            </a:lvl1pPr>
          </a:lstStyle>
          <a:p>
            <a:fld id="{EFB2FC55-080B-7C40-9220-2CA0D016AC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7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number of drivers is fixed at this stage, so profit maximization is down to the individual’s choice of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5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85E6BC1-D632-D942-8C20-F9831BCCC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Configure the game with the default options selected.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 the game </a:t>
            </a:r>
            <a:r>
              <a:rPr lang="en-US" b="1" dirty="0"/>
              <a:t>Price Takers </a:t>
            </a:r>
            <a:r>
              <a:rPr lang="en-US" b="0" dirty="0"/>
              <a:t>in your playlist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01ED944-0495-7646-9A94-A2FD9BB53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Run the survey </a:t>
            </a:r>
            <a:r>
              <a:rPr lang="en-US" b="1" dirty="0"/>
              <a:t>Post-Game Survey – Price Takers </a:t>
            </a:r>
            <a:r>
              <a:rPr lang="en-US" b="0" dirty="0"/>
              <a:t>in your playlist.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Question 1: When maximizing profit, how did you decide how many hours to drive?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When marginal revenue equals marginal cost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profit is zero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variable cost is minimized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Gut feeling and intuition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Question 2: What do you think was the long run equilibrium number of drivers in the market?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10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06429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0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begin to discuss how the market (in-game or real-life) would adjust to the equilibrium, and why the equilibrium would be 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COMING SOON: A better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5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63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55C10D-B431-BE4C-ADD9-5AD24235E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Run the survey </a:t>
            </a:r>
            <a:r>
              <a:rPr lang="en-US" b="1" dirty="0"/>
              <a:t>Concept Review – Price Takers </a:t>
            </a:r>
            <a:r>
              <a:rPr lang="en-US" b="0" dirty="0"/>
              <a:t>in your playlist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Question 1: Which of the following are true in the long-run at equilibrium?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Drivers will have an incentive to join the market due to its stability.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Drivers will have an incentive to leave the market due to low </a:t>
            </a:r>
            <a:r>
              <a:rPr lang="en-US" b="0"/>
              <a:t>economic profits.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Drivers will not have an incentive to enter or exit the market.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Drivers will not make an accounting profit.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Question 2: What was the long-run equilibrium profit in this perfectly competitive market?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$64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Unlimited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$0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Impossible to know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summarizes both concept </a:t>
            </a:r>
            <a:r>
              <a:rPr lang="en-US"/>
              <a:t>review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0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6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6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4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2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9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1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3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2FC55-080B-7C40-9220-2CA0D016AC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2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01ED944-0495-7646-9A94-A2FD9BB53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 the survey </a:t>
            </a:r>
            <a:r>
              <a:rPr lang="en-US" b="1" dirty="0"/>
              <a:t>Pre-Game Survey – Price Takers </a:t>
            </a:r>
            <a:r>
              <a:rPr lang="en-US" b="0" dirty="0"/>
              <a:t>in your playlist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Question 1:  If there are 3 drivers who enter the market, and you choose to drive 3 hours as in the following image, what is the resulting profit?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https://moblab-poll-images.s3.amazonaws.com/438f6eff-959e-4aa9-8550-9775183839cb-a96f7afe-8871-44ce-8209-31a6be286788/0.png?cacheBust=10LUv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$64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$2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$25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Impossible to tell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Question 2: If there are 10 potential drivers in the market, how many drivers will enter the market?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10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Impossible to tell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99263"/>
            <a:ext cx="7772400" cy="7543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336"/>
            <a:ext cx="6400800" cy="6396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rgbClr val="128FAE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8" name="Freeform 70"/>
          <p:cNvSpPr>
            <a:spLocks noChangeAspect="1" noChangeArrowheads="1"/>
          </p:cNvSpPr>
          <p:nvPr userDrawn="1"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6020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mpleted 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15522"/>
            <a:ext cx="7772400" cy="754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 dirty="0"/>
              <a:t>Completed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3595"/>
            <a:ext cx="6400800" cy="6396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rgbClr val="128FAE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8" name="Freeform 70"/>
          <p:cNvSpPr>
            <a:spLocks noChangeAspect="1" noChangeArrowheads="1"/>
          </p:cNvSpPr>
          <p:nvPr userDrawn="1"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9BE5E5-8327-6A4C-86EF-2EE4458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C8DBBFD-D78B-0D47-9D22-386CEDF869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240" y="199608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9226"/>
            <a:ext cx="7772400" cy="92604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/>
                <a:cs typeface="La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n>
                  <a:noFill/>
                </a:ln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8376" y="6492875"/>
            <a:ext cx="3776472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9DAAAF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732486"/>
            <a:ext cx="6400800" cy="6396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3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60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CF17B9-8370-0D44-A1AD-2A505082D0E8}"/>
              </a:ext>
            </a:extLst>
          </p:cNvPr>
          <p:cNvCxnSpPr>
            <a:cxnSpLocks/>
          </p:cNvCxnSpPr>
          <p:nvPr userDrawn="1"/>
        </p:nvCxnSpPr>
        <p:spPr>
          <a:xfrm>
            <a:off x="906087" y="800454"/>
            <a:ext cx="7870081" cy="0"/>
          </a:xfrm>
          <a:prstGeom prst="line">
            <a:avLst/>
          </a:prstGeom>
          <a:ln w="12700" cmpd="sng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2">
            <a:extLst>
              <a:ext uri="{FF2B5EF4-FFF2-40B4-BE49-F238E27FC236}">
                <a16:creationId xmlns:a16="http://schemas.microsoft.com/office/drawing/2014/main" id="{7049F142-EE30-2A43-BBD6-4C2FF842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37" y="174285"/>
            <a:ext cx="7634807" cy="532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27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2">
            <a:extLst>
              <a:ext uri="{FF2B5EF4-FFF2-40B4-BE49-F238E27FC236}">
                <a16:creationId xmlns:a16="http://schemas.microsoft.com/office/drawing/2014/main" id="{0E664722-B25B-1041-A1B4-56E17F0B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37" y="174285"/>
            <a:ext cx="7634807" cy="532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622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2369D-5535-F240-89D6-B36742D671E8}"/>
              </a:ext>
            </a:extLst>
          </p:cNvPr>
          <p:cNvCxnSpPr>
            <a:cxnSpLocks/>
          </p:cNvCxnSpPr>
          <p:nvPr userDrawn="1"/>
        </p:nvCxnSpPr>
        <p:spPr>
          <a:xfrm>
            <a:off x="906087" y="800454"/>
            <a:ext cx="7870081" cy="0"/>
          </a:xfrm>
          <a:prstGeom prst="line">
            <a:avLst/>
          </a:prstGeom>
          <a:ln w="12700" cmpd="sng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2">
            <a:extLst>
              <a:ext uri="{FF2B5EF4-FFF2-40B4-BE49-F238E27FC236}">
                <a16:creationId xmlns:a16="http://schemas.microsoft.com/office/drawing/2014/main" id="{AFD8CF49-F327-614E-A4F1-A16A5EDF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37" y="174285"/>
            <a:ext cx="7634807" cy="532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926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 Image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FEAC576F-91BB-8D45-AB29-1D0614B5069A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308100" y="584581"/>
            <a:ext cx="6400800" cy="3895344"/>
          </a:xfrm>
          <a:prstGeom prst="roundRect">
            <a:avLst>
              <a:gd name="adj" fmla="val 272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52400" dist="76200" dir="5400000" rotWithShape="0">
              <a:schemeClr val="tx1">
                <a:alpha val="1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>
              <a:buNone/>
              <a:defRPr lang="en-US" sz="18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lvl="0" algn="ctr" defTabSz="914400"/>
            <a:r>
              <a:rPr lang="en-US" dirty="0"/>
              <a:t>GAMESCREEN</a:t>
            </a:r>
          </a:p>
        </p:txBody>
      </p:sp>
    </p:spTree>
    <p:extLst>
      <p:ext uri="{BB962C8B-B14F-4D97-AF65-F5344CB8AC3E}">
        <p14:creationId xmlns:p14="http://schemas.microsoft.com/office/powerpoint/2010/main" val="167874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C83E5-B1C9-3A45-BA6A-5EA3AB902837}"/>
              </a:ext>
            </a:extLst>
          </p:cNvPr>
          <p:cNvCxnSpPr>
            <a:cxnSpLocks/>
          </p:cNvCxnSpPr>
          <p:nvPr userDrawn="1"/>
        </p:nvCxnSpPr>
        <p:spPr>
          <a:xfrm>
            <a:off x="906087" y="800454"/>
            <a:ext cx="7870081" cy="0"/>
          </a:xfrm>
          <a:prstGeom prst="line">
            <a:avLst/>
          </a:prstGeom>
          <a:ln w="12700" cmpd="sng">
            <a:solidFill>
              <a:srgbClr val="BDB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54A5731F-6B19-C441-8EAC-2C1A30A2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37" y="174285"/>
            <a:ext cx="7634807" cy="532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70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4114"/>
            <a:ext cx="7772400" cy="75435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2187"/>
            <a:ext cx="6400800" cy="6396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 i="0">
                <a:solidFill>
                  <a:srgbClr val="128FAE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8" name="Freeform 70"/>
          <p:cNvSpPr>
            <a:spLocks noChangeAspect="1" noChangeArrowheads="1"/>
          </p:cNvSpPr>
          <p:nvPr userDrawn="1"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7FC163-63FE-7C45-95F3-41098DF7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29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2">
            <a:extLst>
              <a:ext uri="{FF2B5EF4-FFF2-40B4-BE49-F238E27FC236}">
                <a16:creationId xmlns:a16="http://schemas.microsoft.com/office/drawing/2014/main" id="{0A7DD203-EF71-BF4B-8739-531745D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97"/>
            <a:ext cx="8178283" cy="532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915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2">
            <a:extLst>
              <a:ext uri="{FF2B5EF4-FFF2-40B4-BE49-F238E27FC236}">
                <a16:creationId xmlns:a16="http://schemas.microsoft.com/office/drawing/2014/main" id="{0A7DD203-EF71-BF4B-8739-531745D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7" y="182597"/>
            <a:ext cx="8003716" cy="532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4F2E18-D5B4-6743-854D-02DA0D314E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18288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9226"/>
            <a:ext cx="7772400" cy="926042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cs typeface="La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n>
                  <a:noFill/>
                </a:ln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8376" y="6492875"/>
            <a:ext cx="3776472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732486"/>
            <a:ext cx="6400800" cy="6396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832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2">
            <a:extLst>
              <a:ext uri="{FF2B5EF4-FFF2-40B4-BE49-F238E27FC236}">
                <a16:creationId xmlns:a16="http://schemas.microsoft.com/office/drawing/2014/main" id="{0A7DD203-EF71-BF4B-8739-531745D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7" y="182597"/>
            <a:ext cx="8003716" cy="532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B824CF-BA43-6E46-B1B4-D46130AB15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18288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67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2">
            <a:extLst>
              <a:ext uri="{FF2B5EF4-FFF2-40B4-BE49-F238E27FC236}">
                <a16:creationId xmlns:a16="http://schemas.microsoft.com/office/drawing/2014/main" id="{0A7DD203-EF71-BF4B-8739-531745D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7" y="182597"/>
            <a:ext cx="8003716" cy="532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EB0A4-6DF1-B84D-B386-7283796CF8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18288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319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2">
            <a:extLst>
              <a:ext uri="{FF2B5EF4-FFF2-40B4-BE49-F238E27FC236}">
                <a16:creationId xmlns:a16="http://schemas.microsoft.com/office/drawing/2014/main" id="{0A7DD203-EF71-BF4B-8739-531745D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7" y="182597"/>
            <a:ext cx="8003716" cy="532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30F887-D1A3-CD4B-B725-DB2952207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18288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4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2">
            <a:extLst>
              <a:ext uri="{FF2B5EF4-FFF2-40B4-BE49-F238E27FC236}">
                <a16:creationId xmlns:a16="http://schemas.microsoft.com/office/drawing/2014/main" id="{0A7DD203-EF71-BF4B-8739-531745D1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7" y="182597"/>
            <a:ext cx="8003716" cy="532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1BF204-B955-F24B-B4E7-457580B5F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18288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60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A0E3D5-D724-A245-BEE5-AC281CDBE57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0003" y="1109472"/>
            <a:ext cx="7512676" cy="4572000"/>
          </a:xfrm>
          <a:prstGeom prst="roundRect">
            <a:avLst>
              <a:gd name="adj" fmla="val 272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52400" dist="76200" dir="5400000" rotWithShape="0">
              <a:schemeClr val="tx1">
                <a:alpha val="1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>
              <a:buNone/>
              <a:defRPr lang="en-US" sz="18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lvl="0" algn="ctr" defTabSz="914400"/>
            <a:r>
              <a:rPr lang="en-US" dirty="0"/>
              <a:t>GAMESCREEN</a:t>
            </a:r>
          </a:p>
        </p:txBody>
      </p:sp>
      <p:sp>
        <p:nvSpPr>
          <p:cNvPr id="9" name="Title Placeholder 12">
            <a:extLst>
              <a:ext uri="{FF2B5EF4-FFF2-40B4-BE49-F238E27FC236}">
                <a16:creationId xmlns:a16="http://schemas.microsoft.com/office/drawing/2014/main" id="{3D3A5D84-BB1D-3A4C-A77A-10BB6B72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97"/>
            <a:ext cx="8178283" cy="532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009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532"/>
            <a:ext cx="8229600" cy="49766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2">
            <a:extLst>
              <a:ext uri="{FF2B5EF4-FFF2-40B4-BE49-F238E27FC236}">
                <a16:creationId xmlns:a16="http://schemas.microsoft.com/office/drawing/2014/main" id="{52F08F93-C46D-CE4C-9BD2-AAD3B50C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97"/>
            <a:ext cx="8178283" cy="5322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248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EBC9-9617-D04E-880D-9D5D1B05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n>
                  <a:noFill/>
                </a:ln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321C8-42BF-DE41-B0F9-D9695FEE2AF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87083" y="2788920"/>
            <a:ext cx="4169835" cy="1280160"/>
            <a:chOff x="4591050" y="2894013"/>
            <a:chExt cx="3376613" cy="1036637"/>
          </a:xfrm>
        </p:grpSpPr>
        <p:sp>
          <p:nvSpPr>
            <p:cNvPr id="9" name="Freeform 1">
              <a:extLst>
                <a:ext uri="{FF2B5EF4-FFF2-40B4-BE49-F238E27FC236}">
                  <a16:creationId xmlns:a16="http://schemas.microsoft.com/office/drawing/2014/main" id="{4565AF12-E276-8F4B-B2F1-CAD643D9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3008313"/>
              <a:ext cx="2244725" cy="495300"/>
            </a:xfrm>
            <a:custGeom>
              <a:avLst/>
              <a:gdLst>
                <a:gd name="T0" fmla="*/ 618 w 6236"/>
                <a:gd name="T1" fmla="*/ 1204 h 1374"/>
                <a:gd name="T2" fmla="*/ 1236 w 6236"/>
                <a:gd name="T3" fmla="*/ 71 h 1374"/>
                <a:gd name="T4" fmla="*/ 1129 w 6236"/>
                <a:gd name="T5" fmla="*/ 1353 h 1374"/>
                <a:gd name="T6" fmla="*/ 1137 w 6236"/>
                <a:gd name="T7" fmla="*/ 223 h 1374"/>
                <a:gd name="T8" fmla="*/ 576 w 6236"/>
                <a:gd name="T9" fmla="*/ 1353 h 1374"/>
                <a:gd name="T10" fmla="*/ 107 w 6236"/>
                <a:gd name="T11" fmla="*/ 790 h 1374"/>
                <a:gd name="T12" fmla="*/ 0 w 6236"/>
                <a:gd name="T13" fmla="*/ 1350 h 1374"/>
                <a:gd name="T14" fmla="*/ 144 w 6236"/>
                <a:gd name="T15" fmla="*/ 71 h 1374"/>
                <a:gd name="T16" fmla="*/ 1531 w 6236"/>
                <a:gd name="T17" fmla="*/ 615 h 1374"/>
                <a:gd name="T18" fmla="*/ 1901 w 6236"/>
                <a:gd name="T19" fmla="*/ 381 h 1374"/>
                <a:gd name="T20" fmla="*/ 2327 w 6236"/>
                <a:gd name="T21" fmla="*/ 866 h 1374"/>
                <a:gd name="T22" fmla="*/ 2273 w 6236"/>
                <a:gd name="T23" fmla="*/ 1136 h 1374"/>
                <a:gd name="T24" fmla="*/ 1904 w 6236"/>
                <a:gd name="T25" fmla="*/ 1364 h 1374"/>
                <a:gd name="T26" fmla="*/ 1479 w 6236"/>
                <a:gd name="T27" fmla="*/ 880 h 1374"/>
                <a:gd name="T28" fmla="*/ 1585 w 6236"/>
                <a:gd name="T29" fmla="*/ 894 h 1374"/>
                <a:gd name="T30" fmla="*/ 1904 w 6236"/>
                <a:gd name="T31" fmla="*/ 1285 h 1374"/>
                <a:gd name="T32" fmla="*/ 2223 w 6236"/>
                <a:gd name="T33" fmla="*/ 886 h 1374"/>
                <a:gd name="T34" fmla="*/ 2183 w 6236"/>
                <a:gd name="T35" fmla="*/ 666 h 1374"/>
                <a:gd name="T36" fmla="*/ 1904 w 6236"/>
                <a:gd name="T37" fmla="*/ 474 h 1374"/>
                <a:gd name="T38" fmla="*/ 1582 w 6236"/>
                <a:gd name="T39" fmla="*/ 875 h 1374"/>
                <a:gd name="T40" fmla="*/ 1585 w 6236"/>
                <a:gd name="T41" fmla="*/ 894 h 1374"/>
                <a:gd name="T42" fmla="*/ 3219 w 6236"/>
                <a:gd name="T43" fmla="*/ 1240 h 1374"/>
                <a:gd name="T44" fmla="*/ 2651 w 6236"/>
                <a:gd name="T45" fmla="*/ 1223 h 1374"/>
                <a:gd name="T46" fmla="*/ 2547 w 6236"/>
                <a:gd name="T47" fmla="*/ 1353 h 1374"/>
                <a:gd name="T48" fmla="*/ 2651 w 6236"/>
                <a:gd name="T49" fmla="*/ 0 h 1374"/>
                <a:gd name="T50" fmla="*/ 2951 w 6236"/>
                <a:gd name="T51" fmla="*/ 384 h 1374"/>
                <a:gd name="T52" fmla="*/ 3317 w 6236"/>
                <a:gd name="T53" fmla="*/ 872 h 1374"/>
                <a:gd name="T54" fmla="*/ 3210 w 6236"/>
                <a:gd name="T55" fmla="*/ 869 h 1374"/>
                <a:gd name="T56" fmla="*/ 2931 w 6236"/>
                <a:gd name="T57" fmla="*/ 477 h 1374"/>
                <a:gd name="T58" fmla="*/ 2651 w 6236"/>
                <a:gd name="T59" fmla="*/ 674 h 1374"/>
                <a:gd name="T60" fmla="*/ 2931 w 6236"/>
                <a:gd name="T61" fmla="*/ 1283 h 1374"/>
                <a:gd name="T62" fmla="*/ 3210 w 6236"/>
                <a:gd name="T63" fmla="*/ 869 h 1374"/>
                <a:gd name="T64" fmla="*/ 4319 w 6236"/>
                <a:gd name="T65" fmla="*/ 1353 h 1374"/>
                <a:gd name="T66" fmla="*/ 3577 w 6236"/>
                <a:gd name="T67" fmla="*/ 71 h 1374"/>
                <a:gd name="T68" fmla="*/ 3687 w 6236"/>
                <a:gd name="T69" fmla="*/ 1263 h 1374"/>
                <a:gd name="T70" fmla="*/ 5104 w 6236"/>
                <a:gd name="T71" fmla="*/ 1353 h 1374"/>
                <a:gd name="T72" fmla="*/ 4943 w 6236"/>
                <a:gd name="T73" fmla="*/ 1333 h 1374"/>
                <a:gd name="T74" fmla="*/ 4536 w 6236"/>
                <a:gd name="T75" fmla="*/ 1297 h 1374"/>
                <a:gd name="T76" fmla="*/ 4567 w 6236"/>
                <a:gd name="T77" fmla="*/ 883 h 1374"/>
                <a:gd name="T78" fmla="*/ 5084 w 6236"/>
                <a:gd name="T79" fmla="*/ 801 h 1374"/>
                <a:gd name="T80" fmla="*/ 5022 w 6236"/>
                <a:gd name="T81" fmla="*/ 533 h 1374"/>
                <a:gd name="T82" fmla="*/ 4655 w 6236"/>
                <a:gd name="T83" fmla="*/ 530 h 1374"/>
                <a:gd name="T84" fmla="*/ 4474 w 6236"/>
                <a:gd name="T85" fmla="*/ 666 h 1374"/>
                <a:gd name="T86" fmla="*/ 4841 w 6236"/>
                <a:gd name="T87" fmla="*/ 384 h 1374"/>
                <a:gd name="T88" fmla="*/ 5188 w 6236"/>
                <a:gd name="T89" fmla="*/ 686 h 1374"/>
                <a:gd name="T90" fmla="*/ 5217 w 6236"/>
                <a:gd name="T91" fmla="*/ 1342 h 1374"/>
                <a:gd name="T92" fmla="*/ 5104 w 6236"/>
                <a:gd name="T93" fmla="*/ 1353 h 1374"/>
                <a:gd name="T94" fmla="*/ 4960 w 6236"/>
                <a:gd name="T95" fmla="*/ 1226 h 1374"/>
                <a:gd name="T96" fmla="*/ 5081 w 6236"/>
                <a:gd name="T97" fmla="*/ 883 h 1374"/>
                <a:gd name="T98" fmla="*/ 4644 w 6236"/>
                <a:gd name="T99" fmla="*/ 939 h 1374"/>
                <a:gd name="T100" fmla="*/ 4613 w 6236"/>
                <a:gd name="T101" fmla="*/ 1226 h 1374"/>
                <a:gd name="T102" fmla="*/ 6136 w 6236"/>
                <a:gd name="T103" fmla="*/ 1240 h 1374"/>
                <a:gd name="T104" fmla="*/ 5569 w 6236"/>
                <a:gd name="T105" fmla="*/ 1223 h 1374"/>
                <a:gd name="T106" fmla="*/ 5465 w 6236"/>
                <a:gd name="T107" fmla="*/ 1353 h 1374"/>
                <a:gd name="T108" fmla="*/ 5569 w 6236"/>
                <a:gd name="T109" fmla="*/ 0 h 1374"/>
                <a:gd name="T110" fmla="*/ 5868 w 6236"/>
                <a:gd name="T111" fmla="*/ 384 h 1374"/>
                <a:gd name="T112" fmla="*/ 6235 w 6236"/>
                <a:gd name="T113" fmla="*/ 872 h 1374"/>
                <a:gd name="T114" fmla="*/ 6136 w 6236"/>
                <a:gd name="T115" fmla="*/ 1240 h 1374"/>
                <a:gd name="T116" fmla="*/ 6057 w 6236"/>
                <a:gd name="T117" fmla="*/ 578 h 1374"/>
                <a:gd name="T118" fmla="*/ 5679 w 6236"/>
                <a:gd name="T119" fmla="*/ 528 h 1374"/>
                <a:gd name="T120" fmla="*/ 5572 w 6236"/>
                <a:gd name="T121" fmla="*/ 1102 h 1374"/>
                <a:gd name="T122" fmla="*/ 6055 w 6236"/>
                <a:gd name="T123" fmla="*/ 1178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36" h="1374">
                  <a:moveTo>
                    <a:pt x="144" y="71"/>
                  </a:moveTo>
                  <a:lnTo>
                    <a:pt x="618" y="1204"/>
                  </a:lnTo>
                  <a:lnTo>
                    <a:pt x="1092" y="71"/>
                  </a:lnTo>
                  <a:lnTo>
                    <a:pt x="1236" y="71"/>
                  </a:lnTo>
                  <a:lnTo>
                    <a:pt x="1236" y="1353"/>
                  </a:lnTo>
                  <a:lnTo>
                    <a:pt x="1129" y="1353"/>
                  </a:lnTo>
                  <a:lnTo>
                    <a:pt x="1129" y="796"/>
                  </a:lnTo>
                  <a:lnTo>
                    <a:pt x="1137" y="223"/>
                  </a:lnTo>
                  <a:lnTo>
                    <a:pt x="660" y="1353"/>
                  </a:lnTo>
                  <a:lnTo>
                    <a:pt x="576" y="1353"/>
                  </a:lnTo>
                  <a:lnTo>
                    <a:pt x="99" y="226"/>
                  </a:lnTo>
                  <a:lnTo>
                    <a:pt x="107" y="790"/>
                  </a:lnTo>
                  <a:lnTo>
                    <a:pt x="107" y="1350"/>
                  </a:lnTo>
                  <a:lnTo>
                    <a:pt x="0" y="1350"/>
                  </a:lnTo>
                  <a:lnTo>
                    <a:pt x="0" y="71"/>
                  </a:lnTo>
                  <a:lnTo>
                    <a:pt x="144" y="71"/>
                  </a:lnTo>
                  <a:close/>
                  <a:moveTo>
                    <a:pt x="1479" y="863"/>
                  </a:moveTo>
                  <a:cubicBezTo>
                    <a:pt x="1479" y="773"/>
                    <a:pt x="1495" y="688"/>
                    <a:pt x="1531" y="615"/>
                  </a:cubicBezTo>
                  <a:cubicBezTo>
                    <a:pt x="1568" y="542"/>
                    <a:pt x="1616" y="485"/>
                    <a:pt x="1681" y="443"/>
                  </a:cubicBezTo>
                  <a:cubicBezTo>
                    <a:pt x="1746" y="403"/>
                    <a:pt x="1819" y="381"/>
                    <a:pt x="1901" y="381"/>
                  </a:cubicBezTo>
                  <a:cubicBezTo>
                    <a:pt x="2028" y="381"/>
                    <a:pt x="2129" y="425"/>
                    <a:pt x="2208" y="513"/>
                  </a:cubicBezTo>
                  <a:cubicBezTo>
                    <a:pt x="2287" y="600"/>
                    <a:pt x="2327" y="719"/>
                    <a:pt x="2327" y="866"/>
                  </a:cubicBezTo>
                  <a:lnTo>
                    <a:pt x="2327" y="889"/>
                  </a:lnTo>
                  <a:cubicBezTo>
                    <a:pt x="2327" y="982"/>
                    <a:pt x="2310" y="1064"/>
                    <a:pt x="2273" y="1136"/>
                  </a:cubicBezTo>
                  <a:cubicBezTo>
                    <a:pt x="2237" y="1209"/>
                    <a:pt x="2189" y="1266"/>
                    <a:pt x="2124" y="1305"/>
                  </a:cubicBezTo>
                  <a:cubicBezTo>
                    <a:pt x="2059" y="1345"/>
                    <a:pt x="1985" y="1364"/>
                    <a:pt x="1904" y="1364"/>
                  </a:cubicBezTo>
                  <a:cubicBezTo>
                    <a:pt x="1777" y="1364"/>
                    <a:pt x="1675" y="1319"/>
                    <a:pt x="1596" y="1232"/>
                  </a:cubicBezTo>
                  <a:cubicBezTo>
                    <a:pt x="1518" y="1142"/>
                    <a:pt x="1479" y="1027"/>
                    <a:pt x="1479" y="880"/>
                  </a:cubicBezTo>
                  <a:lnTo>
                    <a:pt x="1479" y="863"/>
                  </a:lnTo>
                  <a:close/>
                  <a:moveTo>
                    <a:pt x="1585" y="894"/>
                  </a:moveTo>
                  <a:cubicBezTo>
                    <a:pt x="1585" y="1007"/>
                    <a:pt x="1613" y="1102"/>
                    <a:pt x="1672" y="1175"/>
                  </a:cubicBezTo>
                  <a:cubicBezTo>
                    <a:pt x="1731" y="1249"/>
                    <a:pt x="1808" y="1285"/>
                    <a:pt x="1904" y="1285"/>
                  </a:cubicBezTo>
                  <a:cubicBezTo>
                    <a:pt x="2000" y="1285"/>
                    <a:pt x="2076" y="1249"/>
                    <a:pt x="2135" y="1175"/>
                  </a:cubicBezTo>
                  <a:cubicBezTo>
                    <a:pt x="2194" y="1102"/>
                    <a:pt x="2223" y="1007"/>
                    <a:pt x="2223" y="886"/>
                  </a:cubicBezTo>
                  <a:lnTo>
                    <a:pt x="2223" y="866"/>
                  </a:lnTo>
                  <a:cubicBezTo>
                    <a:pt x="2223" y="793"/>
                    <a:pt x="2208" y="728"/>
                    <a:pt x="2183" y="666"/>
                  </a:cubicBezTo>
                  <a:cubicBezTo>
                    <a:pt x="2155" y="607"/>
                    <a:pt x="2118" y="559"/>
                    <a:pt x="2070" y="525"/>
                  </a:cubicBezTo>
                  <a:cubicBezTo>
                    <a:pt x="2022" y="491"/>
                    <a:pt x="1966" y="474"/>
                    <a:pt x="1904" y="474"/>
                  </a:cubicBezTo>
                  <a:cubicBezTo>
                    <a:pt x="1811" y="474"/>
                    <a:pt x="1731" y="511"/>
                    <a:pt x="1672" y="584"/>
                  </a:cubicBezTo>
                  <a:cubicBezTo>
                    <a:pt x="1613" y="657"/>
                    <a:pt x="1582" y="753"/>
                    <a:pt x="1582" y="875"/>
                  </a:cubicBezTo>
                  <a:lnTo>
                    <a:pt x="1582" y="894"/>
                  </a:lnTo>
                  <a:lnTo>
                    <a:pt x="1585" y="894"/>
                  </a:lnTo>
                  <a:close/>
                  <a:moveTo>
                    <a:pt x="3317" y="889"/>
                  </a:moveTo>
                  <a:cubicBezTo>
                    <a:pt x="3317" y="1038"/>
                    <a:pt x="3284" y="1156"/>
                    <a:pt x="3219" y="1240"/>
                  </a:cubicBezTo>
                  <a:cubicBezTo>
                    <a:pt x="3154" y="1328"/>
                    <a:pt x="3063" y="1370"/>
                    <a:pt x="2953" y="1370"/>
                  </a:cubicBezTo>
                  <a:cubicBezTo>
                    <a:pt x="2821" y="1370"/>
                    <a:pt x="2719" y="1319"/>
                    <a:pt x="2651" y="1223"/>
                  </a:cubicBezTo>
                  <a:lnTo>
                    <a:pt x="2646" y="1353"/>
                  </a:lnTo>
                  <a:lnTo>
                    <a:pt x="2547" y="1353"/>
                  </a:lnTo>
                  <a:lnTo>
                    <a:pt x="2547" y="0"/>
                  </a:lnTo>
                  <a:lnTo>
                    <a:pt x="2651" y="0"/>
                  </a:lnTo>
                  <a:lnTo>
                    <a:pt x="2651" y="539"/>
                  </a:lnTo>
                  <a:cubicBezTo>
                    <a:pt x="2719" y="435"/>
                    <a:pt x="2818" y="384"/>
                    <a:pt x="2951" y="384"/>
                  </a:cubicBezTo>
                  <a:cubicBezTo>
                    <a:pt x="3063" y="384"/>
                    <a:pt x="3154" y="425"/>
                    <a:pt x="3219" y="513"/>
                  </a:cubicBezTo>
                  <a:cubicBezTo>
                    <a:pt x="3284" y="600"/>
                    <a:pt x="3317" y="719"/>
                    <a:pt x="3317" y="872"/>
                  </a:cubicBezTo>
                  <a:lnTo>
                    <a:pt x="3317" y="889"/>
                  </a:lnTo>
                  <a:close/>
                  <a:moveTo>
                    <a:pt x="3210" y="869"/>
                  </a:moveTo>
                  <a:cubicBezTo>
                    <a:pt x="3210" y="742"/>
                    <a:pt x="3185" y="645"/>
                    <a:pt x="3137" y="578"/>
                  </a:cubicBezTo>
                  <a:cubicBezTo>
                    <a:pt x="3089" y="510"/>
                    <a:pt x="3018" y="477"/>
                    <a:pt x="2931" y="477"/>
                  </a:cubicBezTo>
                  <a:cubicBezTo>
                    <a:pt x="2863" y="477"/>
                    <a:pt x="2807" y="494"/>
                    <a:pt x="2759" y="528"/>
                  </a:cubicBezTo>
                  <a:cubicBezTo>
                    <a:pt x="2711" y="561"/>
                    <a:pt x="2677" y="609"/>
                    <a:pt x="2651" y="674"/>
                  </a:cubicBezTo>
                  <a:lnTo>
                    <a:pt x="2651" y="1102"/>
                  </a:lnTo>
                  <a:cubicBezTo>
                    <a:pt x="2705" y="1221"/>
                    <a:pt x="2798" y="1283"/>
                    <a:pt x="2931" y="1283"/>
                  </a:cubicBezTo>
                  <a:cubicBezTo>
                    <a:pt x="3018" y="1283"/>
                    <a:pt x="3086" y="1249"/>
                    <a:pt x="3134" y="1178"/>
                  </a:cubicBezTo>
                  <a:cubicBezTo>
                    <a:pt x="3182" y="1108"/>
                    <a:pt x="3210" y="1007"/>
                    <a:pt x="3210" y="869"/>
                  </a:cubicBezTo>
                  <a:close/>
                  <a:moveTo>
                    <a:pt x="4319" y="1263"/>
                  </a:moveTo>
                  <a:lnTo>
                    <a:pt x="4319" y="1353"/>
                  </a:lnTo>
                  <a:lnTo>
                    <a:pt x="3577" y="1353"/>
                  </a:lnTo>
                  <a:lnTo>
                    <a:pt x="3577" y="71"/>
                  </a:lnTo>
                  <a:lnTo>
                    <a:pt x="3687" y="71"/>
                  </a:lnTo>
                  <a:lnTo>
                    <a:pt x="3687" y="1263"/>
                  </a:lnTo>
                  <a:lnTo>
                    <a:pt x="4319" y="1263"/>
                  </a:lnTo>
                  <a:close/>
                  <a:moveTo>
                    <a:pt x="5104" y="1353"/>
                  </a:moveTo>
                  <a:cubicBezTo>
                    <a:pt x="5092" y="1322"/>
                    <a:pt x="5087" y="1280"/>
                    <a:pt x="5084" y="1221"/>
                  </a:cubicBezTo>
                  <a:cubicBezTo>
                    <a:pt x="5047" y="1269"/>
                    <a:pt x="5000" y="1305"/>
                    <a:pt x="4943" y="1333"/>
                  </a:cubicBezTo>
                  <a:cubicBezTo>
                    <a:pt x="4887" y="1362"/>
                    <a:pt x="4824" y="1373"/>
                    <a:pt x="4759" y="1373"/>
                  </a:cubicBezTo>
                  <a:cubicBezTo>
                    <a:pt x="4669" y="1373"/>
                    <a:pt x="4593" y="1348"/>
                    <a:pt x="4536" y="1297"/>
                  </a:cubicBezTo>
                  <a:cubicBezTo>
                    <a:pt x="4480" y="1247"/>
                    <a:pt x="4452" y="1181"/>
                    <a:pt x="4452" y="1102"/>
                  </a:cubicBezTo>
                  <a:cubicBezTo>
                    <a:pt x="4452" y="1010"/>
                    <a:pt x="4491" y="937"/>
                    <a:pt x="4567" y="883"/>
                  </a:cubicBezTo>
                  <a:cubicBezTo>
                    <a:pt x="4644" y="829"/>
                    <a:pt x="4754" y="801"/>
                    <a:pt x="4892" y="801"/>
                  </a:cubicBezTo>
                  <a:lnTo>
                    <a:pt x="5084" y="801"/>
                  </a:lnTo>
                  <a:lnTo>
                    <a:pt x="5084" y="694"/>
                  </a:lnTo>
                  <a:cubicBezTo>
                    <a:pt x="5084" y="626"/>
                    <a:pt x="5064" y="573"/>
                    <a:pt x="5022" y="533"/>
                  </a:cubicBezTo>
                  <a:cubicBezTo>
                    <a:pt x="4979" y="494"/>
                    <a:pt x="4917" y="474"/>
                    <a:pt x="4838" y="474"/>
                  </a:cubicBezTo>
                  <a:cubicBezTo>
                    <a:pt x="4765" y="474"/>
                    <a:pt x="4703" y="493"/>
                    <a:pt x="4655" y="530"/>
                  </a:cubicBezTo>
                  <a:cubicBezTo>
                    <a:pt x="4607" y="566"/>
                    <a:pt x="4582" y="612"/>
                    <a:pt x="4582" y="666"/>
                  </a:cubicBezTo>
                  <a:lnTo>
                    <a:pt x="4474" y="666"/>
                  </a:lnTo>
                  <a:cubicBezTo>
                    <a:pt x="4474" y="590"/>
                    <a:pt x="4509" y="524"/>
                    <a:pt x="4582" y="468"/>
                  </a:cubicBezTo>
                  <a:cubicBezTo>
                    <a:pt x="4656" y="411"/>
                    <a:pt x="4740" y="384"/>
                    <a:pt x="4841" y="384"/>
                  </a:cubicBezTo>
                  <a:cubicBezTo>
                    <a:pt x="4948" y="384"/>
                    <a:pt x="5030" y="409"/>
                    <a:pt x="5092" y="463"/>
                  </a:cubicBezTo>
                  <a:cubicBezTo>
                    <a:pt x="5154" y="516"/>
                    <a:pt x="5185" y="590"/>
                    <a:pt x="5188" y="686"/>
                  </a:cubicBezTo>
                  <a:lnTo>
                    <a:pt x="5188" y="1136"/>
                  </a:lnTo>
                  <a:cubicBezTo>
                    <a:pt x="5188" y="1229"/>
                    <a:pt x="5197" y="1297"/>
                    <a:pt x="5217" y="1342"/>
                  </a:cubicBezTo>
                  <a:lnTo>
                    <a:pt x="5217" y="1353"/>
                  </a:lnTo>
                  <a:lnTo>
                    <a:pt x="5104" y="1353"/>
                  </a:lnTo>
                  <a:close/>
                  <a:moveTo>
                    <a:pt x="4771" y="1277"/>
                  </a:moveTo>
                  <a:cubicBezTo>
                    <a:pt x="4841" y="1277"/>
                    <a:pt x="4903" y="1260"/>
                    <a:pt x="4960" y="1226"/>
                  </a:cubicBezTo>
                  <a:cubicBezTo>
                    <a:pt x="5016" y="1192"/>
                    <a:pt x="5056" y="1147"/>
                    <a:pt x="5081" y="1091"/>
                  </a:cubicBezTo>
                  <a:lnTo>
                    <a:pt x="5081" y="883"/>
                  </a:lnTo>
                  <a:lnTo>
                    <a:pt x="4892" y="883"/>
                  </a:lnTo>
                  <a:cubicBezTo>
                    <a:pt x="4788" y="883"/>
                    <a:pt x="4706" y="903"/>
                    <a:pt x="4644" y="939"/>
                  </a:cubicBezTo>
                  <a:cubicBezTo>
                    <a:pt x="4584" y="976"/>
                    <a:pt x="4553" y="1027"/>
                    <a:pt x="4553" y="1094"/>
                  </a:cubicBezTo>
                  <a:cubicBezTo>
                    <a:pt x="4553" y="1147"/>
                    <a:pt x="4574" y="1192"/>
                    <a:pt x="4613" y="1226"/>
                  </a:cubicBezTo>
                  <a:cubicBezTo>
                    <a:pt x="4653" y="1260"/>
                    <a:pt x="4709" y="1277"/>
                    <a:pt x="4771" y="1277"/>
                  </a:cubicBezTo>
                  <a:close/>
                  <a:moveTo>
                    <a:pt x="6136" y="1240"/>
                  </a:moveTo>
                  <a:cubicBezTo>
                    <a:pt x="6072" y="1328"/>
                    <a:pt x="5981" y="1370"/>
                    <a:pt x="5871" y="1370"/>
                  </a:cubicBezTo>
                  <a:cubicBezTo>
                    <a:pt x="5739" y="1370"/>
                    <a:pt x="5637" y="1319"/>
                    <a:pt x="5569" y="1223"/>
                  </a:cubicBezTo>
                  <a:lnTo>
                    <a:pt x="5564" y="1353"/>
                  </a:lnTo>
                  <a:lnTo>
                    <a:pt x="5465" y="1353"/>
                  </a:lnTo>
                  <a:lnTo>
                    <a:pt x="5465" y="0"/>
                  </a:lnTo>
                  <a:lnTo>
                    <a:pt x="5569" y="0"/>
                  </a:lnTo>
                  <a:lnTo>
                    <a:pt x="5569" y="539"/>
                  </a:lnTo>
                  <a:cubicBezTo>
                    <a:pt x="5637" y="435"/>
                    <a:pt x="5736" y="384"/>
                    <a:pt x="5868" y="384"/>
                  </a:cubicBezTo>
                  <a:cubicBezTo>
                    <a:pt x="5981" y="384"/>
                    <a:pt x="6072" y="425"/>
                    <a:pt x="6136" y="513"/>
                  </a:cubicBezTo>
                  <a:cubicBezTo>
                    <a:pt x="6201" y="600"/>
                    <a:pt x="6235" y="719"/>
                    <a:pt x="6235" y="872"/>
                  </a:cubicBezTo>
                  <a:lnTo>
                    <a:pt x="6235" y="889"/>
                  </a:lnTo>
                  <a:cubicBezTo>
                    <a:pt x="6235" y="1038"/>
                    <a:pt x="6201" y="1156"/>
                    <a:pt x="6136" y="1240"/>
                  </a:cubicBezTo>
                  <a:close/>
                  <a:moveTo>
                    <a:pt x="6131" y="869"/>
                  </a:moveTo>
                  <a:cubicBezTo>
                    <a:pt x="6131" y="742"/>
                    <a:pt x="6105" y="646"/>
                    <a:pt x="6057" y="578"/>
                  </a:cubicBezTo>
                  <a:cubicBezTo>
                    <a:pt x="6009" y="511"/>
                    <a:pt x="5939" y="477"/>
                    <a:pt x="5851" y="477"/>
                  </a:cubicBezTo>
                  <a:cubicBezTo>
                    <a:pt x="5784" y="477"/>
                    <a:pt x="5727" y="494"/>
                    <a:pt x="5679" y="528"/>
                  </a:cubicBezTo>
                  <a:cubicBezTo>
                    <a:pt x="5631" y="561"/>
                    <a:pt x="5597" y="609"/>
                    <a:pt x="5572" y="674"/>
                  </a:cubicBezTo>
                  <a:lnTo>
                    <a:pt x="5572" y="1102"/>
                  </a:lnTo>
                  <a:cubicBezTo>
                    <a:pt x="5626" y="1221"/>
                    <a:pt x="5719" y="1283"/>
                    <a:pt x="5851" y="1283"/>
                  </a:cubicBezTo>
                  <a:cubicBezTo>
                    <a:pt x="5939" y="1283"/>
                    <a:pt x="6007" y="1249"/>
                    <a:pt x="6055" y="1178"/>
                  </a:cubicBezTo>
                  <a:cubicBezTo>
                    <a:pt x="6105" y="1108"/>
                    <a:pt x="6131" y="1007"/>
                    <a:pt x="6131" y="8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"/>
              </a:endParaRPr>
            </a:p>
          </p:txBody>
        </p:sp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D6D52A7D-BB70-CD45-8583-9095439B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75" y="3617913"/>
              <a:ext cx="2219325" cy="177800"/>
            </a:xfrm>
            <a:custGeom>
              <a:avLst/>
              <a:gdLst>
                <a:gd name="T0" fmla="*/ 269 w 6166"/>
                <a:gd name="T1" fmla="*/ 390 h 495"/>
                <a:gd name="T2" fmla="*/ 610 w 6166"/>
                <a:gd name="T3" fmla="*/ 393 h 495"/>
                <a:gd name="T4" fmla="*/ 689 w 6166"/>
                <a:gd name="T5" fmla="*/ 150 h 495"/>
                <a:gd name="T6" fmla="*/ 522 w 6166"/>
                <a:gd name="T7" fmla="*/ 192 h 495"/>
                <a:gd name="T8" fmla="*/ 791 w 6166"/>
                <a:gd name="T9" fmla="*/ 6 h 495"/>
                <a:gd name="T10" fmla="*/ 903 w 6166"/>
                <a:gd name="T11" fmla="*/ 316 h 495"/>
                <a:gd name="T12" fmla="*/ 943 w 6166"/>
                <a:gd name="T13" fmla="*/ 195 h 495"/>
                <a:gd name="T14" fmla="*/ 1084 w 6166"/>
                <a:gd name="T15" fmla="*/ 387 h 495"/>
                <a:gd name="T16" fmla="*/ 946 w 6166"/>
                <a:gd name="T17" fmla="*/ 350 h 495"/>
                <a:gd name="T18" fmla="*/ 1177 w 6166"/>
                <a:gd name="T19" fmla="*/ 491 h 495"/>
                <a:gd name="T20" fmla="*/ 1279 w 6166"/>
                <a:gd name="T21" fmla="*/ 345 h 495"/>
                <a:gd name="T22" fmla="*/ 1625 w 6166"/>
                <a:gd name="T23" fmla="*/ 463 h 495"/>
                <a:gd name="T24" fmla="*/ 1628 w 6166"/>
                <a:gd name="T25" fmla="*/ 353 h 495"/>
                <a:gd name="T26" fmla="*/ 1540 w 6166"/>
                <a:gd name="T27" fmla="*/ 370 h 495"/>
                <a:gd name="T28" fmla="*/ 1842 w 6166"/>
                <a:gd name="T29" fmla="*/ 142 h 495"/>
                <a:gd name="T30" fmla="*/ 1842 w 6166"/>
                <a:gd name="T31" fmla="*/ 113 h 495"/>
                <a:gd name="T32" fmla="*/ 2138 w 6166"/>
                <a:gd name="T33" fmla="*/ 249 h 495"/>
                <a:gd name="T34" fmla="*/ 1955 w 6166"/>
                <a:gd name="T35" fmla="*/ 336 h 495"/>
                <a:gd name="T36" fmla="*/ 1955 w 6166"/>
                <a:gd name="T37" fmla="*/ 170 h 495"/>
                <a:gd name="T38" fmla="*/ 2215 w 6166"/>
                <a:gd name="T39" fmla="*/ 119 h 495"/>
                <a:gd name="T40" fmla="*/ 2390 w 6166"/>
                <a:gd name="T41" fmla="*/ 387 h 495"/>
                <a:gd name="T42" fmla="*/ 2708 w 6166"/>
                <a:gd name="T43" fmla="*/ 387 h 495"/>
                <a:gd name="T44" fmla="*/ 2511 w 6166"/>
                <a:gd name="T45" fmla="*/ 387 h 495"/>
                <a:gd name="T46" fmla="*/ 2999 w 6166"/>
                <a:gd name="T47" fmla="*/ 387 h 495"/>
                <a:gd name="T48" fmla="*/ 2833 w 6166"/>
                <a:gd name="T49" fmla="*/ 339 h 495"/>
                <a:gd name="T50" fmla="*/ 3247 w 6166"/>
                <a:gd name="T51" fmla="*/ 144 h 495"/>
                <a:gd name="T52" fmla="*/ 3355 w 6166"/>
                <a:gd name="T53" fmla="*/ 29 h 495"/>
                <a:gd name="T54" fmla="*/ 3273 w 6166"/>
                <a:gd name="T55" fmla="*/ 387 h 495"/>
                <a:gd name="T56" fmla="*/ 3628 w 6166"/>
                <a:gd name="T57" fmla="*/ 254 h 495"/>
                <a:gd name="T58" fmla="*/ 3510 w 6166"/>
                <a:gd name="T59" fmla="*/ 367 h 495"/>
                <a:gd name="T60" fmla="*/ 3420 w 6166"/>
                <a:gd name="T61" fmla="*/ 252 h 495"/>
                <a:gd name="T62" fmla="*/ 3702 w 6166"/>
                <a:gd name="T63" fmla="*/ 387 h 495"/>
                <a:gd name="T64" fmla="*/ 4038 w 6166"/>
                <a:gd name="T65" fmla="*/ 153 h 495"/>
                <a:gd name="T66" fmla="*/ 4111 w 6166"/>
                <a:gd name="T67" fmla="*/ 390 h 495"/>
                <a:gd name="T68" fmla="*/ 4198 w 6166"/>
                <a:gd name="T69" fmla="*/ 195 h 495"/>
                <a:gd name="T70" fmla="*/ 4300 w 6166"/>
                <a:gd name="T71" fmla="*/ 249 h 495"/>
                <a:gd name="T72" fmla="*/ 4328 w 6166"/>
                <a:gd name="T73" fmla="*/ 260 h 495"/>
                <a:gd name="T74" fmla="*/ 4356 w 6166"/>
                <a:gd name="T75" fmla="*/ 167 h 495"/>
                <a:gd name="T76" fmla="*/ 4763 w 6166"/>
                <a:gd name="T77" fmla="*/ 305 h 495"/>
                <a:gd name="T78" fmla="*/ 4588 w 6166"/>
                <a:gd name="T79" fmla="*/ 178 h 495"/>
                <a:gd name="T80" fmla="*/ 4624 w 6166"/>
                <a:gd name="T81" fmla="*/ 167 h 495"/>
                <a:gd name="T82" fmla="*/ 4895 w 6166"/>
                <a:gd name="T83" fmla="*/ 29 h 495"/>
                <a:gd name="T84" fmla="*/ 4867 w 6166"/>
                <a:gd name="T85" fmla="*/ 119 h 495"/>
                <a:gd name="T86" fmla="*/ 4989 w 6166"/>
                <a:gd name="T87" fmla="*/ 189 h 495"/>
                <a:gd name="T88" fmla="*/ 5034 w 6166"/>
                <a:gd name="T89" fmla="*/ 156 h 495"/>
                <a:gd name="T90" fmla="*/ 5082 w 6166"/>
                <a:gd name="T91" fmla="*/ 395 h 495"/>
                <a:gd name="T92" fmla="*/ 5257 w 6166"/>
                <a:gd name="T93" fmla="*/ 43 h 495"/>
                <a:gd name="T94" fmla="*/ 5257 w 6166"/>
                <a:gd name="T95" fmla="*/ 43 h 495"/>
                <a:gd name="T96" fmla="*/ 5426 w 6166"/>
                <a:gd name="T97" fmla="*/ 130 h 495"/>
                <a:gd name="T98" fmla="*/ 5403 w 6166"/>
                <a:gd name="T99" fmla="*/ 353 h 495"/>
                <a:gd name="T100" fmla="*/ 5578 w 6166"/>
                <a:gd name="T101" fmla="*/ 249 h 495"/>
                <a:gd name="T102" fmla="*/ 5711 w 6166"/>
                <a:gd name="T103" fmla="*/ 164 h 495"/>
                <a:gd name="T104" fmla="*/ 5844 w 6166"/>
                <a:gd name="T105" fmla="*/ 158 h 495"/>
                <a:gd name="T106" fmla="*/ 6134 w 6166"/>
                <a:gd name="T107" fmla="*/ 319 h 495"/>
                <a:gd name="T108" fmla="*/ 6137 w 6166"/>
                <a:gd name="T109" fmla="*/ 139 h 495"/>
                <a:gd name="T110" fmla="*/ 6066 w 6166"/>
                <a:gd name="T111" fmla="*/ 240 h 495"/>
                <a:gd name="T112" fmla="*/ 5990 w 6166"/>
                <a:gd name="T113" fmla="*/ 31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66" h="495">
                  <a:moveTo>
                    <a:pt x="232" y="288"/>
                  </a:moveTo>
                  <a:lnTo>
                    <a:pt x="68" y="288"/>
                  </a:lnTo>
                  <a:lnTo>
                    <a:pt x="31" y="390"/>
                  </a:lnTo>
                  <a:lnTo>
                    <a:pt x="0" y="390"/>
                  </a:lnTo>
                  <a:lnTo>
                    <a:pt x="136" y="29"/>
                  </a:lnTo>
                  <a:lnTo>
                    <a:pt x="164" y="29"/>
                  </a:lnTo>
                  <a:lnTo>
                    <a:pt x="300" y="390"/>
                  </a:lnTo>
                  <a:lnTo>
                    <a:pt x="269" y="390"/>
                  </a:lnTo>
                  <a:lnTo>
                    <a:pt x="232" y="288"/>
                  </a:lnTo>
                  <a:close/>
                  <a:moveTo>
                    <a:pt x="77" y="260"/>
                  </a:moveTo>
                  <a:lnTo>
                    <a:pt x="221" y="260"/>
                  </a:lnTo>
                  <a:lnTo>
                    <a:pt x="147" y="63"/>
                  </a:lnTo>
                  <a:lnTo>
                    <a:pt x="77" y="260"/>
                  </a:lnTo>
                  <a:close/>
                  <a:moveTo>
                    <a:pt x="712" y="257"/>
                  </a:moveTo>
                  <a:cubicBezTo>
                    <a:pt x="712" y="299"/>
                    <a:pt x="702" y="334"/>
                    <a:pt x="683" y="356"/>
                  </a:cubicBezTo>
                  <a:cubicBezTo>
                    <a:pt x="663" y="379"/>
                    <a:pt x="641" y="393"/>
                    <a:pt x="610" y="393"/>
                  </a:cubicBezTo>
                  <a:cubicBezTo>
                    <a:pt x="573" y="393"/>
                    <a:pt x="545" y="378"/>
                    <a:pt x="525" y="353"/>
                  </a:cubicBezTo>
                  <a:lnTo>
                    <a:pt x="525" y="491"/>
                  </a:lnTo>
                  <a:lnTo>
                    <a:pt x="497" y="491"/>
                  </a:lnTo>
                  <a:lnTo>
                    <a:pt x="497" y="119"/>
                  </a:lnTo>
                  <a:lnTo>
                    <a:pt x="525" y="119"/>
                  </a:lnTo>
                  <a:lnTo>
                    <a:pt x="528" y="156"/>
                  </a:lnTo>
                  <a:cubicBezTo>
                    <a:pt x="548" y="127"/>
                    <a:pt x="576" y="113"/>
                    <a:pt x="613" y="113"/>
                  </a:cubicBezTo>
                  <a:cubicBezTo>
                    <a:pt x="644" y="113"/>
                    <a:pt x="669" y="125"/>
                    <a:pt x="689" y="150"/>
                  </a:cubicBezTo>
                  <a:cubicBezTo>
                    <a:pt x="709" y="175"/>
                    <a:pt x="717" y="209"/>
                    <a:pt x="717" y="252"/>
                  </a:cubicBezTo>
                  <a:lnTo>
                    <a:pt x="717" y="257"/>
                  </a:lnTo>
                  <a:lnTo>
                    <a:pt x="712" y="257"/>
                  </a:lnTo>
                  <a:close/>
                  <a:moveTo>
                    <a:pt x="681" y="252"/>
                  </a:moveTo>
                  <a:cubicBezTo>
                    <a:pt x="681" y="218"/>
                    <a:pt x="675" y="190"/>
                    <a:pt x="661" y="170"/>
                  </a:cubicBezTo>
                  <a:cubicBezTo>
                    <a:pt x="647" y="151"/>
                    <a:pt x="627" y="139"/>
                    <a:pt x="602" y="139"/>
                  </a:cubicBezTo>
                  <a:cubicBezTo>
                    <a:pt x="585" y="139"/>
                    <a:pt x="568" y="145"/>
                    <a:pt x="554" y="153"/>
                  </a:cubicBezTo>
                  <a:cubicBezTo>
                    <a:pt x="539" y="162"/>
                    <a:pt x="531" y="175"/>
                    <a:pt x="522" y="192"/>
                  </a:cubicBezTo>
                  <a:lnTo>
                    <a:pt x="522" y="322"/>
                  </a:lnTo>
                  <a:cubicBezTo>
                    <a:pt x="531" y="336"/>
                    <a:pt x="539" y="350"/>
                    <a:pt x="554" y="356"/>
                  </a:cubicBezTo>
                  <a:cubicBezTo>
                    <a:pt x="568" y="362"/>
                    <a:pt x="582" y="367"/>
                    <a:pt x="602" y="367"/>
                  </a:cubicBezTo>
                  <a:cubicBezTo>
                    <a:pt x="627" y="367"/>
                    <a:pt x="647" y="356"/>
                    <a:pt x="661" y="336"/>
                  </a:cubicBezTo>
                  <a:cubicBezTo>
                    <a:pt x="675" y="316"/>
                    <a:pt x="681" y="288"/>
                    <a:pt x="681" y="252"/>
                  </a:cubicBezTo>
                  <a:close/>
                  <a:moveTo>
                    <a:pt x="822" y="387"/>
                  </a:moveTo>
                  <a:lnTo>
                    <a:pt x="791" y="387"/>
                  </a:lnTo>
                  <a:lnTo>
                    <a:pt x="791" y="6"/>
                  </a:lnTo>
                  <a:lnTo>
                    <a:pt x="822" y="6"/>
                  </a:lnTo>
                  <a:lnTo>
                    <a:pt x="822" y="387"/>
                  </a:lnTo>
                  <a:close/>
                  <a:moveTo>
                    <a:pt x="1084" y="387"/>
                  </a:moveTo>
                  <a:cubicBezTo>
                    <a:pt x="1081" y="378"/>
                    <a:pt x="1078" y="367"/>
                    <a:pt x="1078" y="350"/>
                  </a:cubicBezTo>
                  <a:cubicBezTo>
                    <a:pt x="1067" y="364"/>
                    <a:pt x="1056" y="376"/>
                    <a:pt x="1039" y="381"/>
                  </a:cubicBezTo>
                  <a:cubicBezTo>
                    <a:pt x="1022" y="387"/>
                    <a:pt x="1005" y="393"/>
                    <a:pt x="988" y="393"/>
                  </a:cubicBezTo>
                  <a:cubicBezTo>
                    <a:pt x="963" y="393"/>
                    <a:pt x="940" y="384"/>
                    <a:pt x="926" y="370"/>
                  </a:cubicBezTo>
                  <a:cubicBezTo>
                    <a:pt x="912" y="356"/>
                    <a:pt x="903" y="336"/>
                    <a:pt x="903" y="316"/>
                  </a:cubicBezTo>
                  <a:cubicBezTo>
                    <a:pt x="903" y="291"/>
                    <a:pt x="914" y="268"/>
                    <a:pt x="937" y="254"/>
                  </a:cubicBezTo>
                  <a:cubicBezTo>
                    <a:pt x="959" y="240"/>
                    <a:pt x="988" y="232"/>
                    <a:pt x="1028" y="232"/>
                  </a:cubicBezTo>
                  <a:lnTo>
                    <a:pt x="1081" y="232"/>
                  </a:lnTo>
                  <a:lnTo>
                    <a:pt x="1081" y="201"/>
                  </a:lnTo>
                  <a:cubicBezTo>
                    <a:pt x="1081" y="181"/>
                    <a:pt x="1075" y="168"/>
                    <a:pt x="1064" y="156"/>
                  </a:cubicBezTo>
                  <a:cubicBezTo>
                    <a:pt x="1052" y="145"/>
                    <a:pt x="1036" y="139"/>
                    <a:pt x="1013" y="139"/>
                  </a:cubicBezTo>
                  <a:cubicBezTo>
                    <a:pt x="994" y="139"/>
                    <a:pt x="977" y="145"/>
                    <a:pt x="963" y="156"/>
                  </a:cubicBezTo>
                  <a:cubicBezTo>
                    <a:pt x="949" y="168"/>
                    <a:pt x="943" y="178"/>
                    <a:pt x="943" y="195"/>
                  </a:cubicBezTo>
                  <a:lnTo>
                    <a:pt x="912" y="195"/>
                  </a:lnTo>
                  <a:cubicBezTo>
                    <a:pt x="912" y="173"/>
                    <a:pt x="923" y="156"/>
                    <a:pt x="943" y="139"/>
                  </a:cubicBezTo>
                  <a:cubicBezTo>
                    <a:pt x="963" y="122"/>
                    <a:pt x="988" y="116"/>
                    <a:pt x="1016" y="116"/>
                  </a:cubicBezTo>
                  <a:cubicBezTo>
                    <a:pt x="1047" y="116"/>
                    <a:pt x="1070" y="125"/>
                    <a:pt x="1087" y="139"/>
                  </a:cubicBezTo>
                  <a:cubicBezTo>
                    <a:pt x="1104" y="153"/>
                    <a:pt x="1112" y="175"/>
                    <a:pt x="1112" y="201"/>
                  </a:cubicBezTo>
                  <a:lnTo>
                    <a:pt x="1112" y="328"/>
                  </a:lnTo>
                  <a:cubicBezTo>
                    <a:pt x="1112" y="353"/>
                    <a:pt x="1115" y="373"/>
                    <a:pt x="1121" y="387"/>
                  </a:cubicBezTo>
                  <a:lnTo>
                    <a:pt x="1084" y="387"/>
                  </a:lnTo>
                  <a:close/>
                  <a:moveTo>
                    <a:pt x="991" y="367"/>
                  </a:moveTo>
                  <a:cubicBezTo>
                    <a:pt x="1011" y="367"/>
                    <a:pt x="1028" y="362"/>
                    <a:pt x="1045" y="353"/>
                  </a:cubicBezTo>
                  <a:cubicBezTo>
                    <a:pt x="1061" y="345"/>
                    <a:pt x="1073" y="331"/>
                    <a:pt x="1078" y="314"/>
                  </a:cubicBezTo>
                  <a:lnTo>
                    <a:pt x="1078" y="254"/>
                  </a:lnTo>
                  <a:lnTo>
                    <a:pt x="1025" y="254"/>
                  </a:lnTo>
                  <a:cubicBezTo>
                    <a:pt x="997" y="254"/>
                    <a:pt x="971" y="260"/>
                    <a:pt x="954" y="271"/>
                  </a:cubicBezTo>
                  <a:cubicBezTo>
                    <a:pt x="937" y="283"/>
                    <a:pt x="929" y="297"/>
                    <a:pt x="929" y="314"/>
                  </a:cubicBezTo>
                  <a:cubicBezTo>
                    <a:pt x="929" y="328"/>
                    <a:pt x="934" y="342"/>
                    <a:pt x="946" y="350"/>
                  </a:cubicBezTo>
                  <a:cubicBezTo>
                    <a:pt x="957" y="359"/>
                    <a:pt x="974" y="367"/>
                    <a:pt x="991" y="367"/>
                  </a:cubicBezTo>
                  <a:close/>
                  <a:moveTo>
                    <a:pt x="1279" y="345"/>
                  </a:moveTo>
                  <a:lnTo>
                    <a:pt x="1358" y="119"/>
                  </a:lnTo>
                  <a:lnTo>
                    <a:pt x="1389" y="119"/>
                  </a:lnTo>
                  <a:lnTo>
                    <a:pt x="1273" y="432"/>
                  </a:lnTo>
                  <a:lnTo>
                    <a:pt x="1267" y="446"/>
                  </a:lnTo>
                  <a:cubicBezTo>
                    <a:pt x="1253" y="480"/>
                    <a:pt x="1231" y="494"/>
                    <a:pt x="1200" y="494"/>
                  </a:cubicBezTo>
                  <a:cubicBezTo>
                    <a:pt x="1191" y="494"/>
                    <a:pt x="1186" y="494"/>
                    <a:pt x="1177" y="491"/>
                  </a:cubicBezTo>
                  <a:lnTo>
                    <a:pt x="1177" y="466"/>
                  </a:lnTo>
                  <a:lnTo>
                    <a:pt x="1191" y="469"/>
                  </a:lnTo>
                  <a:cubicBezTo>
                    <a:pt x="1205" y="469"/>
                    <a:pt x="1217" y="466"/>
                    <a:pt x="1228" y="457"/>
                  </a:cubicBezTo>
                  <a:cubicBezTo>
                    <a:pt x="1239" y="449"/>
                    <a:pt x="1245" y="438"/>
                    <a:pt x="1251" y="421"/>
                  </a:cubicBezTo>
                  <a:lnTo>
                    <a:pt x="1265" y="387"/>
                  </a:lnTo>
                  <a:lnTo>
                    <a:pt x="1163" y="122"/>
                  </a:lnTo>
                  <a:lnTo>
                    <a:pt x="1197" y="122"/>
                  </a:lnTo>
                  <a:lnTo>
                    <a:pt x="1279" y="345"/>
                  </a:lnTo>
                  <a:close/>
                  <a:moveTo>
                    <a:pt x="1434" y="252"/>
                  </a:moveTo>
                  <a:cubicBezTo>
                    <a:pt x="1434" y="209"/>
                    <a:pt x="1442" y="176"/>
                    <a:pt x="1462" y="153"/>
                  </a:cubicBezTo>
                  <a:cubicBezTo>
                    <a:pt x="1482" y="131"/>
                    <a:pt x="1506" y="116"/>
                    <a:pt x="1537" y="116"/>
                  </a:cubicBezTo>
                  <a:cubicBezTo>
                    <a:pt x="1574" y="116"/>
                    <a:pt x="1602" y="130"/>
                    <a:pt x="1622" y="158"/>
                  </a:cubicBezTo>
                  <a:lnTo>
                    <a:pt x="1625" y="119"/>
                  </a:lnTo>
                  <a:lnTo>
                    <a:pt x="1653" y="119"/>
                  </a:lnTo>
                  <a:lnTo>
                    <a:pt x="1653" y="381"/>
                  </a:lnTo>
                  <a:cubicBezTo>
                    <a:pt x="1653" y="415"/>
                    <a:pt x="1645" y="443"/>
                    <a:pt x="1625" y="463"/>
                  </a:cubicBezTo>
                  <a:cubicBezTo>
                    <a:pt x="1605" y="483"/>
                    <a:pt x="1580" y="494"/>
                    <a:pt x="1546" y="494"/>
                  </a:cubicBezTo>
                  <a:cubicBezTo>
                    <a:pt x="1526" y="494"/>
                    <a:pt x="1510" y="492"/>
                    <a:pt x="1493" y="483"/>
                  </a:cubicBezTo>
                  <a:cubicBezTo>
                    <a:pt x="1475" y="475"/>
                    <a:pt x="1462" y="463"/>
                    <a:pt x="1454" y="449"/>
                  </a:cubicBezTo>
                  <a:lnTo>
                    <a:pt x="1471" y="432"/>
                  </a:lnTo>
                  <a:cubicBezTo>
                    <a:pt x="1490" y="457"/>
                    <a:pt x="1515" y="472"/>
                    <a:pt x="1546" y="472"/>
                  </a:cubicBezTo>
                  <a:cubicBezTo>
                    <a:pt x="1571" y="472"/>
                    <a:pt x="1591" y="463"/>
                    <a:pt x="1605" y="449"/>
                  </a:cubicBezTo>
                  <a:cubicBezTo>
                    <a:pt x="1619" y="435"/>
                    <a:pt x="1625" y="415"/>
                    <a:pt x="1628" y="387"/>
                  </a:cubicBezTo>
                  <a:lnTo>
                    <a:pt x="1628" y="353"/>
                  </a:lnTo>
                  <a:cubicBezTo>
                    <a:pt x="1608" y="378"/>
                    <a:pt x="1580" y="393"/>
                    <a:pt x="1546" y="393"/>
                  </a:cubicBezTo>
                  <a:cubicBezTo>
                    <a:pt x="1515" y="393"/>
                    <a:pt x="1490" y="381"/>
                    <a:pt x="1471" y="356"/>
                  </a:cubicBezTo>
                  <a:cubicBezTo>
                    <a:pt x="1451" y="331"/>
                    <a:pt x="1442" y="297"/>
                    <a:pt x="1442" y="254"/>
                  </a:cubicBezTo>
                  <a:lnTo>
                    <a:pt x="1442" y="252"/>
                  </a:lnTo>
                  <a:lnTo>
                    <a:pt x="1434" y="252"/>
                  </a:lnTo>
                  <a:close/>
                  <a:moveTo>
                    <a:pt x="1462" y="257"/>
                  </a:moveTo>
                  <a:cubicBezTo>
                    <a:pt x="1462" y="291"/>
                    <a:pt x="1468" y="319"/>
                    <a:pt x="1482" y="339"/>
                  </a:cubicBezTo>
                  <a:cubicBezTo>
                    <a:pt x="1496" y="359"/>
                    <a:pt x="1515" y="370"/>
                    <a:pt x="1540" y="370"/>
                  </a:cubicBezTo>
                  <a:cubicBezTo>
                    <a:pt x="1577" y="370"/>
                    <a:pt x="1602" y="353"/>
                    <a:pt x="1619" y="322"/>
                  </a:cubicBezTo>
                  <a:lnTo>
                    <a:pt x="1619" y="198"/>
                  </a:lnTo>
                  <a:cubicBezTo>
                    <a:pt x="1614" y="181"/>
                    <a:pt x="1602" y="167"/>
                    <a:pt x="1588" y="158"/>
                  </a:cubicBezTo>
                  <a:cubicBezTo>
                    <a:pt x="1574" y="150"/>
                    <a:pt x="1560" y="144"/>
                    <a:pt x="1540" y="144"/>
                  </a:cubicBezTo>
                  <a:cubicBezTo>
                    <a:pt x="1515" y="144"/>
                    <a:pt x="1496" y="154"/>
                    <a:pt x="1482" y="173"/>
                  </a:cubicBezTo>
                  <a:cubicBezTo>
                    <a:pt x="1468" y="193"/>
                    <a:pt x="1462" y="218"/>
                    <a:pt x="1462" y="257"/>
                  </a:cubicBezTo>
                  <a:close/>
                  <a:moveTo>
                    <a:pt x="1862" y="144"/>
                  </a:moveTo>
                  <a:cubicBezTo>
                    <a:pt x="1856" y="144"/>
                    <a:pt x="1848" y="142"/>
                    <a:pt x="1842" y="142"/>
                  </a:cubicBezTo>
                  <a:cubicBezTo>
                    <a:pt x="1822" y="142"/>
                    <a:pt x="1808" y="148"/>
                    <a:pt x="1794" y="156"/>
                  </a:cubicBezTo>
                  <a:cubicBezTo>
                    <a:pt x="1780" y="165"/>
                    <a:pt x="1772" y="181"/>
                    <a:pt x="1766" y="201"/>
                  </a:cubicBezTo>
                  <a:lnTo>
                    <a:pt x="1766" y="387"/>
                  </a:lnTo>
                  <a:lnTo>
                    <a:pt x="1738" y="387"/>
                  </a:lnTo>
                  <a:lnTo>
                    <a:pt x="1738" y="119"/>
                  </a:lnTo>
                  <a:lnTo>
                    <a:pt x="1766" y="119"/>
                  </a:lnTo>
                  <a:lnTo>
                    <a:pt x="1766" y="161"/>
                  </a:lnTo>
                  <a:cubicBezTo>
                    <a:pt x="1783" y="130"/>
                    <a:pt x="1808" y="113"/>
                    <a:pt x="1842" y="113"/>
                  </a:cubicBezTo>
                  <a:cubicBezTo>
                    <a:pt x="1851" y="113"/>
                    <a:pt x="1856" y="113"/>
                    <a:pt x="1862" y="116"/>
                  </a:cubicBezTo>
                  <a:lnTo>
                    <a:pt x="1862" y="144"/>
                  </a:lnTo>
                  <a:close/>
                  <a:moveTo>
                    <a:pt x="1899" y="249"/>
                  </a:moveTo>
                  <a:cubicBezTo>
                    <a:pt x="1899" y="223"/>
                    <a:pt x="1905" y="201"/>
                    <a:pt x="1913" y="178"/>
                  </a:cubicBezTo>
                  <a:cubicBezTo>
                    <a:pt x="1922" y="156"/>
                    <a:pt x="1938" y="142"/>
                    <a:pt x="1955" y="130"/>
                  </a:cubicBezTo>
                  <a:cubicBezTo>
                    <a:pt x="1972" y="119"/>
                    <a:pt x="1995" y="113"/>
                    <a:pt x="2017" y="113"/>
                  </a:cubicBezTo>
                  <a:cubicBezTo>
                    <a:pt x="2054" y="113"/>
                    <a:pt x="2083" y="125"/>
                    <a:pt x="2105" y="150"/>
                  </a:cubicBezTo>
                  <a:cubicBezTo>
                    <a:pt x="2128" y="175"/>
                    <a:pt x="2138" y="209"/>
                    <a:pt x="2138" y="249"/>
                  </a:cubicBezTo>
                  <a:lnTo>
                    <a:pt x="2138" y="254"/>
                  </a:lnTo>
                  <a:cubicBezTo>
                    <a:pt x="2138" y="280"/>
                    <a:pt x="2133" y="303"/>
                    <a:pt x="2124" y="325"/>
                  </a:cubicBezTo>
                  <a:cubicBezTo>
                    <a:pt x="2116" y="348"/>
                    <a:pt x="2099" y="362"/>
                    <a:pt x="2082" y="373"/>
                  </a:cubicBezTo>
                  <a:cubicBezTo>
                    <a:pt x="2065" y="384"/>
                    <a:pt x="2042" y="390"/>
                    <a:pt x="2020" y="390"/>
                  </a:cubicBezTo>
                  <a:cubicBezTo>
                    <a:pt x="1983" y="390"/>
                    <a:pt x="1955" y="378"/>
                    <a:pt x="1932" y="353"/>
                  </a:cubicBezTo>
                  <a:cubicBezTo>
                    <a:pt x="1910" y="328"/>
                    <a:pt x="1899" y="294"/>
                    <a:pt x="1899" y="254"/>
                  </a:cubicBezTo>
                  <a:lnTo>
                    <a:pt x="1899" y="249"/>
                  </a:lnTo>
                  <a:close/>
                  <a:moveTo>
                    <a:pt x="1955" y="336"/>
                  </a:moveTo>
                  <a:cubicBezTo>
                    <a:pt x="1972" y="356"/>
                    <a:pt x="1995" y="367"/>
                    <a:pt x="2020" y="367"/>
                  </a:cubicBezTo>
                  <a:cubicBezTo>
                    <a:pt x="2045" y="367"/>
                    <a:pt x="2068" y="356"/>
                    <a:pt x="2085" y="336"/>
                  </a:cubicBezTo>
                  <a:cubicBezTo>
                    <a:pt x="2102" y="316"/>
                    <a:pt x="2110" y="288"/>
                    <a:pt x="2110" y="254"/>
                  </a:cubicBezTo>
                  <a:lnTo>
                    <a:pt x="2110" y="249"/>
                  </a:lnTo>
                  <a:cubicBezTo>
                    <a:pt x="2110" y="229"/>
                    <a:pt x="2108" y="209"/>
                    <a:pt x="2099" y="192"/>
                  </a:cubicBezTo>
                  <a:cubicBezTo>
                    <a:pt x="2091" y="175"/>
                    <a:pt x="2082" y="162"/>
                    <a:pt x="2068" y="153"/>
                  </a:cubicBezTo>
                  <a:cubicBezTo>
                    <a:pt x="2054" y="145"/>
                    <a:pt x="2040" y="139"/>
                    <a:pt x="2020" y="139"/>
                  </a:cubicBezTo>
                  <a:cubicBezTo>
                    <a:pt x="1995" y="139"/>
                    <a:pt x="1972" y="151"/>
                    <a:pt x="1955" y="170"/>
                  </a:cubicBezTo>
                  <a:cubicBezTo>
                    <a:pt x="1938" y="190"/>
                    <a:pt x="1930" y="218"/>
                    <a:pt x="1930" y="252"/>
                  </a:cubicBezTo>
                  <a:lnTo>
                    <a:pt x="1930" y="257"/>
                  </a:lnTo>
                  <a:cubicBezTo>
                    <a:pt x="1930" y="288"/>
                    <a:pt x="1938" y="316"/>
                    <a:pt x="1955" y="336"/>
                  </a:cubicBezTo>
                  <a:close/>
                  <a:moveTo>
                    <a:pt x="2387" y="353"/>
                  </a:moveTo>
                  <a:cubicBezTo>
                    <a:pt x="2370" y="378"/>
                    <a:pt x="2342" y="393"/>
                    <a:pt x="2302" y="393"/>
                  </a:cubicBezTo>
                  <a:cubicBezTo>
                    <a:pt x="2274" y="393"/>
                    <a:pt x="2251" y="384"/>
                    <a:pt x="2237" y="367"/>
                  </a:cubicBezTo>
                  <a:cubicBezTo>
                    <a:pt x="2223" y="350"/>
                    <a:pt x="2215" y="325"/>
                    <a:pt x="2215" y="294"/>
                  </a:cubicBezTo>
                  <a:lnTo>
                    <a:pt x="2215" y="119"/>
                  </a:lnTo>
                  <a:lnTo>
                    <a:pt x="2243" y="119"/>
                  </a:lnTo>
                  <a:lnTo>
                    <a:pt x="2243" y="291"/>
                  </a:lnTo>
                  <a:cubicBezTo>
                    <a:pt x="2243" y="342"/>
                    <a:pt x="2263" y="367"/>
                    <a:pt x="2305" y="367"/>
                  </a:cubicBezTo>
                  <a:cubicBezTo>
                    <a:pt x="2347" y="367"/>
                    <a:pt x="2375" y="350"/>
                    <a:pt x="2387" y="314"/>
                  </a:cubicBezTo>
                  <a:lnTo>
                    <a:pt x="2387" y="119"/>
                  </a:lnTo>
                  <a:lnTo>
                    <a:pt x="2418" y="119"/>
                  </a:lnTo>
                  <a:lnTo>
                    <a:pt x="2418" y="387"/>
                  </a:lnTo>
                  <a:lnTo>
                    <a:pt x="2390" y="387"/>
                  </a:lnTo>
                  <a:lnTo>
                    <a:pt x="2387" y="353"/>
                  </a:lnTo>
                  <a:close/>
                  <a:moveTo>
                    <a:pt x="2533" y="119"/>
                  </a:moveTo>
                  <a:lnTo>
                    <a:pt x="2533" y="164"/>
                  </a:lnTo>
                  <a:cubicBezTo>
                    <a:pt x="2545" y="147"/>
                    <a:pt x="2556" y="136"/>
                    <a:pt x="2570" y="127"/>
                  </a:cubicBezTo>
                  <a:cubicBezTo>
                    <a:pt x="2584" y="119"/>
                    <a:pt x="2601" y="113"/>
                    <a:pt x="2621" y="113"/>
                  </a:cubicBezTo>
                  <a:cubicBezTo>
                    <a:pt x="2649" y="113"/>
                    <a:pt x="2672" y="122"/>
                    <a:pt x="2686" y="139"/>
                  </a:cubicBezTo>
                  <a:cubicBezTo>
                    <a:pt x="2700" y="156"/>
                    <a:pt x="2708" y="178"/>
                    <a:pt x="2708" y="212"/>
                  </a:cubicBezTo>
                  <a:lnTo>
                    <a:pt x="2708" y="387"/>
                  </a:lnTo>
                  <a:lnTo>
                    <a:pt x="2680" y="387"/>
                  </a:lnTo>
                  <a:lnTo>
                    <a:pt x="2680" y="212"/>
                  </a:lnTo>
                  <a:cubicBezTo>
                    <a:pt x="2680" y="189"/>
                    <a:pt x="2675" y="170"/>
                    <a:pt x="2666" y="158"/>
                  </a:cubicBezTo>
                  <a:cubicBezTo>
                    <a:pt x="2658" y="147"/>
                    <a:pt x="2641" y="142"/>
                    <a:pt x="2618" y="142"/>
                  </a:cubicBezTo>
                  <a:cubicBezTo>
                    <a:pt x="2598" y="142"/>
                    <a:pt x="2584" y="147"/>
                    <a:pt x="2570" y="158"/>
                  </a:cubicBezTo>
                  <a:cubicBezTo>
                    <a:pt x="2556" y="170"/>
                    <a:pt x="2545" y="187"/>
                    <a:pt x="2539" y="204"/>
                  </a:cubicBezTo>
                  <a:lnTo>
                    <a:pt x="2539" y="387"/>
                  </a:lnTo>
                  <a:lnTo>
                    <a:pt x="2511" y="387"/>
                  </a:lnTo>
                  <a:lnTo>
                    <a:pt x="2511" y="119"/>
                  </a:lnTo>
                  <a:lnTo>
                    <a:pt x="2533" y="119"/>
                  </a:lnTo>
                  <a:close/>
                  <a:moveTo>
                    <a:pt x="2813" y="153"/>
                  </a:moveTo>
                  <a:cubicBezTo>
                    <a:pt x="2833" y="127"/>
                    <a:pt x="2858" y="116"/>
                    <a:pt x="2889" y="116"/>
                  </a:cubicBezTo>
                  <a:cubicBezTo>
                    <a:pt x="2926" y="116"/>
                    <a:pt x="2954" y="130"/>
                    <a:pt x="2971" y="158"/>
                  </a:cubicBezTo>
                  <a:lnTo>
                    <a:pt x="2971" y="9"/>
                  </a:lnTo>
                  <a:lnTo>
                    <a:pt x="2999" y="9"/>
                  </a:lnTo>
                  <a:lnTo>
                    <a:pt x="2999" y="387"/>
                  </a:lnTo>
                  <a:lnTo>
                    <a:pt x="2971" y="387"/>
                  </a:lnTo>
                  <a:lnTo>
                    <a:pt x="2971" y="350"/>
                  </a:lnTo>
                  <a:cubicBezTo>
                    <a:pt x="2951" y="378"/>
                    <a:pt x="2923" y="390"/>
                    <a:pt x="2886" y="390"/>
                  </a:cubicBezTo>
                  <a:cubicBezTo>
                    <a:pt x="2855" y="390"/>
                    <a:pt x="2830" y="378"/>
                    <a:pt x="2813" y="353"/>
                  </a:cubicBezTo>
                  <a:cubicBezTo>
                    <a:pt x="2796" y="328"/>
                    <a:pt x="2785" y="295"/>
                    <a:pt x="2785" y="252"/>
                  </a:cubicBezTo>
                  <a:cubicBezTo>
                    <a:pt x="2785" y="210"/>
                    <a:pt x="2793" y="175"/>
                    <a:pt x="2813" y="153"/>
                  </a:cubicBezTo>
                  <a:close/>
                  <a:moveTo>
                    <a:pt x="2813" y="257"/>
                  </a:moveTo>
                  <a:cubicBezTo>
                    <a:pt x="2813" y="291"/>
                    <a:pt x="2819" y="319"/>
                    <a:pt x="2833" y="339"/>
                  </a:cubicBezTo>
                  <a:cubicBezTo>
                    <a:pt x="2848" y="359"/>
                    <a:pt x="2866" y="370"/>
                    <a:pt x="2892" y="370"/>
                  </a:cubicBezTo>
                  <a:cubicBezTo>
                    <a:pt x="2929" y="370"/>
                    <a:pt x="2954" y="353"/>
                    <a:pt x="2971" y="322"/>
                  </a:cubicBezTo>
                  <a:lnTo>
                    <a:pt x="2971" y="195"/>
                  </a:lnTo>
                  <a:cubicBezTo>
                    <a:pt x="2957" y="161"/>
                    <a:pt x="2929" y="142"/>
                    <a:pt x="2895" y="142"/>
                  </a:cubicBezTo>
                  <a:cubicBezTo>
                    <a:pt x="2869" y="142"/>
                    <a:pt x="2850" y="151"/>
                    <a:pt x="2835" y="170"/>
                  </a:cubicBezTo>
                  <a:cubicBezTo>
                    <a:pt x="2821" y="190"/>
                    <a:pt x="2813" y="218"/>
                    <a:pt x="2813" y="257"/>
                  </a:cubicBezTo>
                  <a:close/>
                  <a:moveTo>
                    <a:pt x="3247" y="387"/>
                  </a:moveTo>
                  <a:lnTo>
                    <a:pt x="3247" y="144"/>
                  </a:lnTo>
                  <a:lnTo>
                    <a:pt x="3202" y="144"/>
                  </a:lnTo>
                  <a:lnTo>
                    <a:pt x="3202" y="119"/>
                  </a:lnTo>
                  <a:lnTo>
                    <a:pt x="3247" y="119"/>
                  </a:lnTo>
                  <a:lnTo>
                    <a:pt x="3247" y="85"/>
                  </a:lnTo>
                  <a:cubicBezTo>
                    <a:pt x="3247" y="57"/>
                    <a:pt x="3253" y="37"/>
                    <a:pt x="3267" y="23"/>
                  </a:cubicBezTo>
                  <a:cubicBezTo>
                    <a:pt x="3281" y="9"/>
                    <a:pt x="3301" y="0"/>
                    <a:pt x="3326" y="0"/>
                  </a:cubicBezTo>
                  <a:cubicBezTo>
                    <a:pt x="3338" y="0"/>
                    <a:pt x="3349" y="0"/>
                    <a:pt x="3357" y="3"/>
                  </a:cubicBezTo>
                  <a:lnTo>
                    <a:pt x="3355" y="29"/>
                  </a:lnTo>
                  <a:cubicBezTo>
                    <a:pt x="3346" y="26"/>
                    <a:pt x="3338" y="26"/>
                    <a:pt x="3326" y="26"/>
                  </a:cubicBezTo>
                  <a:cubicBezTo>
                    <a:pt x="3309" y="26"/>
                    <a:pt x="3298" y="32"/>
                    <a:pt x="3287" y="40"/>
                  </a:cubicBezTo>
                  <a:cubicBezTo>
                    <a:pt x="3276" y="49"/>
                    <a:pt x="3273" y="65"/>
                    <a:pt x="3273" y="82"/>
                  </a:cubicBezTo>
                  <a:lnTo>
                    <a:pt x="3273" y="116"/>
                  </a:lnTo>
                  <a:lnTo>
                    <a:pt x="3338" y="116"/>
                  </a:lnTo>
                  <a:lnTo>
                    <a:pt x="3338" y="142"/>
                  </a:lnTo>
                  <a:lnTo>
                    <a:pt x="3273" y="142"/>
                  </a:lnTo>
                  <a:lnTo>
                    <a:pt x="3273" y="387"/>
                  </a:lnTo>
                  <a:lnTo>
                    <a:pt x="3247" y="387"/>
                  </a:lnTo>
                  <a:close/>
                  <a:moveTo>
                    <a:pt x="3389" y="249"/>
                  </a:moveTo>
                  <a:cubicBezTo>
                    <a:pt x="3389" y="223"/>
                    <a:pt x="3395" y="201"/>
                    <a:pt x="3403" y="178"/>
                  </a:cubicBezTo>
                  <a:cubicBezTo>
                    <a:pt x="3412" y="156"/>
                    <a:pt x="3428" y="142"/>
                    <a:pt x="3445" y="130"/>
                  </a:cubicBezTo>
                  <a:cubicBezTo>
                    <a:pt x="3462" y="119"/>
                    <a:pt x="3484" y="113"/>
                    <a:pt x="3507" y="113"/>
                  </a:cubicBezTo>
                  <a:cubicBezTo>
                    <a:pt x="3544" y="113"/>
                    <a:pt x="3573" y="125"/>
                    <a:pt x="3595" y="150"/>
                  </a:cubicBezTo>
                  <a:cubicBezTo>
                    <a:pt x="3618" y="175"/>
                    <a:pt x="3628" y="209"/>
                    <a:pt x="3628" y="249"/>
                  </a:cubicBezTo>
                  <a:lnTo>
                    <a:pt x="3628" y="254"/>
                  </a:lnTo>
                  <a:cubicBezTo>
                    <a:pt x="3628" y="280"/>
                    <a:pt x="3623" y="302"/>
                    <a:pt x="3614" y="325"/>
                  </a:cubicBezTo>
                  <a:cubicBezTo>
                    <a:pt x="3603" y="345"/>
                    <a:pt x="3589" y="362"/>
                    <a:pt x="3572" y="373"/>
                  </a:cubicBezTo>
                  <a:cubicBezTo>
                    <a:pt x="3555" y="384"/>
                    <a:pt x="3532" y="390"/>
                    <a:pt x="3510" y="390"/>
                  </a:cubicBezTo>
                  <a:cubicBezTo>
                    <a:pt x="3473" y="390"/>
                    <a:pt x="3445" y="378"/>
                    <a:pt x="3422" y="353"/>
                  </a:cubicBezTo>
                  <a:cubicBezTo>
                    <a:pt x="3400" y="328"/>
                    <a:pt x="3389" y="294"/>
                    <a:pt x="3389" y="254"/>
                  </a:cubicBezTo>
                  <a:lnTo>
                    <a:pt x="3389" y="249"/>
                  </a:lnTo>
                  <a:close/>
                  <a:moveTo>
                    <a:pt x="3445" y="336"/>
                  </a:moveTo>
                  <a:cubicBezTo>
                    <a:pt x="3462" y="356"/>
                    <a:pt x="3485" y="367"/>
                    <a:pt x="3510" y="367"/>
                  </a:cubicBezTo>
                  <a:cubicBezTo>
                    <a:pt x="3536" y="367"/>
                    <a:pt x="3558" y="356"/>
                    <a:pt x="3575" y="336"/>
                  </a:cubicBezTo>
                  <a:cubicBezTo>
                    <a:pt x="3592" y="316"/>
                    <a:pt x="3600" y="288"/>
                    <a:pt x="3600" y="254"/>
                  </a:cubicBezTo>
                  <a:lnTo>
                    <a:pt x="3600" y="249"/>
                  </a:lnTo>
                  <a:cubicBezTo>
                    <a:pt x="3600" y="229"/>
                    <a:pt x="3598" y="209"/>
                    <a:pt x="3589" y="192"/>
                  </a:cubicBezTo>
                  <a:cubicBezTo>
                    <a:pt x="3581" y="175"/>
                    <a:pt x="3572" y="162"/>
                    <a:pt x="3558" y="153"/>
                  </a:cubicBezTo>
                  <a:cubicBezTo>
                    <a:pt x="3544" y="145"/>
                    <a:pt x="3530" y="139"/>
                    <a:pt x="3510" y="139"/>
                  </a:cubicBezTo>
                  <a:cubicBezTo>
                    <a:pt x="3484" y="139"/>
                    <a:pt x="3462" y="151"/>
                    <a:pt x="3445" y="170"/>
                  </a:cubicBezTo>
                  <a:cubicBezTo>
                    <a:pt x="3428" y="190"/>
                    <a:pt x="3420" y="218"/>
                    <a:pt x="3420" y="252"/>
                  </a:cubicBezTo>
                  <a:lnTo>
                    <a:pt x="3420" y="257"/>
                  </a:lnTo>
                  <a:cubicBezTo>
                    <a:pt x="3420" y="288"/>
                    <a:pt x="3428" y="316"/>
                    <a:pt x="3445" y="336"/>
                  </a:cubicBezTo>
                  <a:close/>
                  <a:moveTo>
                    <a:pt x="3826" y="144"/>
                  </a:moveTo>
                  <a:cubicBezTo>
                    <a:pt x="3820" y="144"/>
                    <a:pt x="3812" y="142"/>
                    <a:pt x="3806" y="142"/>
                  </a:cubicBezTo>
                  <a:cubicBezTo>
                    <a:pt x="3786" y="142"/>
                    <a:pt x="3772" y="147"/>
                    <a:pt x="3758" y="156"/>
                  </a:cubicBezTo>
                  <a:cubicBezTo>
                    <a:pt x="3744" y="167"/>
                    <a:pt x="3736" y="181"/>
                    <a:pt x="3730" y="201"/>
                  </a:cubicBezTo>
                  <a:lnTo>
                    <a:pt x="3730" y="387"/>
                  </a:lnTo>
                  <a:lnTo>
                    <a:pt x="3702" y="387"/>
                  </a:lnTo>
                  <a:lnTo>
                    <a:pt x="3702" y="119"/>
                  </a:lnTo>
                  <a:lnTo>
                    <a:pt x="3730" y="119"/>
                  </a:lnTo>
                  <a:lnTo>
                    <a:pt x="3730" y="161"/>
                  </a:lnTo>
                  <a:cubicBezTo>
                    <a:pt x="3747" y="130"/>
                    <a:pt x="3772" y="113"/>
                    <a:pt x="3806" y="113"/>
                  </a:cubicBezTo>
                  <a:cubicBezTo>
                    <a:pt x="3815" y="113"/>
                    <a:pt x="3820" y="113"/>
                    <a:pt x="3826" y="116"/>
                  </a:cubicBezTo>
                  <a:lnTo>
                    <a:pt x="3826" y="144"/>
                  </a:lnTo>
                  <a:close/>
                  <a:moveTo>
                    <a:pt x="4009" y="252"/>
                  </a:moveTo>
                  <a:cubicBezTo>
                    <a:pt x="4009" y="209"/>
                    <a:pt x="4018" y="175"/>
                    <a:pt x="4038" y="153"/>
                  </a:cubicBezTo>
                  <a:cubicBezTo>
                    <a:pt x="4057" y="127"/>
                    <a:pt x="4083" y="116"/>
                    <a:pt x="4114" y="116"/>
                  </a:cubicBezTo>
                  <a:cubicBezTo>
                    <a:pt x="4150" y="116"/>
                    <a:pt x="4179" y="130"/>
                    <a:pt x="4196" y="158"/>
                  </a:cubicBezTo>
                  <a:lnTo>
                    <a:pt x="4196" y="9"/>
                  </a:lnTo>
                  <a:lnTo>
                    <a:pt x="4224" y="9"/>
                  </a:lnTo>
                  <a:lnTo>
                    <a:pt x="4224" y="387"/>
                  </a:lnTo>
                  <a:lnTo>
                    <a:pt x="4196" y="387"/>
                  </a:lnTo>
                  <a:lnTo>
                    <a:pt x="4196" y="350"/>
                  </a:lnTo>
                  <a:cubicBezTo>
                    <a:pt x="4176" y="378"/>
                    <a:pt x="4148" y="390"/>
                    <a:pt x="4111" y="390"/>
                  </a:cubicBezTo>
                  <a:cubicBezTo>
                    <a:pt x="4080" y="390"/>
                    <a:pt x="4055" y="378"/>
                    <a:pt x="4035" y="353"/>
                  </a:cubicBezTo>
                  <a:cubicBezTo>
                    <a:pt x="4016" y="328"/>
                    <a:pt x="4007" y="294"/>
                    <a:pt x="4007" y="252"/>
                  </a:cubicBezTo>
                  <a:lnTo>
                    <a:pt x="4009" y="252"/>
                  </a:lnTo>
                  <a:close/>
                  <a:moveTo>
                    <a:pt x="4040" y="257"/>
                  </a:moveTo>
                  <a:cubicBezTo>
                    <a:pt x="4040" y="291"/>
                    <a:pt x="4046" y="319"/>
                    <a:pt x="4060" y="339"/>
                  </a:cubicBezTo>
                  <a:cubicBezTo>
                    <a:pt x="4074" y="359"/>
                    <a:pt x="4094" y="370"/>
                    <a:pt x="4119" y="370"/>
                  </a:cubicBezTo>
                  <a:cubicBezTo>
                    <a:pt x="4156" y="370"/>
                    <a:pt x="4181" y="353"/>
                    <a:pt x="4198" y="322"/>
                  </a:cubicBezTo>
                  <a:lnTo>
                    <a:pt x="4198" y="195"/>
                  </a:lnTo>
                  <a:cubicBezTo>
                    <a:pt x="4184" y="161"/>
                    <a:pt x="4156" y="142"/>
                    <a:pt x="4122" y="142"/>
                  </a:cubicBezTo>
                  <a:cubicBezTo>
                    <a:pt x="4097" y="142"/>
                    <a:pt x="4077" y="151"/>
                    <a:pt x="4063" y="170"/>
                  </a:cubicBezTo>
                  <a:cubicBezTo>
                    <a:pt x="4049" y="190"/>
                    <a:pt x="4040" y="218"/>
                    <a:pt x="4040" y="257"/>
                  </a:cubicBezTo>
                  <a:close/>
                  <a:moveTo>
                    <a:pt x="4418" y="393"/>
                  </a:moveTo>
                  <a:cubicBezTo>
                    <a:pt x="4396" y="393"/>
                    <a:pt x="4376" y="387"/>
                    <a:pt x="4356" y="376"/>
                  </a:cubicBezTo>
                  <a:cubicBezTo>
                    <a:pt x="4337" y="364"/>
                    <a:pt x="4323" y="348"/>
                    <a:pt x="4314" y="328"/>
                  </a:cubicBezTo>
                  <a:cubicBezTo>
                    <a:pt x="4306" y="309"/>
                    <a:pt x="4300" y="285"/>
                    <a:pt x="4300" y="260"/>
                  </a:cubicBezTo>
                  <a:lnTo>
                    <a:pt x="4300" y="249"/>
                  </a:lnTo>
                  <a:cubicBezTo>
                    <a:pt x="4300" y="223"/>
                    <a:pt x="4306" y="201"/>
                    <a:pt x="4314" y="178"/>
                  </a:cubicBezTo>
                  <a:cubicBezTo>
                    <a:pt x="4323" y="156"/>
                    <a:pt x="4337" y="142"/>
                    <a:pt x="4356" y="130"/>
                  </a:cubicBezTo>
                  <a:cubicBezTo>
                    <a:pt x="4376" y="119"/>
                    <a:pt x="4393" y="113"/>
                    <a:pt x="4416" y="113"/>
                  </a:cubicBezTo>
                  <a:cubicBezTo>
                    <a:pt x="4450" y="113"/>
                    <a:pt x="4475" y="125"/>
                    <a:pt x="4492" y="147"/>
                  </a:cubicBezTo>
                  <a:cubicBezTo>
                    <a:pt x="4512" y="170"/>
                    <a:pt x="4520" y="201"/>
                    <a:pt x="4520" y="237"/>
                  </a:cubicBezTo>
                  <a:lnTo>
                    <a:pt x="4520" y="254"/>
                  </a:lnTo>
                  <a:lnTo>
                    <a:pt x="4328" y="254"/>
                  </a:lnTo>
                  <a:lnTo>
                    <a:pt x="4328" y="260"/>
                  </a:lnTo>
                  <a:cubicBezTo>
                    <a:pt x="4328" y="291"/>
                    <a:pt x="4337" y="316"/>
                    <a:pt x="4354" y="336"/>
                  </a:cubicBezTo>
                  <a:cubicBezTo>
                    <a:pt x="4371" y="356"/>
                    <a:pt x="4393" y="367"/>
                    <a:pt x="4418" y="367"/>
                  </a:cubicBezTo>
                  <a:cubicBezTo>
                    <a:pt x="4435" y="367"/>
                    <a:pt x="4450" y="365"/>
                    <a:pt x="4461" y="359"/>
                  </a:cubicBezTo>
                  <a:cubicBezTo>
                    <a:pt x="4472" y="354"/>
                    <a:pt x="4483" y="345"/>
                    <a:pt x="4495" y="331"/>
                  </a:cubicBezTo>
                  <a:lnTo>
                    <a:pt x="4514" y="345"/>
                  </a:lnTo>
                  <a:cubicBezTo>
                    <a:pt x="4492" y="378"/>
                    <a:pt x="4461" y="393"/>
                    <a:pt x="4418" y="393"/>
                  </a:cubicBezTo>
                  <a:close/>
                  <a:moveTo>
                    <a:pt x="4413" y="142"/>
                  </a:moveTo>
                  <a:cubicBezTo>
                    <a:pt x="4390" y="142"/>
                    <a:pt x="4371" y="150"/>
                    <a:pt x="4356" y="167"/>
                  </a:cubicBezTo>
                  <a:cubicBezTo>
                    <a:pt x="4342" y="184"/>
                    <a:pt x="4331" y="206"/>
                    <a:pt x="4328" y="232"/>
                  </a:cubicBezTo>
                  <a:lnTo>
                    <a:pt x="4489" y="232"/>
                  </a:lnTo>
                  <a:lnTo>
                    <a:pt x="4489" y="229"/>
                  </a:lnTo>
                  <a:cubicBezTo>
                    <a:pt x="4489" y="204"/>
                    <a:pt x="4481" y="181"/>
                    <a:pt x="4466" y="167"/>
                  </a:cubicBezTo>
                  <a:cubicBezTo>
                    <a:pt x="4452" y="153"/>
                    <a:pt x="4435" y="142"/>
                    <a:pt x="4413" y="142"/>
                  </a:cubicBezTo>
                  <a:close/>
                  <a:moveTo>
                    <a:pt x="4689" y="367"/>
                  </a:moveTo>
                  <a:cubicBezTo>
                    <a:pt x="4709" y="367"/>
                    <a:pt x="4726" y="362"/>
                    <a:pt x="4740" y="350"/>
                  </a:cubicBezTo>
                  <a:cubicBezTo>
                    <a:pt x="4754" y="339"/>
                    <a:pt x="4763" y="325"/>
                    <a:pt x="4763" y="305"/>
                  </a:cubicBezTo>
                  <a:lnTo>
                    <a:pt x="4791" y="305"/>
                  </a:lnTo>
                  <a:cubicBezTo>
                    <a:pt x="4791" y="322"/>
                    <a:pt x="4786" y="336"/>
                    <a:pt x="4777" y="350"/>
                  </a:cubicBezTo>
                  <a:cubicBezTo>
                    <a:pt x="4769" y="364"/>
                    <a:pt x="4754" y="376"/>
                    <a:pt x="4740" y="381"/>
                  </a:cubicBezTo>
                  <a:cubicBezTo>
                    <a:pt x="4723" y="390"/>
                    <a:pt x="4709" y="393"/>
                    <a:pt x="4689" y="393"/>
                  </a:cubicBezTo>
                  <a:cubicBezTo>
                    <a:pt x="4656" y="393"/>
                    <a:pt x="4627" y="381"/>
                    <a:pt x="4605" y="356"/>
                  </a:cubicBezTo>
                  <a:cubicBezTo>
                    <a:pt x="4585" y="331"/>
                    <a:pt x="4574" y="299"/>
                    <a:pt x="4574" y="257"/>
                  </a:cubicBezTo>
                  <a:lnTo>
                    <a:pt x="4574" y="249"/>
                  </a:lnTo>
                  <a:cubicBezTo>
                    <a:pt x="4574" y="223"/>
                    <a:pt x="4580" y="198"/>
                    <a:pt x="4588" y="178"/>
                  </a:cubicBezTo>
                  <a:cubicBezTo>
                    <a:pt x="4597" y="158"/>
                    <a:pt x="4610" y="142"/>
                    <a:pt x="4627" y="130"/>
                  </a:cubicBezTo>
                  <a:cubicBezTo>
                    <a:pt x="4644" y="119"/>
                    <a:pt x="4664" y="113"/>
                    <a:pt x="4687" y="113"/>
                  </a:cubicBezTo>
                  <a:cubicBezTo>
                    <a:pt x="4715" y="113"/>
                    <a:pt x="4740" y="122"/>
                    <a:pt x="4760" y="139"/>
                  </a:cubicBezTo>
                  <a:cubicBezTo>
                    <a:pt x="4780" y="156"/>
                    <a:pt x="4788" y="178"/>
                    <a:pt x="4791" y="209"/>
                  </a:cubicBezTo>
                  <a:lnTo>
                    <a:pt x="4763" y="209"/>
                  </a:lnTo>
                  <a:cubicBezTo>
                    <a:pt x="4763" y="189"/>
                    <a:pt x="4754" y="173"/>
                    <a:pt x="4740" y="158"/>
                  </a:cubicBezTo>
                  <a:cubicBezTo>
                    <a:pt x="4726" y="144"/>
                    <a:pt x="4709" y="139"/>
                    <a:pt x="4687" y="139"/>
                  </a:cubicBezTo>
                  <a:cubicBezTo>
                    <a:pt x="4661" y="139"/>
                    <a:pt x="4639" y="147"/>
                    <a:pt x="4624" y="167"/>
                  </a:cubicBezTo>
                  <a:cubicBezTo>
                    <a:pt x="4610" y="187"/>
                    <a:pt x="4602" y="212"/>
                    <a:pt x="4602" y="249"/>
                  </a:cubicBezTo>
                  <a:lnTo>
                    <a:pt x="4602" y="257"/>
                  </a:lnTo>
                  <a:cubicBezTo>
                    <a:pt x="4602" y="291"/>
                    <a:pt x="4610" y="319"/>
                    <a:pt x="4624" y="336"/>
                  </a:cubicBezTo>
                  <a:cubicBezTo>
                    <a:pt x="4641" y="359"/>
                    <a:pt x="4661" y="367"/>
                    <a:pt x="4689" y="367"/>
                  </a:cubicBezTo>
                  <a:close/>
                  <a:moveTo>
                    <a:pt x="4862" y="43"/>
                  </a:moveTo>
                  <a:cubicBezTo>
                    <a:pt x="4862" y="38"/>
                    <a:pt x="4864" y="32"/>
                    <a:pt x="4867" y="29"/>
                  </a:cubicBezTo>
                  <a:cubicBezTo>
                    <a:pt x="4870" y="27"/>
                    <a:pt x="4876" y="23"/>
                    <a:pt x="4881" y="23"/>
                  </a:cubicBezTo>
                  <a:cubicBezTo>
                    <a:pt x="4887" y="23"/>
                    <a:pt x="4893" y="26"/>
                    <a:pt x="4895" y="29"/>
                  </a:cubicBezTo>
                  <a:cubicBezTo>
                    <a:pt x="4898" y="31"/>
                    <a:pt x="4901" y="38"/>
                    <a:pt x="4901" y="43"/>
                  </a:cubicBezTo>
                  <a:cubicBezTo>
                    <a:pt x="4901" y="49"/>
                    <a:pt x="4898" y="54"/>
                    <a:pt x="4895" y="57"/>
                  </a:cubicBezTo>
                  <a:cubicBezTo>
                    <a:pt x="4893" y="60"/>
                    <a:pt x="4887" y="63"/>
                    <a:pt x="4881" y="63"/>
                  </a:cubicBezTo>
                  <a:cubicBezTo>
                    <a:pt x="4876" y="63"/>
                    <a:pt x="4870" y="60"/>
                    <a:pt x="4867" y="57"/>
                  </a:cubicBezTo>
                  <a:cubicBezTo>
                    <a:pt x="4864" y="54"/>
                    <a:pt x="4862" y="49"/>
                    <a:pt x="4862" y="43"/>
                  </a:cubicBezTo>
                  <a:close/>
                  <a:moveTo>
                    <a:pt x="4898" y="387"/>
                  </a:moveTo>
                  <a:lnTo>
                    <a:pt x="4867" y="387"/>
                  </a:lnTo>
                  <a:lnTo>
                    <a:pt x="4867" y="119"/>
                  </a:lnTo>
                  <a:lnTo>
                    <a:pt x="4898" y="119"/>
                  </a:lnTo>
                  <a:lnTo>
                    <a:pt x="4898" y="387"/>
                  </a:lnTo>
                  <a:close/>
                  <a:moveTo>
                    <a:pt x="5152" y="319"/>
                  </a:moveTo>
                  <a:cubicBezTo>
                    <a:pt x="5152" y="305"/>
                    <a:pt x="5147" y="295"/>
                    <a:pt x="5135" y="283"/>
                  </a:cubicBezTo>
                  <a:cubicBezTo>
                    <a:pt x="5124" y="272"/>
                    <a:pt x="5108" y="266"/>
                    <a:pt x="5082" y="263"/>
                  </a:cubicBezTo>
                  <a:cubicBezTo>
                    <a:pt x="5057" y="260"/>
                    <a:pt x="5039" y="252"/>
                    <a:pt x="5025" y="246"/>
                  </a:cubicBezTo>
                  <a:cubicBezTo>
                    <a:pt x="5011" y="240"/>
                    <a:pt x="5003" y="232"/>
                    <a:pt x="4997" y="223"/>
                  </a:cubicBezTo>
                  <a:cubicBezTo>
                    <a:pt x="4991" y="215"/>
                    <a:pt x="4989" y="204"/>
                    <a:pt x="4989" y="189"/>
                  </a:cubicBezTo>
                  <a:cubicBezTo>
                    <a:pt x="4989" y="167"/>
                    <a:pt x="4997" y="150"/>
                    <a:pt x="5014" y="136"/>
                  </a:cubicBezTo>
                  <a:cubicBezTo>
                    <a:pt x="5031" y="122"/>
                    <a:pt x="5053" y="116"/>
                    <a:pt x="5082" y="116"/>
                  </a:cubicBezTo>
                  <a:cubicBezTo>
                    <a:pt x="5113" y="116"/>
                    <a:pt x="5135" y="125"/>
                    <a:pt x="5155" y="139"/>
                  </a:cubicBezTo>
                  <a:cubicBezTo>
                    <a:pt x="5172" y="153"/>
                    <a:pt x="5183" y="173"/>
                    <a:pt x="5183" y="198"/>
                  </a:cubicBezTo>
                  <a:lnTo>
                    <a:pt x="5152" y="198"/>
                  </a:lnTo>
                  <a:cubicBezTo>
                    <a:pt x="5152" y="181"/>
                    <a:pt x="5147" y="170"/>
                    <a:pt x="5132" y="158"/>
                  </a:cubicBezTo>
                  <a:cubicBezTo>
                    <a:pt x="5118" y="147"/>
                    <a:pt x="5102" y="142"/>
                    <a:pt x="5082" y="142"/>
                  </a:cubicBezTo>
                  <a:cubicBezTo>
                    <a:pt x="5063" y="142"/>
                    <a:pt x="5048" y="148"/>
                    <a:pt x="5034" y="156"/>
                  </a:cubicBezTo>
                  <a:cubicBezTo>
                    <a:pt x="5020" y="165"/>
                    <a:pt x="5017" y="175"/>
                    <a:pt x="5017" y="189"/>
                  </a:cubicBezTo>
                  <a:cubicBezTo>
                    <a:pt x="5017" y="204"/>
                    <a:pt x="5023" y="212"/>
                    <a:pt x="5031" y="220"/>
                  </a:cubicBezTo>
                  <a:cubicBezTo>
                    <a:pt x="5040" y="229"/>
                    <a:pt x="5059" y="235"/>
                    <a:pt x="5084" y="240"/>
                  </a:cubicBezTo>
                  <a:cubicBezTo>
                    <a:pt x="5110" y="246"/>
                    <a:pt x="5130" y="252"/>
                    <a:pt x="5144" y="260"/>
                  </a:cubicBezTo>
                  <a:cubicBezTo>
                    <a:pt x="5158" y="266"/>
                    <a:pt x="5166" y="274"/>
                    <a:pt x="5172" y="285"/>
                  </a:cubicBezTo>
                  <a:cubicBezTo>
                    <a:pt x="5178" y="297"/>
                    <a:pt x="5180" y="308"/>
                    <a:pt x="5180" y="322"/>
                  </a:cubicBezTo>
                  <a:cubicBezTo>
                    <a:pt x="5180" y="345"/>
                    <a:pt x="5172" y="362"/>
                    <a:pt x="5152" y="376"/>
                  </a:cubicBezTo>
                  <a:cubicBezTo>
                    <a:pt x="5135" y="390"/>
                    <a:pt x="5110" y="395"/>
                    <a:pt x="5082" y="395"/>
                  </a:cubicBezTo>
                  <a:cubicBezTo>
                    <a:pt x="5051" y="395"/>
                    <a:pt x="5025" y="387"/>
                    <a:pt x="5005" y="373"/>
                  </a:cubicBezTo>
                  <a:cubicBezTo>
                    <a:pt x="4986" y="359"/>
                    <a:pt x="4977" y="339"/>
                    <a:pt x="4977" y="316"/>
                  </a:cubicBezTo>
                  <a:lnTo>
                    <a:pt x="5008" y="316"/>
                  </a:lnTo>
                  <a:cubicBezTo>
                    <a:pt x="5008" y="333"/>
                    <a:pt x="5017" y="347"/>
                    <a:pt x="5031" y="356"/>
                  </a:cubicBezTo>
                  <a:cubicBezTo>
                    <a:pt x="5045" y="364"/>
                    <a:pt x="5062" y="370"/>
                    <a:pt x="5084" y="370"/>
                  </a:cubicBezTo>
                  <a:cubicBezTo>
                    <a:pt x="5104" y="370"/>
                    <a:pt x="5121" y="365"/>
                    <a:pt x="5135" y="356"/>
                  </a:cubicBezTo>
                  <a:cubicBezTo>
                    <a:pt x="5149" y="348"/>
                    <a:pt x="5152" y="333"/>
                    <a:pt x="5152" y="319"/>
                  </a:cubicBezTo>
                  <a:close/>
                  <a:moveTo>
                    <a:pt x="5257" y="43"/>
                  </a:moveTo>
                  <a:cubicBezTo>
                    <a:pt x="5257" y="38"/>
                    <a:pt x="5259" y="32"/>
                    <a:pt x="5262" y="29"/>
                  </a:cubicBezTo>
                  <a:cubicBezTo>
                    <a:pt x="5265" y="27"/>
                    <a:pt x="5271" y="23"/>
                    <a:pt x="5276" y="23"/>
                  </a:cubicBezTo>
                  <a:cubicBezTo>
                    <a:pt x="5282" y="23"/>
                    <a:pt x="5288" y="26"/>
                    <a:pt x="5290" y="29"/>
                  </a:cubicBezTo>
                  <a:cubicBezTo>
                    <a:pt x="5293" y="31"/>
                    <a:pt x="5296" y="38"/>
                    <a:pt x="5296" y="43"/>
                  </a:cubicBezTo>
                  <a:cubicBezTo>
                    <a:pt x="5296" y="49"/>
                    <a:pt x="5293" y="54"/>
                    <a:pt x="5290" y="57"/>
                  </a:cubicBezTo>
                  <a:cubicBezTo>
                    <a:pt x="5288" y="60"/>
                    <a:pt x="5282" y="63"/>
                    <a:pt x="5276" y="63"/>
                  </a:cubicBezTo>
                  <a:cubicBezTo>
                    <a:pt x="5271" y="63"/>
                    <a:pt x="5265" y="60"/>
                    <a:pt x="5262" y="57"/>
                  </a:cubicBezTo>
                  <a:cubicBezTo>
                    <a:pt x="5259" y="54"/>
                    <a:pt x="5257" y="49"/>
                    <a:pt x="5257" y="43"/>
                  </a:cubicBezTo>
                  <a:close/>
                  <a:moveTo>
                    <a:pt x="5293" y="387"/>
                  </a:moveTo>
                  <a:lnTo>
                    <a:pt x="5262" y="387"/>
                  </a:lnTo>
                  <a:lnTo>
                    <a:pt x="5262" y="119"/>
                  </a:lnTo>
                  <a:lnTo>
                    <a:pt x="5293" y="119"/>
                  </a:lnTo>
                  <a:lnTo>
                    <a:pt x="5293" y="387"/>
                  </a:lnTo>
                  <a:close/>
                  <a:moveTo>
                    <a:pt x="5369" y="249"/>
                  </a:moveTo>
                  <a:cubicBezTo>
                    <a:pt x="5369" y="223"/>
                    <a:pt x="5376" y="201"/>
                    <a:pt x="5384" y="178"/>
                  </a:cubicBezTo>
                  <a:cubicBezTo>
                    <a:pt x="5393" y="156"/>
                    <a:pt x="5409" y="142"/>
                    <a:pt x="5426" y="130"/>
                  </a:cubicBezTo>
                  <a:cubicBezTo>
                    <a:pt x="5443" y="119"/>
                    <a:pt x="5465" y="113"/>
                    <a:pt x="5488" y="113"/>
                  </a:cubicBezTo>
                  <a:cubicBezTo>
                    <a:pt x="5525" y="113"/>
                    <a:pt x="5553" y="125"/>
                    <a:pt x="5575" y="150"/>
                  </a:cubicBezTo>
                  <a:cubicBezTo>
                    <a:pt x="5598" y="175"/>
                    <a:pt x="5609" y="209"/>
                    <a:pt x="5609" y="249"/>
                  </a:cubicBezTo>
                  <a:lnTo>
                    <a:pt x="5609" y="254"/>
                  </a:lnTo>
                  <a:cubicBezTo>
                    <a:pt x="5609" y="280"/>
                    <a:pt x="5604" y="302"/>
                    <a:pt x="5595" y="325"/>
                  </a:cubicBezTo>
                  <a:cubicBezTo>
                    <a:pt x="5584" y="345"/>
                    <a:pt x="5570" y="362"/>
                    <a:pt x="5553" y="373"/>
                  </a:cubicBezTo>
                  <a:cubicBezTo>
                    <a:pt x="5536" y="384"/>
                    <a:pt x="5513" y="390"/>
                    <a:pt x="5491" y="390"/>
                  </a:cubicBezTo>
                  <a:cubicBezTo>
                    <a:pt x="5454" y="390"/>
                    <a:pt x="5426" y="378"/>
                    <a:pt x="5403" y="353"/>
                  </a:cubicBezTo>
                  <a:cubicBezTo>
                    <a:pt x="5381" y="328"/>
                    <a:pt x="5369" y="294"/>
                    <a:pt x="5369" y="254"/>
                  </a:cubicBezTo>
                  <a:lnTo>
                    <a:pt x="5369" y="249"/>
                  </a:lnTo>
                  <a:close/>
                  <a:moveTo>
                    <a:pt x="5398" y="257"/>
                  </a:moveTo>
                  <a:cubicBezTo>
                    <a:pt x="5398" y="288"/>
                    <a:pt x="5406" y="316"/>
                    <a:pt x="5423" y="336"/>
                  </a:cubicBezTo>
                  <a:cubicBezTo>
                    <a:pt x="5440" y="356"/>
                    <a:pt x="5463" y="367"/>
                    <a:pt x="5488" y="367"/>
                  </a:cubicBezTo>
                  <a:cubicBezTo>
                    <a:pt x="5513" y="367"/>
                    <a:pt x="5536" y="356"/>
                    <a:pt x="5553" y="336"/>
                  </a:cubicBezTo>
                  <a:cubicBezTo>
                    <a:pt x="5570" y="316"/>
                    <a:pt x="5578" y="288"/>
                    <a:pt x="5578" y="254"/>
                  </a:cubicBezTo>
                  <a:lnTo>
                    <a:pt x="5578" y="249"/>
                  </a:lnTo>
                  <a:cubicBezTo>
                    <a:pt x="5578" y="229"/>
                    <a:pt x="5575" y="209"/>
                    <a:pt x="5567" y="192"/>
                  </a:cubicBezTo>
                  <a:cubicBezTo>
                    <a:pt x="5559" y="175"/>
                    <a:pt x="5550" y="162"/>
                    <a:pt x="5536" y="153"/>
                  </a:cubicBezTo>
                  <a:cubicBezTo>
                    <a:pt x="5522" y="145"/>
                    <a:pt x="5508" y="139"/>
                    <a:pt x="5488" y="139"/>
                  </a:cubicBezTo>
                  <a:cubicBezTo>
                    <a:pt x="5463" y="139"/>
                    <a:pt x="5440" y="151"/>
                    <a:pt x="5423" y="170"/>
                  </a:cubicBezTo>
                  <a:cubicBezTo>
                    <a:pt x="5406" y="190"/>
                    <a:pt x="5398" y="218"/>
                    <a:pt x="5398" y="252"/>
                  </a:cubicBezTo>
                  <a:lnTo>
                    <a:pt x="5398" y="257"/>
                  </a:lnTo>
                  <a:close/>
                  <a:moveTo>
                    <a:pt x="5711" y="119"/>
                  </a:moveTo>
                  <a:lnTo>
                    <a:pt x="5711" y="164"/>
                  </a:lnTo>
                  <a:cubicBezTo>
                    <a:pt x="5722" y="147"/>
                    <a:pt x="5734" y="136"/>
                    <a:pt x="5748" y="127"/>
                  </a:cubicBezTo>
                  <a:cubicBezTo>
                    <a:pt x="5763" y="119"/>
                    <a:pt x="5779" y="113"/>
                    <a:pt x="5798" y="113"/>
                  </a:cubicBezTo>
                  <a:cubicBezTo>
                    <a:pt x="5827" y="113"/>
                    <a:pt x="5849" y="122"/>
                    <a:pt x="5863" y="139"/>
                  </a:cubicBezTo>
                  <a:cubicBezTo>
                    <a:pt x="5877" y="156"/>
                    <a:pt x="5886" y="178"/>
                    <a:pt x="5886" y="212"/>
                  </a:cubicBezTo>
                  <a:lnTo>
                    <a:pt x="5886" y="387"/>
                  </a:lnTo>
                  <a:lnTo>
                    <a:pt x="5858" y="387"/>
                  </a:lnTo>
                  <a:lnTo>
                    <a:pt x="5858" y="212"/>
                  </a:lnTo>
                  <a:cubicBezTo>
                    <a:pt x="5858" y="189"/>
                    <a:pt x="5852" y="170"/>
                    <a:pt x="5844" y="158"/>
                  </a:cubicBezTo>
                  <a:cubicBezTo>
                    <a:pt x="5832" y="147"/>
                    <a:pt x="5818" y="142"/>
                    <a:pt x="5796" y="142"/>
                  </a:cubicBezTo>
                  <a:cubicBezTo>
                    <a:pt x="5776" y="142"/>
                    <a:pt x="5762" y="147"/>
                    <a:pt x="5748" y="158"/>
                  </a:cubicBezTo>
                  <a:cubicBezTo>
                    <a:pt x="5733" y="170"/>
                    <a:pt x="5722" y="187"/>
                    <a:pt x="5717" y="204"/>
                  </a:cubicBezTo>
                  <a:lnTo>
                    <a:pt x="5717" y="387"/>
                  </a:lnTo>
                  <a:lnTo>
                    <a:pt x="5688" y="387"/>
                  </a:lnTo>
                  <a:lnTo>
                    <a:pt x="5688" y="119"/>
                  </a:lnTo>
                  <a:lnTo>
                    <a:pt x="5711" y="119"/>
                  </a:lnTo>
                  <a:close/>
                  <a:moveTo>
                    <a:pt x="6134" y="319"/>
                  </a:moveTo>
                  <a:cubicBezTo>
                    <a:pt x="6134" y="305"/>
                    <a:pt x="6129" y="295"/>
                    <a:pt x="6117" y="283"/>
                  </a:cubicBezTo>
                  <a:cubicBezTo>
                    <a:pt x="6106" y="272"/>
                    <a:pt x="6090" y="266"/>
                    <a:pt x="6064" y="263"/>
                  </a:cubicBezTo>
                  <a:cubicBezTo>
                    <a:pt x="6039" y="260"/>
                    <a:pt x="6021" y="252"/>
                    <a:pt x="6007" y="246"/>
                  </a:cubicBezTo>
                  <a:cubicBezTo>
                    <a:pt x="5993" y="240"/>
                    <a:pt x="5985" y="232"/>
                    <a:pt x="5979" y="223"/>
                  </a:cubicBezTo>
                  <a:cubicBezTo>
                    <a:pt x="5973" y="215"/>
                    <a:pt x="5971" y="204"/>
                    <a:pt x="5971" y="189"/>
                  </a:cubicBezTo>
                  <a:cubicBezTo>
                    <a:pt x="5971" y="167"/>
                    <a:pt x="5979" y="150"/>
                    <a:pt x="5996" y="136"/>
                  </a:cubicBezTo>
                  <a:cubicBezTo>
                    <a:pt x="6013" y="122"/>
                    <a:pt x="6035" y="116"/>
                    <a:pt x="6064" y="116"/>
                  </a:cubicBezTo>
                  <a:cubicBezTo>
                    <a:pt x="6095" y="116"/>
                    <a:pt x="6117" y="125"/>
                    <a:pt x="6137" y="139"/>
                  </a:cubicBezTo>
                  <a:cubicBezTo>
                    <a:pt x="6154" y="153"/>
                    <a:pt x="6165" y="173"/>
                    <a:pt x="6165" y="198"/>
                  </a:cubicBezTo>
                  <a:lnTo>
                    <a:pt x="6134" y="198"/>
                  </a:lnTo>
                  <a:cubicBezTo>
                    <a:pt x="6134" y="181"/>
                    <a:pt x="6129" y="170"/>
                    <a:pt x="6114" y="158"/>
                  </a:cubicBezTo>
                  <a:cubicBezTo>
                    <a:pt x="6100" y="147"/>
                    <a:pt x="6084" y="142"/>
                    <a:pt x="6064" y="142"/>
                  </a:cubicBezTo>
                  <a:cubicBezTo>
                    <a:pt x="6045" y="142"/>
                    <a:pt x="6030" y="148"/>
                    <a:pt x="6016" y="156"/>
                  </a:cubicBezTo>
                  <a:cubicBezTo>
                    <a:pt x="6002" y="165"/>
                    <a:pt x="5999" y="175"/>
                    <a:pt x="5999" y="189"/>
                  </a:cubicBezTo>
                  <a:cubicBezTo>
                    <a:pt x="5999" y="204"/>
                    <a:pt x="6005" y="212"/>
                    <a:pt x="6013" y="220"/>
                  </a:cubicBezTo>
                  <a:cubicBezTo>
                    <a:pt x="6022" y="229"/>
                    <a:pt x="6041" y="235"/>
                    <a:pt x="6066" y="240"/>
                  </a:cubicBezTo>
                  <a:cubicBezTo>
                    <a:pt x="6092" y="246"/>
                    <a:pt x="6112" y="252"/>
                    <a:pt x="6126" y="260"/>
                  </a:cubicBezTo>
                  <a:cubicBezTo>
                    <a:pt x="6140" y="266"/>
                    <a:pt x="6148" y="274"/>
                    <a:pt x="6154" y="285"/>
                  </a:cubicBezTo>
                  <a:cubicBezTo>
                    <a:pt x="6160" y="297"/>
                    <a:pt x="6162" y="308"/>
                    <a:pt x="6162" y="322"/>
                  </a:cubicBezTo>
                  <a:cubicBezTo>
                    <a:pt x="6162" y="345"/>
                    <a:pt x="6154" y="362"/>
                    <a:pt x="6134" y="376"/>
                  </a:cubicBezTo>
                  <a:cubicBezTo>
                    <a:pt x="6117" y="390"/>
                    <a:pt x="6092" y="395"/>
                    <a:pt x="6064" y="395"/>
                  </a:cubicBezTo>
                  <a:cubicBezTo>
                    <a:pt x="6033" y="395"/>
                    <a:pt x="6007" y="387"/>
                    <a:pt x="5987" y="373"/>
                  </a:cubicBezTo>
                  <a:cubicBezTo>
                    <a:pt x="5968" y="359"/>
                    <a:pt x="5959" y="339"/>
                    <a:pt x="5959" y="316"/>
                  </a:cubicBezTo>
                  <a:lnTo>
                    <a:pt x="5990" y="316"/>
                  </a:lnTo>
                  <a:cubicBezTo>
                    <a:pt x="5990" y="333"/>
                    <a:pt x="5999" y="347"/>
                    <a:pt x="6013" y="356"/>
                  </a:cubicBezTo>
                  <a:cubicBezTo>
                    <a:pt x="6027" y="364"/>
                    <a:pt x="6044" y="370"/>
                    <a:pt x="6066" y="370"/>
                  </a:cubicBezTo>
                  <a:cubicBezTo>
                    <a:pt x="6086" y="370"/>
                    <a:pt x="6103" y="365"/>
                    <a:pt x="6117" y="356"/>
                  </a:cubicBezTo>
                  <a:cubicBezTo>
                    <a:pt x="6131" y="348"/>
                    <a:pt x="6134" y="333"/>
                    <a:pt x="6134" y="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"/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7DC0FB73-4CE2-7846-A3AB-E1FB326F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563" y="2894013"/>
              <a:ext cx="801687" cy="463550"/>
            </a:xfrm>
            <a:custGeom>
              <a:avLst/>
              <a:gdLst>
                <a:gd name="T0" fmla="*/ 1481 w 2225"/>
                <a:gd name="T1" fmla="*/ 215 h 1287"/>
                <a:gd name="T2" fmla="*/ 1112 w 2225"/>
                <a:gd name="T3" fmla="*/ 429 h 1287"/>
                <a:gd name="T4" fmla="*/ 742 w 2225"/>
                <a:gd name="T5" fmla="*/ 215 h 1287"/>
                <a:gd name="T6" fmla="*/ 1112 w 2225"/>
                <a:gd name="T7" fmla="*/ 0 h 1287"/>
                <a:gd name="T8" fmla="*/ 1481 w 2225"/>
                <a:gd name="T9" fmla="*/ 215 h 1287"/>
                <a:gd name="T10" fmla="*/ 1112 w 2225"/>
                <a:gd name="T11" fmla="*/ 429 h 1287"/>
                <a:gd name="T12" fmla="*/ 742 w 2225"/>
                <a:gd name="T13" fmla="*/ 643 h 1287"/>
                <a:gd name="T14" fmla="*/ 1112 w 2225"/>
                <a:gd name="T15" fmla="*/ 858 h 1287"/>
                <a:gd name="T16" fmla="*/ 1483 w 2225"/>
                <a:gd name="T17" fmla="*/ 644 h 1287"/>
                <a:gd name="T18" fmla="*/ 1851 w 2225"/>
                <a:gd name="T19" fmla="*/ 858 h 1287"/>
                <a:gd name="T20" fmla="*/ 2224 w 2225"/>
                <a:gd name="T21" fmla="*/ 643 h 1287"/>
                <a:gd name="T22" fmla="*/ 1851 w 2225"/>
                <a:gd name="T23" fmla="*/ 429 h 1287"/>
                <a:gd name="T24" fmla="*/ 1483 w 2225"/>
                <a:gd name="T25" fmla="*/ 643 h 1287"/>
                <a:gd name="T26" fmla="*/ 1112 w 2225"/>
                <a:gd name="T27" fmla="*/ 429 h 1287"/>
                <a:gd name="T28" fmla="*/ 1112 w 2225"/>
                <a:gd name="T29" fmla="*/ 858 h 1287"/>
                <a:gd name="T30" fmla="*/ 742 w 2225"/>
                <a:gd name="T31" fmla="*/ 1072 h 1287"/>
                <a:gd name="T32" fmla="*/ 1112 w 2225"/>
                <a:gd name="T33" fmla="*/ 1286 h 1287"/>
                <a:gd name="T34" fmla="*/ 1481 w 2225"/>
                <a:gd name="T35" fmla="*/ 1072 h 1287"/>
                <a:gd name="T36" fmla="*/ 1112 w 2225"/>
                <a:gd name="T37" fmla="*/ 858 h 1287"/>
                <a:gd name="T38" fmla="*/ 370 w 2225"/>
                <a:gd name="T39" fmla="*/ 429 h 1287"/>
                <a:gd name="T40" fmla="*/ 0 w 2225"/>
                <a:gd name="T41" fmla="*/ 643 h 1287"/>
                <a:gd name="T42" fmla="*/ 370 w 2225"/>
                <a:gd name="T43" fmla="*/ 858 h 1287"/>
                <a:gd name="T44" fmla="*/ 742 w 2225"/>
                <a:gd name="T45" fmla="*/ 643 h 1287"/>
                <a:gd name="T46" fmla="*/ 370 w 2225"/>
                <a:gd name="T47" fmla="*/ 429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25" h="1287">
                  <a:moveTo>
                    <a:pt x="1481" y="215"/>
                  </a:moveTo>
                  <a:lnTo>
                    <a:pt x="1112" y="429"/>
                  </a:lnTo>
                  <a:lnTo>
                    <a:pt x="742" y="215"/>
                  </a:lnTo>
                  <a:lnTo>
                    <a:pt x="1112" y="0"/>
                  </a:lnTo>
                  <a:lnTo>
                    <a:pt x="1481" y="215"/>
                  </a:lnTo>
                  <a:close/>
                  <a:moveTo>
                    <a:pt x="1112" y="429"/>
                  </a:moveTo>
                  <a:lnTo>
                    <a:pt x="742" y="643"/>
                  </a:lnTo>
                  <a:lnTo>
                    <a:pt x="1112" y="858"/>
                  </a:lnTo>
                  <a:lnTo>
                    <a:pt x="1483" y="644"/>
                  </a:lnTo>
                  <a:lnTo>
                    <a:pt x="1851" y="858"/>
                  </a:lnTo>
                  <a:lnTo>
                    <a:pt x="2224" y="643"/>
                  </a:lnTo>
                  <a:lnTo>
                    <a:pt x="1851" y="429"/>
                  </a:lnTo>
                  <a:lnTo>
                    <a:pt x="1483" y="643"/>
                  </a:lnTo>
                  <a:lnTo>
                    <a:pt x="1112" y="429"/>
                  </a:lnTo>
                  <a:close/>
                  <a:moveTo>
                    <a:pt x="1112" y="858"/>
                  </a:moveTo>
                  <a:lnTo>
                    <a:pt x="742" y="1072"/>
                  </a:lnTo>
                  <a:lnTo>
                    <a:pt x="1112" y="1286"/>
                  </a:lnTo>
                  <a:lnTo>
                    <a:pt x="1481" y="1072"/>
                  </a:lnTo>
                  <a:lnTo>
                    <a:pt x="1112" y="858"/>
                  </a:lnTo>
                  <a:close/>
                  <a:moveTo>
                    <a:pt x="370" y="429"/>
                  </a:moveTo>
                  <a:lnTo>
                    <a:pt x="0" y="643"/>
                  </a:lnTo>
                  <a:lnTo>
                    <a:pt x="370" y="858"/>
                  </a:lnTo>
                  <a:lnTo>
                    <a:pt x="742" y="643"/>
                  </a:lnTo>
                  <a:lnTo>
                    <a:pt x="370" y="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"/>
              </a:endParaRPr>
            </a:p>
          </p:txBody>
        </p:sp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117A7E2A-3C38-994E-9173-9C38772B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050" y="3165475"/>
              <a:ext cx="874713" cy="765175"/>
            </a:xfrm>
            <a:custGeom>
              <a:avLst/>
              <a:gdLst>
                <a:gd name="T0" fmla="*/ 1214 w 2428"/>
                <a:gd name="T1" fmla="*/ 726 h 2126"/>
                <a:gd name="T2" fmla="*/ 0 w 2428"/>
                <a:gd name="T3" fmla="*/ 0 h 2126"/>
                <a:gd name="T4" fmla="*/ 0 w 2428"/>
                <a:gd name="T5" fmla="*/ 1307 h 2126"/>
                <a:gd name="T6" fmla="*/ 446 w 2428"/>
                <a:gd name="T7" fmla="*/ 1609 h 2126"/>
                <a:gd name="T8" fmla="*/ 446 w 2428"/>
                <a:gd name="T9" fmla="*/ 802 h 2126"/>
                <a:gd name="T10" fmla="*/ 827 w 2428"/>
                <a:gd name="T11" fmla="*/ 1042 h 2126"/>
                <a:gd name="T12" fmla="*/ 827 w 2428"/>
                <a:gd name="T13" fmla="*/ 1866 h 2126"/>
                <a:gd name="T14" fmla="*/ 1214 w 2428"/>
                <a:gd name="T15" fmla="*/ 2125 h 2126"/>
                <a:gd name="T16" fmla="*/ 1600 w 2428"/>
                <a:gd name="T17" fmla="*/ 1866 h 2126"/>
                <a:gd name="T18" fmla="*/ 1600 w 2428"/>
                <a:gd name="T19" fmla="*/ 1042 h 2126"/>
                <a:gd name="T20" fmla="*/ 1981 w 2428"/>
                <a:gd name="T21" fmla="*/ 802 h 2126"/>
                <a:gd name="T22" fmla="*/ 1981 w 2428"/>
                <a:gd name="T23" fmla="*/ 1609 h 2126"/>
                <a:gd name="T24" fmla="*/ 2427 w 2428"/>
                <a:gd name="T25" fmla="*/ 1307 h 2126"/>
                <a:gd name="T26" fmla="*/ 2427 w 2428"/>
                <a:gd name="T27" fmla="*/ 0 h 2126"/>
                <a:gd name="T28" fmla="*/ 1214 w 2428"/>
                <a:gd name="T29" fmla="*/ 726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8" h="2126">
                  <a:moveTo>
                    <a:pt x="1214" y="726"/>
                  </a:moveTo>
                  <a:lnTo>
                    <a:pt x="0" y="0"/>
                  </a:lnTo>
                  <a:lnTo>
                    <a:pt x="0" y="1307"/>
                  </a:lnTo>
                  <a:lnTo>
                    <a:pt x="446" y="1609"/>
                  </a:lnTo>
                  <a:lnTo>
                    <a:pt x="446" y="802"/>
                  </a:lnTo>
                  <a:lnTo>
                    <a:pt x="827" y="1042"/>
                  </a:lnTo>
                  <a:lnTo>
                    <a:pt x="827" y="1866"/>
                  </a:lnTo>
                  <a:lnTo>
                    <a:pt x="1214" y="2125"/>
                  </a:lnTo>
                  <a:lnTo>
                    <a:pt x="1600" y="1866"/>
                  </a:lnTo>
                  <a:lnTo>
                    <a:pt x="1600" y="1042"/>
                  </a:lnTo>
                  <a:lnTo>
                    <a:pt x="1981" y="802"/>
                  </a:lnTo>
                  <a:lnTo>
                    <a:pt x="1981" y="1609"/>
                  </a:lnTo>
                  <a:lnTo>
                    <a:pt x="2427" y="1307"/>
                  </a:lnTo>
                  <a:lnTo>
                    <a:pt x="2427" y="0"/>
                  </a:lnTo>
                  <a:lnTo>
                    <a:pt x="1214" y="72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82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5522"/>
            <a:ext cx="7772400" cy="754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3595"/>
            <a:ext cx="6400800" cy="6396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rgbClr val="128FAE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8" name="Freeform 70"/>
          <p:cNvSpPr>
            <a:spLocks noChangeAspect="1" noChangeArrowheads="1"/>
          </p:cNvSpPr>
          <p:nvPr userDrawn="1"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9BE5E5-8327-6A4C-86EF-2EE4458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15522"/>
            <a:ext cx="7772400" cy="754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 dirty="0"/>
              <a:t>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3595"/>
            <a:ext cx="6400800" cy="6396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rgbClr val="128FAE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8" name="Freeform 70"/>
          <p:cNvSpPr>
            <a:spLocks noChangeAspect="1" noChangeArrowheads="1"/>
          </p:cNvSpPr>
          <p:nvPr userDrawn="1"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9BE5E5-8327-6A4C-86EF-2EE4458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8ECA76E-DDC7-7641-9233-6AE056B340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240" y="199608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15522"/>
            <a:ext cx="7772400" cy="754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 dirty="0"/>
              <a:t>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3595"/>
            <a:ext cx="6400800" cy="6396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rgbClr val="128FAE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8" name="Freeform 70"/>
          <p:cNvSpPr>
            <a:spLocks noChangeAspect="1" noChangeArrowheads="1"/>
          </p:cNvSpPr>
          <p:nvPr userDrawn="1"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9BE5E5-8327-6A4C-86EF-2EE4458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D285927-0559-0C45-AFD3-18DDCFB4D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240" y="199608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5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15522"/>
            <a:ext cx="7772400" cy="754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 dirty="0"/>
              <a:t>Game Time!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3595"/>
            <a:ext cx="6400800" cy="6396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rgbClr val="128FAE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8" name="Freeform 70"/>
          <p:cNvSpPr>
            <a:spLocks noChangeAspect="1" noChangeArrowheads="1"/>
          </p:cNvSpPr>
          <p:nvPr userDrawn="1"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9BE5E5-8327-6A4C-86EF-2EE4458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C3FDC9-EAFA-5B47-8F67-227B7C9F53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240" y="199608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15522"/>
            <a:ext cx="7772400" cy="754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 dirty="0"/>
              <a:t>Results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3595"/>
            <a:ext cx="6400800" cy="6396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rgbClr val="128FAE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8" name="Freeform 70"/>
          <p:cNvSpPr>
            <a:spLocks noChangeAspect="1" noChangeArrowheads="1"/>
          </p:cNvSpPr>
          <p:nvPr userDrawn="1"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9BE5E5-8327-6A4C-86EF-2EE4458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7718C8E-D377-2B45-86AB-71FE0EAF6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240" y="199608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ep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15522"/>
            <a:ext cx="7772400" cy="7543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r>
              <a:rPr lang="en-US" dirty="0"/>
              <a:t>Concept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3595"/>
            <a:ext cx="6400800" cy="6396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rgbClr val="128FAE"/>
                </a:solidFill>
                <a:latin typeface="Lato"/>
                <a:cs typeface="La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8" name="Freeform 70"/>
          <p:cNvSpPr>
            <a:spLocks noChangeAspect="1" noChangeArrowheads="1"/>
          </p:cNvSpPr>
          <p:nvPr userDrawn="1"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9BE5E5-8327-6A4C-86EF-2EE4458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7466" y="6492875"/>
            <a:ext cx="143933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47525D"/>
                </a:solidFill>
                <a:latin typeface="Lato"/>
                <a:cs typeface="Lato"/>
              </a:defRPr>
            </a:lvl1pPr>
          </a:lstStyle>
          <a:p>
            <a:fld id="{1720E044-9CF0-5842-A75F-169A468171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CB5578D-BED4-A148-BF49-E3909FE656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240" y="199608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3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nual Input 15"/>
          <p:cNvSpPr/>
          <p:nvPr/>
        </p:nvSpPr>
        <p:spPr>
          <a:xfrm rot="10800000">
            <a:off x="0" y="-1"/>
            <a:ext cx="9143999" cy="211454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-108031" y="1391473"/>
            <a:ext cx="1067288" cy="851235"/>
          </a:xfrm>
          <a:prstGeom prst="triangle">
            <a:avLst>
              <a:gd name="adj" fmla="val 5000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375874" y="1721540"/>
            <a:ext cx="824110" cy="650440"/>
          </a:xfrm>
          <a:prstGeom prst="triangle">
            <a:avLst>
              <a:gd name="adj" fmla="val 5188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 flipV="1">
            <a:off x="8470902" y="1495165"/>
            <a:ext cx="473075" cy="415922"/>
          </a:xfrm>
          <a:prstGeom prst="hexagon">
            <a:avLst>
              <a:gd name="adj" fmla="val 29054"/>
              <a:gd name="vf" fmla="val 115470"/>
            </a:avLst>
          </a:prstGeom>
          <a:solidFill>
            <a:schemeClr val="bg1"/>
          </a:solidFill>
          <a:ln w="76200" cmpd="sng">
            <a:solidFill>
              <a:srgbClr val="EE2A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2A49"/>
              </a:solidFill>
              <a:latin typeface="Lato"/>
            </a:endParaRPr>
          </a:p>
        </p:txBody>
      </p:sp>
      <p:sp>
        <p:nvSpPr>
          <p:cNvPr id="9" name="Hexagon 8"/>
          <p:cNvSpPr/>
          <p:nvPr/>
        </p:nvSpPr>
        <p:spPr>
          <a:xfrm rot="5400000" flipV="1">
            <a:off x="8231192" y="1795202"/>
            <a:ext cx="203200" cy="180973"/>
          </a:xfrm>
          <a:prstGeom prst="hexagon">
            <a:avLst>
              <a:gd name="adj" fmla="val 29053"/>
              <a:gd name="vf" fmla="val 115470"/>
            </a:avLst>
          </a:prstGeom>
          <a:solidFill>
            <a:schemeClr val="bg1"/>
          </a:solidFill>
          <a:ln w="76200" cmpd="sng">
            <a:solidFill>
              <a:srgbClr val="EE2A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2A49"/>
              </a:solidFill>
              <a:latin typeface="Lato"/>
            </a:endParaRPr>
          </a:p>
        </p:txBody>
      </p:sp>
      <p:sp>
        <p:nvSpPr>
          <p:cNvPr id="10" name="Hexagon 9"/>
          <p:cNvSpPr/>
          <p:nvPr/>
        </p:nvSpPr>
        <p:spPr>
          <a:xfrm rot="5400000" flipV="1">
            <a:off x="8897940" y="1401499"/>
            <a:ext cx="117478" cy="101601"/>
          </a:xfrm>
          <a:prstGeom prst="hexagon">
            <a:avLst>
              <a:gd name="adj" fmla="val 29051"/>
              <a:gd name="vf" fmla="val 115470"/>
            </a:avLst>
          </a:prstGeom>
          <a:solidFill>
            <a:schemeClr val="bg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2A49"/>
              </a:solidFill>
              <a:latin typeface="Lato"/>
            </a:endParaRPr>
          </a:p>
        </p:txBody>
      </p:sp>
      <p:pic>
        <p:nvPicPr>
          <p:cNvPr id="11" name="Picture 10" descr="ppt_section_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3066288" cy="4547616"/>
          </a:xfrm>
          <a:prstGeom prst="rect">
            <a:avLst/>
          </a:prstGeom>
        </p:spPr>
      </p:pic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4198175" y="715202"/>
            <a:ext cx="2161387" cy="476911"/>
          </a:xfrm>
          <a:custGeom>
            <a:avLst/>
            <a:gdLst>
              <a:gd name="T0" fmla="*/ 618 w 6236"/>
              <a:gd name="T1" fmla="*/ 1204 h 1374"/>
              <a:gd name="T2" fmla="*/ 1236 w 6236"/>
              <a:gd name="T3" fmla="*/ 71 h 1374"/>
              <a:gd name="T4" fmla="*/ 1129 w 6236"/>
              <a:gd name="T5" fmla="*/ 1353 h 1374"/>
              <a:gd name="T6" fmla="*/ 1137 w 6236"/>
              <a:gd name="T7" fmla="*/ 223 h 1374"/>
              <a:gd name="T8" fmla="*/ 576 w 6236"/>
              <a:gd name="T9" fmla="*/ 1353 h 1374"/>
              <a:gd name="T10" fmla="*/ 107 w 6236"/>
              <a:gd name="T11" fmla="*/ 790 h 1374"/>
              <a:gd name="T12" fmla="*/ 0 w 6236"/>
              <a:gd name="T13" fmla="*/ 1350 h 1374"/>
              <a:gd name="T14" fmla="*/ 144 w 6236"/>
              <a:gd name="T15" fmla="*/ 71 h 1374"/>
              <a:gd name="T16" fmla="*/ 1531 w 6236"/>
              <a:gd name="T17" fmla="*/ 615 h 1374"/>
              <a:gd name="T18" fmla="*/ 1901 w 6236"/>
              <a:gd name="T19" fmla="*/ 381 h 1374"/>
              <a:gd name="T20" fmla="*/ 2327 w 6236"/>
              <a:gd name="T21" fmla="*/ 866 h 1374"/>
              <a:gd name="T22" fmla="*/ 2273 w 6236"/>
              <a:gd name="T23" fmla="*/ 1136 h 1374"/>
              <a:gd name="T24" fmla="*/ 1904 w 6236"/>
              <a:gd name="T25" fmla="*/ 1364 h 1374"/>
              <a:gd name="T26" fmla="*/ 1479 w 6236"/>
              <a:gd name="T27" fmla="*/ 880 h 1374"/>
              <a:gd name="T28" fmla="*/ 1585 w 6236"/>
              <a:gd name="T29" fmla="*/ 894 h 1374"/>
              <a:gd name="T30" fmla="*/ 1904 w 6236"/>
              <a:gd name="T31" fmla="*/ 1285 h 1374"/>
              <a:gd name="T32" fmla="*/ 2223 w 6236"/>
              <a:gd name="T33" fmla="*/ 886 h 1374"/>
              <a:gd name="T34" fmla="*/ 2183 w 6236"/>
              <a:gd name="T35" fmla="*/ 666 h 1374"/>
              <a:gd name="T36" fmla="*/ 1904 w 6236"/>
              <a:gd name="T37" fmla="*/ 474 h 1374"/>
              <a:gd name="T38" fmla="*/ 1582 w 6236"/>
              <a:gd name="T39" fmla="*/ 875 h 1374"/>
              <a:gd name="T40" fmla="*/ 1585 w 6236"/>
              <a:gd name="T41" fmla="*/ 894 h 1374"/>
              <a:gd name="T42" fmla="*/ 3219 w 6236"/>
              <a:gd name="T43" fmla="*/ 1240 h 1374"/>
              <a:gd name="T44" fmla="*/ 2651 w 6236"/>
              <a:gd name="T45" fmla="*/ 1223 h 1374"/>
              <a:gd name="T46" fmla="*/ 2547 w 6236"/>
              <a:gd name="T47" fmla="*/ 1353 h 1374"/>
              <a:gd name="T48" fmla="*/ 2651 w 6236"/>
              <a:gd name="T49" fmla="*/ 0 h 1374"/>
              <a:gd name="T50" fmla="*/ 2951 w 6236"/>
              <a:gd name="T51" fmla="*/ 384 h 1374"/>
              <a:gd name="T52" fmla="*/ 3317 w 6236"/>
              <a:gd name="T53" fmla="*/ 872 h 1374"/>
              <a:gd name="T54" fmla="*/ 3210 w 6236"/>
              <a:gd name="T55" fmla="*/ 869 h 1374"/>
              <a:gd name="T56" fmla="*/ 2931 w 6236"/>
              <a:gd name="T57" fmla="*/ 477 h 1374"/>
              <a:gd name="T58" fmla="*/ 2651 w 6236"/>
              <a:gd name="T59" fmla="*/ 674 h 1374"/>
              <a:gd name="T60" fmla="*/ 2931 w 6236"/>
              <a:gd name="T61" fmla="*/ 1283 h 1374"/>
              <a:gd name="T62" fmla="*/ 3210 w 6236"/>
              <a:gd name="T63" fmla="*/ 869 h 1374"/>
              <a:gd name="T64" fmla="*/ 4319 w 6236"/>
              <a:gd name="T65" fmla="*/ 1353 h 1374"/>
              <a:gd name="T66" fmla="*/ 3577 w 6236"/>
              <a:gd name="T67" fmla="*/ 71 h 1374"/>
              <a:gd name="T68" fmla="*/ 3687 w 6236"/>
              <a:gd name="T69" fmla="*/ 1263 h 1374"/>
              <a:gd name="T70" fmla="*/ 5104 w 6236"/>
              <a:gd name="T71" fmla="*/ 1353 h 1374"/>
              <a:gd name="T72" fmla="*/ 4943 w 6236"/>
              <a:gd name="T73" fmla="*/ 1333 h 1374"/>
              <a:gd name="T74" fmla="*/ 4536 w 6236"/>
              <a:gd name="T75" fmla="*/ 1297 h 1374"/>
              <a:gd name="T76" fmla="*/ 4567 w 6236"/>
              <a:gd name="T77" fmla="*/ 883 h 1374"/>
              <a:gd name="T78" fmla="*/ 5084 w 6236"/>
              <a:gd name="T79" fmla="*/ 801 h 1374"/>
              <a:gd name="T80" fmla="*/ 5022 w 6236"/>
              <a:gd name="T81" fmla="*/ 533 h 1374"/>
              <a:gd name="T82" fmla="*/ 4655 w 6236"/>
              <a:gd name="T83" fmla="*/ 530 h 1374"/>
              <a:gd name="T84" fmla="*/ 4474 w 6236"/>
              <a:gd name="T85" fmla="*/ 666 h 1374"/>
              <a:gd name="T86" fmla="*/ 4841 w 6236"/>
              <a:gd name="T87" fmla="*/ 384 h 1374"/>
              <a:gd name="T88" fmla="*/ 5188 w 6236"/>
              <a:gd name="T89" fmla="*/ 686 h 1374"/>
              <a:gd name="T90" fmla="*/ 5217 w 6236"/>
              <a:gd name="T91" fmla="*/ 1342 h 1374"/>
              <a:gd name="T92" fmla="*/ 5104 w 6236"/>
              <a:gd name="T93" fmla="*/ 1353 h 1374"/>
              <a:gd name="T94" fmla="*/ 4960 w 6236"/>
              <a:gd name="T95" fmla="*/ 1226 h 1374"/>
              <a:gd name="T96" fmla="*/ 5081 w 6236"/>
              <a:gd name="T97" fmla="*/ 883 h 1374"/>
              <a:gd name="T98" fmla="*/ 4644 w 6236"/>
              <a:gd name="T99" fmla="*/ 939 h 1374"/>
              <a:gd name="T100" fmla="*/ 4613 w 6236"/>
              <a:gd name="T101" fmla="*/ 1226 h 1374"/>
              <a:gd name="T102" fmla="*/ 6136 w 6236"/>
              <a:gd name="T103" fmla="*/ 1240 h 1374"/>
              <a:gd name="T104" fmla="*/ 5569 w 6236"/>
              <a:gd name="T105" fmla="*/ 1223 h 1374"/>
              <a:gd name="T106" fmla="*/ 5465 w 6236"/>
              <a:gd name="T107" fmla="*/ 1353 h 1374"/>
              <a:gd name="T108" fmla="*/ 5569 w 6236"/>
              <a:gd name="T109" fmla="*/ 0 h 1374"/>
              <a:gd name="T110" fmla="*/ 5868 w 6236"/>
              <a:gd name="T111" fmla="*/ 384 h 1374"/>
              <a:gd name="T112" fmla="*/ 6235 w 6236"/>
              <a:gd name="T113" fmla="*/ 872 h 1374"/>
              <a:gd name="T114" fmla="*/ 6136 w 6236"/>
              <a:gd name="T115" fmla="*/ 1240 h 1374"/>
              <a:gd name="T116" fmla="*/ 6057 w 6236"/>
              <a:gd name="T117" fmla="*/ 578 h 1374"/>
              <a:gd name="T118" fmla="*/ 5679 w 6236"/>
              <a:gd name="T119" fmla="*/ 528 h 1374"/>
              <a:gd name="T120" fmla="*/ 5572 w 6236"/>
              <a:gd name="T121" fmla="*/ 1102 h 1374"/>
              <a:gd name="T122" fmla="*/ 6055 w 6236"/>
              <a:gd name="T123" fmla="*/ 1178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236" h="1374">
                <a:moveTo>
                  <a:pt x="144" y="71"/>
                </a:moveTo>
                <a:lnTo>
                  <a:pt x="618" y="1204"/>
                </a:lnTo>
                <a:lnTo>
                  <a:pt x="1092" y="71"/>
                </a:lnTo>
                <a:lnTo>
                  <a:pt x="1236" y="71"/>
                </a:lnTo>
                <a:lnTo>
                  <a:pt x="1236" y="1353"/>
                </a:lnTo>
                <a:lnTo>
                  <a:pt x="1129" y="1353"/>
                </a:lnTo>
                <a:lnTo>
                  <a:pt x="1129" y="796"/>
                </a:lnTo>
                <a:lnTo>
                  <a:pt x="1137" y="223"/>
                </a:lnTo>
                <a:lnTo>
                  <a:pt x="660" y="1353"/>
                </a:lnTo>
                <a:lnTo>
                  <a:pt x="576" y="1353"/>
                </a:lnTo>
                <a:lnTo>
                  <a:pt x="99" y="226"/>
                </a:lnTo>
                <a:lnTo>
                  <a:pt x="107" y="790"/>
                </a:lnTo>
                <a:lnTo>
                  <a:pt x="107" y="1350"/>
                </a:lnTo>
                <a:lnTo>
                  <a:pt x="0" y="1350"/>
                </a:lnTo>
                <a:lnTo>
                  <a:pt x="0" y="71"/>
                </a:lnTo>
                <a:lnTo>
                  <a:pt x="144" y="71"/>
                </a:lnTo>
                <a:close/>
                <a:moveTo>
                  <a:pt x="1479" y="863"/>
                </a:moveTo>
                <a:cubicBezTo>
                  <a:pt x="1479" y="773"/>
                  <a:pt x="1495" y="688"/>
                  <a:pt x="1531" y="615"/>
                </a:cubicBezTo>
                <a:cubicBezTo>
                  <a:pt x="1568" y="542"/>
                  <a:pt x="1616" y="485"/>
                  <a:pt x="1681" y="443"/>
                </a:cubicBezTo>
                <a:cubicBezTo>
                  <a:pt x="1746" y="403"/>
                  <a:pt x="1819" y="381"/>
                  <a:pt x="1901" y="381"/>
                </a:cubicBezTo>
                <a:cubicBezTo>
                  <a:pt x="2028" y="381"/>
                  <a:pt x="2129" y="425"/>
                  <a:pt x="2208" y="513"/>
                </a:cubicBezTo>
                <a:cubicBezTo>
                  <a:pt x="2287" y="600"/>
                  <a:pt x="2327" y="719"/>
                  <a:pt x="2327" y="866"/>
                </a:cubicBezTo>
                <a:lnTo>
                  <a:pt x="2327" y="889"/>
                </a:lnTo>
                <a:cubicBezTo>
                  <a:pt x="2327" y="982"/>
                  <a:pt x="2310" y="1064"/>
                  <a:pt x="2273" y="1136"/>
                </a:cubicBezTo>
                <a:cubicBezTo>
                  <a:pt x="2237" y="1209"/>
                  <a:pt x="2189" y="1266"/>
                  <a:pt x="2124" y="1305"/>
                </a:cubicBezTo>
                <a:cubicBezTo>
                  <a:pt x="2059" y="1345"/>
                  <a:pt x="1985" y="1364"/>
                  <a:pt x="1904" y="1364"/>
                </a:cubicBezTo>
                <a:cubicBezTo>
                  <a:pt x="1777" y="1364"/>
                  <a:pt x="1675" y="1319"/>
                  <a:pt x="1596" y="1232"/>
                </a:cubicBezTo>
                <a:cubicBezTo>
                  <a:pt x="1518" y="1142"/>
                  <a:pt x="1479" y="1027"/>
                  <a:pt x="1479" y="880"/>
                </a:cubicBezTo>
                <a:lnTo>
                  <a:pt x="1479" y="863"/>
                </a:lnTo>
                <a:close/>
                <a:moveTo>
                  <a:pt x="1585" y="894"/>
                </a:moveTo>
                <a:cubicBezTo>
                  <a:pt x="1585" y="1007"/>
                  <a:pt x="1613" y="1102"/>
                  <a:pt x="1672" y="1175"/>
                </a:cubicBezTo>
                <a:cubicBezTo>
                  <a:pt x="1731" y="1249"/>
                  <a:pt x="1808" y="1285"/>
                  <a:pt x="1904" y="1285"/>
                </a:cubicBezTo>
                <a:cubicBezTo>
                  <a:pt x="2000" y="1285"/>
                  <a:pt x="2076" y="1249"/>
                  <a:pt x="2135" y="1175"/>
                </a:cubicBezTo>
                <a:cubicBezTo>
                  <a:pt x="2194" y="1102"/>
                  <a:pt x="2223" y="1007"/>
                  <a:pt x="2223" y="886"/>
                </a:cubicBezTo>
                <a:lnTo>
                  <a:pt x="2223" y="866"/>
                </a:lnTo>
                <a:cubicBezTo>
                  <a:pt x="2223" y="793"/>
                  <a:pt x="2208" y="728"/>
                  <a:pt x="2183" y="666"/>
                </a:cubicBezTo>
                <a:cubicBezTo>
                  <a:pt x="2155" y="607"/>
                  <a:pt x="2118" y="559"/>
                  <a:pt x="2070" y="525"/>
                </a:cubicBezTo>
                <a:cubicBezTo>
                  <a:pt x="2022" y="491"/>
                  <a:pt x="1966" y="474"/>
                  <a:pt x="1904" y="474"/>
                </a:cubicBezTo>
                <a:cubicBezTo>
                  <a:pt x="1811" y="474"/>
                  <a:pt x="1731" y="511"/>
                  <a:pt x="1672" y="584"/>
                </a:cubicBezTo>
                <a:cubicBezTo>
                  <a:pt x="1613" y="657"/>
                  <a:pt x="1582" y="753"/>
                  <a:pt x="1582" y="875"/>
                </a:cubicBezTo>
                <a:lnTo>
                  <a:pt x="1582" y="894"/>
                </a:lnTo>
                <a:lnTo>
                  <a:pt x="1585" y="894"/>
                </a:lnTo>
                <a:close/>
                <a:moveTo>
                  <a:pt x="3317" y="889"/>
                </a:moveTo>
                <a:cubicBezTo>
                  <a:pt x="3317" y="1038"/>
                  <a:pt x="3284" y="1156"/>
                  <a:pt x="3219" y="1240"/>
                </a:cubicBezTo>
                <a:cubicBezTo>
                  <a:pt x="3154" y="1328"/>
                  <a:pt x="3063" y="1370"/>
                  <a:pt x="2953" y="1370"/>
                </a:cubicBezTo>
                <a:cubicBezTo>
                  <a:pt x="2821" y="1370"/>
                  <a:pt x="2719" y="1319"/>
                  <a:pt x="2651" y="1223"/>
                </a:cubicBezTo>
                <a:lnTo>
                  <a:pt x="2646" y="1353"/>
                </a:lnTo>
                <a:lnTo>
                  <a:pt x="2547" y="1353"/>
                </a:lnTo>
                <a:lnTo>
                  <a:pt x="2547" y="0"/>
                </a:lnTo>
                <a:lnTo>
                  <a:pt x="2651" y="0"/>
                </a:lnTo>
                <a:lnTo>
                  <a:pt x="2651" y="539"/>
                </a:lnTo>
                <a:cubicBezTo>
                  <a:pt x="2719" y="435"/>
                  <a:pt x="2818" y="384"/>
                  <a:pt x="2951" y="384"/>
                </a:cubicBezTo>
                <a:cubicBezTo>
                  <a:pt x="3063" y="384"/>
                  <a:pt x="3154" y="425"/>
                  <a:pt x="3219" y="513"/>
                </a:cubicBezTo>
                <a:cubicBezTo>
                  <a:pt x="3284" y="600"/>
                  <a:pt x="3317" y="719"/>
                  <a:pt x="3317" y="872"/>
                </a:cubicBezTo>
                <a:lnTo>
                  <a:pt x="3317" y="889"/>
                </a:lnTo>
                <a:close/>
                <a:moveTo>
                  <a:pt x="3210" y="869"/>
                </a:moveTo>
                <a:cubicBezTo>
                  <a:pt x="3210" y="742"/>
                  <a:pt x="3185" y="645"/>
                  <a:pt x="3137" y="578"/>
                </a:cubicBezTo>
                <a:cubicBezTo>
                  <a:pt x="3089" y="510"/>
                  <a:pt x="3018" y="477"/>
                  <a:pt x="2931" y="477"/>
                </a:cubicBezTo>
                <a:cubicBezTo>
                  <a:pt x="2863" y="477"/>
                  <a:pt x="2807" y="494"/>
                  <a:pt x="2759" y="528"/>
                </a:cubicBezTo>
                <a:cubicBezTo>
                  <a:pt x="2711" y="561"/>
                  <a:pt x="2677" y="609"/>
                  <a:pt x="2651" y="674"/>
                </a:cubicBezTo>
                <a:lnTo>
                  <a:pt x="2651" y="1102"/>
                </a:lnTo>
                <a:cubicBezTo>
                  <a:pt x="2705" y="1221"/>
                  <a:pt x="2798" y="1283"/>
                  <a:pt x="2931" y="1283"/>
                </a:cubicBezTo>
                <a:cubicBezTo>
                  <a:pt x="3018" y="1283"/>
                  <a:pt x="3086" y="1249"/>
                  <a:pt x="3134" y="1178"/>
                </a:cubicBezTo>
                <a:cubicBezTo>
                  <a:pt x="3182" y="1108"/>
                  <a:pt x="3210" y="1007"/>
                  <a:pt x="3210" y="869"/>
                </a:cubicBezTo>
                <a:close/>
                <a:moveTo>
                  <a:pt x="4319" y="1263"/>
                </a:moveTo>
                <a:lnTo>
                  <a:pt x="4319" y="1353"/>
                </a:lnTo>
                <a:lnTo>
                  <a:pt x="3577" y="1353"/>
                </a:lnTo>
                <a:lnTo>
                  <a:pt x="3577" y="71"/>
                </a:lnTo>
                <a:lnTo>
                  <a:pt x="3687" y="71"/>
                </a:lnTo>
                <a:lnTo>
                  <a:pt x="3687" y="1263"/>
                </a:lnTo>
                <a:lnTo>
                  <a:pt x="4319" y="1263"/>
                </a:lnTo>
                <a:close/>
                <a:moveTo>
                  <a:pt x="5104" y="1353"/>
                </a:moveTo>
                <a:cubicBezTo>
                  <a:pt x="5092" y="1322"/>
                  <a:pt x="5087" y="1280"/>
                  <a:pt x="5084" y="1221"/>
                </a:cubicBezTo>
                <a:cubicBezTo>
                  <a:pt x="5047" y="1269"/>
                  <a:pt x="5000" y="1305"/>
                  <a:pt x="4943" y="1333"/>
                </a:cubicBezTo>
                <a:cubicBezTo>
                  <a:pt x="4887" y="1362"/>
                  <a:pt x="4824" y="1373"/>
                  <a:pt x="4759" y="1373"/>
                </a:cubicBezTo>
                <a:cubicBezTo>
                  <a:pt x="4669" y="1373"/>
                  <a:pt x="4593" y="1348"/>
                  <a:pt x="4536" y="1297"/>
                </a:cubicBezTo>
                <a:cubicBezTo>
                  <a:pt x="4480" y="1247"/>
                  <a:pt x="4452" y="1181"/>
                  <a:pt x="4452" y="1102"/>
                </a:cubicBezTo>
                <a:cubicBezTo>
                  <a:pt x="4452" y="1010"/>
                  <a:pt x="4491" y="937"/>
                  <a:pt x="4567" y="883"/>
                </a:cubicBezTo>
                <a:cubicBezTo>
                  <a:pt x="4644" y="829"/>
                  <a:pt x="4754" y="801"/>
                  <a:pt x="4892" y="801"/>
                </a:cubicBezTo>
                <a:lnTo>
                  <a:pt x="5084" y="801"/>
                </a:lnTo>
                <a:lnTo>
                  <a:pt x="5084" y="694"/>
                </a:lnTo>
                <a:cubicBezTo>
                  <a:pt x="5084" y="626"/>
                  <a:pt x="5064" y="573"/>
                  <a:pt x="5022" y="533"/>
                </a:cubicBezTo>
                <a:cubicBezTo>
                  <a:pt x="4979" y="494"/>
                  <a:pt x="4917" y="474"/>
                  <a:pt x="4838" y="474"/>
                </a:cubicBezTo>
                <a:cubicBezTo>
                  <a:pt x="4765" y="474"/>
                  <a:pt x="4703" y="493"/>
                  <a:pt x="4655" y="530"/>
                </a:cubicBezTo>
                <a:cubicBezTo>
                  <a:pt x="4607" y="566"/>
                  <a:pt x="4582" y="612"/>
                  <a:pt x="4582" y="666"/>
                </a:cubicBezTo>
                <a:lnTo>
                  <a:pt x="4474" y="666"/>
                </a:lnTo>
                <a:cubicBezTo>
                  <a:pt x="4474" y="590"/>
                  <a:pt x="4509" y="524"/>
                  <a:pt x="4582" y="468"/>
                </a:cubicBezTo>
                <a:cubicBezTo>
                  <a:pt x="4656" y="411"/>
                  <a:pt x="4740" y="384"/>
                  <a:pt x="4841" y="384"/>
                </a:cubicBezTo>
                <a:cubicBezTo>
                  <a:pt x="4948" y="384"/>
                  <a:pt x="5030" y="409"/>
                  <a:pt x="5092" y="463"/>
                </a:cubicBezTo>
                <a:cubicBezTo>
                  <a:pt x="5154" y="516"/>
                  <a:pt x="5185" y="590"/>
                  <a:pt x="5188" y="686"/>
                </a:cubicBezTo>
                <a:lnTo>
                  <a:pt x="5188" y="1136"/>
                </a:lnTo>
                <a:cubicBezTo>
                  <a:pt x="5188" y="1229"/>
                  <a:pt x="5197" y="1297"/>
                  <a:pt x="5217" y="1342"/>
                </a:cubicBezTo>
                <a:lnTo>
                  <a:pt x="5217" y="1353"/>
                </a:lnTo>
                <a:lnTo>
                  <a:pt x="5104" y="1353"/>
                </a:lnTo>
                <a:close/>
                <a:moveTo>
                  <a:pt x="4771" y="1277"/>
                </a:moveTo>
                <a:cubicBezTo>
                  <a:pt x="4841" y="1277"/>
                  <a:pt x="4903" y="1260"/>
                  <a:pt x="4960" y="1226"/>
                </a:cubicBezTo>
                <a:cubicBezTo>
                  <a:pt x="5016" y="1192"/>
                  <a:pt x="5056" y="1147"/>
                  <a:pt x="5081" y="1091"/>
                </a:cubicBezTo>
                <a:lnTo>
                  <a:pt x="5081" y="883"/>
                </a:lnTo>
                <a:lnTo>
                  <a:pt x="4892" y="883"/>
                </a:lnTo>
                <a:cubicBezTo>
                  <a:pt x="4788" y="883"/>
                  <a:pt x="4706" y="903"/>
                  <a:pt x="4644" y="939"/>
                </a:cubicBezTo>
                <a:cubicBezTo>
                  <a:pt x="4584" y="976"/>
                  <a:pt x="4553" y="1027"/>
                  <a:pt x="4553" y="1094"/>
                </a:cubicBezTo>
                <a:cubicBezTo>
                  <a:pt x="4553" y="1147"/>
                  <a:pt x="4574" y="1192"/>
                  <a:pt x="4613" y="1226"/>
                </a:cubicBezTo>
                <a:cubicBezTo>
                  <a:pt x="4653" y="1260"/>
                  <a:pt x="4709" y="1277"/>
                  <a:pt x="4771" y="1277"/>
                </a:cubicBezTo>
                <a:close/>
                <a:moveTo>
                  <a:pt x="6136" y="1240"/>
                </a:moveTo>
                <a:cubicBezTo>
                  <a:pt x="6072" y="1328"/>
                  <a:pt x="5981" y="1370"/>
                  <a:pt x="5871" y="1370"/>
                </a:cubicBezTo>
                <a:cubicBezTo>
                  <a:pt x="5739" y="1370"/>
                  <a:pt x="5637" y="1319"/>
                  <a:pt x="5569" y="1223"/>
                </a:cubicBezTo>
                <a:lnTo>
                  <a:pt x="5564" y="1353"/>
                </a:lnTo>
                <a:lnTo>
                  <a:pt x="5465" y="1353"/>
                </a:lnTo>
                <a:lnTo>
                  <a:pt x="5465" y="0"/>
                </a:lnTo>
                <a:lnTo>
                  <a:pt x="5569" y="0"/>
                </a:lnTo>
                <a:lnTo>
                  <a:pt x="5569" y="539"/>
                </a:lnTo>
                <a:cubicBezTo>
                  <a:pt x="5637" y="435"/>
                  <a:pt x="5736" y="384"/>
                  <a:pt x="5868" y="384"/>
                </a:cubicBezTo>
                <a:cubicBezTo>
                  <a:pt x="5981" y="384"/>
                  <a:pt x="6072" y="425"/>
                  <a:pt x="6136" y="513"/>
                </a:cubicBezTo>
                <a:cubicBezTo>
                  <a:pt x="6201" y="600"/>
                  <a:pt x="6235" y="719"/>
                  <a:pt x="6235" y="872"/>
                </a:cubicBezTo>
                <a:lnTo>
                  <a:pt x="6235" y="889"/>
                </a:lnTo>
                <a:cubicBezTo>
                  <a:pt x="6235" y="1038"/>
                  <a:pt x="6201" y="1156"/>
                  <a:pt x="6136" y="1240"/>
                </a:cubicBezTo>
                <a:close/>
                <a:moveTo>
                  <a:pt x="6131" y="869"/>
                </a:moveTo>
                <a:cubicBezTo>
                  <a:pt x="6131" y="742"/>
                  <a:pt x="6105" y="646"/>
                  <a:pt x="6057" y="578"/>
                </a:cubicBezTo>
                <a:cubicBezTo>
                  <a:pt x="6009" y="511"/>
                  <a:pt x="5939" y="477"/>
                  <a:pt x="5851" y="477"/>
                </a:cubicBezTo>
                <a:cubicBezTo>
                  <a:pt x="5784" y="477"/>
                  <a:pt x="5727" y="494"/>
                  <a:pt x="5679" y="528"/>
                </a:cubicBezTo>
                <a:cubicBezTo>
                  <a:pt x="5631" y="561"/>
                  <a:pt x="5597" y="609"/>
                  <a:pt x="5572" y="674"/>
                </a:cubicBezTo>
                <a:lnTo>
                  <a:pt x="5572" y="1102"/>
                </a:lnTo>
                <a:cubicBezTo>
                  <a:pt x="5626" y="1221"/>
                  <a:pt x="5719" y="1283"/>
                  <a:pt x="5851" y="1283"/>
                </a:cubicBezTo>
                <a:cubicBezTo>
                  <a:pt x="5939" y="1283"/>
                  <a:pt x="6007" y="1249"/>
                  <a:pt x="6055" y="1178"/>
                </a:cubicBezTo>
                <a:cubicBezTo>
                  <a:pt x="6105" y="1108"/>
                  <a:pt x="6131" y="1007"/>
                  <a:pt x="6131" y="8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4206113" y="1324802"/>
            <a:ext cx="2136930" cy="171199"/>
          </a:xfrm>
          <a:custGeom>
            <a:avLst/>
            <a:gdLst>
              <a:gd name="T0" fmla="*/ 269 w 6166"/>
              <a:gd name="T1" fmla="*/ 390 h 495"/>
              <a:gd name="T2" fmla="*/ 610 w 6166"/>
              <a:gd name="T3" fmla="*/ 393 h 495"/>
              <a:gd name="T4" fmla="*/ 689 w 6166"/>
              <a:gd name="T5" fmla="*/ 150 h 495"/>
              <a:gd name="T6" fmla="*/ 522 w 6166"/>
              <a:gd name="T7" fmla="*/ 192 h 495"/>
              <a:gd name="T8" fmla="*/ 791 w 6166"/>
              <a:gd name="T9" fmla="*/ 6 h 495"/>
              <a:gd name="T10" fmla="*/ 903 w 6166"/>
              <a:gd name="T11" fmla="*/ 316 h 495"/>
              <a:gd name="T12" fmla="*/ 943 w 6166"/>
              <a:gd name="T13" fmla="*/ 195 h 495"/>
              <a:gd name="T14" fmla="*/ 1084 w 6166"/>
              <a:gd name="T15" fmla="*/ 387 h 495"/>
              <a:gd name="T16" fmla="*/ 946 w 6166"/>
              <a:gd name="T17" fmla="*/ 350 h 495"/>
              <a:gd name="T18" fmla="*/ 1177 w 6166"/>
              <a:gd name="T19" fmla="*/ 491 h 495"/>
              <a:gd name="T20" fmla="*/ 1279 w 6166"/>
              <a:gd name="T21" fmla="*/ 345 h 495"/>
              <a:gd name="T22" fmla="*/ 1625 w 6166"/>
              <a:gd name="T23" fmla="*/ 463 h 495"/>
              <a:gd name="T24" fmla="*/ 1628 w 6166"/>
              <a:gd name="T25" fmla="*/ 353 h 495"/>
              <a:gd name="T26" fmla="*/ 1540 w 6166"/>
              <a:gd name="T27" fmla="*/ 370 h 495"/>
              <a:gd name="T28" fmla="*/ 1842 w 6166"/>
              <a:gd name="T29" fmla="*/ 142 h 495"/>
              <a:gd name="T30" fmla="*/ 1842 w 6166"/>
              <a:gd name="T31" fmla="*/ 113 h 495"/>
              <a:gd name="T32" fmla="*/ 2138 w 6166"/>
              <a:gd name="T33" fmla="*/ 249 h 495"/>
              <a:gd name="T34" fmla="*/ 1955 w 6166"/>
              <a:gd name="T35" fmla="*/ 336 h 495"/>
              <a:gd name="T36" fmla="*/ 1955 w 6166"/>
              <a:gd name="T37" fmla="*/ 170 h 495"/>
              <a:gd name="T38" fmla="*/ 2215 w 6166"/>
              <a:gd name="T39" fmla="*/ 119 h 495"/>
              <a:gd name="T40" fmla="*/ 2390 w 6166"/>
              <a:gd name="T41" fmla="*/ 387 h 495"/>
              <a:gd name="T42" fmla="*/ 2708 w 6166"/>
              <a:gd name="T43" fmla="*/ 387 h 495"/>
              <a:gd name="T44" fmla="*/ 2511 w 6166"/>
              <a:gd name="T45" fmla="*/ 387 h 495"/>
              <a:gd name="T46" fmla="*/ 2999 w 6166"/>
              <a:gd name="T47" fmla="*/ 387 h 495"/>
              <a:gd name="T48" fmla="*/ 2833 w 6166"/>
              <a:gd name="T49" fmla="*/ 339 h 495"/>
              <a:gd name="T50" fmla="*/ 3247 w 6166"/>
              <a:gd name="T51" fmla="*/ 144 h 495"/>
              <a:gd name="T52" fmla="*/ 3355 w 6166"/>
              <a:gd name="T53" fmla="*/ 29 h 495"/>
              <a:gd name="T54" fmla="*/ 3273 w 6166"/>
              <a:gd name="T55" fmla="*/ 387 h 495"/>
              <a:gd name="T56" fmla="*/ 3628 w 6166"/>
              <a:gd name="T57" fmla="*/ 254 h 495"/>
              <a:gd name="T58" fmla="*/ 3510 w 6166"/>
              <a:gd name="T59" fmla="*/ 367 h 495"/>
              <a:gd name="T60" fmla="*/ 3420 w 6166"/>
              <a:gd name="T61" fmla="*/ 252 h 495"/>
              <a:gd name="T62" fmla="*/ 3702 w 6166"/>
              <a:gd name="T63" fmla="*/ 387 h 495"/>
              <a:gd name="T64" fmla="*/ 4038 w 6166"/>
              <a:gd name="T65" fmla="*/ 153 h 495"/>
              <a:gd name="T66" fmla="*/ 4111 w 6166"/>
              <a:gd name="T67" fmla="*/ 390 h 495"/>
              <a:gd name="T68" fmla="*/ 4198 w 6166"/>
              <a:gd name="T69" fmla="*/ 195 h 495"/>
              <a:gd name="T70" fmla="*/ 4300 w 6166"/>
              <a:gd name="T71" fmla="*/ 249 h 495"/>
              <a:gd name="T72" fmla="*/ 4328 w 6166"/>
              <a:gd name="T73" fmla="*/ 260 h 495"/>
              <a:gd name="T74" fmla="*/ 4356 w 6166"/>
              <a:gd name="T75" fmla="*/ 167 h 495"/>
              <a:gd name="T76" fmla="*/ 4763 w 6166"/>
              <a:gd name="T77" fmla="*/ 305 h 495"/>
              <a:gd name="T78" fmla="*/ 4588 w 6166"/>
              <a:gd name="T79" fmla="*/ 178 h 495"/>
              <a:gd name="T80" fmla="*/ 4624 w 6166"/>
              <a:gd name="T81" fmla="*/ 167 h 495"/>
              <a:gd name="T82" fmla="*/ 4895 w 6166"/>
              <a:gd name="T83" fmla="*/ 29 h 495"/>
              <a:gd name="T84" fmla="*/ 4867 w 6166"/>
              <a:gd name="T85" fmla="*/ 119 h 495"/>
              <a:gd name="T86" fmla="*/ 4989 w 6166"/>
              <a:gd name="T87" fmla="*/ 189 h 495"/>
              <a:gd name="T88" fmla="*/ 5034 w 6166"/>
              <a:gd name="T89" fmla="*/ 156 h 495"/>
              <a:gd name="T90" fmla="*/ 5082 w 6166"/>
              <a:gd name="T91" fmla="*/ 395 h 495"/>
              <a:gd name="T92" fmla="*/ 5257 w 6166"/>
              <a:gd name="T93" fmla="*/ 43 h 495"/>
              <a:gd name="T94" fmla="*/ 5257 w 6166"/>
              <a:gd name="T95" fmla="*/ 43 h 495"/>
              <a:gd name="T96" fmla="*/ 5426 w 6166"/>
              <a:gd name="T97" fmla="*/ 130 h 495"/>
              <a:gd name="T98" fmla="*/ 5403 w 6166"/>
              <a:gd name="T99" fmla="*/ 353 h 495"/>
              <a:gd name="T100" fmla="*/ 5578 w 6166"/>
              <a:gd name="T101" fmla="*/ 249 h 495"/>
              <a:gd name="T102" fmla="*/ 5711 w 6166"/>
              <a:gd name="T103" fmla="*/ 164 h 495"/>
              <a:gd name="T104" fmla="*/ 5844 w 6166"/>
              <a:gd name="T105" fmla="*/ 158 h 495"/>
              <a:gd name="T106" fmla="*/ 6134 w 6166"/>
              <a:gd name="T107" fmla="*/ 319 h 495"/>
              <a:gd name="T108" fmla="*/ 6137 w 6166"/>
              <a:gd name="T109" fmla="*/ 139 h 495"/>
              <a:gd name="T110" fmla="*/ 6066 w 6166"/>
              <a:gd name="T111" fmla="*/ 240 h 495"/>
              <a:gd name="T112" fmla="*/ 5990 w 6166"/>
              <a:gd name="T113" fmla="*/ 316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166" h="495">
                <a:moveTo>
                  <a:pt x="232" y="288"/>
                </a:moveTo>
                <a:lnTo>
                  <a:pt x="68" y="288"/>
                </a:lnTo>
                <a:lnTo>
                  <a:pt x="31" y="390"/>
                </a:lnTo>
                <a:lnTo>
                  <a:pt x="0" y="390"/>
                </a:lnTo>
                <a:lnTo>
                  <a:pt x="136" y="29"/>
                </a:lnTo>
                <a:lnTo>
                  <a:pt x="164" y="29"/>
                </a:lnTo>
                <a:lnTo>
                  <a:pt x="300" y="390"/>
                </a:lnTo>
                <a:lnTo>
                  <a:pt x="269" y="390"/>
                </a:lnTo>
                <a:lnTo>
                  <a:pt x="232" y="288"/>
                </a:lnTo>
                <a:close/>
                <a:moveTo>
                  <a:pt x="77" y="260"/>
                </a:moveTo>
                <a:lnTo>
                  <a:pt x="221" y="260"/>
                </a:lnTo>
                <a:lnTo>
                  <a:pt x="147" y="63"/>
                </a:lnTo>
                <a:lnTo>
                  <a:pt x="77" y="260"/>
                </a:lnTo>
                <a:close/>
                <a:moveTo>
                  <a:pt x="712" y="257"/>
                </a:moveTo>
                <a:cubicBezTo>
                  <a:pt x="712" y="299"/>
                  <a:pt x="702" y="334"/>
                  <a:pt x="683" y="356"/>
                </a:cubicBezTo>
                <a:cubicBezTo>
                  <a:pt x="663" y="379"/>
                  <a:pt x="641" y="393"/>
                  <a:pt x="610" y="393"/>
                </a:cubicBezTo>
                <a:cubicBezTo>
                  <a:pt x="573" y="393"/>
                  <a:pt x="545" y="378"/>
                  <a:pt x="525" y="353"/>
                </a:cubicBezTo>
                <a:lnTo>
                  <a:pt x="525" y="491"/>
                </a:lnTo>
                <a:lnTo>
                  <a:pt x="497" y="491"/>
                </a:lnTo>
                <a:lnTo>
                  <a:pt x="497" y="119"/>
                </a:lnTo>
                <a:lnTo>
                  <a:pt x="525" y="119"/>
                </a:lnTo>
                <a:lnTo>
                  <a:pt x="528" y="156"/>
                </a:lnTo>
                <a:cubicBezTo>
                  <a:pt x="548" y="127"/>
                  <a:pt x="576" y="113"/>
                  <a:pt x="613" y="113"/>
                </a:cubicBezTo>
                <a:cubicBezTo>
                  <a:pt x="644" y="113"/>
                  <a:pt x="669" y="125"/>
                  <a:pt x="689" y="150"/>
                </a:cubicBezTo>
                <a:cubicBezTo>
                  <a:pt x="709" y="175"/>
                  <a:pt x="717" y="209"/>
                  <a:pt x="717" y="252"/>
                </a:cubicBezTo>
                <a:lnTo>
                  <a:pt x="717" y="257"/>
                </a:lnTo>
                <a:lnTo>
                  <a:pt x="712" y="257"/>
                </a:lnTo>
                <a:close/>
                <a:moveTo>
                  <a:pt x="681" y="252"/>
                </a:moveTo>
                <a:cubicBezTo>
                  <a:pt x="681" y="218"/>
                  <a:pt x="675" y="190"/>
                  <a:pt x="661" y="170"/>
                </a:cubicBezTo>
                <a:cubicBezTo>
                  <a:pt x="647" y="151"/>
                  <a:pt x="627" y="139"/>
                  <a:pt x="602" y="139"/>
                </a:cubicBezTo>
                <a:cubicBezTo>
                  <a:pt x="585" y="139"/>
                  <a:pt x="568" y="145"/>
                  <a:pt x="554" y="153"/>
                </a:cubicBezTo>
                <a:cubicBezTo>
                  <a:pt x="539" y="162"/>
                  <a:pt x="531" y="175"/>
                  <a:pt x="522" y="192"/>
                </a:cubicBezTo>
                <a:lnTo>
                  <a:pt x="522" y="322"/>
                </a:lnTo>
                <a:cubicBezTo>
                  <a:pt x="531" y="336"/>
                  <a:pt x="539" y="350"/>
                  <a:pt x="554" y="356"/>
                </a:cubicBezTo>
                <a:cubicBezTo>
                  <a:pt x="568" y="362"/>
                  <a:pt x="582" y="367"/>
                  <a:pt x="602" y="367"/>
                </a:cubicBezTo>
                <a:cubicBezTo>
                  <a:pt x="627" y="367"/>
                  <a:pt x="647" y="356"/>
                  <a:pt x="661" y="336"/>
                </a:cubicBezTo>
                <a:cubicBezTo>
                  <a:pt x="675" y="316"/>
                  <a:pt x="681" y="288"/>
                  <a:pt x="681" y="252"/>
                </a:cubicBezTo>
                <a:close/>
                <a:moveTo>
                  <a:pt x="822" y="387"/>
                </a:moveTo>
                <a:lnTo>
                  <a:pt x="791" y="387"/>
                </a:lnTo>
                <a:lnTo>
                  <a:pt x="791" y="6"/>
                </a:lnTo>
                <a:lnTo>
                  <a:pt x="822" y="6"/>
                </a:lnTo>
                <a:lnTo>
                  <a:pt x="822" y="387"/>
                </a:lnTo>
                <a:close/>
                <a:moveTo>
                  <a:pt x="1084" y="387"/>
                </a:moveTo>
                <a:cubicBezTo>
                  <a:pt x="1081" y="378"/>
                  <a:pt x="1078" y="367"/>
                  <a:pt x="1078" y="350"/>
                </a:cubicBezTo>
                <a:cubicBezTo>
                  <a:pt x="1067" y="364"/>
                  <a:pt x="1056" y="376"/>
                  <a:pt x="1039" y="381"/>
                </a:cubicBezTo>
                <a:cubicBezTo>
                  <a:pt x="1022" y="387"/>
                  <a:pt x="1005" y="393"/>
                  <a:pt x="988" y="393"/>
                </a:cubicBezTo>
                <a:cubicBezTo>
                  <a:pt x="963" y="393"/>
                  <a:pt x="940" y="384"/>
                  <a:pt x="926" y="370"/>
                </a:cubicBezTo>
                <a:cubicBezTo>
                  <a:pt x="912" y="356"/>
                  <a:pt x="903" y="336"/>
                  <a:pt x="903" y="316"/>
                </a:cubicBezTo>
                <a:cubicBezTo>
                  <a:pt x="903" y="291"/>
                  <a:pt x="914" y="268"/>
                  <a:pt x="937" y="254"/>
                </a:cubicBezTo>
                <a:cubicBezTo>
                  <a:pt x="959" y="240"/>
                  <a:pt x="988" y="232"/>
                  <a:pt x="1028" y="232"/>
                </a:cubicBezTo>
                <a:lnTo>
                  <a:pt x="1081" y="232"/>
                </a:lnTo>
                <a:lnTo>
                  <a:pt x="1081" y="201"/>
                </a:lnTo>
                <a:cubicBezTo>
                  <a:pt x="1081" y="181"/>
                  <a:pt x="1075" y="168"/>
                  <a:pt x="1064" y="156"/>
                </a:cubicBezTo>
                <a:cubicBezTo>
                  <a:pt x="1052" y="145"/>
                  <a:pt x="1036" y="139"/>
                  <a:pt x="1013" y="139"/>
                </a:cubicBezTo>
                <a:cubicBezTo>
                  <a:pt x="994" y="139"/>
                  <a:pt x="977" y="145"/>
                  <a:pt x="963" y="156"/>
                </a:cubicBezTo>
                <a:cubicBezTo>
                  <a:pt x="949" y="168"/>
                  <a:pt x="943" y="178"/>
                  <a:pt x="943" y="195"/>
                </a:cubicBezTo>
                <a:lnTo>
                  <a:pt x="912" y="195"/>
                </a:lnTo>
                <a:cubicBezTo>
                  <a:pt x="912" y="173"/>
                  <a:pt x="923" y="156"/>
                  <a:pt x="943" y="139"/>
                </a:cubicBezTo>
                <a:cubicBezTo>
                  <a:pt x="963" y="122"/>
                  <a:pt x="988" y="116"/>
                  <a:pt x="1016" y="116"/>
                </a:cubicBezTo>
                <a:cubicBezTo>
                  <a:pt x="1047" y="116"/>
                  <a:pt x="1070" y="125"/>
                  <a:pt x="1087" y="139"/>
                </a:cubicBezTo>
                <a:cubicBezTo>
                  <a:pt x="1104" y="153"/>
                  <a:pt x="1112" y="175"/>
                  <a:pt x="1112" y="201"/>
                </a:cubicBezTo>
                <a:lnTo>
                  <a:pt x="1112" y="328"/>
                </a:lnTo>
                <a:cubicBezTo>
                  <a:pt x="1112" y="353"/>
                  <a:pt x="1115" y="373"/>
                  <a:pt x="1121" y="387"/>
                </a:cubicBezTo>
                <a:lnTo>
                  <a:pt x="1084" y="387"/>
                </a:lnTo>
                <a:close/>
                <a:moveTo>
                  <a:pt x="991" y="367"/>
                </a:moveTo>
                <a:cubicBezTo>
                  <a:pt x="1011" y="367"/>
                  <a:pt x="1028" y="362"/>
                  <a:pt x="1045" y="353"/>
                </a:cubicBezTo>
                <a:cubicBezTo>
                  <a:pt x="1061" y="345"/>
                  <a:pt x="1073" y="331"/>
                  <a:pt x="1078" y="314"/>
                </a:cubicBezTo>
                <a:lnTo>
                  <a:pt x="1078" y="254"/>
                </a:lnTo>
                <a:lnTo>
                  <a:pt x="1025" y="254"/>
                </a:lnTo>
                <a:cubicBezTo>
                  <a:pt x="997" y="254"/>
                  <a:pt x="971" y="260"/>
                  <a:pt x="954" y="271"/>
                </a:cubicBezTo>
                <a:cubicBezTo>
                  <a:pt x="937" y="283"/>
                  <a:pt x="929" y="297"/>
                  <a:pt x="929" y="314"/>
                </a:cubicBezTo>
                <a:cubicBezTo>
                  <a:pt x="929" y="328"/>
                  <a:pt x="934" y="342"/>
                  <a:pt x="946" y="350"/>
                </a:cubicBezTo>
                <a:cubicBezTo>
                  <a:pt x="957" y="359"/>
                  <a:pt x="974" y="367"/>
                  <a:pt x="991" y="367"/>
                </a:cubicBezTo>
                <a:close/>
                <a:moveTo>
                  <a:pt x="1279" y="345"/>
                </a:moveTo>
                <a:lnTo>
                  <a:pt x="1358" y="119"/>
                </a:lnTo>
                <a:lnTo>
                  <a:pt x="1389" y="119"/>
                </a:lnTo>
                <a:lnTo>
                  <a:pt x="1273" y="432"/>
                </a:lnTo>
                <a:lnTo>
                  <a:pt x="1267" y="446"/>
                </a:lnTo>
                <a:cubicBezTo>
                  <a:pt x="1253" y="480"/>
                  <a:pt x="1231" y="494"/>
                  <a:pt x="1200" y="494"/>
                </a:cubicBezTo>
                <a:cubicBezTo>
                  <a:pt x="1191" y="494"/>
                  <a:pt x="1186" y="494"/>
                  <a:pt x="1177" y="491"/>
                </a:cubicBezTo>
                <a:lnTo>
                  <a:pt x="1177" y="466"/>
                </a:lnTo>
                <a:lnTo>
                  <a:pt x="1191" y="469"/>
                </a:lnTo>
                <a:cubicBezTo>
                  <a:pt x="1205" y="469"/>
                  <a:pt x="1217" y="466"/>
                  <a:pt x="1228" y="457"/>
                </a:cubicBezTo>
                <a:cubicBezTo>
                  <a:pt x="1239" y="449"/>
                  <a:pt x="1245" y="438"/>
                  <a:pt x="1251" y="421"/>
                </a:cubicBezTo>
                <a:lnTo>
                  <a:pt x="1265" y="387"/>
                </a:lnTo>
                <a:lnTo>
                  <a:pt x="1163" y="122"/>
                </a:lnTo>
                <a:lnTo>
                  <a:pt x="1197" y="122"/>
                </a:lnTo>
                <a:lnTo>
                  <a:pt x="1279" y="345"/>
                </a:lnTo>
                <a:close/>
                <a:moveTo>
                  <a:pt x="1434" y="252"/>
                </a:moveTo>
                <a:cubicBezTo>
                  <a:pt x="1434" y="209"/>
                  <a:pt x="1442" y="176"/>
                  <a:pt x="1462" y="153"/>
                </a:cubicBezTo>
                <a:cubicBezTo>
                  <a:pt x="1482" y="131"/>
                  <a:pt x="1506" y="116"/>
                  <a:pt x="1537" y="116"/>
                </a:cubicBezTo>
                <a:cubicBezTo>
                  <a:pt x="1574" y="116"/>
                  <a:pt x="1602" y="130"/>
                  <a:pt x="1622" y="158"/>
                </a:cubicBezTo>
                <a:lnTo>
                  <a:pt x="1625" y="119"/>
                </a:lnTo>
                <a:lnTo>
                  <a:pt x="1653" y="119"/>
                </a:lnTo>
                <a:lnTo>
                  <a:pt x="1653" y="381"/>
                </a:lnTo>
                <a:cubicBezTo>
                  <a:pt x="1653" y="415"/>
                  <a:pt x="1645" y="443"/>
                  <a:pt x="1625" y="463"/>
                </a:cubicBezTo>
                <a:cubicBezTo>
                  <a:pt x="1605" y="483"/>
                  <a:pt x="1580" y="494"/>
                  <a:pt x="1546" y="494"/>
                </a:cubicBezTo>
                <a:cubicBezTo>
                  <a:pt x="1526" y="494"/>
                  <a:pt x="1510" y="492"/>
                  <a:pt x="1493" y="483"/>
                </a:cubicBezTo>
                <a:cubicBezTo>
                  <a:pt x="1475" y="475"/>
                  <a:pt x="1462" y="463"/>
                  <a:pt x="1454" y="449"/>
                </a:cubicBezTo>
                <a:lnTo>
                  <a:pt x="1471" y="432"/>
                </a:lnTo>
                <a:cubicBezTo>
                  <a:pt x="1490" y="457"/>
                  <a:pt x="1515" y="472"/>
                  <a:pt x="1546" y="472"/>
                </a:cubicBezTo>
                <a:cubicBezTo>
                  <a:pt x="1571" y="472"/>
                  <a:pt x="1591" y="463"/>
                  <a:pt x="1605" y="449"/>
                </a:cubicBezTo>
                <a:cubicBezTo>
                  <a:pt x="1619" y="435"/>
                  <a:pt x="1625" y="415"/>
                  <a:pt x="1628" y="387"/>
                </a:cubicBezTo>
                <a:lnTo>
                  <a:pt x="1628" y="353"/>
                </a:lnTo>
                <a:cubicBezTo>
                  <a:pt x="1608" y="378"/>
                  <a:pt x="1580" y="393"/>
                  <a:pt x="1546" y="393"/>
                </a:cubicBezTo>
                <a:cubicBezTo>
                  <a:pt x="1515" y="393"/>
                  <a:pt x="1490" y="381"/>
                  <a:pt x="1471" y="356"/>
                </a:cubicBezTo>
                <a:cubicBezTo>
                  <a:pt x="1451" y="331"/>
                  <a:pt x="1442" y="297"/>
                  <a:pt x="1442" y="254"/>
                </a:cubicBezTo>
                <a:lnTo>
                  <a:pt x="1442" y="252"/>
                </a:lnTo>
                <a:lnTo>
                  <a:pt x="1434" y="252"/>
                </a:lnTo>
                <a:close/>
                <a:moveTo>
                  <a:pt x="1462" y="257"/>
                </a:moveTo>
                <a:cubicBezTo>
                  <a:pt x="1462" y="291"/>
                  <a:pt x="1468" y="319"/>
                  <a:pt x="1482" y="339"/>
                </a:cubicBezTo>
                <a:cubicBezTo>
                  <a:pt x="1496" y="359"/>
                  <a:pt x="1515" y="370"/>
                  <a:pt x="1540" y="370"/>
                </a:cubicBezTo>
                <a:cubicBezTo>
                  <a:pt x="1577" y="370"/>
                  <a:pt x="1602" y="353"/>
                  <a:pt x="1619" y="322"/>
                </a:cubicBezTo>
                <a:lnTo>
                  <a:pt x="1619" y="198"/>
                </a:lnTo>
                <a:cubicBezTo>
                  <a:pt x="1614" y="181"/>
                  <a:pt x="1602" y="167"/>
                  <a:pt x="1588" y="158"/>
                </a:cubicBezTo>
                <a:cubicBezTo>
                  <a:pt x="1574" y="150"/>
                  <a:pt x="1560" y="144"/>
                  <a:pt x="1540" y="144"/>
                </a:cubicBezTo>
                <a:cubicBezTo>
                  <a:pt x="1515" y="144"/>
                  <a:pt x="1496" y="154"/>
                  <a:pt x="1482" y="173"/>
                </a:cubicBezTo>
                <a:cubicBezTo>
                  <a:pt x="1468" y="193"/>
                  <a:pt x="1462" y="218"/>
                  <a:pt x="1462" y="257"/>
                </a:cubicBezTo>
                <a:close/>
                <a:moveTo>
                  <a:pt x="1862" y="144"/>
                </a:moveTo>
                <a:cubicBezTo>
                  <a:pt x="1856" y="144"/>
                  <a:pt x="1848" y="142"/>
                  <a:pt x="1842" y="142"/>
                </a:cubicBezTo>
                <a:cubicBezTo>
                  <a:pt x="1822" y="142"/>
                  <a:pt x="1808" y="148"/>
                  <a:pt x="1794" y="156"/>
                </a:cubicBezTo>
                <a:cubicBezTo>
                  <a:pt x="1780" y="165"/>
                  <a:pt x="1772" y="181"/>
                  <a:pt x="1766" y="201"/>
                </a:cubicBezTo>
                <a:lnTo>
                  <a:pt x="1766" y="387"/>
                </a:lnTo>
                <a:lnTo>
                  <a:pt x="1738" y="387"/>
                </a:lnTo>
                <a:lnTo>
                  <a:pt x="1738" y="119"/>
                </a:lnTo>
                <a:lnTo>
                  <a:pt x="1766" y="119"/>
                </a:lnTo>
                <a:lnTo>
                  <a:pt x="1766" y="161"/>
                </a:lnTo>
                <a:cubicBezTo>
                  <a:pt x="1783" y="130"/>
                  <a:pt x="1808" y="113"/>
                  <a:pt x="1842" y="113"/>
                </a:cubicBezTo>
                <a:cubicBezTo>
                  <a:pt x="1851" y="113"/>
                  <a:pt x="1856" y="113"/>
                  <a:pt x="1862" y="116"/>
                </a:cubicBezTo>
                <a:lnTo>
                  <a:pt x="1862" y="144"/>
                </a:lnTo>
                <a:close/>
                <a:moveTo>
                  <a:pt x="1899" y="249"/>
                </a:moveTo>
                <a:cubicBezTo>
                  <a:pt x="1899" y="223"/>
                  <a:pt x="1905" y="201"/>
                  <a:pt x="1913" y="178"/>
                </a:cubicBezTo>
                <a:cubicBezTo>
                  <a:pt x="1922" y="156"/>
                  <a:pt x="1938" y="142"/>
                  <a:pt x="1955" y="130"/>
                </a:cubicBezTo>
                <a:cubicBezTo>
                  <a:pt x="1972" y="119"/>
                  <a:pt x="1995" y="113"/>
                  <a:pt x="2017" y="113"/>
                </a:cubicBezTo>
                <a:cubicBezTo>
                  <a:pt x="2054" y="113"/>
                  <a:pt x="2083" y="125"/>
                  <a:pt x="2105" y="150"/>
                </a:cubicBezTo>
                <a:cubicBezTo>
                  <a:pt x="2128" y="175"/>
                  <a:pt x="2138" y="209"/>
                  <a:pt x="2138" y="249"/>
                </a:cubicBezTo>
                <a:lnTo>
                  <a:pt x="2138" y="254"/>
                </a:lnTo>
                <a:cubicBezTo>
                  <a:pt x="2138" y="280"/>
                  <a:pt x="2133" y="303"/>
                  <a:pt x="2124" y="325"/>
                </a:cubicBezTo>
                <a:cubicBezTo>
                  <a:pt x="2116" y="348"/>
                  <a:pt x="2099" y="362"/>
                  <a:pt x="2082" y="373"/>
                </a:cubicBezTo>
                <a:cubicBezTo>
                  <a:pt x="2065" y="384"/>
                  <a:pt x="2042" y="390"/>
                  <a:pt x="2020" y="390"/>
                </a:cubicBezTo>
                <a:cubicBezTo>
                  <a:pt x="1983" y="390"/>
                  <a:pt x="1955" y="378"/>
                  <a:pt x="1932" y="353"/>
                </a:cubicBezTo>
                <a:cubicBezTo>
                  <a:pt x="1910" y="328"/>
                  <a:pt x="1899" y="294"/>
                  <a:pt x="1899" y="254"/>
                </a:cubicBezTo>
                <a:lnTo>
                  <a:pt x="1899" y="249"/>
                </a:lnTo>
                <a:close/>
                <a:moveTo>
                  <a:pt x="1955" y="336"/>
                </a:moveTo>
                <a:cubicBezTo>
                  <a:pt x="1972" y="356"/>
                  <a:pt x="1995" y="367"/>
                  <a:pt x="2020" y="367"/>
                </a:cubicBezTo>
                <a:cubicBezTo>
                  <a:pt x="2045" y="367"/>
                  <a:pt x="2068" y="356"/>
                  <a:pt x="2085" y="336"/>
                </a:cubicBezTo>
                <a:cubicBezTo>
                  <a:pt x="2102" y="316"/>
                  <a:pt x="2110" y="288"/>
                  <a:pt x="2110" y="254"/>
                </a:cubicBezTo>
                <a:lnTo>
                  <a:pt x="2110" y="249"/>
                </a:lnTo>
                <a:cubicBezTo>
                  <a:pt x="2110" y="229"/>
                  <a:pt x="2108" y="209"/>
                  <a:pt x="2099" y="192"/>
                </a:cubicBezTo>
                <a:cubicBezTo>
                  <a:pt x="2091" y="175"/>
                  <a:pt x="2082" y="162"/>
                  <a:pt x="2068" y="153"/>
                </a:cubicBezTo>
                <a:cubicBezTo>
                  <a:pt x="2054" y="145"/>
                  <a:pt x="2040" y="139"/>
                  <a:pt x="2020" y="139"/>
                </a:cubicBezTo>
                <a:cubicBezTo>
                  <a:pt x="1995" y="139"/>
                  <a:pt x="1972" y="151"/>
                  <a:pt x="1955" y="170"/>
                </a:cubicBezTo>
                <a:cubicBezTo>
                  <a:pt x="1938" y="190"/>
                  <a:pt x="1930" y="218"/>
                  <a:pt x="1930" y="252"/>
                </a:cubicBezTo>
                <a:lnTo>
                  <a:pt x="1930" y="257"/>
                </a:lnTo>
                <a:cubicBezTo>
                  <a:pt x="1930" y="288"/>
                  <a:pt x="1938" y="316"/>
                  <a:pt x="1955" y="336"/>
                </a:cubicBezTo>
                <a:close/>
                <a:moveTo>
                  <a:pt x="2387" y="353"/>
                </a:moveTo>
                <a:cubicBezTo>
                  <a:pt x="2370" y="378"/>
                  <a:pt x="2342" y="393"/>
                  <a:pt x="2302" y="393"/>
                </a:cubicBezTo>
                <a:cubicBezTo>
                  <a:pt x="2274" y="393"/>
                  <a:pt x="2251" y="384"/>
                  <a:pt x="2237" y="367"/>
                </a:cubicBezTo>
                <a:cubicBezTo>
                  <a:pt x="2223" y="350"/>
                  <a:pt x="2215" y="325"/>
                  <a:pt x="2215" y="294"/>
                </a:cubicBezTo>
                <a:lnTo>
                  <a:pt x="2215" y="119"/>
                </a:lnTo>
                <a:lnTo>
                  <a:pt x="2243" y="119"/>
                </a:lnTo>
                <a:lnTo>
                  <a:pt x="2243" y="291"/>
                </a:lnTo>
                <a:cubicBezTo>
                  <a:pt x="2243" y="342"/>
                  <a:pt x="2263" y="367"/>
                  <a:pt x="2305" y="367"/>
                </a:cubicBezTo>
                <a:cubicBezTo>
                  <a:pt x="2347" y="367"/>
                  <a:pt x="2375" y="350"/>
                  <a:pt x="2387" y="314"/>
                </a:cubicBezTo>
                <a:lnTo>
                  <a:pt x="2387" y="119"/>
                </a:lnTo>
                <a:lnTo>
                  <a:pt x="2418" y="119"/>
                </a:lnTo>
                <a:lnTo>
                  <a:pt x="2418" y="387"/>
                </a:lnTo>
                <a:lnTo>
                  <a:pt x="2390" y="387"/>
                </a:lnTo>
                <a:lnTo>
                  <a:pt x="2387" y="353"/>
                </a:lnTo>
                <a:close/>
                <a:moveTo>
                  <a:pt x="2533" y="119"/>
                </a:moveTo>
                <a:lnTo>
                  <a:pt x="2533" y="164"/>
                </a:lnTo>
                <a:cubicBezTo>
                  <a:pt x="2545" y="147"/>
                  <a:pt x="2556" y="136"/>
                  <a:pt x="2570" y="127"/>
                </a:cubicBezTo>
                <a:cubicBezTo>
                  <a:pt x="2584" y="119"/>
                  <a:pt x="2601" y="113"/>
                  <a:pt x="2621" y="113"/>
                </a:cubicBezTo>
                <a:cubicBezTo>
                  <a:pt x="2649" y="113"/>
                  <a:pt x="2672" y="122"/>
                  <a:pt x="2686" y="139"/>
                </a:cubicBezTo>
                <a:cubicBezTo>
                  <a:pt x="2700" y="156"/>
                  <a:pt x="2708" y="178"/>
                  <a:pt x="2708" y="212"/>
                </a:cubicBezTo>
                <a:lnTo>
                  <a:pt x="2708" y="387"/>
                </a:lnTo>
                <a:lnTo>
                  <a:pt x="2680" y="387"/>
                </a:lnTo>
                <a:lnTo>
                  <a:pt x="2680" y="212"/>
                </a:lnTo>
                <a:cubicBezTo>
                  <a:pt x="2680" y="189"/>
                  <a:pt x="2675" y="170"/>
                  <a:pt x="2666" y="158"/>
                </a:cubicBezTo>
                <a:cubicBezTo>
                  <a:pt x="2658" y="147"/>
                  <a:pt x="2641" y="142"/>
                  <a:pt x="2618" y="142"/>
                </a:cubicBezTo>
                <a:cubicBezTo>
                  <a:pt x="2598" y="142"/>
                  <a:pt x="2584" y="147"/>
                  <a:pt x="2570" y="158"/>
                </a:cubicBezTo>
                <a:cubicBezTo>
                  <a:pt x="2556" y="170"/>
                  <a:pt x="2545" y="187"/>
                  <a:pt x="2539" y="204"/>
                </a:cubicBezTo>
                <a:lnTo>
                  <a:pt x="2539" y="387"/>
                </a:lnTo>
                <a:lnTo>
                  <a:pt x="2511" y="387"/>
                </a:lnTo>
                <a:lnTo>
                  <a:pt x="2511" y="119"/>
                </a:lnTo>
                <a:lnTo>
                  <a:pt x="2533" y="119"/>
                </a:lnTo>
                <a:close/>
                <a:moveTo>
                  <a:pt x="2813" y="153"/>
                </a:moveTo>
                <a:cubicBezTo>
                  <a:pt x="2833" y="127"/>
                  <a:pt x="2858" y="116"/>
                  <a:pt x="2889" y="116"/>
                </a:cubicBezTo>
                <a:cubicBezTo>
                  <a:pt x="2926" y="116"/>
                  <a:pt x="2954" y="130"/>
                  <a:pt x="2971" y="158"/>
                </a:cubicBezTo>
                <a:lnTo>
                  <a:pt x="2971" y="9"/>
                </a:lnTo>
                <a:lnTo>
                  <a:pt x="2999" y="9"/>
                </a:lnTo>
                <a:lnTo>
                  <a:pt x="2999" y="387"/>
                </a:lnTo>
                <a:lnTo>
                  <a:pt x="2971" y="387"/>
                </a:lnTo>
                <a:lnTo>
                  <a:pt x="2971" y="350"/>
                </a:lnTo>
                <a:cubicBezTo>
                  <a:pt x="2951" y="378"/>
                  <a:pt x="2923" y="390"/>
                  <a:pt x="2886" y="390"/>
                </a:cubicBezTo>
                <a:cubicBezTo>
                  <a:pt x="2855" y="390"/>
                  <a:pt x="2830" y="378"/>
                  <a:pt x="2813" y="353"/>
                </a:cubicBezTo>
                <a:cubicBezTo>
                  <a:pt x="2796" y="328"/>
                  <a:pt x="2785" y="295"/>
                  <a:pt x="2785" y="252"/>
                </a:cubicBezTo>
                <a:cubicBezTo>
                  <a:pt x="2785" y="210"/>
                  <a:pt x="2793" y="175"/>
                  <a:pt x="2813" y="153"/>
                </a:cubicBezTo>
                <a:close/>
                <a:moveTo>
                  <a:pt x="2813" y="257"/>
                </a:moveTo>
                <a:cubicBezTo>
                  <a:pt x="2813" y="291"/>
                  <a:pt x="2819" y="319"/>
                  <a:pt x="2833" y="339"/>
                </a:cubicBezTo>
                <a:cubicBezTo>
                  <a:pt x="2848" y="359"/>
                  <a:pt x="2866" y="370"/>
                  <a:pt x="2892" y="370"/>
                </a:cubicBezTo>
                <a:cubicBezTo>
                  <a:pt x="2929" y="370"/>
                  <a:pt x="2954" y="353"/>
                  <a:pt x="2971" y="322"/>
                </a:cubicBezTo>
                <a:lnTo>
                  <a:pt x="2971" y="195"/>
                </a:lnTo>
                <a:cubicBezTo>
                  <a:pt x="2957" y="161"/>
                  <a:pt x="2929" y="142"/>
                  <a:pt x="2895" y="142"/>
                </a:cubicBezTo>
                <a:cubicBezTo>
                  <a:pt x="2869" y="142"/>
                  <a:pt x="2850" y="151"/>
                  <a:pt x="2835" y="170"/>
                </a:cubicBezTo>
                <a:cubicBezTo>
                  <a:pt x="2821" y="190"/>
                  <a:pt x="2813" y="218"/>
                  <a:pt x="2813" y="257"/>
                </a:cubicBezTo>
                <a:close/>
                <a:moveTo>
                  <a:pt x="3247" y="387"/>
                </a:moveTo>
                <a:lnTo>
                  <a:pt x="3247" y="144"/>
                </a:lnTo>
                <a:lnTo>
                  <a:pt x="3202" y="144"/>
                </a:lnTo>
                <a:lnTo>
                  <a:pt x="3202" y="119"/>
                </a:lnTo>
                <a:lnTo>
                  <a:pt x="3247" y="119"/>
                </a:lnTo>
                <a:lnTo>
                  <a:pt x="3247" y="85"/>
                </a:lnTo>
                <a:cubicBezTo>
                  <a:pt x="3247" y="57"/>
                  <a:pt x="3253" y="37"/>
                  <a:pt x="3267" y="23"/>
                </a:cubicBezTo>
                <a:cubicBezTo>
                  <a:pt x="3281" y="9"/>
                  <a:pt x="3301" y="0"/>
                  <a:pt x="3326" y="0"/>
                </a:cubicBezTo>
                <a:cubicBezTo>
                  <a:pt x="3338" y="0"/>
                  <a:pt x="3349" y="0"/>
                  <a:pt x="3357" y="3"/>
                </a:cubicBezTo>
                <a:lnTo>
                  <a:pt x="3355" y="29"/>
                </a:lnTo>
                <a:cubicBezTo>
                  <a:pt x="3346" y="26"/>
                  <a:pt x="3338" y="26"/>
                  <a:pt x="3326" y="26"/>
                </a:cubicBezTo>
                <a:cubicBezTo>
                  <a:pt x="3309" y="26"/>
                  <a:pt x="3298" y="32"/>
                  <a:pt x="3287" y="40"/>
                </a:cubicBezTo>
                <a:cubicBezTo>
                  <a:pt x="3276" y="49"/>
                  <a:pt x="3273" y="65"/>
                  <a:pt x="3273" y="82"/>
                </a:cubicBezTo>
                <a:lnTo>
                  <a:pt x="3273" y="116"/>
                </a:lnTo>
                <a:lnTo>
                  <a:pt x="3338" y="116"/>
                </a:lnTo>
                <a:lnTo>
                  <a:pt x="3338" y="142"/>
                </a:lnTo>
                <a:lnTo>
                  <a:pt x="3273" y="142"/>
                </a:lnTo>
                <a:lnTo>
                  <a:pt x="3273" y="387"/>
                </a:lnTo>
                <a:lnTo>
                  <a:pt x="3247" y="387"/>
                </a:lnTo>
                <a:close/>
                <a:moveTo>
                  <a:pt x="3389" y="249"/>
                </a:moveTo>
                <a:cubicBezTo>
                  <a:pt x="3389" y="223"/>
                  <a:pt x="3395" y="201"/>
                  <a:pt x="3403" y="178"/>
                </a:cubicBezTo>
                <a:cubicBezTo>
                  <a:pt x="3412" y="156"/>
                  <a:pt x="3428" y="142"/>
                  <a:pt x="3445" y="130"/>
                </a:cubicBezTo>
                <a:cubicBezTo>
                  <a:pt x="3462" y="119"/>
                  <a:pt x="3484" y="113"/>
                  <a:pt x="3507" y="113"/>
                </a:cubicBezTo>
                <a:cubicBezTo>
                  <a:pt x="3544" y="113"/>
                  <a:pt x="3573" y="125"/>
                  <a:pt x="3595" y="150"/>
                </a:cubicBezTo>
                <a:cubicBezTo>
                  <a:pt x="3618" y="175"/>
                  <a:pt x="3628" y="209"/>
                  <a:pt x="3628" y="249"/>
                </a:cubicBezTo>
                <a:lnTo>
                  <a:pt x="3628" y="254"/>
                </a:lnTo>
                <a:cubicBezTo>
                  <a:pt x="3628" y="280"/>
                  <a:pt x="3623" y="302"/>
                  <a:pt x="3614" y="325"/>
                </a:cubicBezTo>
                <a:cubicBezTo>
                  <a:pt x="3603" y="345"/>
                  <a:pt x="3589" y="362"/>
                  <a:pt x="3572" y="373"/>
                </a:cubicBezTo>
                <a:cubicBezTo>
                  <a:pt x="3555" y="384"/>
                  <a:pt x="3532" y="390"/>
                  <a:pt x="3510" y="390"/>
                </a:cubicBezTo>
                <a:cubicBezTo>
                  <a:pt x="3473" y="390"/>
                  <a:pt x="3445" y="378"/>
                  <a:pt x="3422" y="353"/>
                </a:cubicBezTo>
                <a:cubicBezTo>
                  <a:pt x="3400" y="328"/>
                  <a:pt x="3389" y="294"/>
                  <a:pt x="3389" y="254"/>
                </a:cubicBezTo>
                <a:lnTo>
                  <a:pt x="3389" y="249"/>
                </a:lnTo>
                <a:close/>
                <a:moveTo>
                  <a:pt x="3445" y="336"/>
                </a:moveTo>
                <a:cubicBezTo>
                  <a:pt x="3462" y="356"/>
                  <a:pt x="3485" y="367"/>
                  <a:pt x="3510" y="367"/>
                </a:cubicBezTo>
                <a:cubicBezTo>
                  <a:pt x="3536" y="367"/>
                  <a:pt x="3558" y="356"/>
                  <a:pt x="3575" y="336"/>
                </a:cubicBezTo>
                <a:cubicBezTo>
                  <a:pt x="3592" y="316"/>
                  <a:pt x="3600" y="288"/>
                  <a:pt x="3600" y="254"/>
                </a:cubicBezTo>
                <a:lnTo>
                  <a:pt x="3600" y="249"/>
                </a:lnTo>
                <a:cubicBezTo>
                  <a:pt x="3600" y="229"/>
                  <a:pt x="3598" y="209"/>
                  <a:pt x="3589" y="192"/>
                </a:cubicBezTo>
                <a:cubicBezTo>
                  <a:pt x="3581" y="175"/>
                  <a:pt x="3572" y="162"/>
                  <a:pt x="3558" y="153"/>
                </a:cubicBezTo>
                <a:cubicBezTo>
                  <a:pt x="3544" y="145"/>
                  <a:pt x="3530" y="139"/>
                  <a:pt x="3510" y="139"/>
                </a:cubicBezTo>
                <a:cubicBezTo>
                  <a:pt x="3484" y="139"/>
                  <a:pt x="3462" y="151"/>
                  <a:pt x="3445" y="170"/>
                </a:cubicBezTo>
                <a:cubicBezTo>
                  <a:pt x="3428" y="190"/>
                  <a:pt x="3420" y="218"/>
                  <a:pt x="3420" y="252"/>
                </a:cubicBezTo>
                <a:lnTo>
                  <a:pt x="3420" y="257"/>
                </a:lnTo>
                <a:cubicBezTo>
                  <a:pt x="3420" y="288"/>
                  <a:pt x="3428" y="316"/>
                  <a:pt x="3445" y="336"/>
                </a:cubicBezTo>
                <a:close/>
                <a:moveTo>
                  <a:pt x="3826" y="144"/>
                </a:moveTo>
                <a:cubicBezTo>
                  <a:pt x="3820" y="144"/>
                  <a:pt x="3812" y="142"/>
                  <a:pt x="3806" y="142"/>
                </a:cubicBezTo>
                <a:cubicBezTo>
                  <a:pt x="3786" y="142"/>
                  <a:pt x="3772" y="147"/>
                  <a:pt x="3758" y="156"/>
                </a:cubicBezTo>
                <a:cubicBezTo>
                  <a:pt x="3744" y="167"/>
                  <a:pt x="3736" y="181"/>
                  <a:pt x="3730" y="201"/>
                </a:cubicBezTo>
                <a:lnTo>
                  <a:pt x="3730" y="387"/>
                </a:lnTo>
                <a:lnTo>
                  <a:pt x="3702" y="387"/>
                </a:lnTo>
                <a:lnTo>
                  <a:pt x="3702" y="119"/>
                </a:lnTo>
                <a:lnTo>
                  <a:pt x="3730" y="119"/>
                </a:lnTo>
                <a:lnTo>
                  <a:pt x="3730" y="161"/>
                </a:lnTo>
                <a:cubicBezTo>
                  <a:pt x="3747" y="130"/>
                  <a:pt x="3772" y="113"/>
                  <a:pt x="3806" y="113"/>
                </a:cubicBezTo>
                <a:cubicBezTo>
                  <a:pt x="3815" y="113"/>
                  <a:pt x="3820" y="113"/>
                  <a:pt x="3826" y="116"/>
                </a:cubicBezTo>
                <a:lnTo>
                  <a:pt x="3826" y="144"/>
                </a:lnTo>
                <a:close/>
                <a:moveTo>
                  <a:pt x="4009" y="252"/>
                </a:moveTo>
                <a:cubicBezTo>
                  <a:pt x="4009" y="209"/>
                  <a:pt x="4018" y="175"/>
                  <a:pt x="4038" y="153"/>
                </a:cubicBezTo>
                <a:cubicBezTo>
                  <a:pt x="4057" y="127"/>
                  <a:pt x="4083" y="116"/>
                  <a:pt x="4114" y="116"/>
                </a:cubicBezTo>
                <a:cubicBezTo>
                  <a:pt x="4150" y="116"/>
                  <a:pt x="4179" y="130"/>
                  <a:pt x="4196" y="158"/>
                </a:cubicBezTo>
                <a:lnTo>
                  <a:pt x="4196" y="9"/>
                </a:lnTo>
                <a:lnTo>
                  <a:pt x="4224" y="9"/>
                </a:lnTo>
                <a:lnTo>
                  <a:pt x="4224" y="387"/>
                </a:lnTo>
                <a:lnTo>
                  <a:pt x="4196" y="387"/>
                </a:lnTo>
                <a:lnTo>
                  <a:pt x="4196" y="350"/>
                </a:lnTo>
                <a:cubicBezTo>
                  <a:pt x="4176" y="378"/>
                  <a:pt x="4148" y="390"/>
                  <a:pt x="4111" y="390"/>
                </a:cubicBezTo>
                <a:cubicBezTo>
                  <a:pt x="4080" y="390"/>
                  <a:pt x="4055" y="378"/>
                  <a:pt x="4035" y="353"/>
                </a:cubicBezTo>
                <a:cubicBezTo>
                  <a:pt x="4016" y="328"/>
                  <a:pt x="4007" y="294"/>
                  <a:pt x="4007" y="252"/>
                </a:cubicBezTo>
                <a:lnTo>
                  <a:pt x="4009" y="252"/>
                </a:lnTo>
                <a:close/>
                <a:moveTo>
                  <a:pt x="4040" y="257"/>
                </a:moveTo>
                <a:cubicBezTo>
                  <a:pt x="4040" y="291"/>
                  <a:pt x="4046" y="319"/>
                  <a:pt x="4060" y="339"/>
                </a:cubicBezTo>
                <a:cubicBezTo>
                  <a:pt x="4074" y="359"/>
                  <a:pt x="4094" y="370"/>
                  <a:pt x="4119" y="370"/>
                </a:cubicBezTo>
                <a:cubicBezTo>
                  <a:pt x="4156" y="370"/>
                  <a:pt x="4181" y="353"/>
                  <a:pt x="4198" y="322"/>
                </a:cubicBezTo>
                <a:lnTo>
                  <a:pt x="4198" y="195"/>
                </a:lnTo>
                <a:cubicBezTo>
                  <a:pt x="4184" y="161"/>
                  <a:pt x="4156" y="142"/>
                  <a:pt x="4122" y="142"/>
                </a:cubicBezTo>
                <a:cubicBezTo>
                  <a:pt x="4097" y="142"/>
                  <a:pt x="4077" y="151"/>
                  <a:pt x="4063" y="170"/>
                </a:cubicBezTo>
                <a:cubicBezTo>
                  <a:pt x="4049" y="190"/>
                  <a:pt x="4040" y="218"/>
                  <a:pt x="4040" y="257"/>
                </a:cubicBezTo>
                <a:close/>
                <a:moveTo>
                  <a:pt x="4418" y="393"/>
                </a:moveTo>
                <a:cubicBezTo>
                  <a:pt x="4396" y="393"/>
                  <a:pt x="4376" y="387"/>
                  <a:pt x="4356" y="376"/>
                </a:cubicBezTo>
                <a:cubicBezTo>
                  <a:pt x="4337" y="364"/>
                  <a:pt x="4323" y="348"/>
                  <a:pt x="4314" y="328"/>
                </a:cubicBezTo>
                <a:cubicBezTo>
                  <a:pt x="4306" y="309"/>
                  <a:pt x="4300" y="285"/>
                  <a:pt x="4300" y="260"/>
                </a:cubicBezTo>
                <a:lnTo>
                  <a:pt x="4300" y="249"/>
                </a:lnTo>
                <a:cubicBezTo>
                  <a:pt x="4300" y="223"/>
                  <a:pt x="4306" y="201"/>
                  <a:pt x="4314" y="178"/>
                </a:cubicBezTo>
                <a:cubicBezTo>
                  <a:pt x="4323" y="156"/>
                  <a:pt x="4337" y="142"/>
                  <a:pt x="4356" y="130"/>
                </a:cubicBezTo>
                <a:cubicBezTo>
                  <a:pt x="4376" y="119"/>
                  <a:pt x="4393" y="113"/>
                  <a:pt x="4416" y="113"/>
                </a:cubicBezTo>
                <a:cubicBezTo>
                  <a:pt x="4450" y="113"/>
                  <a:pt x="4475" y="125"/>
                  <a:pt x="4492" y="147"/>
                </a:cubicBezTo>
                <a:cubicBezTo>
                  <a:pt x="4512" y="170"/>
                  <a:pt x="4520" y="201"/>
                  <a:pt x="4520" y="237"/>
                </a:cubicBezTo>
                <a:lnTo>
                  <a:pt x="4520" y="254"/>
                </a:lnTo>
                <a:lnTo>
                  <a:pt x="4328" y="254"/>
                </a:lnTo>
                <a:lnTo>
                  <a:pt x="4328" y="260"/>
                </a:lnTo>
                <a:cubicBezTo>
                  <a:pt x="4328" y="291"/>
                  <a:pt x="4337" y="316"/>
                  <a:pt x="4354" y="336"/>
                </a:cubicBezTo>
                <a:cubicBezTo>
                  <a:pt x="4371" y="356"/>
                  <a:pt x="4393" y="367"/>
                  <a:pt x="4418" y="367"/>
                </a:cubicBezTo>
                <a:cubicBezTo>
                  <a:pt x="4435" y="367"/>
                  <a:pt x="4450" y="365"/>
                  <a:pt x="4461" y="359"/>
                </a:cubicBezTo>
                <a:cubicBezTo>
                  <a:pt x="4472" y="354"/>
                  <a:pt x="4483" y="345"/>
                  <a:pt x="4495" y="331"/>
                </a:cubicBezTo>
                <a:lnTo>
                  <a:pt x="4514" y="345"/>
                </a:lnTo>
                <a:cubicBezTo>
                  <a:pt x="4492" y="378"/>
                  <a:pt x="4461" y="393"/>
                  <a:pt x="4418" y="393"/>
                </a:cubicBezTo>
                <a:close/>
                <a:moveTo>
                  <a:pt x="4413" y="142"/>
                </a:moveTo>
                <a:cubicBezTo>
                  <a:pt x="4390" y="142"/>
                  <a:pt x="4371" y="150"/>
                  <a:pt x="4356" y="167"/>
                </a:cubicBezTo>
                <a:cubicBezTo>
                  <a:pt x="4342" y="184"/>
                  <a:pt x="4331" y="206"/>
                  <a:pt x="4328" y="232"/>
                </a:cubicBezTo>
                <a:lnTo>
                  <a:pt x="4489" y="232"/>
                </a:lnTo>
                <a:lnTo>
                  <a:pt x="4489" y="229"/>
                </a:lnTo>
                <a:cubicBezTo>
                  <a:pt x="4489" y="204"/>
                  <a:pt x="4481" y="181"/>
                  <a:pt x="4466" y="167"/>
                </a:cubicBezTo>
                <a:cubicBezTo>
                  <a:pt x="4452" y="153"/>
                  <a:pt x="4435" y="142"/>
                  <a:pt x="4413" y="142"/>
                </a:cubicBezTo>
                <a:close/>
                <a:moveTo>
                  <a:pt x="4689" y="367"/>
                </a:moveTo>
                <a:cubicBezTo>
                  <a:pt x="4709" y="367"/>
                  <a:pt x="4726" y="362"/>
                  <a:pt x="4740" y="350"/>
                </a:cubicBezTo>
                <a:cubicBezTo>
                  <a:pt x="4754" y="339"/>
                  <a:pt x="4763" y="325"/>
                  <a:pt x="4763" y="305"/>
                </a:cubicBezTo>
                <a:lnTo>
                  <a:pt x="4791" y="305"/>
                </a:lnTo>
                <a:cubicBezTo>
                  <a:pt x="4791" y="322"/>
                  <a:pt x="4786" y="336"/>
                  <a:pt x="4777" y="350"/>
                </a:cubicBezTo>
                <a:cubicBezTo>
                  <a:pt x="4769" y="364"/>
                  <a:pt x="4754" y="376"/>
                  <a:pt x="4740" y="381"/>
                </a:cubicBezTo>
                <a:cubicBezTo>
                  <a:pt x="4723" y="390"/>
                  <a:pt x="4709" y="393"/>
                  <a:pt x="4689" y="393"/>
                </a:cubicBezTo>
                <a:cubicBezTo>
                  <a:pt x="4656" y="393"/>
                  <a:pt x="4627" y="381"/>
                  <a:pt x="4605" y="356"/>
                </a:cubicBezTo>
                <a:cubicBezTo>
                  <a:pt x="4585" y="331"/>
                  <a:pt x="4574" y="299"/>
                  <a:pt x="4574" y="257"/>
                </a:cubicBezTo>
                <a:lnTo>
                  <a:pt x="4574" y="249"/>
                </a:lnTo>
                <a:cubicBezTo>
                  <a:pt x="4574" y="223"/>
                  <a:pt x="4580" y="198"/>
                  <a:pt x="4588" y="178"/>
                </a:cubicBezTo>
                <a:cubicBezTo>
                  <a:pt x="4597" y="158"/>
                  <a:pt x="4610" y="142"/>
                  <a:pt x="4627" y="130"/>
                </a:cubicBezTo>
                <a:cubicBezTo>
                  <a:pt x="4644" y="119"/>
                  <a:pt x="4664" y="113"/>
                  <a:pt x="4687" y="113"/>
                </a:cubicBezTo>
                <a:cubicBezTo>
                  <a:pt x="4715" y="113"/>
                  <a:pt x="4740" y="122"/>
                  <a:pt x="4760" y="139"/>
                </a:cubicBezTo>
                <a:cubicBezTo>
                  <a:pt x="4780" y="156"/>
                  <a:pt x="4788" y="178"/>
                  <a:pt x="4791" y="209"/>
                </a:cubicBezTo>
                <a:lnTo>
                  <a:pt x="4763" y="209"/>
                </a:lnTo>
                <a:cubicBezTo>
                  <a:pt x="4763" y="189"/>
                  <a:pt x="4754" y="173"/>
                  <a:pt x="4740" y="158"/>
                </a:cubicBezTo>
                <a:cubicBezTo>
                  <a:pt x="4726" y="144"/>
                  <a:pt x="4709" y="139"/>
                  <a:pt x="4687" y="139"/>
                </a:cubicBezTo>
                <a:cubicBezTo>
                  <a:pt x="4661" y="139"/>
                  <a:pt x="4639" y="147"/>
                  <a:pt x="4624" y="167"/>
                </a:cubicBezTo>
                <a:cubicBezTo>
                  <a:pt x="4610" y="187"/>
                  <a:pt x="4602" y="212"/>
                  <a:pt x="4602" y="249"/>
                </a:cubicBezTo>
                <a:lnTo>
                  <a:pt x="4602" y="257"/>
                </a:lnTo>
                <a:cubicBezTo>
                  <a:pt x="4602" y="291"/>
                  <a:pt x="4610" y="319"/>
                  <a:pt x="4624" y="336"/>
                </a:cubicBezTo>
                <a:cubicBezTo>
                  <a:pt x="4641" y="359"/>
                  <a:pt x="4661" y="367"/>
                  <a:pt x="4689" y="367"/>
                </a:cubicBezTo>
                <a:close/>
                <a:moveTo>
                  <a:pt x="4862" y="43"/>
                </a:moveTo>
                <a:cubicBezTo>
                  <a:pt x="4862" y="38"/>
                  <a:pt x="4864" y="32"/>
                  <a:pt x="4867" y="29"/>
                </a:cubicBezTo>
                <a:cubicBezTo>
                  <a:pt x="4870" y="27"/>
                  <a:pt x="4876" y="23"/>
                  <a:pt x="4881" y="23"/>
                </a:cubicBezTo>
                <a:cubicBezTo>
                  <a:pt x="4887" y="23"/>
                  <a:pt x="4893" y="26"/>
                  <a:pt x="4895" y="29"/>
                </a:cubicBezTo>
                <a:cubicBezTo>
                  <a:pt x="4898" y="31"/>
                  <a:pt x="4901" y="38"/>
                  <a:pt x="4901" y="43"/>
                </a:cubicBezTo>
                <a:cubicBezTo>
                  <a:pt x="4901" y="49"/>
                  <a:pt x="4898" y="54"/>
                  <a:pt x="4895" y="57"/>
                </a:cubicBezTo>
                <a:cubicBezTo>
                  <a:pt x="4893" y="60"/>
                  <a:pt x="4887" y="63"/>
                  <a:pt x="4881" y="63"/>
                </a:cubicBezTo>
                <a:cubicBezTo>
                  <a:pt x="4876" y="63"/>
                  <a:pt x="4870" y="60"/>
                  <a:pt x="4867" y="57"/>
                </a:cubicBezTo>
                <a:cubicBezTo>
                  <a:pt x="4864" y="54"/>
                  <a:pt x="4862" y="49"/>
                  <a:pt x="4862" y="43"/>
                </a:cubicBezTo>
                <a:close/>
                <a:moveTo>
                  <a:pt x="4898" y="387"/>
                </a:moveTo>
                <a:lnTo>
                  <a:pt x="4867" y="387"/>
                </a:lnTo>
                <a:lnTo>
                  <a:pt x="4867" y="119"/>
                </a:lnTo>
                <a:lnTo>
                  <a:pt x="4898" y="119"/>
                </a:lnTo>
                <a:lnTo>
                  <a:pt x="4898" y="387"/>
                </a:lnTo>
                <a:close/>
                <a:moveTo>
                  <a:pt x="5152" y="319"/>
                </a:moveTo>
                <a:cubicBezTo>
                  <a:pt x="5152" y="305"/>
                  <a:pt x="5147" y="295"/>
                  <a:pt x="5135" y="283"/>
                </a:cubicBezTo>
                <a:cubicBezTo>
                  <a:pt x="5124" y="272"/>
                  <a:pt x="5108" y="266"/>
                  <a:pt x="5082" y="263"/>
                </a:cubicBezTo>
                <a:cubicBezTo>
                  <a:pt x="5057" y="260"/>
                  <a:pt x="5039" y="252"/>
                  <a:pt x="5025" y="246"/>
                </a:cubicBezTo>
                <a:cubicBezTo>
                  <a:pt x="5011" y="240"/>
                  <a:pt x="5003" y="232"/>
                  <a:pt x="4997" y="223"/>
                </a:cubicBezTo>
                <a:cubicBezTo>
                  <a:pt x="4991" y="215"/>
                  <a:pt x="4989" y="204"/>
                  <a:pt x="4989" y="189"/>
                </a:cubicBezTo>
                <a:cubicBezTo>
                  <a:pt x="4989" y="167"/>
                  <a:pt x="4997" y="150"/>
                  <a:pt x="5014" y="136"/>
                </a:cubicBezTo>
                <a:cubicBezTo>
                  <a:pt x="5031" y="122"/>
                  <a:pt x="5053" y="116"/>
                  <a:pt x="5082" y="116"/>
                </a:cubicBezTo>
                <a:cubicBezTo>
                  <a:pt x="5113" y="116"/>
                  <a:pt x="5135" y="125"/>
                  <a:pt x="5155" y="139"/>
                </a:cubicBezTo>
                <a:cubicBezTo>
                  <a:pt x="5172" y="153"/>
                  <a:pt x="5183" y="173"/>
                  <a:pt x="5183" y="198"/>
                </a:cubicBezTo>
                <a:lnTo>
                  <a:pt x="5152" y="198"/>
                </a:lnTo>
                <a:cubicBezTo>
                  <a:pt x="5152" y="181"/>
                  <a:pt x="5147" y="170"/>
                  <a:pt x="5132" y="158"/>
                </a:cubicBezTo>
                <a:cubicBezTo>
                  <a:pt x="5118" y="147"/>
                  <a:pt x="5102" y="142"/>
                  <a:pt x="5082" y="142"/>
                </a:cubicBezTo>
                <a:cubicBezTo>
                  <a:pt x="5063" y="142"/>
                  <a:pt x="5048" y="148"/>
                  <a:pt x="5034" y="156"/>
                </a:cubicBezTo>
                <a:cubicBezTo>
                  <a:pt x="5020" y="165"/>
                  <a:pt x="5017" y="175"/>
                  <a:pt x="5017" y="189"/>
                </a:cubicBezTo>
                <a:cubicBezTo>
                  <a:pt x="5017" y="204"/>
                  <a:pt x="5023" y="212"/>
                  <a:pt x="5031" y="220"/>
                </a:cubicBezTo>
                <a:cubicBezTo>
                  <a:pt x="5040" y="229"/>
                  <a:pt x="5059" y="235"/>
                  <a:pt x="5084" y="240"/>
                </a:cubicBezTo>
                <a:cubicBezTo>
                  <a:pt x="5110" y="246"/>
                  <a:pt x="5130" y="252"/>
                  <a:pt x="5144" y="260"/>
                </a:cubicBezTo>
                <a:cubicBezTo>
                  <a:pt x="5158" y="266"/>
                  <a:pt x="5166" y="274"/>
                  <a:pt x="5172" y="285"/>
                </a:cubicBezTo>
                <a:cubicBezTo>
                  <a:pt x="5178" y="297"/>
                  <a:pt x="5180" y="308"/>
                  <a:pt x="5180" y="322"/>
                </a:cubicBezTo>
                <a:cubicBezTo>
                  <a:pt x="5180" y="345"/>
                  <a:pt x="5172" y="362"/>
                  <a:pt x="5152" y="376"/>
                </a:cubicBezTo>
                <a:cubicBezTo>
                  <a:pt x="5135" y="390"/>
                  <a:pt x="5110" y="395"/>
                  <a:pt x="5082" y="395"/>
                </a:cubicBezTo>
                <a:cubicBezTo>
                  <a:pt x="5051" y="395"/>
                  <a:pt x="5025" y="387"/>
                  <a:pt x="5005" y="373"/>
                </a:cubicBezTo>
                <a:cubicBezTo>
                  <a:pt x="4986" y="359"/>
                  <a:pt x="4977" y="339"/>
                  <a:pt x="4977" y="316"/>
                </a:cubicBezTo>
                <a:lnTo>
                  <a:pt x="5008" y="316"/>
                </a:lnTo>
                <a:cubicBezTo>
                  <a:pt x="5008" y="333"/>
                  <a:pt x="5017" y="347"/>
                  <a:pt x="5031" y="356"/>
                </a:cubicBezTo>
                <a:cubicBezTo>
                  <a:pt x="5045" y="364"/>
                  <a:pt x="5062" y="370"/>
                  <a:pt x="5084" y="370"/>
                </a:cubicBezTo>
                <a:cubicBezTo>
                  <a:pt x="5104" y="370"/>
                  <a:pt x="5121" y="365"/>
                  <a:pt x="5135" y="356"/>
                </a:cubicBezTo>
                <a:cubicBezTo>
                  <a:pt x="5149" y="348"/>
                  <a:pt x="5152" y="333"/>
                  <a:pt x="5152" y="319"/>
                </a:cubicBezTo>
                <a:close/>
                <a:moveTo>
                  <a:pt x="5257" y="43"/>
                </a:moveTo>
                <a:cubicBezTo>
                  <a:pt x="5257" y="38"/>
                  <a:pt x="5259" y="32"/>
                  <a:pt x="5262" y="29"/>
                </a:cubicBezTo>
                <a:cubicBezTo>
                  <a:pt x="5265" y="27"/>
                  <a:pt x="5271" y="23"/>
                  <a:pt x="5276" y="23"/>
                </a:cubicBezTo>
                <a:cubicBezTo>
                  <a:pt x="5282" y="23"/>
                  <a:pt x="5288" y="26"/>
                  <a:pt x="5290" y="29"/>
                </a:cubicBezTo>
                <a:cubicBezTo>
                  <a:pt x="5293" y="31"/>
                  <a:pt x="5296" y="38"/>
                  <a:pt x="5296" y="43"/>
                </a:cubicBezTo>
                <a:cubicBezTo>
                  <a:pt x="5296" y="49"/>
                  <a:pt x="5293" y="54"/>
                  <a:pt x="5290" y="57"/>
                </a:cubicBezTo>
                <a:cubicBezTo>
                  <a:pt x="5288" y="60"/>
                  <a:pt x="5282" y="63"/>
                  <a:pt x="5276" y="63"/>
                </a:cubicBezTo>
                <a:cubicBezTo>
                  <a:pt x="5271" y="63"/>
                  <a:pt x="5265" y="60"/>
                  <a:pt x="5262" y="57"/>
                </a:cubicBezTo>
                <a:cubicBezTo>
                  <a:pt x="5259" y="54"/>
                  <a:pt x="5257" y="49"/>
                  <a:pt x="5257" y="43"/>
                </a:cubicBezTo>
                <a:close/>
                <a:moveTo>
                  <a:pt x="5293" y="387"/>
                </a:moveTo>
                <a:lnTo>
                  <a:pt x="5262" y="387"/>
                </a:lnTo>
                <a:lnTo>
                  <a:pt x="5262" y="119"/>
                </a:lnTo>
                <a:lnTo>
                  <a:pt x="5293" y="119"/>
                </a:lnTo>
                <a:lnTo>
                  <a:pt x="5293" y="387"/>
                </a:lnTo>
                <a:close/>
                <a:moveTo>
                  <a:pt x="5369" y="249"/>
                </a:moveTo>
                <a:cubicBezTo>
                  <a:pt x="5369" y="223"/>
                  <a:pt x="5376" y="201"/>
                  <a:pt x="5384" y="178"/>
                </a:cubicBezTo>
                <a:cubicBezTo>
                  <a:pt x="5393" y="156"/>
                  <a:pt x="5409" y="142"/>
                  <a:pt x="5426" y="130"/>
                </a:cubicBezTo>
                <a:cubicBezTo>
                  <a:pt x="5443" y="119"/>
                  <a:pt x="5465" y="113"/>
                  <a:pt x="5488" y="113"/>
                </a:cubicBezTo>
                <a:cubicBezTo>
                  <a:pt x="5525" y="113"/>
                  <a:pt x="5553" y="125"/>
                  <a:pt x="5575" y="150"/>
                </a:cubicBezTo>
                <a:cubicBezTo>
                  <a:pt x="5598" y="175"/>
                  <a:pt x="5609" y="209"/>
                  <a:pt x="5609" y="249"/>
                </a:cubicBezTo>
                <a:lnTo>
                  <a:pt x="5609" y="254"/>
                </a:lnTo>
                <a:cubicBezTo>
                  <a:pt x="5609" y="280"/>
                  <a:pt x="5604" y="302"/>
                  <a:pt x="5595" y="325"/>
                </a:cubicBezTo>
                <a:cubicBezTo>
                  <a:pt x="5584" y="345"/>
                  <a:pt x="5570" y="362"/>
                  <a:pt x="5553" y="373"/>
                </a:cubicBezTo>
                <a:cubicBezTo>
                  <a:pt x="5536" y="384"/>
                  <a:pt x="5513" y="390"/>
                  <a:pt x="5491" y="390"/>
                </a:cubicBezTo>
                <a:cubicBezTo>
                  <a:pt x="5454" y="390"/>
                  <a:pt x="5426" y="378"/>
                  <a:pt x="5403" y="353"/>
                </a:cubicBezTo>
                <a:cubicBezTo>
                  <a:pt x="5381" y="328"/>
                  <a:pt x="5369" y="294"/>
                  <a:pt x="5369" y="254"/>
                </a:cubicBezTo>
                <a:lnTo>
                  <a:pt x="5369" y="249"/>
                </a:lnTo>
                <a:close/>
                <a:moveTo>
                  <a:pt x="5398" y="257"/>
                </a:moveTo>
                <a:cubicBezTo>
                  <a:pt x="5398" y="288"/>
                  <a:pt x="5406" y="316"/>
                  <a:pt x="5423" y="336"/>
                </a:cubicBezTo>
                <a:cubicBezTo>
                  <a:pt x="5440" y="356"/>
                  <a:pt x="5463" y="367"/>
                  <a:pt x="5488" y="367"/>
                </a:cubicBezTo>
                <a:cubicBezTo>
                  <a:pt x="5513" y="367"/>
                  <a:pt x="5536" y="356"/>
                  <a:pt x="5553" y="336"/>
                </a:cubicBezTo>
                <a:cubicBezTo>
                  <a:pt x="5570" y="316"/>
                  <a:pt x="5578" y="288"/>
                  <a:pt x="5578" y="254"/>
                </a:cubicBezTo>
                <a:lnTo>
                  <a:pt x="5578" y="249"/>
                </a:lnTo>
                <a:cubicBezTo>
                  <a:pt x="5578" y="229"/>
                  <a:pt x="5575" y="209"/>
                  <a:pt x="5567" y="192"/>
                </a:cubicBezTo>
                <a:cubicBezTo>
                  <a:pt x="5559" y="175"/>
                  <a:pt x="5550" y="162"/>
                  <a:pt x="5536" y="153"/>
                </a:cubicBezTo>
                <a:cubicBezTo>
                  <a:pt x="5522" y="145"/>
                  <a:pt x="5508" y="139"/>
                  <a:pt x="5488" y="139"/>
                </a:cubicBezTo>
                <a:cubicBezTo>
                  <a:pt x="5463" y="139"/>
                  <a:pt x="5440" y="151"/>
                  <a:pt x="5423" y="170"/>
                </a:cubicBezTo>
                <a:cubicBezTo>
                  <a:pt x="5406" y="190"/>
                  <a:pt x="5398" y="218"/>
                  <a:pt x="5398" y="252"/>
                </a:cubicBezTo>
                <a:lnTo>
                  <a:pt x="5398" y="257"/>
                </a:lnTo>
                <a:close/>
                <a:moveTo>
                  <a:pt x="5711" y="119"/>
                </a:moveTo>
                <a:lnTo>
                  <a:pt x="5711" y="164"/>
                </a:lnTo>
                <a:cubicBezTo>
                  <a:pt x="5722" y="147"/>
                  <a:pt x="5734" y="136"/>
                  <a:pt x="5748" y="127"/>
                </a:cubicBezTo>
                <a:cubicBezTo>
                  <a:pt x="5763" y="119"/>
                  <a:pt x="5779" y="113"/>
                  <a:pt x="5798" y="113"/>
                </a:cubicBezTo>
                <a:cubicBezTo>
                  <a:pt x="5827" y="113"/>
                  <a:pt x="5849" y="122"/>
                  <a:pt x="5863" y="139"/>
                </a:cubicBezTo>
                <a:cubicBezTo>
                  <a:pt x="5877" y="156"/>
                  <a:pt x="5886" y="178"/>
                  <a:pt x="5886" y="212"/>
                </a:cubicBezTo>
                <a:lnTo>
                  <a:pt x="5886" y="387"/>
                </a:lnTo>
                <a:lnTo>
                  <a:pt x="5858" y="387"/>
                </a:lnTo>
                <a:lnTo>
                  <a:pt x="5858" y="212"/>
                </a:lnTo>
                <a:cubicBezTo>
                  <a:pt x="5858" y="189"/>
                  <a:pt x="5852" y="170"/>
                  <a:pt x="5844" y="158"/>
                </a:cubicBezTo>
                <a:cubicBezTo>
                  <a:pt x="5832" y="147"/>
                  <a:pt x="5818" y="142"/>
                  <a:pt x="5796" y="142"/>
                </a:cubicBezTo>
                <a:cubicBezTo>
                  <a:pt x="5776" y="142"/>
                  <a:pt x="5762" y="147"/>
                  <a:pt x="5748" y="158"/>
                </a:cubicBezTo>
                <a:cubicBezTo>
                  <a:pt x="5733" y="170"/>
                  <a:pt x="5722" y="187"/>
                  <a:pt x="5717" y="204"/>
                </a:cubicBezTo>
                <a:lnTo>
                  <a:pt x="5717" y="387"/>
                </a:lnTo>
                <a:lnTo>
                  <a:pt x="5688" y="387"/>
                </a:lnTo>
                <a:lnTo>
                  <a:pt x="5688" y="119"/>
                </a:lnTo>
                <a:lnTo>
                  <a:pt x="5711" y="119"/>
                </a:lnTo>
                <a:close/>
                <a:moveTo>
                  <a:pt x="6134" y="319"/>
                </a:moveTo>
                <a:cubicBezTo>
                  <a:pt x="6134" y="305"/>
                  <a:pt x="6129" y="295"/>
                  <a:pt x="6117" y="283"/>
                </a:cubicBezTo>
                <a:cubicBezTo>
                  <a:pt x="6106" y="272"/>
                  <a:pt x="6090" y="266"/>
                  <a:pt x="6064" y="263"/>
                </a:cubicBezTo>
                <a:cubicBezTo>
                  <a:pt x="6039" y="260"/>
                  <a:pt x="6021" y="252"/>
                  <a:pt x="6007" y="246"/>
                </a:cubicBezTo>
                <a:cubicBezTo>
                  <a:pt x="5993" y="240"/>
                  <a:pt x="5985" y="232"/>
                  <a:pt x="5979" y="223"/>
                </a:cubicBezTo>
                <a:cubicBezTo>
                  <a:pt x="5973" y="215"/>
                  <a:pt x="5971" y="204"/>
                  <a:pt x="5971" y="189"/>
                </a:cubicBezTo>
                <a:cubicBezTo>
                  <a:pt x="5971" y="167"/>
                  <a:pt x="5979" y="150"/>
                  <a:pt x="5996" y="136"/>
                </a:cubicBezTo>
                <a:cubicBezTo>
                  <a:pt x="6013" y="122"/>
                  <a:pt x="6035" y="116"/>
                  <a:pt x="6064" y="116"/>
                </a:cubicBezTo>
                <a:cubicBezTo>
                  <a:pt x="6095" y="116"/>
                  <a:pt x="6117" y="125"/>
                  <a:pt x="6137" y="139"/>
                </a:cubicBezTo>
                <a:cubicBezTo>
                  <a:pt x="6154" y="153"/>
                  <a:pt x="6165" y="173"/>
                  <a:pt x="6165" y="198"/>
                </a:cubicBezTo>
                <a:lnTo>
                  <a:pt x="6134" y="198"/>
                </a:lnTo>
                <a:cubicBezTo>
                  <a:pt x="6134" y="181"/>
                  <a:pt x="6129" y="170"/>
                  <a:pt x="6114" y="158"/>
                </a:cubicBezTo>
                <a:cubicBezTo>
                  <a:pt x="6100" y="147"/>
                  <a:pt x="6084" y="142"/>
                  <a:pt x="6064" y="142"/>
                </a:cubicBezTo>
                <a:cubicBezTo>
                  <a:pt x="6045" y="142"/>
                  <a:pt x="6030" y="148"/>
                  <a:pt x="6016" y="156"/>
                </a:cubicBezTo>
                <a:cubicBezTo>
                  <a:pt x="6002" y="165"/>
                  <a:pt x="5999" y="175"/>
                  <a:pt x="5999" y="189"/>
                </a:cubicBezTo>
                <a:cubicBezTo>
                  <a:pt x="5999" y="204"/>
                  <a:pt x="6005" y="212"/>
                  <a:pt x="6013" y="220"/>
                </a:cubicBezTo>
                <a:cubicBezTo>
                  <a:pt x="6022" y="229"/>
                  <a:pt x="6041" y="235"/>
                  <a:pt x="6066" y="240"/>
                </a:cubicBezTo>
                <a:cubicBezTo>
                  <a:pt x="6092" y="246"/>
                  <a:pt x="6112" y="252"/>
                  <a:pt x="6126" y="260"/>
                </a:cubicBezTo>
                <a:cubicBezTo>
                  <a:pt x="6140" y="266"/>
                  <a:pt x="6148" y="274"/>
                  <a:pt x="6154" y="285"/>
                </a:cubicBezTo>
                <a:cubicBezTo>
                  <a:pt x="6160" y="297"/>
                  <a:pt x="6162" y="308"/>
                  <a:pt x="6162" y="322"/>
                </a:cubicBezTo>
                <a:cubicBezTo>
                  <a:pt x="6162" y="345"/>
                  <a:pt x="6154" y="362"/>
                  <a:pt x="6134" y="376"/>
                </a:cubicBezTo>
                <a:cubicBezTo>
                  <a:pt x="6117" y="390"/>
                  <a:pt x="6092" y="395"/>
                  <a:pt x="6064" y="395"/>
                </a:cubicBezTo>
                <a:cubicBezTo>
                  <a:pt x="6033" y="395"/>
                  <a:pt x="6007" y="387"/>
                  <a:pt x="5987" y="373"/>
                </a:cubicBezTo>
                <a:cubicBezTo>
                  <a:pt x="5968" y="359"/>
                  <a:pt x="5959" y="339"/>
                  <a:pt x="5959" y="316"/>
                </a:cubicBezTo>
                <a:lnTo>
                  <a:pt x="5990" y="316"/>
                </a:lnTo>
                <a:cubicBezTo>
                  <a:pt x="5990" y="333"/>
                  <a:pt x="5999" y="347"/>
                  <a:pt x="6013" y="356"/>
                </a:cubicBezTo>
                <a:cubicBezTo>
                  <a:pt x="6027" y="364"/>
                  <a:pt x="6044" y="370"/>
                  <a:pt x="6066" y="370"/>
                </a:cubicBezTo>
                <a:cubicBezTo>
                  <a:pt x="6086" y="370"/>
                  <a:pt x="6103" y="365"/>
                  <a:pt x="6117" y="356"/>
                </a:cubicBezTo>
                <a:cubicBezTo>
                  <a:pt x="6131" y="348"/>
                  <a:pt x="6134" y="333"/>
                  <a:pt x="6134" y="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30" name="Freeform 3"/>
          <p:cNvSpPr>
            <a:spLocks noChangeArrowheads="1"/>
          </p:cNvSpPr>
          <p:nvPr/>
        </p:nvSpPr>
        <p:spPr bwMode="auto">
          <a:xfrm>
            <a:off x="3102800" y="600902"/>
            <a:ext cx="771923" cy="446340"/>
          </a:xfrm>
          <a:custGeom>
            <a:avLst/>
            <a:gdLst>
              <a:gd name="T0" fmla="*/ 1481 w 2225"/>
              <a:gd name="T1" fmla="*/ 215 h 1287"/>
              <a:gd name="T2" fmla="*/ 1112 w 2225"/>
              <a:gd name="T3" fmla="*/ 429 h 1287"/>
              <a:gd name="T4" fmla="*/ 742 w 2225"/>
              <a:gd name="T5" fmla="*/ 215 h 1287"/>
              <a:gd name="T6" fmla="*/ 1112 w 2225"/>
              <a:gd name="T7" fmla="*/ 0 h 1287"/>
              <a:gd name="T8" fmla="*/ 1481 w 2225"/>
              <a:gd name="T9" fmla="*/ 215 h 1287"/>
              <a:gd name="T10" fmla="*/ 1112 w 2225"/>
              <a:gd name="T11" fmla="*/ 429 h 1287"/>
              <a:gd name="T12" fmla="*/ 742 w 2225"/>
              <a:gd name="T13" fmla="*/ 643 h 1287"/>
              <a:gd name="T14" fmla="*/ 1112 w 2225"/>
              <a:gd name="T15" fmla="*/ 858 h 1287"/>
              <a:gd name="T16" fmla="*/ 1483 w 2225"/>
              <a:gd name="T17" fmla="*/ 644 h 1287"/>
              <a:gd name="T18" fmla="*/ 1851 w 2225"/>
              <a:gd name="T19" fmla="*/ 858 h 1287"/>
              <a:gd name="T20" fmla="*/ 2224 w 2225"/>
              <a:gd name="T21" fmla="*/ 643 h 1287"/>
              <a:gd name="T22" fmla="*/ 1851 w 2225"/>
              <a:gd name="T23" fmla="*/ 429 h 1287"/>
              <a:gd name="T24" fmla="*/ 1483 w 2225"/>
              <a:gd name="T25" fmla="*/ 643 h 1287"/>
              <a:gd name="T26" fmla="*/ 1112 w 2225"/>
              <a:gd name="T27" fmla="*/ 429 h 1287"/>
              <a:gd name="T28" fmla="*/ 1112 w 2225"/>
              <a:gd name="T29" fmla="*/ 858 h 1287"/>
              <a:gd name="T30" fmla="*/ 742 w 2225"/>
              <a:gd name="T31" fmla="*/ 1072 h 1287"/>
              <a:gd name="T32" fmla="*/ 1112 w 2225"/>
              <a:gd name="T33" fmla="*/ 1286 h 1287"/>
              <a:gd name="T34" fmla="*/ 1481 w 2225"/>
              <a:gd name="T35" fmla="*/ 1072 h 1287"/>
              <a:gd name="T36" fmla="*/ 1112 w 2225"/>
              <a:gd name="T37" fmla="*/ 858 h 1287"/>
              <a:gd name="T38" fmla="*/ 370 w 2225"/>
              <a:gd name="T39" fmla="*/ 429 h 1287"/>
              <a:gd name="T40" fmla="*/ 0 w 2225"/>
              <a:gd name="T41" fmla="*/ 643 h 1287"/>
              <a:gd name="T42" fmla="*/ 370 w 2225"/>
              <a:gd name="T43" fmla="*/ 858 h 1287"/>
              <a:gd name="T44" fmla="*/ 742 w 2225"/>
              <a:gd name="T45" fmla="*/ 643 h 1287"/>
              <a:gd name="T46" fmla="*/ 370 w 2225"/>
              <a:gd name="T47" fmla="*/ 429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25" h="1287">
                <a:moveTo>
                  <a:pt x="1481" y="215"/>
                </a:moveTo>
                <a:lnTo>
                  <a:pt x="1112" y="429"/>
                </a:lnTo>
                <a:lnTo>
                  <a:pt x="742" y="215"/>
                </a:lnTo>
                <a:lnTo>
                  <a:pt x="1112" y="0"/>
                </a:lnTo>
                <a:lnTo>
                  <a:pt x="1481" y="215"/>
                </a:lnTo>
                <a:close/>
                <a:moveTo>
                  <a:pt x="1112" y="429"/>
                </a:moveTo>
                <a:lnTo>
                  <a:pt x="742" y="643"/>
                </a:lnTo>
                <a:lnTo>
                  <a:pt x="1112" y="858"/>
                </a:lnTo>
                <a:lnTo>
                  <a:pt x="1483" y="644"/>
                </a:lnTo>
                <a:lnTo>
                  <a:pt x="1851" y="858"/>
                </a:lnTo>
                <a:lnTo>
                  <a:pt x="2224" y="643"/>
                </a:lnTo>
                <a:lnTo>
                  <a:pt x="1851" y="429"/>
                </a:lnTo>
                <a:lnTo>
                  <a:pt x="1483" y="643"/>
                </a:lnTo>
                <a:lnTo>
                  <a:pt x="1112" y="429"/>
                </a:lnTo>
                <a:close/>
                <a:moveTo>
                  <a:pt x="1112" y="858"/>
                </a:moveTo>
                <a:lnTo>
                  <a:pt x="742" y="1072"/>
                </a:lnTo>
                <a:lnTo>
                  <a:pt x="1112" y="1286"/>
                </a:lnTo>
                <a:lnTo>
                  <a:pt x="1481" y="1072"/>
                </a:lnTo>
                <a:lnTo>
                  <a:pt x="1112" y="858"/>
                </a:lnTo>
                <a:close/>
                <a:moveTo>
                  <a:pt x="370" y="429"/>
                </a:moveTo>
                <a:lnTo>
                  <a:pt x="0" y="643"/>
                </a:lnTo>
                <a:lnTo>
                  <a:pt x="370" y="858"/>
                </a:lnTo>
                <a:lnTo>
                  <a:pt x="742" y="643"/>
                </a:lnTo>
                <a:lnTo>
                  <a:pt x="370" y="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31" name="Freeform 4"/>
          <p:cNvSpPr>
            <a:spLocks noChangeArrowheads="1"/>
          </p:cNvSpPr>
          <p:nvPr/>
        </p:nvSpPr>
        <p:spPr bwMode="auto">
          <a:xfrm>
            <a:off x="3066288" y="872364"/>
            <a:ext cx="842238" cy="736767"/>
          </a:xfrm>
          <a:custGeom>
            <a:avLst/>
            <a:gdLst>
              <a:gd name="T0" fmla="*/ 1214 w 2428"/>
              <a:gd name="T1" fmla="*/ 726 h 2126"/>
              <a:gd name="T2" fmla="*/ 0 w 2428"/>
              <a:gd name="T3" fmla="*/ 0 h 2126"/>
              <a:gd name="T4" fmla="*/ 0 w 2428"/>
              <a:gd name="T5" fmla="*/ 1307 h 2126"/>
              <a:gd name="T6" fmla="*/ 446 w 2428"/>
              <a:gd name="T7" fmla="*/ 1609 h 2126"/>
              <a:gd name="T8" fmla="*/ 446 w 2428"/>
              <a:gd name="T9" fmla="*/ 802 h 2126"/>
              <a:gd name="T10" fmla="*/ 827 w 2428"/>
              <a:gd name="T11" fmla="*/ 1042 h 2126"/>
              <a:gd name="T12" fmla="*/ 827 w 2428"/>
              <a:gd name="T13" fmla="*/ 1866 h 2126"/>
              <a:gd name="T14" fmla="*/ 1214 w 2428"/>
              <a:gd name="T15" fmla="*/ 2125 h 2126"/>
              <a:gd name="T16" fmla="*/ 1600 w 2428"/>
              <a:gd name="T17" fmla="*/ 1866 h 2126"/>
              <a:gd name="T18" fmla="*/ 1600 w 2428"/>
              <a:gd name="T19" fmla="*/ 1042 h 2126"/>
              <a:gd name="T20" fmla="*/ 1981 w 2428"/>
              <a:gd name="T21" fmla="*/ 802 h 2126"/>
              <a:gd name="T22" fmla="*/ 1981 w 2428"/>
              <a:gd name="T23" fmla="*/ 1609 h 2126"/>
              <a:gd name="T24" fmla="*/ 2427 w 2428"/>
              <a:gd name="T25" fmla="*/ 1307 h 2126"/>
              <a:gd name="T26" fmla="*/ 2427 w 2428"/>
              <a:gd name="T27" fmla="*/ 0 h 2126"/>
              <a:gd name="T28" fmla="*/ 1214 w 2428"/>
              <a:gd name="T29" fmla="*/ 726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8" h="2126">
                <a:moveTo>
                  <a:pt x="1214" y="726"/>
                </a:moveTo>
                <a:lnTo>
                  <a:pt x="0" y="0"/>
                </a:lnTo>
                <a:lnTo>
                  <a:pt x="0" y="1307"/>
                </a:lnTo>
                <a:lnTo>
                  <a:pt x="446" y="1609"/>
                </a:lnTo>
                <a:lnTo>
                  <a:pt x="446" y="802"/>
                </a:lnTo>
                <a:lnTo>
                  <a:pt x="827" y="1042"/>
                </a:lnTo>
                <a:lnTo>
                  <a:pt x="827" y="1866"/>
                </a:lnTo>
                <a:lnTo>
                  <a:pt x="1214" y="2125"/>
                </a:lnTo>
                <a:lnTo>
                  <a:pt x="1600" y="1866"/>
                </a:lnTo>
                <a:lnTo>
                  <a:pt x="1600" y="1042"/>
                </a:lnTo>
                <a:lnTo>
                  <a:pt x="1981" y="802"/>
                </a:lnTo>
                <a:lnTo>
                  <a:pt x="1981" y="1609"/>
                </a:lnTo>
                <a:lnTo>
                  <a:pt x="2427" y="1307"/>
                </a:lnTo>
                <a:lnTo>
                  <a:pt x="2427" y="0"/>
                </a:lnTo>
                <a:lnTo>
                  <a:pt x="1214" y="7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20" name="Manual Input 17"/>
          <p:cNvSpPr/>
          <p:nvPr/>
        </p:nvSpPr>
        <p:spPr>
          <a:xfrm>
            <a:off x="0" y="5976354"/>
            <a:ext cx="9143999" cy="881646"/>
          </a:xfrm>
          <a:custGeom>
            <a:avLst/>
            <a:gdLst/>
            <a:ahLst/>
            <a:cxnLst/>
            <a:rect l="l" t="t" r="r" b="b"/>
            <a:pathLst>
              <a:path w="9143999" h="881646">
                <a:moveTo>
                  <a:pt x="9143999" y="0"/>
                </a:moveTo>
                <a:lnTo>
                  <a:pt x="9143999" y="881646"/>
                </a:lnTo>
                <a:lnTo>
                  <a:pt x="0" y="881646"/>
                </a:lnTo>
                <a:lnTo>
                  <a:pt x="0" y="422910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nual Input 17"/>
          <p:cNvSpPr/>
          <p:nvPr/>
        </p:nvSpPr>
        <p:spPr>
          <a:xfrm>
            <a:off x="0" y="5976354"/>
            <a:ext cx="9143999" cy="881646"/>
          </a:xfrm>
          <a:custGeom>
            <a:avLst/>
            <a:gdLst/>
            <a:ahLst/>
            <a:cxnLst/>
            <a:rect l="l" t="t" r="r" b="b"/>
            <a:pathLst>
              <a:path w="9143999" h="881646">
                <a:moveTo>
                  <a:pt x="9143999" y="0"/>
                </a:moveTo>
                <a:lnTo>
                  <a:pt x="9143999" y="881646"/>
                </a:lnTo>
                <a:lnTo>
                  <a:pt x="0" y="881646"/>
                </a:lnTo>
                <a:lnTo>
                  <a:pt x="0" y="4229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70"/>
          <p:cNvSpPr>
            <a:spLocks noChangeArrowheads="1"/>
          </p:cNvSpPr>
          <p:nvPr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  <p:sp>
        <p:nvSpPr>
          <p:cNvPr id="19" name="Hexagon 18"/>
          <p:cNvSpPr/>
          <p:nvPr/>
        </p:nvSpPr>
        <p:spPr>
          <a:xfrm rot="10131277">
            <a:off x="1715399" y="709531"/>
            <a:ext cx="815170" cy="702733"/>
          </a:xfrm>
          <a:prstGeom prst="hexagon">
            <a:avLst/>
          </a:prstGeom>
          <a:solidFill>
            <a:schemeClr val="bg1"/>
          </a:solidFill>
          <a:ln w="76200" cmpd="sng">
            <a:solidFill>
              <a:srgbClr val="EE2A49"/>
            </a:solidFill>
          </a:ln>
          <a:effectLst>
            <a:outerShdw dist="63500" dir="5400000" rotWithShape="0">
              <a:srgbClr val="102037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/>
            </a:endParaRPr>
          </a:p>
        </p:txBody>
      </p:sp>
      <p:sp>
        <p:nvSpPr>
          <p:cNvPr id="20" name="Hexagon 19"/>
          <p:cNvSpPr/>
          <p:nvPr/>
        </p:nvSpPr>
        <p:spPr>
          <a:xfrm rot="8548379">
            <a:off x="1551818" y="1561708"/>
            <a:ext cx="358841" cy="309345"/>
          </a:xfrm>
          <a:prstGeom prst="hexagon">
            <a:avLst/>
          </a:prstGeom>
          <a:solidFill>
            <a:schemeClr val="bg1"/>
          </a:solidFill>
          <a:ln w="76200" cmpd="sng">
            <a:solidFill>
              <a:srgbClr val="EE2A49"/>
            </a:solidFill>
          </a:ln>
          <a:effectLst>
            <a:outerShdw dist="63500" dir="5400000" rotWithShape="0">
              <a:srgbClr val="102037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/>
            </a:endParaRPr>
          </a:p>
        </p:txBody>
      </p:sp>
      <p:sp>
        <p:nvSpPr>
          <p:cNvPr id="21" name="Hexagon 20"/>
          <p:cNvSpPr/>
          <p:nvPr/>
        </p:nvSpPr>
        <p:spPr>
          <a:xfrm rot="3945402">
            <a:off x="7697690" y="5341654"/>
            <a:ext cx="476910" cy="411129"/>
          </a:xfrm>
          <a:prstGeom prst="hexagon">
            <a:avLst/>
          </a:prstGeom>
          <a:solidFill>
            <a:schemeClr val="bg1"/>
          </a:solidFill>
          <a:ln w="76200" cmpd="sng">
            <a:solidFill>
              <a:srgbClr val="EE2A49"/>
            </a:solidFill>
          </a:ln>
          <a:effectLst>
            <a:outerShdw dist="63500" dir="5400000" rotWithShape="0">
              <a:srgbClr val="102037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/>
            </a:endParaRPr>
          </a:p>
        </p:txBody>
      </p:sp>
      <p:sp>
        <p:nvSpPr>
          <p:cNvPr id="22" name="Hexagon 21"/>
          <p:cNvSpPr/>
          <p:nvPr/>
        </p:nvSpPr>
        <p:spPr>
          <a:xfrm rot="8548379">
            <a:off x="7554831" y="5844906"/>
            <a:ext cx="167158" cy="144101"/>
          </a:xfrm>
          <a:prstGeom prst="hexagon">
            <a:avLst/>
          </a:prstGeom>
          <a:solidFill>
            <a:schemeClr val="bg1"/>
          </a:solidFill>
          <a:ln w="76200" cmpd="sng">
            <a:solidFill>
              <a:srgbClr val="EE2A49"/>
            </a:solidFill>
          </a:ln>
          <a:effectLst>
            <a:outerShdw dist="63500" dir="5400000" rotWithShape="0">
              <a:srgbClr val="102037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268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Lato Regular"/>
          <a:ea typeface="+mj-ea"/>
          <a:cs typeface="Lato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nual Input 17"/>
          <p:cNvSpPr/>
          <p:nvPr/>
        </p:nvSpPr>
        <p:spPr>
          <a:xfrm>
            <a:off x="0" y="5976354"/>
            <a:ext cx="9143999" cy="881646"/>
          </a:xfrm>
          <a:custGeom>
            <a:avLst/>
            <a:gdLst/>
            <a:ahLst/>
            <a:cxnLst/>
            <a:rect l="l" t="t" r="r" b="b"/>
            <a:pathLst>
              <a:path w="9143999" h="881646">
                <a:moveTo>
                  <a:pt x="9143999" y="0"/>
                </a:moveTo>
                <a:lnTo>
                  <a:pt x="9143999" y="881646"/>
                </a:lnTo>
                <a:lnTo>
                  <a:pt x="0" y="881646"/>
                </a:lnTo>
                <a:lnTo>
                  <a:pt x="0" y="422910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373B0FD-9E22-E64D-834E-05BB6F070081}"/>
              </a:ext>
            </a:extLst>
          </p:cNvPr>
          <p:cNvSpPr/>
          <p:nvPr userDrawn="1"/>
        </p:nvSpPr>
        <p:spPr>
          <a:xfrm rot="10131277">
            <a:off x="1715399" y="709531"/>
            <a:ext cx="815170" cy="702733"/>
          </a:xfrm>
          <a:prstGeom prst="hexagon">
            <a:avLst/>
          </a:prstGeom>
          <a:solidFill>
            <a:schemeClr val="bg1"/>
          </a:solidFill>
          <a:ln w="76200" cmpd="sng">
            <a:solidFill>
              <a:srgbClr val="E1E5E8"/>
            </a:solidFill>
          </a:ln>
          <a:effectLst>
            <a:outerShdw dist="63500" dir="5400000" rotWithShape="0">
              <a:srgbClr val="102037">
                <a:alpha val="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D9CF454-59AB-1C4B-B03D-849F4141849E}"/>
              </a:ext>
            </a:extLst>
          </p:cNvPr>
          <p:cNvSpPr/>
          <p:nvPr userDrawn="1"/>
        </p:nvSpPr>
        <p:spPr>
          <a:xfrm rot="8548379">
            <a:off x="1551818" y="1561708"/>
            <a:ext cx="358841" cy="309345"/>
          </a:xfrm>
          <a:prstGeom prst="hexagon">
            <a:avLst/>
          </a:prstGeom>
          <a:solidFill>
            <a:schemeClr val="bg1"/>
          </a:solidFill>
          <a:ln w="76200" cmpd="sng">
            <a:solidFill>
              <a:srgbClr val="E1E5E8"/>
            </a:solidFill>
          </a:ln>
          <a:effectLst>
            <a:outerShdw dist="63500" dir="5400000" rotWithShape="0">
              <a:srgbClr val="102037">
                <a:alpha val="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68BC9C4-ED7F-FA4B-A307-A929BEFC0895}"/>
              </a:ext>
            </a:extLst>
          </p:cNvPr>
          <p:cNvSpPr/>
          <p:nvPr userDrawn="1"/>
        </p:nvSpPr>
        <p:spPr>
          <a:xfrm rot="3945402">
            <a:off x="7697690" y="5341654"/>
            <a:ext cx="476910" cy="411129"/>
          </a:xfrm>
          <a:prstGeom prst="hexagon">
            <a:avLst/>
          </a:prstGeom>
          <a:solidFill>
            <a:schemeClr val="bg1"/>
          </a:solidFill>
          <a:ln w="76200" cmpd="sng">
            <a:solidFill>
              <a:srgbClr val="E1E5E8"/>
            </a:solidFill>
          </a:ln>
          <a:effectLst>
            <a:outerShdw dist="63500" dir="5400000" rotWithShape="0">
              <a:srgbClr val="102037">
                <a:alpha val="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77AD16B-2C3D-0B4D-9204-5BF4D06691C5}"/>
              </a:ext>
            </a:extLst>
          </p:cNvPr>
          <p:cNvSpPr/>
          <p:nvPr userDrawn="1"/>
        </p:nvSpPr>
        <p:spPr>
          <a:xfrm rot="8548379">
            <a:off x="7554831" y="5844906"/>
            <a:ext cx="167158" cy="144101"/>
          </a:xfrm>
          <a:prstGeom prst="hexagon">
            <a:avLst/>
          </a:prstGeom>
          <a:solidFill>
            <a:schemeClr val="bg1"/>
          </a:solidFill>
          <a:ln w="76200" cmpd="sng">
            <a:solidFill>
              <a:srgbClr val="E1E5E8"/>
            </a:solidFill>
          </a:ln>
          <a:effectLst>
            <a:outerShdw dist="63500" dir="5400000" rotWithShape="0">
              <a:srgbClr val="102037">
                <a:alpha val="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608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04410"/>
            <a:ext cx="8229600" cy="4821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3754" y="6492875"/>
            <a:ext cx="123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Lato"/>
              </a:defRPr>
            </a:lvl1pPr>
          </a:lstStyle>
          <a:p>
            <a:fld id="{BA8AEBC9-9617-D04E-880D-9D5D1B05C6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974637" y="142860"/>
            <a:ext cx="7634807" cy="725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053394" cy="1304410"/>
            <a:chOff x="0" y="0"/>
            <a:chExt cx="1053394" cy="1304410"/>
          </a:xfrm>
        </p:grpSpPr>
        <p:sp>
          <p:nvSpPr>
            <p:cNvPr id="15" name="Hexagon 148"/>
            <p:cNvSpPr/>
            <p:nvPr/>
          </p:nvSpPr>
          <p:spPr>
            <a:xfrm rot="5400000">
              <a:off x="-125508" y="125508"/>
              <a:ext cx="1304410" cy="1053394"/>
            </a:xfrm>
            <a:custGeom>
              <a:avLst/>
              <a:gdLst/>
              <a:ahLst/>
              <a:cxnLst/>
              <a:rect l="l" t="t" r="r" b="b"/>
              <a:pathLst>
                <a:path w="1304410" h="1053394">
                  <a:moveTo>
                    <a:pt x="0" y="1053394"/>
                  </a:moveTo>
                  <a:lnTo>
                    <a:pt x="0" y="0"/>
                  </a:lnTo>
                  <a:lnTo>
                    <a:pt x="213336" y="172282"/>
                  </a:lnTo>
                  <a:lnTo>
                    <a:pt x="383840" y="172282"/>
                  </a:lnTo>
                  <a:lnTo>
                    <a:pt x="455215" y="315033"/>
                  </a:lnTo>
                  <a:lnTo>
                    <a:pt x="696272" y="315033"/>
                  </a:lnTo>
                  <a:lnTo>
                    <a:pt x="805892" y="534274"/>
                  </a:lnTo>
                  <a:lnTo>
                    <a:pt x="764385" y="617289"/>
                  </a:lnTo>
                  <a:lnTo>
                    <a:pt x="1304410" y="1053394"/>
                  </a:lnTo>
                  <a:close/>
                </a:path>
              </a:pathLst>
            </a:custGeom>
            <a:solidFill>
              <a:srgbClr val="EE2A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/>
              </a:endParaRPr>
            </a:p>
          </p:txBody>
        </p:sp>
        <p:sp>
          <p:nvSpPr>
            <p:cNvPr id="16" name="Hexagon 5"/>
            <p:cNvSpPr/>
            <p:nvPr/>
          </p:nvSpPr>
          <p:spPr>
            <a:xfrm rot="5400000">
              <a:off x="167370" y="196885"/>
              <a:ext cx="639897" cy="649761"/>
            </a:xfrm>
            <a:custGeom>
              <a:avLst/>
              <a:gdLst/>
              <a:ahLst/>
              <a:cxnLst/>
              <a:rect l="l" t="t" r="r" b="b"/>
              <a:pathLst>
                <a:path w="639897" h="649761">
                  <a:moveTo>
                    <a:pt x="462697" y="571002"/>
                  </a:moveTo>
                  <a:lnTo>
                    <a:pt x="502077" y="492243"/>
                  </a:lnTo>
                  <a:lnTo>
                    <a:pt x="600518" y="492243"/>
                  </a:lnTo>
                  <a:lnTo>
                    <a:pt x="639897" y="571002"/>
                  </a:lnTo>
                  <a:lnTo>
                    <a:pt x="600518" y="649761"/>
                  </a:lnTo>
                  <a:lnTo>
                    <a:pt x="502077" y="649761"/>
                  </a:lnTo>
                  <a:close/>
                  <a:moveTo>
                    <a:pt x="172281" y="297805"/>
                  </a:moveTo>
                  <a:lnTo>
                    <a:pt x="249808" y="142751"/>
                  </a:lnTo>
                  <a:lnTo>
                    <a:pt x="449163" y="142751"/>
                  </a:lnTo>
                  <a:lnTo>
                    <a:pt x="526690" y="297805"/>
                  </a:lnTo>
                  <a:lnTo>
                    <a:pt x="449163" y="452859"/>
                  </a:lnTo>
                  <a:lnTo>
                    <a:pt x="249808" y="452859"/>
                  </a:lnTo>
                  <a:close/>
                  <a:moveTo>
                    <a:pt x="0" y="78759"/>
                  </a:moveTo>
                  <a:lnTo>
                    <a:pt x="39380" y="0"/>
                  </a:lnTo>
                  <a:lnTo>
                    <a:pt x="137821" y="0"/>
                  </a:lnTo>
                  <a:lnTo>
                    <a:pt x="177201" y="78759"/>
                  </a:lnTo>
                  <a:lnTo>
                    <a:pt x="137821" y="157519"/>
                  </a:lnTo>
                  <a:lnTo>
                    <a:pt x="39380" y="1575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/>
              </a:endParaRPr>
            </a:p>
          </p:txBody>
        </p:sp>
      </p:grpSp>
      <p:sp>
        <p:nvSpPr>
          <p:cNvPr id="17" name="Freeform 70"/>
          <p:cNvSpPr>
            <a:spLocks noChangeAspect="1" noChangeArrowheads="1"/>
          </p:cNvSpPr>
          <p:nvPr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0203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47525D"/>
          </a:solidFill>
          <a:latin typeface="Lato"/>
          <a:ea typeface="+mj-ea"/>
          <a:cs typeface="Lat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Lato"/>
          <a:ea typeface="+mn-ea"/>
          <a:cs typeface="Lat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Lato"/>
          <a:ea typeface="+mn-ea"/>
          <a:cs typeface="Lat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Lato"/>
          <a:ea typeface="+mn-ea"/>
          <a:cs typeface="Lat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Lato"/>
          <a:ea typeface="+mn-ea"/>
          <a:cs typeface="Lat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b="0" i="0" kern="1200">
          <a:solidFill>
            <a:schemeClr val="tx1"/>
          </a:solidFill>
          <a:latin typeface="Lato"/>
          <a:ea typeface="+mn-ea"/>
          <a:cs typeface="Lat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1120"/>
            <a:ext cx="8229600" cy="478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3754" y="6492875"/>
            <a:ext cx="123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DAAAF"/>
                </a:solidFill>
                <a:latin typeface="Lato"/>
              </a:defRPr>
            </a:lvl1pPr>
          </a:lstStyle>
          <a:p>
            <a:fld id="{BA8AEBC9-9617-D04E-880D-9D5D1B05C6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28104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2903" y="6492875"/>
            <a:ext cx="3777469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596570"/>
                </a:solidFill>
                <a:latin typeface="Lato"/>
                <a:cs typeface="Lato"/>
              </a:defRPr>
            </a:lvl1pPr>
          </a:lstStyle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105520"/>
            <a:ext cx="8178283" cy="725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Freeform 70"/>
          <p:cNvSpPr>
            <a:spLocks noChangeAspect="1" noChangeArrowheads="1"/>
          </p:cNvSpPr>
          <p:nvPr/>
        </p:nvSpPr>
        <p:spPr bwMode="auto">
          <a:xfrm>
            <a:off x="268971" y="6551540"/>
            <a:ext cx="193736" cy="228454"/>
          </a:xfrm>
          <a:custGeom>
            <a:avLst/>
            <a:gdLst>
              <a:gd name="T0" fmla="*/ 614 w 1230"/>
              <a:gd name="T1" fmla="*/ 750 h 1452"/>
              <a:gd name="T2" fmla="*/ 0 w 1230"/>
              <a:gd name="T3" fmla="*/ 369 h 1452"/>
              <a:gd name="T4" fmla="*/ 0 w 1230"/>
              <a:gd name="T5" fmla="*/ 1033 h 1452"/>
              <a:gd name="T6" fmla="*/ 221 w 1230"/>
              <a:gd name="T7" fmla="*/ 1193 h 1452"/>
              <a:gd name="T8" fmla="*/ 221 w 1230"/>
              <a:gd name="T9" fmla="*/ 787 h 1452"/>
              <a:gd name="T10" fmla="*/ 417 w 1230"/>
              <a:gd name="T11" fmla="*/ 910 h 1452"/>
              <a:gd name="T12" fmla="*/ 417 w 1230"/>
              <a:gd name="T13" fmla="*/ 1316 h 1452"/>
              <a:gd name="T14" fmla="*/ 614 w 1230"/>
              <a:gd name="T15" fmla="*/ 1451 h 1452"/>
              <a:gd name="T16" fmla="*/ 811 w 1230"/>
              <a:gd name="T17" fmla="*/ 1316 h 1452"/>
              <a:gd name="T18" fmla="*/ 811 w 1230"/>
              <a:gd name="T19" fmla="*/ 910 h 1452"/>
              <a:gd name="T20" fmla="*/ 1008 w 1230"/>
              <a:gd name="T21" fmla="*/ 787 h 1452"/>
              <a:gd name="T22" fmla="*/ 1008 w 1230"/>
              <a:gd name="T23" fmla="*/ 1193 h 1452"/>
              <a:gd name="T24" fmla="*/ 1229 w 1230"/>
              <a:gd name="T25" fmla="*/ 1033 h 1452"/>
              <a:gd name="T26" fmla="*/ 1229 w 1230"/>
              <a:gd name="T27" fmla="*/ 381 h 1452"/>
              <a:gd name="T28" fmla="*/ 614 w 1230"/>
              <a:gd name="T29" fmla="*/ 750 h 1452"/>
              <a:gd name="T30" fmla="*/ 61 w 1230"/>
              <a:gd name="T31" fmla="*/ 332 h 1452"/>
              <a:gd name="T32" fmla="*/ 245 w 1230"/>
              <a:gd name="T33" fmla="*/ 221 h 1452"/>
              <a:gd name="T34" fmla="*/ 799 w 1230"/>
              <a:gd name="T35" fmla="*/ 553 h 1452"/>
              <a:gd name="T36" fmla="*/ 614 w 1230"/>
              <a:gd name="T37" fmla="*/ 664 h 1452"/>
              <a:gd name="T38" fmla="*/ 430 w 1230"/>
              <a:gd name="T39" fmla="*/ 553 h 1452"/>
              <a:gd name="T40" fmla="*/ 983 w 1230"/>
              <a:gd name="T41" fmla="*/ 221 h 1452"/>
              <a:gd name="T42" fmla="*/ 1167 w 1230"/>
              <a:gd name="T43" fmla="*/ 332 h 1452"/>
              <a:gd name="T44" fmla="*/ 983 w 1230"/>
              <a:gd name="T45" fmla="*/ 443 h 1452"/>
              <a:gd name="T46" fmla="*/ 430 w 1230"/>
              <a:gd name="T47" fmla="*/ 111 h 1452"/>
              <a:gd name="T48" fmla="*/ 614 w 1230"/>
              <a:gd name="T49" fmla="*/ 0 h 1452"/>
              <a:gd name="T50" fmla="*/ 799 w 1230"/>
              <a:gd name="T51" fmla="*/ 111 h 1452"/>
              <a:gd name="T52" fmla="*/ 245 w 1230"/>
              <a:gd name="T53" fmla="*/ 443 h 1452"/>
              <a:gd name="T54" fmla="*/ 61 w 1230"/>
              <a:gd name="T55" fmla="*/ 33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0" h="1452">
                <a:moveTo>
                  <a:pt x="614" y="750"/>
                </a:moveTo>
                <a:lnTo>
                  <a:pt x="0" y="369"/>
                </a:lnTo>
                <a:lnTo>
                  <a:pt x="0" y="1033"/>
                </a:lnTo>
                <a:lnTo>
                  <a:pt x="221" y="1193"/>
                </a:lnTo>
                <a:lnTo>
                  <a:pt x="221" y="787"/>
                </a:lnTo>
                <a:lnTo>
                  <a:pt x="417" y="910"/>
                </a:lnTo>
                <a:lnTo>
                  <a:pt x="417" y="1316"/>
                </a:lnTo>
                <a:lnTo>
                  <a:pt x="614" y="1451"/>
                </a:lnTo>
                <a:lnTo>
                  <a:pt x="811" y="1316"/>
                </a:lnTo>
                <a:lnTo>
                  <a:pt x="811" y="910"/>
                </a:lnTo>
                <a:lnTo>
                  <a:pt x="1008" y="787"/>
                </a:lnTo>
                <a:lnTo>
                  <a:pt x="1008" y="1193"/>
                </a:lnTo>
                <a:lnTo>
                  <a:pt x="1229" y="1033"/>
                </a:lnTo>
                <a:lnTo>
                  <a:pt x="1229" y="381"/>
                </a:lnTo>
                <a:lnTo>
                  <a:pt x="614" y="750"/>
                </a:lnTo>
                <a:close/>
                <a:moveTo>
                  <a:pt x="61" y="332"/>
                </a:moveTo>
                <a:lnTo>
                  <a:pt x="245" y="221"/>
                </a:lnTo>
                <a:lnTo>
                  <a:pt x="799" y="553"/>
                </a:lnTo>
                <a:lnTo>
                  <a:pt x="614" y="664"/>
                </a:lnTo>
                <a:lnTo>
                  <a:pt x="430" y="553"/>
                </a:lnTo>
                <a:lnTo>
                  <a:pt x="983" y="221"/>
                </a:lnTo>
                <a:lnTo>
                  <a:pt x="1167" y="332"/>
                </a:lnTo>
                <a:lnTo>
                  <a:pt x="983" y="443"/>
                </a:lnTo>
                <a:lnTo>
                  <a:pt x="430" y="111"/>
                </a:lnTo>
                <a:lnTo>
                  <a:pt x="614" y="0"/>
                </a:lnTo>
                <a:lnTo>
                  <a:pt x="799" y="111"/>
                </a:lnTo>
                <a:lnTo>
                  <a:pt x="245" y="443"/>
                </a:lnTo>
                <a:lnTo>
                  <a:pt x="61" y="332"/>
                </a:lnTo>
                <a:close/>
              </a:path>
            </a:pathLst>
          </a:custGeom>
          <a:solidFill>
            <a:srgbClr val="EE2A49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955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89" r:id="rId8"/>
    <p:sldLayoutId id="2147483690" r:id="rId9"/>
    <p:sldLayoutId id="2147483691" r:id="rId10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47525D"/>
          </a:solidFill>
          <a:latin typeface="Lato"/>
          <a:ea typeface="+mj-ea"/>
          <a:cs typeface="Lat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Lato"/>
          <a:ea typeface="+mn-ea"/>
          <a:cs typeface="Lat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Lato"/>
          <a:ea typeface="+mn-ea"/>
          <a:cs typeface="Lat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Lato"/>
          <a:ea typeface="+mn-ea"/>
          <a:cs typeface="Lat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Lato"/>
          <a:ea typeface="+mn-ea"/>
          <a:cs typeface="Lat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chemeClr val="tx1"/>
          </a:solidFill>
          <a:latin typeface="Lato"/>
          <a:ea typeface="+mn-ea"/>
          <a:cs typeface="Lat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0C0FE0-0FA5-7F4C-B06F-AAEF10155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Takers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5848-5E87-8E4E-8B43-D5E0F5B9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E004-0D8C-7B4F-9D74-463FDDBB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6085B58-B20A-ED47-8124-650B95646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98996-4710-7F42-92DC-5D05C240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52" y="1742443"/>
            <a:ext cx="1760296" cy="8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8A3BA-E526-CD4A-8807-47A18793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Pre-Game Survey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26DF573-FCCE-8542-A7AD-31C5BA0D1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Price Takers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9EFBA-EFD1-3144-AE51-DBDC624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94DF-4254-2040-B445-EF5C36AA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:a16="http://schemas.microsoft.com/office/drawing/2014/main" id="{B20515E6-F4D1-084D-BEFC-BF2CB58DEA81}"/>
              </a:ext>
            </a:extLst>
          </p:cNvPr>
          <p:cNvSpPr/>
          <p:nvPr/>
        </p:nvSpPr>
        <p:spPr>
          <a:xfrm>
            <a:off x="-12136" y="0"/>
            <a:ext cx="2103403" cy="5067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1AB46-3359-C542-B217-4D210FB041CF}"/>
              </a:ext>
            </a:extLst>
          </p:cNvPr>
          <p:cNvGrpSpPr/>
          <p:nvPr/>
        </p:nvGrpSpPr>
        <p:grpSpPr>
          <a:xfrm>
            <a:off x="168199" y="225177"/>
            <a:ext cx="1035202" cy="91440"/>
            <a:chOff x="7174305" y="-645269"/>
            <a:chExt cx="1035202" cy="91440"/>
          </a:xfrm>
          <a:solidFill>
            <a:schemeClr val="bg1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D987D7-D0F1-3045-9BC7-7ADC1A671D0A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7265745" y="-599549"/>
              <a:ext cx="852322" cy="0"/>
            </a:xfrm>
            <a:prstGeom prst="line">
              <a:avLst/>
            </a:prstGeom>
            <a:grpFill/>
            <a:ln>
              <a:solidFill>
                <a:srgbClr val="E1E5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D23352-2B55-C04F-80D1-D5A8B037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4305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ECDE7F-E087-6A4A-B838-5744547E7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2314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074519-2138-BA4A-B03A-B9C22308F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323" y="-645269"/>
              <a:ext cx="91440" cy="914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D3BFB-1625-EB4F-AB6A-E33CB58F3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8332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319155B-2E76-3044-A843-446467137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6341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0A9E16B-F2C5-8D4C-A9F2-3F4509677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8067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hlinkClick r:id="rId3" action="ppaction://hlinksldjump"/>
            <a:extLst>
              <a:ext uri="{FF2B5EF4-FFF2-40B4-BE49-F238E27FC236}">
                <a16:creationId xmlns:a16="http://schemas.microsoft.com/office/drawing/2014/main" id="{30D942CB-D12E-BD43-B67B-9B42711CF0D1}"/>
              </a:ext>
            </a:extLst>
          </p:cNvPr>
          <p:cNvSpPr/>
          <p:nvPr/>
        </p:nvSpPr>
        <p:spPr>
          <a:xfrm>
            <a:off x="-12135" y="2831"/>
            <a:ext cx="1383735" cy="5067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8D13-0645-2147-9BA2-1A28B670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82E3-1523-6C48-8E6B-40456327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7112F9-57B1-9547-9412-1A170241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hours you choose, how much profit will you make?</a:t>
            </a:r>
          </a:p>
        </p:txBody>
      </p:sp>
      <p:pic>
        <p:nvPicPr>
          <p:cNvPr id="13" name="Picture Placeholder 17">
            <a:extLst>
              <a:ext uri="{FF2B5EF4-FFF2-40B4-BE49-F238E27FC236}">
                <a16:creationId xmlns:a16="http://schemas.microsoft.com/office/drawing/2014/main" id="{B94C65A9-EEB6-BB43-843A-EA16B37A9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73" y="1600200"/>
            <a:ext cx="6277535" cy="3895344"/>
          </a:xfrm>
          <a:prstGeom prst="roundRect">
            <a:avLst>
              <a:gd name="adj" fmla="val 2607"/>
            </a:avLst>
          </a:prstGeom>
          <a:effectLst>
            <a:outerShdw blurRad="152400" dist="76200" dir="5400000" algn="ctr" rotWithShape="0">
              <a:schemeClr val="tx1">
                <a:alpha val="10000"/>
              </a:scheme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26FA038-25A1-1748-AD6D-A8689E43B6D7}"/>
              </a:ext>
            </a:extLst>
          </p:cNvPr>
          <p:cNvGrpSpPr>
            <a:grpSpLocks noChangeAspect="1"/>
          </p:cNvGrpSpPr>
          <p:nvPr/>
        </p:nvGrpSpPr>
        <p:grpSpPr>
          <a:xfrm>
            <a:off x="6973084" y="1666543"/>
            <a:ext cx="548640" cy="548640"/>
            <a:chOff x="0" y="2760133"/>
            <a:chExt cx="804334" cy="80433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E0C817-5E19-C140-8010-C4E07610D0EC}"/>
                </a:ext>
              </a:extLst>
            </p:cNvPr>
            <p:cNvSpPr/>
            <p:nvPr/>
          </p:nvSpPr>
          <p:spPr>
            <a:xfrm>
              <a:off x="0" y="2760133"/>
              <a:ext cx="804334" cy="804334"/>
            </a:xfrm>
            <a:prstGeom prst="ellipse">
              <a:avLst/>
            </a:prstGeom>
            <a:noFill/>
            <a:ln w="152400">
              <a:solidFill>
                <a:srgbClr val="ED2D49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3F6F82-3D22-3F4D-AAFE-0B62D1DBB6C0}"/>
                </a:ext>
              </a:extLst>
            </p:cNvPr>
            <p:cNvSpPr/>
            <p:nvPr/>
          </p:nvSpPr>
          <p:spPr>
            <a:xfrm>
              <a:off x="67734" y="2827867"/>
              <a:ext cx="668866" cy="668866"/>
            </a:xfrm>
            <a:prstGeom prst="ellipse">
              <a:avLst/>
            </a:prstGeom>
            <a:noFill/>
            <a:ln w="127000" cmpd="sng">
              <a:solidFill>
                <a:srgbClr val="ED2D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D0B500-1FAC-B448-BEAE-39A0E615DC50}"/>
              </a:ext>
            </a:extLst>
          </p:cNvPr>
          <p:cNvGrpSpPr>
            <a:grpSpLocks/>
          </p:cNvGrpSpPr>
          <p:nvPr/>
        </p:nvGrpSpPr>
        <p:grpSpPr>
          <a:xfrm>
            <a:off x="3482813" y="3871101"/>
            <a:ext cx="548640" cy="548640"/>
            <a:chOff x="0" y="2760133"/>
            <a:chExt cx="804334" cy="8043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86E48-F9BA-D04F-9514-0D673BE9D06D}"/>
                </a:ext>
              </a:extLst>
            </p:cNvPr>
            <p:cNvSpPr/>
            <p:nvPr/>
          </p:nvSpPr>
          <p:spPr>
            <a:xfrm>
              <a:off x="0" y="2760133"/>
              <a:ext cx="804334" cy="804334"/>
            </a:xfrm>
            <a:prstGeom prst="ellipse">
              <a:avLst/>
            </a:prstGeom>
            <a:noFill/>
            <a:ln w="152400">
              <a:solidFill>
                <a:srgbClr val="00B0F0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444C2F-31CB-274A-9733-5E44B5D01643}"/>
                </a:ext>
              </a:extLst>
            </p:cNvPr>
            <p:cNvSpPr/>
            <p:nvPr/>
          </p:nvSpPr>
          <p:spPr>
            <a:xfrm>
              <a:off x="67734" y="2827867"/>
              <a:ext cx="668866" cy="668866"/>
            </a:xfrm>
            <a:prstGeom prst="ellipse">
              <a:avLst/>
            </a:prstGeom>
            <a:noFill/>
            <a:ln w="127000" cmpd="sng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E5D9A9-E536-1243-BA91-DABE2CF83AAF}"/>
              </a:ext>
            </a:extLst>
          </p:cNvPr>
          <p:cNvGrpSpPr>
            <a:grpSpLocks noChangeAspect="1"/>
          </p:cNvGrpSpPr>
          <p:nvPr/>
        </p:nvGrpSpPr>
        <p:grpSpPr>
          <a:xfrm>
            <a:off x="6736253" y="3611637"/>
            <a:ext cx="590330" cy="596122"/>
            <a:chOff x="0" y="2760133"/>
            <a:chExt cx="804334" cy="8043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ADA99E-E051-AF4A-B9C7-4852DADEFAEC}"/>
                </a:ext>
              </a:extLst>
            </p:cNvPr>
            <p:cNvSpPr/>
            <p:nvPr/>
          </p:nvSpPr>
          <p:spPr>
            <a:xfrm>
              <a:off x="0" y="2760133"/>
              <a:ext cx="804334" cy="804334"/>
            </a:xfrm>
            <a:prstGeom prst="ellipse">
              <a:avLst/>
            </a:prstGeom>
            <a:noFill/>
            <a:ln w="152400">
              <a:solidFill>
                <a:srgbClr val="92D050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39B17C-E36E-CD44-A485-70EAF0561D5F}"/>
                </a:ext>
              </a:extLst>
            </p:cNvPr>
            <p:cNvSpPr/>
            <p:nvPr/>
          </p:nvSpPr>
          <p:spPr>
            <a:xfrm>
              <a:off x="67734" y="2827867"/>
              <a:ext cx="668866" cy="668866"/>
            </a:xfrm>
            <a:prstGeom prst="ellipse">
              <a:avLst/>
            </a:prstGeom>
            <a:noFill/>
            <a:ln w="127000" cmpd="sng"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5A22D9A-52F8-4540-8D5E-6D0E7B909D64}"/>
              </a:ext>
            </a:extLst>
          </p:cNvPr>
          <p:cNvSpPr/>
          <p:nvPr/>
        </p:nvSpPr>
        <p:spPr>
          <a:xfrm>
            <a:off x="660141" y="5719889"/>
            <a:ext cx="7772400" cy="5486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 cmpd="sng">
            <a:noFill/>
          </a:ln>
          <a:effectLst>
            <a:outerShdw blurRad="152400" dist="76200" dir="5400000" algn="t" rotWithShape="0">
              <a:schemeClr val="tx1">
                <a:alpha val="2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cs typeface="Lato Regular"/>
              </a:rPr>
              <a:t>Revenue – Fixed Cost – Variable cost = Profit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5EA0287-7B9F-0049-A279-2E68BE1A6C01}"/>
              </a:ext>
            </a:extLst>
          </p:cNvPr>
          <p:cNvSpPr/>
          <p:nvPr/>
        </p:nvSpPr>
        <p:spPr>
          <a:xfrm>
            <a:off x="660141" y="5719889"/>
            <a:ext cx="7772400" cy="5486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 cmpd="sng">
            <a:noFill/>
          </a:ln>
          <a:effectLst>
            <a:outerShdw blurRad="152400" dist="76200" dir="5400000" algn="t" rotWithShape="0">
              <a:schemeClr val="tx1">
                <a:alpha val="2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cs typeface="Lato Regular"/>
              </a:rPr>
              <a:t>Revenue</a:t>
            </a:r>
            <a:r>
              <a:rPr lang="en-US" sz="2400" i="1" dirty="0">
                <a:solidFill>
                  <a:schemeClr val="bg1"/>
                </a:solidFill>
                <a:cs typeface="Lato Regular"/>
              </a:rPr>
              <a:t> – </a:t>
            </a:r>
            <a:r>
              <a:rPr lang="en-US" sz="2400" i="1" dirty="0">
                <a:solidFill>
                  <a:schemeClr val="tx1"/>
                </a:solidFill>
                <a:cs typeface="Lato Regular"/>
              </a:rPr>
              <a:t>Fixed Cost </a:t>
            </a:r>
            <a:r>
              <a:rPr lang="en-US" sz="2400" i="1" dirty="0">
                <a:solidFill>
                  <a:schemeClr val="bg1"/>
                </a:solidFill>
                <a:cs typeface="Lato Regular"/>
              </a:rPr>
              <a:t>– </a:t>
            </a:r>
            <a:r>
              <a:rPr lang="en-US" sz="2400" i="1" dirty="0">
                <a:solidFill>
                  <a:schemeClr val="tx1"/>
                </a:solidFill>
                <a:cs typeface="Lato Regular"/>
              </a:rPr>
              <a:t>Variable cost </a:t>
            </a:r>
            <a:r>
              <a:rPr lang="en-US" sz="2400" i="1" dirty="0">
                <a:solidFill>
                  <a:schemeClr val="bg1"/>
                </a:solidFill>
                <a:cs typeface="Lato Regular"/>
              </a:rPr>
              <a:t>= </a:t>
            </a:r>
            <a:r>
              <a:rPr lang="en-US" sz="2400" i="1" dirty="0">
                <a:solidFill>
                  <a:schemeClr val="tx1"/>
                </a:solidFill>
                <a:cs typeface="Lato Regular"/>
              </a:rPr>
              <a:t>Profit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0D9E29-98A1-6548-ABE1-947AF557FD95}"/>
              </a:ext>
            </a:extLst>
          </p:cNvPr>
          <p:cNvSpPr/>
          <p:nvPr/>
        </p:nvSpPr>
        <p:spPr>
          <a:xfrm>
            <a:off x="1597723" y="2676708"/>
            <a:ext cx="757433" cy="1015470"/>
          </a:xfrm>
          <a:prstGeom prst="roundRect">
            <a:avLst>
              <a:gd name="adj" fmla="val 25122"/>
            </a:avLst>
          </a:prstGeom>
          <a:noFill/>
          <a:ln w="50800" cmpd="sng">
            <a:solidFill>
              <a:srgbClr val="EE2A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154B84-CAC3-2742-8980-044EAEF4384C}"/>
              </a:ext>
            </a:extLst>
          </p:cNvPr>
          <p:cNvSpPr/>
          <p:nvPr/>
        </p:nvSpPr>
        <p:spPr>
          <a:xfrm>
            <a:off x="1536281" y="575753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B0F0"/>
                </a:solidFill>
                <a:cs typeface="Lato Regular"/>
              </a:rPr>
              <a:t>(3 x $25)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DC7CDE-D719-1346-8EF2-842969E2B04D}"/>
              </a:ext>
            </a:extLst>
          </p:cNvPr>
          <p:cNvSpPr/>
          <p:nvPr/>
        </p:nvSpPr>
        <p:spPr>
          <a:xfrm>
            <a:off x="6863217" y="5757529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92D050"/>
                </a:solidFill>
                <a:cs typeface="Lato Regular"/>
              </a:rPr>
              <a:t>$2</a:t>
            </a:r>
            <a:endParaRPr lang="en-US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A4F902-1761-1F44-8717-B6C6E793134A}"/>
              </a:ext>
            </a:extLst>
          </p:cNvPr>
          <p:cNvGrpSpPr>
            <a:grpSpLocks/>
          </p:cNvGrpSpPr>
          <p:nvPr/>
        </p:nvGrpSpPr>
        <p:grpSpPr>
          <a:xfrm>
            <a:off x="2071583" y="4470185"/>
            <a:ext cx="548640" cy="548640"/>
            <a:chOff x="0" y="2760133"/>
            <a:chExt cx="804334" cy="80433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FC6E03-12A2-2F46-A1DA-AB53FB90E701}"/>
                </a:ext>
              </a:extLst>
            </p:cNvPr>
            <p:cNvSpPr/>
            <p:nvPr/>
          </p:nvSpPr>
          <p:spPr>
            <a:xfrm>
              <a:off x="0" y="2760133"/>
              <a:ext cx="804334" cy="804334"/>
            </a:xfrm>
            <a:prstGeom prst="ellipse">
              <a:avLst/>
            </a:prstGeom>
            <a:noFill/>
            <a:ln w="152400">
              <a:solidFill>
                <a:srgbClr val="00B0F0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4CAB4E5-B339-2549-AB00-81804B32FCF7}"/>
                </a:ext>
              </a:extLst>
            </p:cNvPr>
            <p:cNvSpPr/>
            <p:nvPr/>
          </p:nvSpPr>
          <p:spPr>
            <a:xfrm>
              <a:off x="67734" y="2827867"/>
              <a:ext cx="668866" cy="668866"/>
            </a:xfrm>
            <a:prstGeom prst="ellipse">
              <a:avLst/>
            </a:prstGeom>
            <a:noFill/>
            <a:ln w="127000" cmpd="sng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E691127-A743-1D4C-A76C-46234F96FB01}"/>
              </a:ext>
            </a:extLst>
          </p:cNvPr>
          <p:cNvSpPr/>
          <p:nvPr/>
        </p:nvSpPr>
        <p:spPr>
          <a:xfrm>
            <a:off x="3463108" y="5761926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cs typeface="Lato Regular"/>
              </a:rPr>
              <a:t>$64 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F672CC-2BC5-C940-A095-73FDBECB2C16}"/>
              </a:ext>
            </a:extLst>
          </p:cNvPr>
          <p:cNvSpPr/>
          <p:nvPr/>
        </p:nvSpPr>
        <p:spPr>
          <a:xfrm>
            <a:off x="5243872" y="5757529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cs typeface="Lato Regular"/>
              </a:rPr>
              <a:t>$9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6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animBg="1"/>
      <p:bldP spid="20" grpId="0" uiExpand="1" animBg="1"/>
      <p:bldP spid="21" grpId="0" animBg="1"/>
      <p:bldP spid="21" grpId="1" animBg="1"/>
      <p:bldP spid="22" grpId="0"/>
      <p:bldP spid="19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9EDD74-58BA-644E-B297-FBA1A327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Lets find out: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You’ve been told to maximize your profits (or minimize your losses!)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Theory predicts how many drivers there will be in a perfectly competitive market.</a:t>
            </a:r>
          </a:p>
          <a:p>
            <a:pPr lvl="1"/>
            <a:r>
              <a:rPr lang="en-US" dirty="0"/>
              <a:t>Everyone is a price taker in this market!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How accurate will the prediction be?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E2C81-C634-3044-8C60-BB9B4C0A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755AF-B750-4E4D-8994-98F57FF0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D0D65D-BB99-4B40-8A95-E72F3506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drivers will enter the market?</a:t>
            </a:r>
          </a:p>
        </p:txBody>
      </p:sp>
    </p:spTree>
    <p:extLst>
      <p:ext uri="{BB962C8B-B14F-4D97-AF65-F5344CB8AC3E}">
        <p14:creationId xmlns:p14="http://schemas.microsoft.com/office/powerpoint/2010/main" val="153392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8A3BA-E526-CD4A-8807-47A18793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Time!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26DF573-FCCE-8542-A7AD-31C5BA0D1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Price Takers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9EFBA-EFD1-3144-AE51-DBDC624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94DF-4254-2040-B445-EF5C36AA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905F1F-578A-4A4E-A31C-A51094619B04}"/>
              </a:ext>
            </a:extLst>
          </p:cNvPr>
          <p:cNvGrpSpPr/>
          <p:nvPr/>
        </p:nvGrpSpPr>
        <p:grpSpPr>
          <a:xfrm>
            <a:off x="168199" y="225177"/>
            <a:ext cx="1035202" cy="91440"/>
            <a:chOff x="7174305" y="-645269"/>
            <a:chExt cx="1035202" cy="91440"/>
          </a:xfrm>
          <a:solidFill>
            <a:schemeClr val="bg1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F96EB5-4AE9-E64A-A54B-EBA341FFAD81}"/>
                </a:ext>
              </a:extLst>
            </p:cNvPr>
            <p:cNvCxnSpPr>
              <a:cxnSpLocks/>
              <a:stCxn id="26" idx="6"/>
              <a:endCxn id="31" idx="2"/>
            </p:cNvCxnSpPr>
            <p:nvPr/>
          </p:nvCxnSpPr>
          <p:spPr>
            <a:xfrm>
              <a:off x="7265745" y="-599549"/>
              <a:ext cx="852322" cy="0"/>
            </a:xfrm>
            <a:prstGeom prst="line">
              <a:avLst/>
            </a:prstGeom>
            <a:grpFill/>
            <a:ln>
              <a:solidFill>
                <a:srgbClr val="E1E5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F84121-FE41-A443-AA3C-5FD20F843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4305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BF9B41-A953-6043-9CEA-5197A72EB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2314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5A3774-014C-9043-850B-DC862385CF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323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3AAD8B-59F4-D140-BE1A-E2FE66396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8332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1CD5D9E-3EDD-2A4E-94DA-3B9AB227B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6341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F1745C-5A32-ED49-A9D5-0989449434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8067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hlinkClick r:id="rId3" action="ppaction://hlinksldjump"/>
            <a:extLst>
              <a:ext uri="{FF2B5EF4-FFF2-40B4-BE49-F238E27FC236}">
                <a16:creationId xmlns:a16="http://schemas.microsoft.com/office/drawing/2014/main" id="{60A4C4BF-FC9F-F845-A271-ACCCC326674B}"/>
              </a:ext>
            </a:extLst>
          </p:cNvPr>
          <p:cNvSpPr/>
          <p:nvPr/>
        </p:nvSpPr>
        <p:spPr>
          <a:xfrm>
            <a:off x="-12136" y="0"/>
            <a:ext cx="1383735" cy="5067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7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8A3BA-E526-CD4A-8807-47A18793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Post-Game Survey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26DF573-FCCE-8542-A7AD-31C5BA0D1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Price Takers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9EFBA-EFD1-3144-AE51-DBDC624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94DF-4254-2040-B445-EF5C36AA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92750E-0B23-3C46-A008-23ED63619A2A}"/>
              </a:ext>
            </a:extLst>
          </p:cNvPr>
          <p:cNvGrpSpPr/>
          <p:nvPr/>
        </p:nvGrpSpPr>
        <p:grpSpPr>
          <a:xfrm>
            <a:off x="168199" y="225177"/>
            <a:ext cx="1035202" cy="91440"/>
            <a:chOff x="7174305" y="-645269"/>
            <a:chExt cx="1035202" cy="91440"/>
          </a:xfrm>
          <a:solidFill>
            <a:schemeClr val="bg1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805D95-4EE3-E645-861A-873E434E14F0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7265745" y="-599549"/>
              <a:ext cx="852322" cy="0"/>
            </a:xfrm>
            <a:prstGeom prst="line">
              <a:avLst/>
            </a:prstGeom>
            <a:grpFill/>
            <a:ln>
              <a:solidFill>
                <a:srgbClr val="E1E5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7EF096E-67E3-4B46-A427-A2094301C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4305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EC77AD-6A45-084D-A6DD-AB5BC8ABE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2314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9CC840-2A19-AB41-A4D4-A428C41B8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323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7AC68E-74DF-3A4C-8EEF-A1CC20D7D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8332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437269-6480-7649-A5FA-FDCC8ABC4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6341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5DBA98-74B4-FD40-9224-36B53BC45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8067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hlinkClick r:id="rId3" action="ppaction://hlinksldjump"/>
            <a:extLst>
              <a:ext uri="{FF2B5EF4-FFF2-40B4-BE49-F238E27FC236}">
                <a16:creationId xmlns:a16="http://schemas.microsoft.com/office/drawing/2014/main" id="{BF3782C0-7C14-724A-B1AC-BA7307C21637}"/>
              </a:ext>
            </a:extLst>
          </p:cNvPr>
          <p:cNvSpPr/>
          <p:nvPr/>
        </p:nvSpPr>
        <p:spPr>
          <a:xfrm>
            <a:off x="-12136" y="0"/>
            <a:ext cx="1383735" cy="5067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8D13-0645-2147-9BA2-1A28B670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82E3-1523-6C48-8E6B-40456327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7112F9-57B1-9547-9412-1A170241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452" y="243550"/>
            <a:ext cx="7272369" cy="532299"/>
          </a:xfrm>
        </p:spPr>
        <p:txBody>
          <a:bodyPr/>
          <a:lstStyle/>
          <a:p>
            <a:pPr lvl="0"/>
            <a:r>
              <a:rPr lang="en-US" dirty="0"/>
              <a:t>How many hours should you drive in order to maximize profit?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1CC30D-6480-C44C-BE41-7879156F2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61" y="1681553"/>
            <a:ext cx="5335077" cy="3233021"/>
          </a:xfrm>
          <a:prstGeom prst="roundRect">
            <a:avLst>
              <a:gd name="adj" fmla="val 2607"/>
            </a:avLst>
          </a:prstGeom>
          <a:effectLst/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4609E8-469A-474A-B6E7-EA114284B094}"/>
              </a:ext>
            </a:extLst>
          </p:cNvPr>
          <p:cNvSpPr/>
          <p:nvPr/>
        </p:nvSpPr>
        <p:spPr>
          <a:xfrm>
            <a:off x="747425" y="5432624"/>
            <a:ext cx="777240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 cmpd="sng">
            <a:noFill/>
          </a:ln>
          <a:effectLst>
            <a:outerShdw blurRad="152400" dist="76200" dir="5400000" algn="t" rotWithShape="0">
              <a:schemeClr val="accent2">
                <a:alpha val="2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When marginal revenue equals marginal cost!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8D8F1C-33F8-0B49-8911-4567EB5A618A}"/>
              </a:ext>
            </a:extLst>
          </p:cNvPr>
          <p:cNvGrpSpPr>
            <a:grpSpLocks noChangeAspect="1"/>
          </p:cNvGrpSpPr>
          <p:nvPr/>
        </p:nvGrpSpPr>
        <p:grpSpPr>
          <a:xfrm>
            <a:off x="3610759" y="3596549"/>
            <a:ext cx="548640" cy="548640"/>
            <a:chOff x="0" y="2760133"/>
            <a:chExt cx="804334" cy="8043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4EB422-B03C-EB43-B6B4-FF1E24BD53AF}"/>
                </a:ext>
              </a:extLst>
            </p:cNvPr>
            <p:cNvSpPr/>
            <p:nvPr/>
          </p:nvSpPr>
          <p:spPr>
            <a:xfrm>
              <a:off x="0" y="2760133"/>
              <a:ext cx="804334" cy="804334"/>
            </a:xfrm>
            <a:prstGeom prst="ellipse">
              <a:avLst/>
            </a:prstGeom>
            <a:noFill/>
            <a:ln w="152400">
              <a:solidFill>
                <a:srgbClr val="ED2D49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14E7DD-615E-FC4F-AB47-95622615935A}"/>
                </a:ext>
              </a:extLst>
            </p:cNvPr>
            <p:cNvSpPr/>
            <p:nvPr/>
          </p:nvSpPr>
          <p:spPr>
            <a:xfrm>
              <a:off x="67734" y="2827867"/>
              <a:ext cx="668866" cy="668866"/>
            </a:xfrm>
            <a:prstGeom prst="ellipse">
              <a:avLst/>
            </a:prstGeom>
            <a:noFill/>
            <a:ln w="127000" cmpd="sng">
              <a:solidFill>
                <a:srgbClr val="ED2D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1C3F29-58D7-E649-B834-5A4E6CADC836}"/>
              </a:ext>
            </a:extLst>
          </p:cNvPr>
          <p:cNvGrpSpPr>
            <a:grpSpLocks noChangeAspect="1"/>
          </p:cNvGrpSpPr>
          <p:nvPr/>
        </p:nvGrpSpPr>
        <p:grpSpPr>
          <a:xfrm>
            <a:off x="3610759" y="4122088"/>
            <a:ext cx="548640" cy="548640"/>
            <a:chOff x="0" y="2760133"/>
            <a:chExt cx="804334" cy="8043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39C15B-7AC3-5B43-8F29-52B2E436C152}"/>
                </a:ext>
              </a:extLst>
            </p:cNvPr>
            <p:cNvSpPr/>
            <p:nvPr/>
          </p:nvSpPr>
          <p:spPr>
            <a:xfrm>
              <a:off x="0" y="2760133"/>
              <a:ext cx="804334" cy="804334"/>
            </a:xfrm>
            <a:prstGeom prst="ellipse">
              <a:avLst/>
            </a:prstGeom>
            <a:noFill/>
            <a:ln w="152400">
              <a:solidFill>
                <a:srgbClr val="ED2D49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BB76E-F9E5-DF49-A954-C78A5AD3F238}"/>
                </a:ext>
              </a:extLst>
            </p:cNvPr>
            <p:cNvSpPr/>
            <p:nvPr/>
          </p:nvSpPr>
          <p:spPr>
            <a:xfrm>
              <a:off x="67734" y="2827867"/>
              <a:ext cx="668866" cy="668866"/>
            </a:xfrm>
            <a:prstGeom prst="ellipse">
              <a:avLst/>
            </a:prstGeom>
            <a:noFill/>
            <a:ln w="127000" cmpd="sng">
              <a:solidFill>
                <a:srgbClr val="ED2D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89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8D13-0645-2147-9BA2-1A28B670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82E3-1523-6C48-8E6B-40456327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7112F9-57B1-9547-9412-1A170241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452" y="243550"/>
            <a:ext cx="7272369" cy="532299"/>
          </a:xfrm>
        </p:spPr>
        <p:txBody>
          <a:bodyPr/>
          <a:lstStyle/>
          <a:p>
            <a:pPr lvl="0"/>
            <a:r>
              <a:rPr lang="en-US" dirty="0"/>
              <a:t>What was the long-run equilibrium number of drivers?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57E2A-7A0C-F14F-9B55-A73E571E5DEE}"/>
              </a:ext>
            </a:extLst>
          </p:cNvPr>
          <p:cNvSpPr txBox="1"/>
          <p:nvPr/>
        </p:nvSpPr>
        <p:spPr>
          <a:xfrm>
            <a:off x="6450214" y="54761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6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C89C97-3C9D-0F4E-B19E-D7F987E39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91347"/>
              </p:ext>
            </p:extLst>
          </p:nvPr>
        </p:nvGraphicFramePr>
        <p:xfrm>
          <a:off x="1884114" y="1858536"/>
          <a:ext cx="6035040" cy="40792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5157916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87824946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185989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Hours (MR = MC)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11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3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2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07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52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94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3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50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78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27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69177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5A1184A-DC21-E044-9E78-7F4EB3EDFF55}"/>
              </a:ext>
            </a:extLst>
          </p:cNvPr>
          <p:cNvSpPr/>
          <p:nvPr/>
        </p:nvSpPr>
        <p:spPr>
          <a:xfrm>
            <a:off x="1706880" y="4029810"/>
            <a:ext cx="6385560" cy="452908"/>
          </a:xfrm>
          <a:prstGeom prst="roundRect">
            <a:avLst>
              <a:gd name="adj" fmla="val 23132"/>
            </a:avLst>
          </a:prstGeom>
          <a:noFill/>
          <a:ln w="50800" cmpd="sng">
            <a:solidFill>
              <a:srgbClr val="EE2A49"/>
            </a:solidFill>
          </a:ln>
          <a:effectLst>
            <a:outerShdw blurRad="152400" dist="76200" dir="5400000" algn="t" rotWithShape="0">
              <a:schemeClr val="accent2">
                <a:alpha val="2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8D13-0645-2147-9BA2-1A28B670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82E3-1523-6C48-8E6B-40456327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7112F9-57B1-9547-9412-1A170241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452" y="243550"/>
            <a:ext cx="7272369" cy="532299"/>
          </a:xfrm>
        </p:spPr>
        <p:txBody>
          <a:bodyPr/>
          <a:lstStyle/>
          <a:p>
            <a:pPr lvl="0"/>
            <a:r>
              <a:rPr lang="en-US" dirty="0"/>
              <a:t>What was the long-run equilibrium number of drivers?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1CC30D-6480-C44C-BE41-7879156F2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5" y="2253443"/>
            <a:ext cx="8514369" cy="2089240"/>
          </a:xfrm>
          <a:prstGeom prst="roundRect">
            <a:avLst>
              <a:gd name="adj" fmla="val 2607"/>
            </a:avLst>
          </a:prstGeom>
          <a:effectLst/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4609E8-469A-474A-B6E7-EA114284B094}"/>
              </a:ext>
            </a:extLst>
          </p:cNvPr>
          <p:cNvSpPr/>
          <p:nvPr/>
        </p:nvSpPr>
        <p:spPr>
          <a:xfrm>
            <a:off x="747425" y="5432624"/>
            <a:ext cx="7772400" cy="5486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 cmpd="sng">
            <a:noFill/>
          </a:ln>
          <a:effectLst>
            <a:outerShdw blurRad="152400" dist="76200" dir="5400000" algn="t" rotWithShape="0">
              <a:schemeClr val="accent2">
                <a:alpha val="2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Equilibrium number of drivers: </a:t>
            </a:r>
            <a:r>
              <a:rPr lang="en-US" sz="2400" i="1" dirty="0">
                <a:solidFill>
                  <a:schemeClr val="accent2"/>
                </a:solidFill>
              </a:rPr>
              <a:t>6</a:t>
            </a:r>
            <a:endParaRPr lang="en-US" sz="2400" i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79160-4B6A-D749-A2E2-554C62E92B76}"/>
              </a:ext>
            </a:extLst>
          </p:cNvPr>
          <p:cNvCxnSpPr>
            <a:cxnSpLocks/>
          </p:cNvCxnSpPr>
          <p:nvPr/>
        </p:nvCxnSpPr>
        <p:spPr>
          <a:xfrm>
            <a:off x="908255" y="3212302"/>
            <a:ext cx="7702345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E57E2A-7A0C-F14F-9B55-A73E571E5DEE}"/>
              </a:ext>
            </a:extLst>
          </p:cNvPr>
          <p:cNvSpPr txBox="1"/>
          <p:nvPr/>
        </p:nvSpPr>
        <p:spPr>
          <a:xfrm>
            <a:off x="6450214" y="54761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6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8A3BA-E526-CD4A-8807-47A18793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7E5DB625-F52C-0445-A862-8426FADDD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Price Takers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9EFBA-EFD1-3144-AE51-DBDC624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94DF-4254-2040-B445-EF5C36AA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8C1947-7317-2640-BA38-AB085F12A2F9}"/>
              </a:ext>
            </a:extLst>
          </p:cNvPr>
          <p:cNvGrpSpPr/>
          <p:nvPr/>
        </p:nvGrpSpPr>
        <p:grpSpPr>
          <a:xfrm>
            <a:off x="168199" y="225177"/>
            <a:ext cx="1035202" cy="91440"/>
            <a:chOff x="7174305" y="-645269"/>
            <a:chExt cx="1035202" cy="91440"/>
          </a:xfrm>
          <a:solidFill>
            <a:schemeClr val="bg1"/>
          </a:solidFill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3617D3-1044-C142-8BD4-F841412221E2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7265745" y="-599549"/>
              <a:ext cx="852322" cy="0"/>
            </a:xfrm>
            <a:prstGeom prst="line">
              <a:avLst/>
            </a:prstGeom>
            <a:grpFill/>
            <a:ln>
              <a:solidFill>
                <a:srgbClr val="E1E5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329FCA9-A715-0047-866E-5D546F603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4305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7C78AB-6670-E643-8F0F-5F4F114E01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2314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72DF779-3D3C-5641-9B72-46F055091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323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B0C8855-4069-B44D-8D60-7B18B4745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8332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8AB8B5-F426-6C45-98EE-3002F9E48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6341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0DE292-CF92-EC4C-93B3-2D446298A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8067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hlinkClick r:id="rId3" action="ppaction://hlinksldjump"/>
            <a:extLst>
              <a:ext uri="{FF2B5EF4-FFF2-40B4-BE49-F238E27FC236}">
                <a16:creationId xmlns:a16="http://schemas.microsoft.com/office/drawing/2014/main" id="{31E65504-2540-8747-A65B-A12C2272BBE6}"/>
              </a:ext>
            </a:extLst>
          </p:cNvPr>
          <p:cNvSpPr/>
          <p:nvPr/>
        </p:nvSpPr>
        <p:spPr>
          <a:xfrm>
            <a:off x="-12135" y="2831"/>
            <a:ext cx="1383735" cy="5067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DAF38-181B-6948-9616-CEC3E68E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148A-09CF-314E-93B1-49DD6DD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E42707-D911-DA4A-80EA-DC6225D3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182597"/>
            <a:ext cx="8371902" cy="532299"/>
          </a:xfrm>
        </p:spPr>
        <p:txBody>
          <a:bodyPr anchor="t">
            <a:noAutofit/>
          </a:bodyPr>
          <a:lstStyle/>
          <a:p>
            <a:pPr algn="ctr"/>
            <a:r>
              <a:rPr lang="en-US" sz="2800" dirty="0"/>
              <a:t>In the long-run the number of producers trend toward the equilibrium.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88274E-915E-9D4C-9D64-7DB9CA40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424" y="1191147"/>
            <a:ext cx="8495152" cy="24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97E468B-D4A1-7949-8E6E-555517F4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4" y="3603885"/>
            <a:ext cx="8495152" cy="25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8A3BA-E526-CD4A-8807-47A18793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Instructions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6FA682B9-B4F7-594F-86BC-3E343CF93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Price Takers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9EFBA-EFD1-3144-AE51-DBDC624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94DF-4254-2040-B445-EF5C36AA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461C85-DCBE-CA47-8B72-0304CEBE5881}"/>
              </a:ext>
            </a:extLst>
          </p:cNvPr>
          <p:cNvGrpSpPr/>
          <p:nvPr/>
        </p:nvGrpSpPr>
        <p:grpSpPr>
          <a:xfrm>
            <a:off x="168199" y="225177"/>
            <a:ext cx="1035202" cy="91440"/>
            <a:chOff x="7174305" y="-645269"/>
            <a:chExt cx="1035202" cy="91440"/>
          </a:xfrm>
          <a:solidFill>
            <a:schemeClr val="bg1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3C6BD29-51F8-804B-8D53-93009CB0F2B6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7265745" y="-599549"/>
              <a:ext cx="852322" cy="0"/>
            </a:xfrm>
            <a:prstGeom prst="line">
              <a:avLst/>
            </a:prstGeom>
            <a:grpFill/>
            <a:ln>
              <a:solidFill>
                <a:srgbClr val="E1E5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039DA-86A2-4C4E-8961-091BC6ACD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4305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F609B5-6373-8641-9E8D-32DD29299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2314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A1C47D8-FD97-DB4A-8034-CCD8321BA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323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DB58F7-CE7B-1A48-8808-0F83CD486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8332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BD6AEF9-AD2B-C440-B8C2-87267A0A0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6341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4422F6-9B51-E545-874F-3BFA993E9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8067" y="-645269"/>
              <a:ext cx="91440" cy="91440"/>
            </a:xfrm>
            <a:prstGeom prst="ellipse">
              <a:avLst/>
            </a:prstGeom>
            <a:grpFill/>
            <a:ln w="25400">
              <a:solidFill>
                <a:srgbClr val="E1E5E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hlinkClick r:id="rId3" action="ppaction://hlinksldjump"/>
            <a:extLst>
              <a:ext uri="{FF2B5EF4-FFF2-40B4-BE49-F238E27FC236}">
                <a16:creationId xmlns:a16="http://schemas.microsoft.com/office/drawing/2014/main" id="{BD39E6E3-64B4-A44E-BE8D-15E19C1884D0}"/>
              </a:ext>
            </a:extLst>
          </p:cNvPr>
          <p:cNvSpPr/>
          <p:nvPr/>
        </p:nvSpPr>
        <p:spPr>
          <a:xfrm>
            <a:off x="-12136" y="0"/>
            <a:ext cx="1383735" cy="5067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DAF38-181B-6948-9616-CEC3E68E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148A-09CF-314E-93B1-49DD6DD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E42707-D911-DA4A-80EA-DC6225D3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7" y="182597"/>
            <a:ext cx="8003716" cy="532299"/>
          </a:xfrm>
        </p:spPr>
        <p:txBody>
          <a:bodyPr anchor="t">
            <a:noAutofit/>
          </a:bodyPr>
          <a:lstStyle/>
          <a:p>
            <a:pPr algn="ctr"/>
            <a:r>
              <a:rPr lang="en-US" sz="2800" dirty="0"/>
              <a:t>Look at the round by round summary to see the average producers, profit, correct short-run decisions.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DFE0D6C-BC6F-4894-9960-5D5B1C4D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39" y="2476154"/>
            <a:ext cx="9012984" cy="19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8A3BA-E526-CD4A-8807-47A18793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Concept Review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26DF573-FCCE-8542-A7AD-31C5BA0D1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Price Takers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9EFBA-EFD1-3144-AE51-DBDC624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94DF-4254-2040-B445-EF5C36AA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433C5-C9BE-574A-9774-EC8E0547A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351" y="4641372"/>
            <a:ext cx="2143297" cy="105736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07BE615-48E8-834A-87AB-4E283A65F822}"/>
              </a:ext>
            </a:extLst>
          </p:cNvPr>
          <p:cNvGrpSpPr/>
          <p:nvPr/>
        </p:nvGrpSpPr>
        <p:grpSpPr>
          <a:xfrm>
            <a:off x="168199" y="225177"/>
            <a:ext cx="1035202" cy="91440"/>
            <a:chOff x="7174305" y="-645269"/>
            <a:chExt cx="1035202" cy="91440"/>
          </a:xfrm>
          <a:solidFill>
            <a:schemeClr val="bg1"/>
          </a:solidFill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125019-4B93-4141-AA0F-315FB5D21701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7265745" y="-599549"/>
              <a:ext cx="852322" cy="0"/>
            </a:xfrm>
            <a:prstGeom prst="line">
              <a:avLst/>
            </a:prstGeom>
            <a:grpFill/>
            <a:ln>
              <a:solidFill>
                <a:srgbClr val="E1E5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46527A-C769-1146-BBF2-8266378DB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4305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848234-FBDD-FE45-95F7-24A4241DC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2314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61CA6F-0DC7-974E-8D2B-CD38110FD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0323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20BE3F-F6E9-334A-A744-456682C32B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8332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2AB332-837E-B748-907B-053641472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6341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57F1E9-E7B3-6043-B021-EFB6D2ED6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8067" y="-645269"/>
              <a:ext cx="91440" cy="91440"/>
            </a:xfrm>
            <a:prstGeom prst="ellipse">
              <a:avLst/>
            </a:prstGeom>
            <a:solidFill>
              <a:srgbClr val="E1E5E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hlinkClick r:id="rId4" action="ppaction://hlinksldjump"/>
            <a:extLst>
              <a:ext uri="{FF2B5EF4-FFF2-40B4-BE49-F238E27FC236}">
                <a16:creationId xmlns:a16="http://schemas.microsoft.com/office/drawing/2014/main" id="{D8AC45D1-A9CC-4349-82AC-1A7D16692D97}"/>
              </a:ext>
            </a:extLst>
          </p:cNvPr>
          <p:cNvSpPr/>
          <p:nvPr/>
        </p:nvSpPr>
        <p:spPr>
          <a:xfrm>
            <a:off x="-12135" y="2831"/>
            <a:ext cx="1383735" cy="5067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DAF38-181B-6948-9616-CEC3E68E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148A-09CF-314E-93B1-49DD6DD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8298DE1-0744-C740-A9BE-EB22FA3F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long-run equilibrium profit?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9F79D99-CCE3-AC48-A14F-B776F15CDC47}"/>
              </a:ext>
            </a:extLst>
          </p:cNvPr>
          <p:cNvSpPr txBox="1">
            <a:spLocks/>
          </p:cNvSpPr>
          <p:nvPr/>
        </p:nvSpPr>
        <p:spPr>
          <a:xfrm>
            <a:off x="457200" y="1035424"/>
            <a:ext cx="8229600" cy="5090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to"/>
                <a:ea typeface="+mn-ea"/>
                <a:cs typeface="Lat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Lato"/>
                <a:ea typeface="+mn-ea"/>
                <a:cs typeface="Lat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to"/>
                <a:ea typeface="+mn-ea"/>
                <a:cs typeface="Lat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Lato"/>
                <a:ea typeface="+mn-ea"/>
                <a:cs typeface="Lat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b="0" i="0" kern="1200">
                <a:solidFill>
                  <a:schemeClr val="tx1"/>
                </a:solidFill>
                <a:latin typeface="Lato"/>
                <a:ea typeface="+mn-ea"/>
                <a:cs typeface="Lat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there is positive economic profit:</a:t>
            </a:r>
          </a:p>
          <a:p>
            <a:pPr lvl="1"/>
            <a:r>
              <a:rPr lang="en-US" dirty="0"/>
              <a:t>Firms have incentive to enter the market</a:t>
            </a:r>
          </a:p>
          <a:p>
            <a:pPr lvl="1"/>
            <a:endParaRPr lang="en-US" dirty="0"/>
          </a:p>
          <a:p>
            <a:r>
              <a:rPr lang="en-US" dirty="0"/>
              <a:t>If there is negative economic profit:</a:t>
            </a:r>
          </a:p>
          <a:p>
            <a:pPr lvl="1"/>
            <a:r>
              <a:rPr lang="en-US" dirty="0"/>
              <a:t>Firms have incentive to leave the market</a:t>
            </a:r>
          </a:p>
          <a:p>
            <a:pPr lvl="1"/>
            <a:endParaRPr lang="en-US" dirty="0"/>
          </a:p>
          <a:p>
            <a:r>
              <a:rPr lang="en-US" dirty="0"/>
              <a:t>If there is zero economic profit:</a:t>
            </a:r>
          </a:p>
          <a:p>
            <a:pPr lvl="1"/>
            <a:r>
              <a:rPr lang="en-US" dirty="0"/>
              <a:t>Firms have neither incentive to enter nor exit the market, </a:t>
            </a:r>
            <a:r>
              <a:rPr lang="en-US" b="1" dirty="0"/>
              <a:t>resulting in equilibrium</a:t>
            </a:r>
          </a:p>
          <a:p>
            <a:pPr lvl="1"/>
            <a:endParaRPr lang="en-US" dirty="0"/>
          </a:p>
          <a:p>
            <a:r>
              <a:rPr lang="en-US" dirty="0"/>
              <a:t>Drivers will still make an </a:t>
            </a:r>
            <a:r>
              <a:rPr lang="en-US" i="1" dirty="0"/>
              <a:t>accounting</a:t>
            </a:r>
            <a:r>
              <a:rPr lang="en-US" dirty="0"/>
              <a:t> profit, but make no </a:t>
            </a:r>
            <a:r>
              <a:rPr lang="en-US" i="1" dirty="0"/>
              <a:t>economic</a:t>
            </a:r>
            <a:r>
              <a:rPr lang="en-US" dirty="0"/>
              <a:t> profit</a:t>
            </a:r>
          </a:p>
        </p:txBody>
      </p:sp>
    </p:spTree>
    <p:extLst>
      <p:ext uri="{BB962C8B-B14F-4D97-AF65-F5344CB8AC3E}">
        <p14:creationId xmlns:p14="http://schemas.microsoft.com/office/powerpoint/2010/main" val="170276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9A85E-977A-4B4A-9438-BCFC3062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Price Takers</a:t>
            </a:r>
            <a:r>
              <a:rPr lang="en-US" dirty="0"/>
              <a:t> accept the price that the market determines.</a:t>
            </a:r>
          </a:p>
          <a:p>
            <a:pPr lvl="1"/>
            <a:r>
              <a:rPr lang="en-US" dirty="0"/>
              <a:t>There are many buyers and sellers in the market.</a:t>
            </a:r>
          </a:p>
          <a:p>
            <a:pPr lvl="1"/>
            <a:r>
              <a:rPr lang="en-US" dirty="0"/>
              <a:t>Goods offered by producers are largely identical.</a:t>
            </a:r>
          </a:p>
          <a:p>
            <a:pPr lvl="1"/>
            <a:r>
              <a:rPr lang="en-US" dirty="0"/>
              <a:t>Producers may freely enter or exit the market</a:t>
            </a:r>
          </a:p>
          <a:p>
            <a:r>
              <a:rPr lang="en-US" dirty="0"/>
              <a:t>For a market to be considered a </a:t>
            </a:r>
            <a:r>
              <a:rPr lang="en-US" i="1" dirty="0"/>
              <a:t>perfectly competitive market,</a:t>
            </a:r>
            <a:r>
              <a:rPr lang="en-US" dirty="0"/>
              <a:t> it must consist of</a:t>
            </a:r>
            <a:r>
              <a:rPr lang="en-US" i="1" dirty="0"/>
              <a:t> Price Takers</a:t>
            </a:r>
            <a:r>
              <a:rPr lang="en-US" dirty="0"/>
              <a:t> and have low barriers to entry and exit.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DAF38-181B-6948-9616-CEC3E68E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148A-09CF-314E-93B1-49DD6DD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E42707-D911-DA4A-80EA-DC6225D3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8088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23F6-9C9D-7448-8747-8D86ADC31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E9F93-A44D-7E47-A3C7-C40A85746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Price Takers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A23D-38C7-544E-9001-5D51B09C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54CE-2DAA-8D42-AE16-D08818E7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17A24-AFBD-F149-AE2F-97384F14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85606-68D2-AE45-8BEB-012CB3D1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B0D847-1EDE-CF42-8525-DA32EA9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are one of ten potential drivers for a rideshare service in the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694AF-4968-404E-8B9D-C14D5875B922}"/>
              </a:ext>
            </a:extLst>
          </p:cNvPr>
          <p:cNvSpPr txBox="1"/>
          <p:nvPr/>
        </p:nvSpPr>
        <p:spPr>
          <a:xfrm>
            <a:off x="889178" y="1555013"/>
            <a:ext cx="2911556" cy="1200329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 cmpd="sng">
            <a:solidFill>
              <a:srgbClr val="EE2A49"/>
            </a:solidFill>
          </a:ln>
          <a:effectLst>
            <a:outerShdw blurRad="152400" dist="25400" dir="5400000" algn="tl" rotWithShape="0">
              <a:srgbClr val="102037">
                <a:alpha val="30000"/>
              </a:srgbClr>
            </a:outerShdw>
          </a:effectLst>
        </p:spPr>
        <p:txBody>
          <a:bodyPr wrap="square" tIns="91440" bIns="91440" rtlCol="0" anchor="ctr" anchorCtr="0">
            <a:spAutoFit/>
          </a:bodyPr>
          <a:lstStyle/>
          <a:p>
            <a:pPr algn="ctr"/>
            <a:r>
              <a:rPr lang="en-US" sz="2200" i="1" dirty="0">
                <a:solidFill>
                  <a:srgbClr val="EE2A49"/>
                </a:solidFill>
                <a:cs typeface="Lato Regular"/>
              </a:rPr>
              <a:t>Hourly Revenue depends on how many drivers choose to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2A85B-129E-7D4E-A390-A09C049F1835}"/>
              </a:ext>
            </a:extLst>
          </p:cNvPr>
          <p:cNvSpPr txBox="1"/>
          <p:nvPr/>
        </p:nvSpPr>
        <p:spPr>
          <a:xfrm>
            <a:off x="5348198" y="1555013"/>
            <a:ext cx="2911555" cy="1200329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 cmpd="sng">
            <a:solidFill>
              <a:srgbClr val="EE2A49"/>
            </a:solidFill>
          </a:ln>
          <a:effectLst>
            <a:outerShdw blurRad="152400" dist="25400" dir="5400000" algn="tl" rotWithShape="0">
              <a:srgbClr val="102037">
                <a:alpha val="30000"/>
              </a:srgbClr>
            </a:outerShdw>
          </a:effectLst>
        </p:spPr>
        <p:txBody>
          <a:bodyPr wrap="square" tIns="91440" bIns="91440" rtlCol="0" anchor="ctr" anchorCtr="0">
            <a:spAutoFit/>
          </a:bodyPr>
          <a:lstStyle/>
          <a:p>
            <a:pPr algn="ctr"/>
            <a:r>
              <a:rPr lang="en-US" sz="2200" i="1" dirty="0">
                <a:solidFill>
                  <a:srgbClr val="EE2A49"/>
                </a:solidFill>
                <a:cs typeface="Lato Regular"/>
              </a:rPr>
              <a:t>Revenue depends on how many hours you choose to drive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5D7209-DB35-7D4A-BFA2-21F1579D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4" y="3081975"/>
            <a:ext cx="5555892" cy="27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F79E3D9-6FF8-5C43-89FE-1E0197177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" y="1359538"/>
            <a:ext cx="7510333" cy="4559547"/>
          </a:xfrm>
          <a:prstGeom prst="roundRect">
            <a:avLst>
              <a:gd name="adj" fmla="val 2607"/>
            </a:avLst>
          </a:prstGeom>
          <a:effectLst>
            <a:outerShdw blurRad="152400" dist="76200" dir="5400000" algn="ctr" rotWithShape="0">
              <a:schemeClr val="tx1">
                <a:alpha val="10000"/>
              </a:scheme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5726-77CE-3E43-A1F3-6A09E6E2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0B9E-C607-D04A-8283-0745773C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28CF-C267-FD4F-A7EE-90F79D43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In the first round, you will be told how many drivers are in the market</a:t>
            </a:r>
            <a:endParaRPr lang="en-US" b="1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034CCA3-2B8B-4048-876A-80E2CBF7C83C}"/>
              </a:ext>
            </a:extLst>
          </p:cNvPr>
          <p:cNvSpPr/>
          <p:nvPr/>
        </p:nvSpPr>
        <p:spPr>
          <a:xfrm>
            <a:off x="2663603" y="2704103"/>
            <a:ext cx="3758462" cy="452908"/>
          </a:xfrm>
          <a:prstGeom prst="roundRect">
            <a:avLst>
              <a:gd name="adj" fmla="val 23132"/>
            </a:avLst>
          </a:prstGeom>
          <a:noFill/>
          <a:ln w="50800" cmpd="sng">
            <a:solidFill>
              <a:srgbClr val="EE2A49"/>
            </a:solidFill>
          </a:ln>
          <a:effectLst>
            <a:outerShdw blurRad="152400" dist="76200" dir="5400000" algn="t" rotWithShape="0">
              <a:schemeClr val="accent2">
                <a:alpha val="2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F79E3D9-6FF8-5C43-89FE-1E0197177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2" y="1364424"/>
            <a:ext cx="7494237" cy="4549775"/>
          </a:xfrm>
          <a:prstGeom prst="roundRect">
            <a:avLst>
              <a:gd name="adj" fmla="val 2607"/>
            </a:avLst>
          </a:prstGeom>
          <a:effectLst>
            <a:outerShdw blurRad="152400" dist="76200" dir="5400000" algn="ctr" rotWithShape="0">
              <a:schemeClr val="tx1">
                <a:alpha val="10000"/>
              </a:scheme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5726-77CE-3E43-A1F3-6A09E6E2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0B9E-C607-D04A-8283-0745773C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28CF-C267-FD4F-A7EE-90F79D43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In the following rounds, you will be told how many drivers decided to drive yesterday</a:t>
            </a:r>
            <a:endParaRPr lang="en-US" b="1" dirty="0"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FF6663-1450-DD43-A4E0-2AC6CAFDCA14}"/>
              </a:ext>
            </a:extLst>
          </p:cNvPr>
          <p:cNvSpPr/>
          <p:nvPr/>
        </p:nvSpPr>
        <p:spPr>
          <a:xfrm>
            <a:off x="2663603" y="2704103"/>
            <a:ext cx="3758462" cy="452908"/>
          </a:xfrm>
          <a:prstGeom prst="roundRect">
            <a:avLst>
              <a:gd name="adj" fmla="val 23132"/>
            </a:avLst>
          </a:prstGeom>
          <a:noFill/>
          <a:ln w="50800" cmpd="sng">
            <a:solidFill>
              <a:srgbClr val="EE2A49"/>
            </a:solidFill>
          </a:ln>
          <a:effectLst>
            <a:outerShdw blurRad="152400" dist="76200" dir="5400000" algn="t" rotWithShape="0">
              <a:schemeClr val="accent2">
                <a:alpha val="2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F79E3D9-6FF8-5C43-89FE-1E0197177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2" y="1364424"/>
            <a:ext cx="7494237" cy="4549775"/>
          </a:xfrm>
          <a:prstGeom prst="roundRect">
            <a:avLst>
              <a:gd name="adj" fmla="val 2607"/>
            </a:avLst>
          </a:prstGeom>
          <a:effectLst>
            <a:outerShdw blurRad="152400" dist="76200" dir="5400000" algn="ctr" rotWithShape="0">
              <a:schemeClr val="tx1">
                <a:alpha val="10000"/>
              </a:scheme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5726-77CE-3E43-A1F3-6A09E6E2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0B9E-C607-D04A-8283-0745773C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28CF-C267-FD4F-A7EE-90F79D43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Use profit predictor to help you make the decision to drive or not</a:t>
            </a:r>
            <a:endParaRPr lang="en-US" b="1" dirty="0">
              <a:latin typeface="+mn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033341-9948-7249-AB04-286CE2A231EF}"/>
              </a:ext>
            </a:extLst>
          </p:cNvPr>
          <p:cNvSpPr/>
          <p:nvPr/>
        </p:nvSpPr>
        <p:spPr>
          <a:xfrm>
            <a:off x="5424523" y="5245283"/>
            <a:ext cx="2530068" cy="452908"/>
          </a:xfrm>
          <a:prstGeom prst="roundRect">
            <a:avLst>
              <a:gd name="adj" fmla="val 30957"/>
            </a:avLst>
          </a:prstGeom>
          <a:noFill/>
          <a:ln w="50800" cmpd="sng">
            <a:solidFill>
              <a:srgbClr val="EE2A49"/>
            </a:solidFill>
          </a:ln>
          <a:effectLst>
            <a:outerShdw blurRad="152400" dist="76200" dir="5400000" algn="t" rotWithShape="0">
              <a:schemeClr val="accent2">
                <a:alpha val="2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FF6663-1450-DD43-A4E0-2AC6CAFDCA14}"/>
              </a:ext>
            </a:extLst>
          </p:cNvPr>
          <p:cNvSpPr/>
          <p:nvPr/>
        </p:nvSpPr>
        <p:spPr>
          <a:xfrm>
            <a:off x="2663603" y="2704103"/>
            <a:ext cx="3758462" cy="452908"/>
          </a:xfrm>
          <a:prstGeom prst="roundRect">
            <a:avLst>
              <a:gd name="adj" fmla="val 23132"/>
            </a:avLst>
          </a:prstGeom>
          <a:noFill/>
          <a:ln w="50800" cmpd="sng">
            <a:solidFill>
              <a:srgbClr val="EE2A49"/>
            </a:solidFill>
          </a:ln>
          <a:effectLst>
            <a:outerShdw blurRad="152400" dist="76200" dir="5400000" algn="t" rotWithShape="0">
              <a:schemeClr val="accent2">
                <a:alpha val="2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F79E3D9-6FF8-5C43-89FE-1E0197177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5" y="1361177"/>
            <a:ext cx="7510333" cy="4556268"/>
          </a:xfrm>
          <a:prstGeom prst="roundRect">
            <a:avLst>
              <a:gd name="adj" fmla="val 2607"/>
            </a:avLst>
          </a:prstGeom>
          <a:effectLst>
            <a:outerShdw blurRad="152400" dist="76200" dir="5400000" algn="ctr" rotWithShape="0">
              <a:schemeClr val="tx1">
                <a:alpha val="10000"/>
              </a:scheme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5726-77CE-3E43-A1F3-6A09E6E2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0B9E-C607-D04A-8283-0745773C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28CF-C267-FD4F-A7EE-90F79D43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Explore how different numbers of drivers and hours affect your profit</a:t>
            </a:r>
            <a:endParaRPr lang="en-US" b="1" dirty="0"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F42D7-C27C-CC47-BE8B-E1ECC4006BE5}"/>
              </a:ext>
            </a:extLst>
          </p:cNvPr>
          <p:cNvGrpSpPr/>
          <p:nvPr/>
        </p:nvGrpSpPr>
        <p:grpSpPr>
          <a:xfrm>
            <a:off x="1145113" y="3916049"/>
            <a:ext cx="5819734" cy="882833"/>
            <a:chOff x="4011217" y="6458900"/>
            <a:chExt cx="5819734" cy="882833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2E40776-CCD5-7342-87EC-C71DA18135C3}"/>
                </a:ext>
              </a:extLst>
            </p:cNvPr>
            <p:cNvSpPr/>
            <p:nvPr/>
          </p:nvSpPr>
          <p:spPr>
            <a:xfrm>
              <a:off x="7135991" y="6458900"/>
              <a:ext cx="2694960" cy="882833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Number of drivers affects Revenue/</a:t>
              </a:r>
              <a:r>
                <a:rPr lang="en-US" sz="2400" i="1" dirty="0" err="1">
                  <a:solidFill>
                    <a:schemeClr val="bg1"/>
                  </a:solidFill>
                </a:rPr>
                <a:t>Hr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D047899-EB47-834D-8E8E-4CA34B08F8E6}"/>
                </a:ext>
              </a:extLst>
            </p:cNvPr>
            <p:cNvSpPr/>
            <p:nvPr/>
          </p:nvSpPr>
          <p:spPr>
            <a:xfrm>
              <a:off x="4011217" y="6839843"/>
              <a:ext cx="2894060" cy="330010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701920-CCF8-254E-BDA6-ADBF253154AB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6905277" y="6900317"/>
              <a:ext cx="230714" cy="104531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59A430-E909-0F40-8CDF-EAE53243C23F}"/>
              </a:ext>
            </a:extLst>
          </p:cNvPr>
          <p:cNvGrpSpPr/>
          <p:nvPr/>
        </p:nvGrpSpPr>
        <p:grpSpPr>
          <a:xfrm>
            <a:off x="1141675" y="4919313"/>
            <a:ext cx="6109155" cy="882832"/>
            <a:chOff x="3981672" y="6725433"/>
            <a:chExt cx="6109155" cy="882832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FC5817D-78C7-7746-B449-21259B8EB0C1}"/>
                </a:ext>
              </a:extLst>
            </p:cNvPr>
            <p:cNvSpPr/>
            <p:nvPr/>
          </p:nvSpPr>
          <p:spPr>
            <a:xfrm>
              <a:off x="7109884" y="6725433"/>
              <a:ext cx="2980943" cy="882832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Number of hours affects Marginal Cost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715891F-81FE-6743-8913-3C269FD39B87}"/>
                </a:ext>
              </a:extLst>
            </p:cNvPr>
            <p:cNvSpPr/>
            <p:nvPr/>
          </p:nvSpPr>
          <p:spPr>
            <a:xfrm>
              <a:off x="3981672" y="6836839"/>
              <a:ext cx="2894061" cy="330010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15E293-44E8-DA4D-AA18-BAC727206335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 flipH="1" flipV="1">
              <a:off x="6875733" y="7001844"/>
              <a:ext cx="234151" cy="165005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1C8749-E4A1-794A-831B-81C314C31CA6}"/>
              </a:ext>
            </a:extLst>
          </p:cNvPr>
          <p:cNvGrpSpPr/>
          <p:nvPr/>
        </p:nvGrpSpPr>
        <p:grpSpPr>
          <a:xfrm>
            <a:off x="6045504" y="2605075"/>
            <a:ext cx="2221993" cy="1788171"/>
            <a:chOff x="9236001" y="7351988"/>
            <a:chExt cx="2221993" cy="1788171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DEE9786-5AC3-3447-B536-862850E91F6A}"/>
                </a:ext>
              </a:extLst>
            </p:cNvPr>
            <p:cNvSpPr/>
            <p:nvPr/>
          </p:nvSpPr>
          <p:spPr>
            <a:xfrm>
              <a:off x="9236001" y="7351988"/>
              <a:ext cx="2221993" cy="793682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Your predicted profit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82012FB-031C-BC4F-BD2F-D685ABD97620}"/>
                </a:ext>
              </a:extLst>
            </p:cNvPr>
            <p:cNvSpPr/>
            <p:nvPr/>
          </p:nvSpPr>
          <p:spPr>
            <a:xfrm>
              <a:off x="10354443" y="8662963"/>
              <a:ext cx="938463" cy="477196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30E7F3-3ABB-D74F-82C0-55DA43576C56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10346998" y="8145670"/>
              <a:ext cx="476677" cy="517293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8BC55B-C9B0-DE43-876A-811C20045364}"/>
              </a:ext>
            </a:extLst>
          </p:cNvPr>
          <p:cNvGrpSpPr/>
          <p:nvPr/>
        </p:nvGrpSpPr>
        <p:grpSpPr>
          <a:xfrm>
            <a:off x="3995337" y="1475313"/>
            <a:ext cx="4179471" cy="793682"/>
            <a:chOff x="11670695" y="7453227"/>
            <a:chExt cx="4179471" cy="793682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9DB9F11-F333-854B-A29A-38E0147285AC}"/>
                </a:ext>
              </a:extLst>
            </p:cNvPr>
            <p:cNvSpPr/>
            <p:nvPr/>
          </p:nvSpPr>
          <p:spPr>
            <a:xfrm>
              <a:off x="11670695" y="7453227"/>
              <a:ext cx="2221993" cy="793682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Your fixed cost for driving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6D4B0A4-2FF6-A246-843A-0B39A5630349}"/>
                </a:ext>
              </a:extLst>
            </p:cNvPr>
            <p:cNvSpPr/>
            <p:nvPr/>
          </p:nvSpPr>
          <p:spPr>
            <a:xfrm>
              <a:off x="14493234" y="7482237"/>
              <a:ext cx="1356932" cy="735494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4DFBB3-7746-5045-9A56-532EA8E09987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13892688" y="7849984"/>
              <a:ext cx="600546" cy="84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490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F79E3D9-6FF8-5C43-89FE-1E0197177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6" y="1361177"/>
            <a:ext cx="7504931" cy="4556268"/>
          </a:xfrm>
          <a:prstGeom prst="roundRect">
            <a:avLst>
              <a:gd name="adj" fmla="val 2607"/>
            </a:avLst>
          </a:prstGeom>
          <a:effectLst>
            <a:outerShdw blurRad="152400" dist="76200" dir="5400000" algn="ctr" rotWithShape="0">
              <a:schemeClr val="tx1">
                <a:alpha val="10000"/>
              </a:scheme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5726-77CE-3E43-A1F3-6A09E6E2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0B9E-C607-D04A-8283-0745773C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28CF-C267-FD4F-A7EE-90F79D43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Decide whether or not you want to drive today</a:t>
            </a:r>
            <a:endParaRPr lang="en-US" b="1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1B5D3A-9147-8C49-8089-A6764CF1B9D7}"/>
              </a:ext>
            </a:extLst>
          </p:cNvPr>
          <p:cNvGrpSpPr/>
          <p:nvPr/>
        </p:nvGrpSpPr>
        <p:grpSpPr>
          <a:xfrm>
            <a:off x="2977200" y="2397454"/>
            <a:ext cx="1202399" cy="1494146"/>
            <a:chOff x="10412990" y="7665067"/>
            <a:chExt cx="1202399" cy="1494146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75E4222-A4A1-D347-A93D-C43886DFBECE}"/>
                </a:ext>
              </a:extLst>
            </p:cNvPr>
            <p:cNvSpPr/>
            <p:nvPr/>
          </p:nvSpPr>
          <p:spPr>
            <a:xfrm>
              <a:off x="10507630" y="7665067"/>
              <a:ext cx="1013117" cy="793682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Drive today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30A39AE-CADD-E14C-8942-7BD9D07455FA}"/>
                </a:ext>
              </a:extLst>
            </p:cNvPr>
            <p:cNvSpPr/>
            <p:nvPr/>
          </p:nvSpPr>
          <p:spPr>
            <a:xfrm>
              <a:off x="10412990" y="8653240"/>
              <a:ext cx="1202399" cy="505973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295D35-DDB4-9145-ACE2-EC87CF5C2E6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11014189" y="8458749"/>
              <a:ext cx="1" cy="194491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EDFC46-77D4-A747-906E-ACCBB15AAD5F}"/>
              </a:ext>
            </a:extLst>
          </p:cNvPr>
          <p:cNvGrpSpPr/>
          <p:nvPr/>
        </p:nvGrpSpPr>
        <p:grpSpPr>
          <a:xfrm>
            <a:off x="4605788" y="2400968"/>
            <a:ext cx="1794095" cy="1478244"/>
            <a:chOff x="10117141" y="7680969"/>
            <a:chExt cx="1794095" cy="1478244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305D945-0F6C-8749-A8FA-B53E197D37F0}"/>
                </a:ext>
              </a:extLst>
            </p:cNvPr>
            <p:cNvSpPr/>
            <p:nvPr/>
          </p:nvSpPr>
          <p:spPr>
            <a:xfrm>
              <a:off x="10117141" y="7680969"/>
              <a:ext cx="1794095" cy="793682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Don’t drive today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78DC655-8B4B-B643-B452-4270FC2E10FE}"/>
                </a:ext>
              </a:extLst>
            </p:cNvPr>
            <p:cNvSpPr/>
            <p:nvPr/>
          </p:nvSpPr>
          <p:spPr>
            <a:xfrm>
              <a:off x="10412990" y="8653240"/>
              <a:ext cx="1202399" cy="505973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8876AB-875F-6544-93F9-71D1240EF4DD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11014189" y="8474651"/>
              <a:ext cx="1" cy="178589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91552C-9773-B44E-B526-FC517B3295EA}"/>
              </a:ext>
            </a:extLst>
          </p:cNvPr>
          <p:cNvGrpSpPr/>
          <p:nvPr/>
        </p:nvGrpSpPr>
        <p:grpSpPr>
          <a:xfrm>
            <a:off x="1125348" y="5073648"/>
            <a:ext cx="5460983" cy="793682"/>
            <a:chOff x="3981673" y="6623603"/>
            <a:chExt cx="5460983" cy="793682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340FDE4-0BD0-0A43-A1E3-4D1C02F85132}"/>
                </a:ext>
              </a:extLst>
            </p:cNvPr>
            <p:cNvSpPr/>
            <p:nvPr/>
          </p:nvSpPr>
          <p:spPr>
            <a:xfrm>
              <a:off x="7123828" y="6623603"/>
              <a:ext cx="2318828" cy="793682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Return to previous screen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35069FF-EFD5-AE42-B7CE-C24C916CB3CF}"/>
                </a:ext>
              </a:extLst>
            </p:cNvPr>
            <p:cNvSpPr/>
            <p:nvPr/>
          </p:nvSpPr>
          <p:spPr>
            <a:xfrm>
              <a:off x="3981673" y="6794810"/>
              <a:ext cx="2523864" cy="451269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CC6E5-1EA2-A04C-AE4C-220290838164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 flipH="1">
              <a:off x="6505537" y="7020444"/>
              <a:ext cx="618291" cy="1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844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F79E3D9-6FF8-5C43-89FE-1E0197177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5" y="1363705"/>
            <a:ext cx="7510333" cy="4551211"/>
          </a:xfrm>
          <a:prstGeom prst="roundRect">
            <a:avLst>
              <a:gd name="adj" fmla="val 2607"/>
            </a:avLst>
          </a:prstGeom>
          <a:effectLst>
            <a:outerShdw blurRad="152400" dist="76200" dir="5400000" algn="ctr" rotWithShape="0">
              <a:schemeClr val="tx1">
                <a:alpha val="10000"/>
              </a:scheme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5726-77CE-3E43-A1F3-6A09E6E2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0B9E-C607-D04A-8283-0745773C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MobLab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28CF-C267-FD4F-A7EE-90F79D43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Choose how many hours to drive</a:t>
            </a:r>
            <a:br>
              <a:rPr lang="en-US" dirty="0">
                <a:latin typeface="+mn-lt"/>
              </a:rPr>
            </a:br>
            <a:r>
              <a:rPr lang="en-US" sz="2800" dirty="0">
                <a:latin typeface="+mn-lt"/>
              </a:rPr>
              <a:t>(If you didn’t drive, see what you could’ve made)</a:t>
            </a:r>
            <a:endParaRPr lang="en-US" b="1" dirty="0"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F42D7-C27C-CC47-BE8B-E1ECC4006BE5}"/>
              </a:ext>
            </a:extLst>
          </p:cNvPr>
          <p:cNvGrpSpPr/>
          <p:nvPr/>
        </p:nvGrpSpPr>
        <p:grpSpPr>
          <a:xfrm>
            <a:off x="1610315" y="3868902"/>
            <a:ext cx="5218902" cy="869849"/>
            <a:chOff x="4476419" y="6411753"/>
            <a:chExt cx="5218902" cy="869849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2E40776-CCD5-7342-87EC-C71DA18135C3}"/>
                </a:ext>
              </a:extLst>
            </p:cNvPr>
            <p:cNvSpPr/>
            <p:nvPr/>
          </p:nvSpPr>
          <p:spPr>
            <a:xfrm>
              <a:off x="7090986" y="6411753"/>
              <a:ext cx="2604335" cy="869849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Number of drivers this round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D047899-EB47-834D-8E8E-4CA34B08F8E6}"/>
                </a:ext>
              </a:extLst>
            </p:cNvPr>
            <p:cNvSpPr/>
            <p:nvPr/>
          </p:nvSpPr>
          <p:spPr>
            <a:xfrm>
              <a:off x="4476419" y="6821369"/>
              <a:ext cx="2241494" cy="312980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701920-CCF8-254E-BDA6-ADBF253154AB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6717913" y="6846678"/>
              <a:ext cx="373073" cy="131181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59A430-E909-0F40-8CDF-EAE53243C23F}"/>
              </a:ext>
            </a:extLst>
          </p:cNvPr>
          <p:cNvGrpSpPr/>
          <p:nvPr/>
        </p:nvGrpSpPr>
        <p:grpSpPr>
          <a:xfrm>
            <a:off x="1155032" y="4919869"/>
            <a:ext cx="6050793" cy="869848"/>
            <a:chOff x="3995029" y="6725989"/>
            <a:chExt cx="6050793" cy="869848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FC5817D-78C7-7746-B449-21259B8EB0C1}"/>
                </a:ext>
              </a:extLst>
            </p:cNvPr>
            <p:cNvSpPr/>
            <p:nvPr/>
          </p:nvSpPr>
          <p:spPr>
            <a:xfrm>
              <a:off x="7064879" y="6725989"/>
              <a:ext cx="2980943" cy="869848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Choose the number of hours to drive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715891F-81FE-6743-8913-3C269FD39B87}"/>
                </a:ext>
              </a:extLst>
            </p:cNvPr>
            <p:cNvSpPr/>
            <p:nvPr/>
          </p:nvSpPr>
          <p:spPr>
            <a:xfrm>
              <a:off x="3995029" y="6838757"/>
              <a:ext cx="2873828" cy="340322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15E293-44E8-DA4D-AA18-BAC727206335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 flipH="1" flipV="1">
              <a:off x="6868857" y="7008918"/>
              <a:ext cx="196022" cy="151995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1C8749-E4A1-794A-831B-81C314C31CA6}"/>
              </a:ext>
            </a:extLst>
          </p:cNvPr>
          <p:cNvGrpSpPr/>
          <p:nvPr/>
        </p:nvGrpSpPr>
        <p:grpSpPr>
          <a:xfrm>
            <a:off x="5843015" y="2497261"/>
            <a:ext cx="2252518" cy="1895985"/>
            <a:chOff x="9033512" y="7244174"/>
            <a:chExt cx="2252518" cy="1895985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DEE9786-5AC3-3447-B536-862850E91F6A}"/>
                </a:ext>
              </a:extLst>
            </p:cNvPr>
            <p:cNvSpPr/>
            <p:nvPr/>
          </p:nvSpPr>
          <p:spPr>
            <a:xfrm>
              <a:off x="9033512" y="7244174"/>
              <a:ext cx="2221993" cy="793682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Your actual profit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82012FB-031C-BC4F-BD2F-D685ABD97620}"/>
                </a:ext>
              </a:extLst>
            </p:cNvPr>
            <p:cNvSpPr/>
            <p:nvPr/>
          </p:nvSpPr>
          <p:spPr>
            <a:xfrm>
              <a:off x="10340691" y="8665771"/>
              <a:ext cx="945339" cy="474388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30E7F3-3ABB-D74F-82C0-55DA43576C56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10144509" y="8037856"/>
              <a:ext cx="668852" cy="627915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8BC55B-C9B0-DE43-876A-811C20045364}"/>
              </a:ext>
            </a:extLst>
          </p:cNvPr>
          <p:cNvGrpSpPr/>
          <p:nvPr/>
        </p:nvGrpSpPr>
        <p:grpSpPr>
          <a:xfrm>
            <a:off x="3975925" y="1450743"/>
            <a:ext cx="4163287" cy="793682"/>
            <a:chOff x="11678787" y="7404591"/>
            <a:chExt cx="4163287" cy="793682"/>
          </a:xfrm>
          <a:effectLst>
            <a:outerShdw blurRad="152400" dist="76200" dir="5400000" algn="ctr" rotWithShape="0">
              <a:schemeClr val="accent2">
                <a:alpha val="20000"/>
              </a:schemeClr>
            </a:outerShdw>
          </a:effectLst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9DB9F11-F333-854B-A29A-38E0147285AC}"/>
                </a:ext>
              </a:extLst>
            </p:cNvPr>
            <p:cNvSpPr/>
            <p:nvPr/>
          </p:nvSpPr>
          <p:spPr>
            <a:xfrm>
              <a:off x="11678787" y="7404591"/>
              <a:ext cx="2221993" cy="793682"/>
            </a:xfrm>
            <a:prstGeom prst="roundRect">
              <a:avLst>
                <a:gd name="adj" fmla="val 24468"/>
              </a:avLst>
            </a:prstGeom>
            <a:solidFill>
              <a:schemeClr val="tx1"/>
            </a:solidFill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</a:rPr>
                <a:t>Your fixed cost for driving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6D4B0A4-2FF6-A246-843A-0B39A5630349}"/>
                </a:ext>
              </a:extLst>
            </p:cNvPr>
            <p:cNvSpPr/>
            <p:nvPr/>
          </p:nvSpPr>
          <p:spPr>
            <a:xfrm>
              <a:off x="14485142" y="7433685"/>
              <a:ext cx="1356932" cy="735494"/>
            </a:xfrm>
            <a:prstGeom prst="roundRect">
              <a:avLst>
                <a:gd name="adj" fmla="val 25122"/>
              </a:avLst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4DFBB3-7746-5045-9A56-532EA8E09987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>
              <a:off x="13900780" y="7801432"/>
              <a:ext cx="584362" cy="0"/>
            </a:xfrm>
            <a:prstGeom prst="line">
              <a:avLst/>
            </a:prstGeom>
            <a:noFill/>
            <a:ln w="50800" cmpd="sng">
              <a:solidFill>
                <a:srgbClr val="EE2A4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25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Lab 2018">
  <a:themeElements>
    <a:clrScheme name="moblab">
      <a:dk1>
        <a:srgbClr val="102037"/>
      </a:dk1>
      <a:lt1>
        <a:sysClr val="window" lastClr="FFFFFF"/>
      </a:lt1>
      <a:dk2>
        <a:srgbClr val="9DAAAF"/>
      </a:dk2>
      <a:lt2>
        <a:srgbClr val="47525D"/>
      </a:lt2>
      <a:accent1>
        <a:srgbClr val="3571BF"/>
      </a:accent1>
      <a:accent2>
        <a:srgbClr val="EE2A49"/>
      </a:accent2>
      <a:accent3>
        <a:srgbClr val="128FAE"/>
      </a:accent3>
      <a:accent4>
        <a:srgbClr val="8064A2"/>
      </a:accent4>
      <a:accent5>
        <a:srgbClr val="596570"/>
      </a:accent5>
      <a:accent6>
        <a:srgbClr val="F79750"/>
      </a:accent6>
      <a:hlink>
        <a:srgbClr val="EE2A49"/>
      </a:hlink>
      <a:folHlink>
        <a:srgbClr val="BD2A49"/>
      </a:folHlink>
    </a:clrScheme>
    <a:fontScheme name="MobLab">
      <a:majorFont>
        <a:latin typeface="Lato Regular"/>
        <a:ea typeface=""/>
        <a:cs typeface=""/>
      </a:majorFont>
      <a:minorFont>
        <a:latin typeface="La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 template" id="{2B646327-BA19-674B-B109-CF2DB7B6D9F2}" vid="{12A0C584-20D7-A24B-BCBE-1A689ED9E200}"/>
    </a:ext>
  </a:extLst>
</a:theme>
</file>

<file path=ppt/theme/theme2.xml><?xml version="1.0" encoding="utf-8"?>
<a:theme xmlns:a="http://schemas.openxmlformats.org/drawingml/2006/main" name="Moblab Pink">
  <a:themeElements>
    <a:clrScheme name="moblab">
      <a:dk1>
        <a:srgbClr val="102037"/>
      </a:dk1>
      <a:lt1>
        <a:sysClr val="window" lastClr="FFFFFF"/>
      </a:lt1>
      <a:dk2>
        <a:srgbClr val="9DAAAF"/>
      </a:dk2>
      <a:lt2>
        <a:srgbClr val="47525D"/>
      </a:lt2>
      <a:accent1>
        <a:srgbClr val="3571BF"/>
      </a:accent1>
      <a:accent2>
        <a:srgbClr val="EE2A49"/>
      </a:accent2>
      <a:accent3>
        <a:srgbClr val="128FAE"/>
      </a:accent3>
      <a:accent4>
        <a:srgbClr val="8064A2"/>
      </a:accent4>
      <a:accent5>
        <a:srgbClr val="596570"/>
      </a:accent5>
      <a:accent6>
        <a:srgbClr val="F79750"/>
      </a:accent6>
      <a:hlink>
        <a:srgbClr val="EE2A49"/>
      </a:hlink>
      <a:folHlink>
        <a:srgbClr val="BD2A49"/>
      </a:folHlink>
    </a:clrScheme>
    <a:fontScheme name="MobLab">
      <a:majorFont>
        <a:latin typeface="Lato Regular"/>
        <a:ea typeface=""/>
        <a:cs typeface=""/>
      </a:majorFont>
      <a:minorFont>
        <a:latin typeface="La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 template" id="{2B646327-BA19-674B-B109-CF2DB7B6D9F2}" vid="{8642465A-9455-BA48-9569-7897E996A919}"/>
    </a:ext>
  </a:extLst>
</a:theme>
</file>

<file path=ppt/theme/theme3.xml><?xml version="1.0" encoding="utf-8"?>
<a:theme xmlns:a="http://schemas.openxmlformats.org/drawingml/2006/main" name="MobLab Section">
  <a:themeElements>
    <a:clrScheme name="moblab">
      <a:dk1>
        <a:srgbClr val="102037"/>
      </a:dk1>
      <a:lt1>
        <a:sysClr val="window" lastClr="FFFFFF"/>
      </a:lt1>
      <a:dk2>
        <a:srgbClr val="9DAAAF"/>
      </a:dk2>
      <a:lt2>
        <a:srgbClr val="47525D"/>
      </a:lt2>
      <a:accent1>
        <a:srgbClr val="3571BF"/>
      </a:accent1>
      <a:accent2>
        <a:srgbClr val="EE2A49"/>
      </a:accent2>
      <a:accent3>
        <a:srgbClr val="128FAE"/>
      </a:accent3>
      <a:accent4>
        <a:srgbClr val="8064A2"/>
      </a:accent4>
      <a:accent5>
        <a:srgbClr val="596570"/>
      </a:accent5>
      <a:accent6>
        <a:srgbClr val="F79750"/>
      </a:accent6>
      <a:hlink>
        <a:srgbClr val="EE2A49"/>
      </a:hlink>
      <a:folHlink>
        <a:srgbClr val="BD2A49"/>
      </a:folHlink>
    </a:clrScheme>
    <a:fontScheme name="MobLab">
      <a:majorFont>
        <a:latin typeface="Lato Regular"/>
        <a:ea typeface=""/>
        <a:cs typeface=""/>
      </a:majorFont>
      <a:minorFont>
        <a:latin typeface="La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 template" id="{2B646327-BA19-674B-B109-CF2DB7B6D9F2}" vid="{33429AE6-FFCC-7D41-89FD-162E55DBE051}"/>
    </a:ext>
  </a:extLst>
</a:theme>
</file>

<file path=ppt/theme/theme4.xml><?xml version="1.0" encoding="utf-8"?>
<a:theme xmlns:a="http://schemas.openxmlformats.org/drawingml/2006/main" name="MobLab Body">
  <a:themeElements>
    <a:clrScheme name="moblab">
      <a:dk1>
        <a:srgbClr val="102037"/>
      </a:dk1>
      <a:lt1>
        <a:sysClr val="window" lastClr="FFFFFF"/>
      </a:lt1>
      <a:dk2>
        <a:srgbClr val="9DAAAF"/>
      </a:dk2>
      <a:lt2>
        <a:srgbClr val="47525D"/>
      </a:lt2>
      <a:accent1>
        <a:srgbClr val="3571BF"/>
      </a:accent1>
      <a:accent2>
        <a:srgbClr val="EE2A49"/>
      </a:accent2>
      <a:accent3>
        <a:srgbClr val="128FAE"/>
      </a:accent3>
      <a:accent4>
        <a:srgbClr val="8064A2"/>
      </a:accent4>
      <a:accent5>
        <a:srgbClr val="596570"/>
      </a:accent5>
      <a:accent6>
        <a:srgbClr val="F79750"/>
      </a:accent6>
      <a:hlink>
        <a:srgbClr val="EE2A49"/>
      </a:hlink>
      <a:folHlink>
        <a:srgbClr val="BD2A49"/>
      </a:folHlink>
    </a:clrScheme>
    <a:fontScheme name="MobLab">
      <a:majorFont>
        <a:latin typeface="Lato Regular"/>
        <a:ea typeface=""/>
        <a:cs typeface=""/>
      </a:majorFont>
      <a:minorFont>
        <a:latin typeface="La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 template" id="{2B646327-BA19-674B-B109-CF2DB7B6D9F2}" vid="{32D0FE3A-B38B-3046-9779-02BEADB3383C}"/>
    </a:ext>
  </a:extLst>
</a:theme>
</file>

<file path=ppt/theme/theme5.xml><?xml version="1.0" encoding="utf-8"?>
<a:theme xmlns:a="http://schemas.openxmlformats.org/drawingml/2006/main" name="MobLab Blank">
  <a:themeElements>
    <a:clrScheme name="moblab">
      <a:dk1>
        <a:srgbClr val="102037"/>
      </a:dk1>
      <a:lt1>
        <a:sysClr val="window" lastClr="FFFFFF"/>
      </a:lt1>
      <a:dk2>
        <a:srgbClr val="9DAAAF"/>
      </a:dk2>
      <a:lt2>
        <a:srgbClr val="47525D"/>
      </a:lt2>
      <a:accent1>
        <a:srgbClr val="3571BF"/>
      </a:accent1>
      <a:accent2>
        <a:srgbClr val="EE2A49"/>
      </a:accent2>
      <a:accent3>
        <a:srgbClr val="128FAE"/>
      </a:accent3>
      <a:accent4>
        <a:srgbClr val="8064A2"/>
      </a:accent4>
      <a:accent5>
        <a:srgbClr val="596570"/>
      </a:accent5>
      <a:accent6>
        <a:srgbClr val="F79750"/>
      </a:accent6>
      <a:hlink>
        <a:srgbClr val="EE2A49"/>
      </a:hlink>
      <a:folHlink>
        <a:srgbClr val="BD2A49"/>
      </a:folHlink>
    </a:clrScheme>
    <a:fontScheme name="MobLab">
      <a:majorFont>
        <a:latin typeface="Lato Regular"/>
        <a:ea typeface=""/>
        <a:cs typeface=""/>
      </a:majorFont>
      <a:minorFont>
        <a:latin typeface="La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>
          <a:outerShdw blurRad="152400" dist="76200" dir="5400000" rotWithShape="0">
            <a:schemeClr val="tx1">
              <a:alpha val="1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 template" id="{2B646327-BA19-674B-B109-CF2DB7B6D9F2}" vid="{5D720E4A-77E4-754F-9598-E34C080BD78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MobLab 2018</Template>
  <TotalTime>10084</TotalTime>
  <Words>994</Words>
  <Application>Microsoft Macintosh PowerPoint</Application>
  <PresentationFormat>On-screen Show (4:3)</PresentationFormat>
  <Paragraphs>216</Paragraphs>
  <Slides>25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Lato Regular</vt:lpstr>
      <vt:lpstr>Lato</vt:lpstr>
      <vt:lpstr>Arial</vt:lpstr>
      <vt:lpstr>MobLab 2018</vt:lpstr>
      <vt:lpstr>Moblab Pink</vt:lpstr>
      <vt:lpstr>MobLab Section</vt:lpstr>
      <vt:lpstr>MobLab Body</vt:lpstr>
      <vt:lpstr>MobLab Blank</vt:lpstr>
      <vt:lpstr>Price Takers</vt:lpstr>
      <vt:lpstr>Game Instructions</vt:lpstr>
      <vt:lpstr>You are one of ten potential drivers for a rideshare service in the area</vt:lpstr>
      <vt:lpstr>In the first round, you will be told how many drivers are in the market</vt:lpstr>
      <vt:lpstr>In the following rounds, you will be told how many drivers decided to drive yesterday</vt:lpstr>
      <vt:lpstr>Use profit predictor to help you make the decision to drive or not</vt:lpstr>
      <vt:lpstr>Explore how different numbers of drivers and hours affect your profit</vt:lpstr>
      <vt:lpstr>Decide whether or not you want to drive today</vt:lpstr>
      <vt:lpstr>Choose how many hours to drive (If you didn’t drive, see what you could’ve made)</vt:lpstr>
      <vt:lpstr>Pre-Game Survey</vt:lpstr>
      <vt:lpstr>With the hours you choose, how much profit will you make?</vt:lpstr>
      <vt:lpstr>How many drivers will enter the market?</vt:lpstr>
      <vt:lpstr>Game Time!</vt:lpstr>
      <vt:lpstr>Post-Game Survey</vt:lpstr>
      <vt:lpstr>How many hours should you drive in order to maximize profit?</vt:lpstr>
      <vt:lpstr>What was the long-run equilibrium number of drivers?</vt:lpstr>
      <vt:lpstr>What was the long-run equilibrium number of drivers?</vt:lpstr>
      <vt:lpstr>Results Discussion</vt:lpstr>
      <vt:lpstr>In the long-run the number of producers trend toward the equilibrium.</vt:lpstr>
      <vt:lpstr>Look at the round by round summary to see the average producers, profit, correct short-run decisions.</vt:lpstr>
      <vt:lpstr>Concept Review</vt:lpstr>
      <vt:lpstr>What is the long-run equilibrium profit?</vt:lpstr>
      <vt:lpstr>Key Takeaways</vt:lpstr>
      <vt:lpstr>Completed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Jeff Stehney</dc:creator>
  <cp:lastModifiedBy>Safner, Ryan</cp:lastModifiedBy>
  <cp:revision>320</cp:revision>
  <dcterms:created xsi:type="dcterms:W3CDTF">2018-08-29T16:07:28Z</dcterms:created>
  <dcterms:modified xsi:type="dcterms:W3CDTF">2020-01-28T18:33:58Z</dcterms:modified>
</cp:coreProperties>
</file>