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9" r:id="rId7"/>
    <p:sldId id="272" r:id="rId8"/>
    <p:sldId id="273" r:id="rId9"/>
    <p:sldId id="266" r:id="rId10"/>
    <p:sldId id="274" r:id="rId11"/>
    <p:sldId id="278" r:id="rId12"/>
    <p:sldId id="279" r:id="rId13"/>
    <p:sldId id="267" r:id="rId14"/>
    <p:sldId id="275" r:id="rId15"/>
    <p:sldId id="276" r:id="rId16"/>
    <p:sldId id="277" r:id="rId17"/>
    <p:sldId id="271" r:id="rId18"/>
    <p:sldId id="280" r:id="rId19"/>
    <p:sldId id="268" r:id="rId20"/>
    <p:sldId id="260" r:id="rId21"/>
  </p:sldIdLst>
  <p:sldSz cx="12192000" cy="6858000"/>
  <p:notesSz cx="6858000" cy="9144000"/>
  <p:embeddedFontLst>
    <p:embeddedFont>
      <p:font typeface="나눔스퀘어" panose="020B0600000101010101" pitchFamily="50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AC3BE"/>
    <a:srgbClr val="333F50"/>
    <a:srgbClr val="4B6D6A"/>
    <a:srgbClr val="BFD3D1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A427D-F17C-49D7-BAC0-6B7B885FC3B2}" type="datetimeFigureOut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315BA-71E9-4F55-B4F3-5A82954E8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08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CBDC-587B-45BC-9DDB-5AFF4E1C589C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3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06264" y="6278531"/>
            <a:ext cx="731195" cy="355734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290B6ED0-4314-459F-B1AF-65841F25416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9" name="자유형 8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231346" y="6456398"/>
            <a:ext cx="10800000" cy="0"/>
          </a:xfrm>
          <a:prstGeom prst="line">
            <a:avLst/>
          </a:prstGeom>
          <a:ln w="19050">
            <a:solidFill>
              <a:srgbClr val="FAC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09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206264" y="6278531"/>
            <a:ext cx="731195" cy="355734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290B6ED0-4314-459F-B1AF-65841F25416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8" name="그룹 7"/>
          <p:cNvGrpSpPr/>
          <p:nvPr userDrawn="1"/>
        </p:nvGrpSpPr>
        <p:grpSpPr>
          <a:xfrm>
            <a:off x="-471464" y="-588208"/>
            <a:ext cx="1891522" cy="1955021"/>
            <a:chOff x="-471464" y="-588208"/>
            <a:chExt cx="1891522" cy="1955021"/>
          </a:xfrm>
        </p:grpSpPr>
        <p:sp>
          <p:nvSpPr>
            <p:cNvPr id="9" name="자유형 8"/>
            <p:cNvSpPr/>
            <p:nvPr/>
          </p:nvSpPr>
          <p:spPr>
            <a:xfrm rot="2700000" flipV="1">
              <a:off x="243644" y="-588209"/>
              <a:ext cx="1176414" cy="1176415"/>
            </a:xfrm>
            <a:custGeom>
              <a:avLst/>
              <a:gdLst>
                <a:gd name="connsiteX0" fmla="*/ 2667636 w 2964244"/>
                <a:gd name="connsiteY0" fmla="*/ 296609 h 2964245"/>
                <a:gd name="connsiteX1" fmla="*/ 2964244 w 2964244"/>
                <a:gd name="connsiteY1" fmla="*/ 1012685 h 2964245"/>
                <a:gd name="connsiteX2" fmla="*/ 2964244 w 2964244"/>
                <a:gd name="connsiteY2" fmla="*/ 2964245 h 2964245"/>
                <a:gd name="connsiteX3" fmla="*/ 0 w 2964244"/>
                <a:gd name="connsiteY3" fmla="*/ 0 h 2964245"/>
                <a:gd name="connsiteX4" fmla="*/ 1951559 w 2964244"/>
                <a:gd name="connsiteY4" fmla="*/ 0 h 2964245"/>
                <a:gd name="connsiteX5" fmla="*/ 2667636 w 2964244"/>
                <a:gd name="connsiteY5" fmla="*/ 296609 h 29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4244" h="2964245">
                  <a:moveTo>
                    <a:pt x="2667636" y="296609"/>
                  </a:moveTo>
                  <a:cubicBezTo>
                    <a:pt x="2850895" y="479869"/>
                    <a:pt x="2964244" y="733040"/>
                    <a:pt x="2964244" y="1012685"/>
                  </a:cubicBezTo>
                  <a:lnTo>
                    <a:pt x="2964244" y="2964245"/>
                  </a:lnTo>
                  <a:lnTo>
                    <a:pt x="0" y="0"/>
                  </a:lnTo>
                  <a:lnTo>
                    <a:pt x="1951559" y="0"/>
                  </a:lnTo>
                  <a:cubicBezTo>
                    <a:pt x="2231204" y="0"/>
                    <a:pt x="2484375" y="113349"/>
                    <a:pt x="2667636" y="296609"/>
                  </a:cubicBezTo>
                  <a:close/>
                </a:path>
              </a:pathLst>
            </a:custGeom>
            <a:solidFill>
              <a:srgbClr val="FAC3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 rot="18900000" flipV="1">
              <a:off x="-471464" y="423884"/>
              <a:ext cx="942928" cy="942929"/>
            </a:xfrm>
            <a:custGeom>
              <a:avLst/>
              <a:gdLst>
                <a:gd name="connsiteX0" fmla="*/ 1479208 w 1479208"/>
                <a:gd name="connsiteY0" fmla="*/ 1479209 h 1479209"/>
                <a:gd name="connsiteX1" fmla="*/ 1479208 w 1479208"/>
                <a:gd name="connsiteY1" fmla="*/ 653734 h 1479209"/>
                <a:gd name="connsiteX2" fmla="*/ 1287734 w 1479208"/>
                <a:gd name="connsiteY2" fmla="*/ 191475 h 1479209"/>
                <a:gd name="connsiteX3" fmla="*/ 825474 w 1479208"/>
                <a:gd name="connsiteY3" fmla="*/ 0 h 1479209"/>
                <a:gd name="connsiteX4" fmla="*/ 0 w 1479208"/>
                <a:gd name="connsiteY4" fmla="*/ 0 h 147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9208" h="1479209">
                  <a:moveTo>
                    <a:pt x="1479208" y="1479209"/>
                  </a:moveTo>
                  <a:lnTo>
                    <a:pt x="1479208" y="653734"/>
                  </a:lnTo>
                  <a:cubicBezTo>
                    <a:pt x="1479208" y="473211"/>
                    <a:pt x="1406036" y="309777"/>
                    <a:pt x="1287734" y="191475"/>
                  </a:cubicBezTo>
                  <a:cubicBezTo>
                    <a:pt x="1169431" y="73172"/>
                    <a:pt x="1005997" y="0"/>
                    <a:pt x="825474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12" name="직선 연결선 11"/>
          <p:cNvCxnSpPr/>
          <p:nvPr userDrawn="1"/>
        </p:nvCxnSpPr>
        <p:spPr>
          <a:xfrm>
            <a:off x="5384113" y="6456398"/>
            <a:ext cx="5724000" cy="0"/>
          </a:xfrm>
          <a:prstGeom prst="line">
            <a:avLst/>
          </a:prstGeom>
          <a:ln w="19050">
            <a:solidFill>
              <a:srgbClr val="FAC3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285" y="6392906"/>
            <a:ext cx="572430" cy="14692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 userDrawn="1"/>
        </p:nvSpPr>
        <p:spPr>
          <a:xfrm>
            <a:off x="883715" y="6226482"/>
            <a:ext cx="450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프로</a:t>
            </a:r>
            <a:r>
              <a:rPr lang="ko-KR" altLang="en-US" sz="1200" b="1" kern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젝트</a:t>
            </a:r>
            <a:r>
              <a:rPr lang="en-US" altLang="ko-KR" sz="1200" b="1" kern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.  Yelp </a:t>
            </a:r>
            <a:r>
              <a:rPr lang="ko-KR" altLang="en-US" sz="1200" b="1" kern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식당 리뷰 데이터 를 활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용한 문장 분류기 구현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25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F2C-0196-49F5-9590-643B79790C52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3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 3"/>
          <p:cNvSpPr/>
          <p:nvPr/>
        </p:nvSpPr>
        <p:spPr>
          <a:xfrm rot="18900000">
            <a:off x="4006835" y="-440360"/>
            <a:ext cx="10011425" cy="8680104"/>
          </a:xfrm>
          <a:custGeom>
            <a:avLst/>
            <a:gdLst>
              <a:gd name="connsiteX0" fmla="*/ 6180659 w 10011425"/>
              <a:gd name="connsiteY0" fmla="*/ 0 h 8680104"/>
              <a:gd name="connsiteX1" fmla="*/ 10011425 w 10011425"/>
              <a:gd name="connsiteY1" fmla="*/ 3830766 h 8680104"/>
              <a:gd name="connsiteX2" fmla="*/ 5162087 w 10011425"/>
              <a:gd name="connsiteY2" fmla="*/ 8680104 h 8680104"/>
              <a:gd name="connsiteX3" fmla="*/ 0 w 10011425"/>
              <a:gd name="connsiteY3" fmla="*/ 3518017 h 8680104"/>
              <a:gd name="connsiteX4" fmla="*/ 0 w 10011425"/>
              <a:gd name="connsiteY4" fmla="*/ 1342483 h 8680104"/>
              <a:gd name="connsiteX5" fmla="*/ 1342483 w 10011425"/>
              <a:gd name="connsiteY5" fmla="*/ 0 h 8680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11425" h="8680104">
                <a:moveTo>
                  <a:pt x="6180659" y="0"/>
                </a:moveTo>
                <a:lnTo>
                  <a:pt x="10011425" y="3830766"/>
                </a:lnTo>
                <a:lnTo>
                  <a:pt x="5162087" y="8680104"/>
                </a:lnTo>
                <a:lnTo>
                  <a:pt x="0" y="3518017"/>
                </a:lnTo>
                <a:lnTo>
                  <a:pt x="0" y="1342483"/>
                </a:lnTo>
                <a:cubicBezTo>
                  <a:pt x="0" y="601050"/>
                  <a:pt x="601050" y="0"/>
                  <a:pt x="1342483" y="0"/>
                </a:cubicBezTo>
                <a:close/>
              </a:path>
            </a:pathLst>
          </a:custGeom>
          <a:solidFill>
            <a:srgbClr val="BFD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 rot="18900000">
            <a:off x="613915" y="5375877"/>
            <a:ext cx="2964244" cy="2964245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925683" y="3236625"/>
            <a:ext cx="6616259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latinLnBrk="0">
              <a:defRPr/>
            </a:pPr>
            <a:r>
              <a:rPr lang="ko-KR" altLang="en-US" sz="5400" b="1" kern="0" dirty="0">
                <a:ln w="12700">
                  <a:solidFill>
                    <a:srgbClr val="A4C0BD"/>
                  </a:solidFill>
                </a:ln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문장 </a:t>
            </a:r>
            <a:r>
              <a:rPr lang="ko-KR" altLang="en-US" sz="5400" b="1" kern="0">
                <a:ln w="12700">
                  <a:solidFill>
                    <a:srgbClr val="A4C0BD"/>
                  </a:solidFill>
                </a:ln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분류기 성능 개선</a:t>
            </a:r>
            <a:endParaRPr lang="en-US" altLang="ko-KR" sz="1400" kern="0" dirty="0">
              <a:solidFill>
                <a:srgbClr val="333F5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201100" y="303768"/>
            <a:ext cx="3324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자연어 처리 전문가 양성 과정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01" y="443135"/>
            <a:ext cx="747528" cy="191865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6542608" y="2663214"/>
            <a:ext cx="2842395" cy="489145"/>
          </a:xfrm>
          <a:prstGeom prst="roundRect">
            <a:avLst>
              <a:gd name="adj" fmla="val 7493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728855" y="2544128"/>
            <a:ext cx="5749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프로젝트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</a:t>
            </a:r>
            <a:r>
              <a:rPr lang="en-US" altLang="ko-KR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Yelp </a:t>
            </a:r>
            <a:r>
              <a:rPr lang="ko-KR" altLang="en-US" sz="2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식당 리뷰 데이터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활용한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4319075" y="4871436"/>
            <a:ext cx="7222867" cy="1015663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r" latinLnBrk="0">
              <a:defRPr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Team 2. GNLP</a:t>
            </a:r>
          </a:p>
          <a:p>
            <a:pPr algn="r" latinLnBrk="0">
              <a:defRPr/>
            </a:pP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(Good Night after Last Project)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 latinLnBrk="0">
              <a:defRPr/>
            </a:pP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김도연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양은지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오희주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이다원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이지수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전효택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 err="1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정명찬</a:t>
            </a:r>
            <a:r>
              <a:rPr lang="en-US" altLang="ko-KR" sz="2000" b="1" dirty="0"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83526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10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31221" y="1566583"/>
              <a:ext cx="1678125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 선정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학습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84609" y="2069604"/>
            <a:ext cx="460179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구조가 다른 다양한 모델을 통해 정확도를 확인</a:t>
            </a:r>
            <a:endParaRPr lang="en-US" altLang="ko-KR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AB79A7-A96C-D07E-DE5B-0F1E9E7DE7F4}"/>
              </a:ext>
            </a:extLst>
          </p:cNvPr>
          <p:cNvSpPr/>
          <p:nvPr/>
        </p:nvSpPr>
        <p:spPr>
          <a:xfrm>
            <a:off x="349775" y="2765472"/>
            <a:ext cx="2091505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600" b="1" kern="0" dirty="0" err="1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bert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-base-uncased’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B371E-C4DA-2020-BC77-5646803A0FFC}"/>
              </a:ext>
            </a:extLst>
          </p:cNvPr>
          <p:cNvSpPr/>
          <p:nvPr/>
        </p:nvSpPr>
        <p:spPr>
          <a:xfrm>
            <a:off x="3124608" y="2765472"/>
            <a:ext cx="5061867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600" b="1" kern="0" dirty="0" err="1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VictorSanh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/Roberta-base-finetuned-yelp-polarity’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F7922E0-DA4E-E4FD-669F-6167C6C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119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60A00-C340-3B38-94FF-AD532EB3D8B6}"/>
              </a:ext>
            </a:extLst>
          </p:cNvPr>
          <p:cNvSpPr/>
          <p:nvPr/>
        </p:nvSpPr>
        <p:spPr>
          <a:xfrm>
            <a:off x="8556363" y="2765472"/>
            <a:ext cx="3486103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‘google/</a:t>
            </a:r>
            <a:r>
              <a:rPr lang="en-US" altLang="ko-KR" sz="1600" b="1" kern="0" dirty="0" err="1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electra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-base-discriminator’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55FB839F-3A83-C4E3-C37D-8A323AE2DA38}"/>
              </a:ext>
            </a:extLst>
          </p:cNvPr>
          <p:cNvSpPr/>
          <p:nvPr/>
        </p:nvSpPr>
        <p:spPr>
          <a:xfrm rot="5400000">
            <a:off x="5313862" y="3554276"/>
            <a:ext cx="715993" cy="910087"/>
          </a:xfrm>
          <a:prstGeom prst="chevron">
            <a:avLst/>
          </a:prstGeom>
          <a:solidFill>
            <a:srgbClr val="FAC3BE"/>
          </a:solidFill>
          <a:ln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FC614A2-64A0-1D6F-AF21-FED5F9805060}"/>
              </a:ext>
            </a:extLst>
          </p:cNvPr>
          <p:cNvSpPr/>
          <p:nvPr/>
        </p:nvSpPr>
        <p:spPr>
          <a:xfrm>
            <a:off x="3435152" y="4947950"/>
            <a:ext cx="460179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모델 테스트 결과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98.2% ~ 98.9%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확인</a:t>
            </a:r>
          </a:p>
        </p:txBody>
      </p:sp>
    </p:spTree>
    <p:extLst>
      <p:ext uri="{BB962C8B-B14F-4D97-AF65-F5344CB8AC3E}">
        <p14:creationId xmlns:p14="http://schemas.microsoft.com/office/powerpoint/2010/main" val="343510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11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31221" y="1566583"/>
              <a:ext cx="1678125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 선정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학습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84610" y="2069604"/>
            <a:ext cx="4299866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Iteration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따른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accuracy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valid_loss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 확인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F7922E0-DA4E-E4FD-669F-6167C6C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119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E5405FB-204C-7C36-9B64-F5874230C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073" y="505157"/>
            <a:ext cx="6021828" cy="562661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E288BA-0DF1-9F3E-E0F9-6A68908B3AB3}"/>
              </a:ext>
            </a:extLst>
          </p:cNvPr>
          <p:cNvSpPr/>
          <p:nvPr/>
        </p:nvSpPr>
        <p:spPr>
          <a:xfrm>
            <a:off x="6096000" y="3821502"/>
            <a:ext cx="1951297" cy="12335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4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12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31221" y="1566583"/>
              <a:ext cx="1678125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 선정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학습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F7922E0-DA4E-E4FD-669F-6167C6C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119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37B30B-89F0-EEA5-1E7E-0C722B2CB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921" y="320197"/>
            <a:ext cx="3923385" cy="58389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C563CE-25B6-8F85-7739-68A8B1005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6" y="2911615"/>
            <a:ext cx="4573355" cy="1591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2D67003-A47E-7F58-93E9-E96ACAABA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6" y="4640038"/>
            <a:ext cx="4573355" cy="1589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F6D61AE-A90D-B5FD-D9B9-E46EEF76B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26" y="1167776"/>
            <a:ext cx="4670575" cy="15896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화살표: 갈매기형 수장 22">
            <a:extLst>
              <a:ext uri="{FF2B5EF4-FFF2-40B4-BE49-F238E27FC236}">
                <a16:creationId xmlns:a16="http://schemas.microsoft.com/office/drawing/2014/main" id="{32185068-3381-EFDC-8934-B01E7EEDC92C}"/>
              </a:ext>
            </a:extLst>
          </p:cNvPr>
          <p:cNvSpPr/>
          <p:nvPr/>
        </p:nvSpPr>
        <p:spPr>
          <a:xfrm rot="10800000">
            <a:off x="5818852" y="3062570"/>
            <a:ext cx="715993" cy="910087"/>
          </a:xfrm>
          <a:prstGeom prst="chevron">
            <a:avLst/>
          </a:prstGeom>
          <a:solidFill>
            <a:srgbClr val="FAC3BE"/>
          </a:solidFill>
          <a:ln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21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13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3178434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하이퍼파라미터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최적화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Wandb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39C21E-25C9-3993-5FFD-4E083AA4F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12" y="1990030"/>
            <a:ext cx="5586712" cy="30210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9076F41-6681-C2F4-023F-7F090D2243B2}"/>
              </a:ext>
            </a:extLst>
          </p:cNvPr>
          <p:cNvSpPr/>
          <p:nvPr/>
        </p:nvSpPr>
        <p:spPr>
          <a:xfrm>
            <a:off x="2473826" y="5052396"/>
            <a:ext cx="193427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Optimizer: 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AdamW</a:t>
            </a:r>
            <a:endParaRPr lang="ko-KR" altLang="en-US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B7E545-AC5C-95E3-085B-A5AFB2622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944" y="1990030"/>
            <a:ext cx="6022515" cy="322727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5399E4-DDE6-E5AF-3A8D-2DAC9E6EE13E}"/>
              </a:ext>
            </a:extLst>
          </p:cNvPr>
          <p:cNvSpPr/>
          <p:nvPr/>
        </p:nvSpPr>
        <p:spPr>
          <a:xfrm>
            <a:off x="8926201" y="5052396"/>
            <a:ext cx="1934272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LR : 5e-5 ~ 7e-5</a:t>
            </a:r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ko-KR" altLang="en-US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9696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14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3178434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하이퍼파라미터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최적화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Wandb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F359D4-24FB-D638-EF81-85D67C141448}"/>
              </a:ext>
            </a:extLst>
          </p:cNvPr>
          <p:cNvSpPr/>
          <p:nvPr/>
        </p:nvSpPr>
        <p:spPr>
          <a:xfrm>
            <a:off x="6435306" y="2868099"/>
            <a:ext cx="5502153" cy="214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Optimizer: </a:t>
            </a:r>
            <a:r>
              <a:rPr lang="en-US" altLang="ko-KR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AdamW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Batch-size: [32, 64, 128, 256, 512]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가장 큰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512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Epoch: 3 (epoch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을 늘려도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training loss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크게 변동 없을 때 학습 종료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LR: 5e-5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주변 값에서 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scheduler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이용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F3BC81-6677-650B-DE07-9AD43FCE9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4739"/>
            <a:ext cx="6344693" cy="26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43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3178434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하이퍼파라미터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최적화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Wandb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DCCAF0E-0281-3716-9C9C-4305A903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9" y="2117601"/>
            <a:ext cx="5884739" cy="32229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F359D4-24FB-D638-EF81-85D67C141448}"/>
              </a:ext>
            </a:extLst>
          </p:cNvPr>
          <p:cNvSpPr/>
          <p:nvPr/>
        </p:nvSpPr>
        <p:spPr>
          <a:xfrm>
            <a:off x="6435306" y="2868099"/>
            <a:ext cx="5502153" cy="214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Optimizer: </a:t>
            </a:r>
            <a:r>
              <a:rPr lang="en-US" altLang="ko-KR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AdamW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Batch-size: 128 (OOM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문제로 제한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Epoch: 2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LR: 2.5e-5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F973EA-8FDA-E3F5-E13F-9144D9CB0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64" y="2154394"/>
            <a:ext cx="5733210" cy="32229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BB213C-2424-81FA-28F3-B9659864A14C}"/>
              </a:ext>
            </a:extLst>
          </p:cNvPr>
          <p:cNvSpPr/>
          <p:nvPr/>
        </p:nvSpPr>
        <p:spPr>
          <a:xfrm>
            <a:off x="2691174" y="5291800"/>
            <a:ext cx="193427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RoBERTa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15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16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3178434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하이퍼파라미터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최적화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en-US" altLang="ko-KR" sz="1600" b="1" kern="0" dirty="0" err="1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Wandb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DCCAF0E-0281-3716-9C9C-4305A903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9" y="2117601"/>
            <a:ext cx="5884739" cy="32229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2F359D4-24FB-D638-EF81-85D67C141448}"/>
              </a:ext>
            </a:extLst>
          </p:cNvPr>
          <p:cNvSpPr/>
          <p:nvPr/>
        </p:nvSpPr>
        <p:spPr>
          <a:xfrm>
            <a:off x="6435306" y="2868099"/>
            <a:ext cx="5502153" cy="214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Optimizer: </a:t>
            </a:r>
            <a:r>
              <a:rPr lang="en-US" altLang="ko-KR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AdamW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Batch-size: 512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Epoch: 2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LR: 5e-5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F973EA-8FDA-E3F5-E13F-9144D9CB0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64" y="2154394"/>
            <a:ext cx="5733210" cy="322290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EBB213C-2424-81FA-28F3-B9659864A14C}"/>
              </a:ext>
            </a:extLst>
          </p:cNvPr>
          <p:cNvSpPr/>
          <p:nvPr/>
        </p:nvSpPr>
        <p:spPr>
          <a:xfrm>
            <a:off x="2691174" y="5291800"/>
            <a:ext cx="117030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ELECTRA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35AAD2-786D-4C64-787A-E6AA947F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38" y="2128516"/>
            <a:ext cx="5613358" cy="319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8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17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2223557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앙상블 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– Hard Voting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84609" y="2268006"/>
            <a:ext cx="3506236" cy="3011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Hard Voting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기법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 모델의 </a:t>
            </a:r>
            <a:r>
              <a:rPr lang="ko-KR" altLang="en-US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예측값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0, 1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더 많이 나온 값을 최종 </a:t>
            </a:r>
            <a:r>
              <a:rPr lang="ko-KR" altLang="en-US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예측값으로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채택 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 결과 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99%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달성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BF603-E391-2570-0CB4-D29E0C9AE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780" y="2004254"/>
            <a:ext cx="4572638" cy="3620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C718E1-CE0D-0BB3-9B9D-2207CACBB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80" y="2675129"/>
            <a:ext cx="4677428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4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18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123501"/>
            <a:ext cx="2223557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서비스 구축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웹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BB52CC-81CB-FEF4-6E61-6A13EEE34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3" y="564180"/>
            <a:ext cx="10200736" cy="57143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553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자체 평가 및 보완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1559263"/>
            <a:ext cx="9733981" cy="3380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200000"/>
              </a:lnSpc>
              <a:defRPr/>
            </a:pPr>
            <a:endParaRPr lang="en-US" altLang="ko-KR" sz="1600" b="1" i="1" kern="0" dirty="0">
              <a:ln w="12700">
                <a:noFill/>
              </a:ln>
              <a:solidFill>
                <a:schemeClr val="bg2">
                  <a:lumMod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 결과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 목표였던 정확도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99%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성능 달성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각 모델에 최적화된 전처리를 통해 </a:t>
            </a:r>
            <a:r>
              <a:rPr lang="ko-KR" altLang="en-US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효과 개선 필요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다양성을 부여한 점에서 효과가 있었으나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모든 모델의 구조를 완벽히 이해하지는 못하고 이용한 점 보완 필요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최적화 도구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Wandb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에 관한 이해도를 높여 다음 프로젝트에 더욱 다양한 시도 기대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200000"/>
              </a:lnSpc>
              <a:buFontTx/>
              <a:buChar char="-"/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웹 서비스화 할 수 있도록 서버 작업 진행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564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76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8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</a:t>
            </a:r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2669509" y="4152168"/>
            <a:ext cx="18341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FCCA727-E753-4D34-8738-2420DDEEEFB0}"/>
              </a:ext>
            </a:extLst>
          </p:cNvPr>
          <p:cNvCxnSpPr>
            <a:cxnSpLocks/>
          </p:cNvCxnSpPr>
          <p:nvPr/>
        </p:nvCxnSpPr>
        <p:spPr>
          <a:xfrm>
            <a:off x="3619010" y="3501722"/>
            <a:ext cx="0" cy="372942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7460CCFE-A843-415F-B1B1-77174C7CAD3D}"/>
              </a:ext>
            </a:extLst>
          </p:cNvPr>
          <p:cNvSpPr/>
          <p:nvPr/>
        </p:nvSpPr>
        <p:spPr>
          <a:xfrm>
            <a:off x="3587995" y="3911439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7CB392-369F-4D50-A85D-6FC837022B31}"/>
              </a:ext>
            </a:extLst>
          </p:cNvPr>
          <p:cNvCxnSpPr>
            <a:cxnSpLocks/>
            <a:stCxn id="37" idx="4"/>
            <a:endCxn id="43" idx="0"/>
          </p:cNvCxnSpPr>
          <p:nvPr/>
        </p:nvCxnSpPr>
        <p:spPr>
          <a:xfrm flipH="1">
            <a:off x="4865415" y="3480071"/>
            <a:ext cx="7270" cy="1454115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3F8FBBF-7611-4C19-A03D-8216AFE2121A}"/>
              </a:ext>
            </a:extLst>
          </p:cNvPr>
          <p:cNvCxnSpPr>
            <a:cxnSpLocks/>
          </p:cNvCxnSpPr>
          <p:nvPr/>
        </p:nvCxnSpPr>
        <p:spPr>
          <a:xfrm>
            <a:off x="6131354" y="3480071"/>
            <a:ext cx="0" cy="372942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>
            <a:extLst>
              <a:ext uri="{FF2B5EF4-FFF2-40B4-BE49-F238E27FC236}">
                <a16:creationId xmlns:a16="http://schemas.microsoft.com/office/drawing/2014/main" id="{3025260C-A95B-450A-BCC5-785237BF397A}"/>
              </a:ext>
            </a:extLst>
          </p:cNvPr>
          <p:cNvSpPr/>
          <p:nvPr/>
        </p:nvSpPr>
        <p:spPr>
          <a:xfrm>
            <a:off x="6100339" y="3889788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9DB598A-46D5-41C9-A0AB-C3C977BDBF98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7387900" y="3493157"/>
            <a:ext cx="0" cy="1430313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115D0A69-2D43-4AEA-A5EC-A530F31F0191}"/>
              </a:ext>
            </a:extLst>
          </p:cNvPr>
          <p:cNvSpPr/>
          <p:nvPr/>
        </p:nvSpPr>
        <p:spPr>
          <a:xfrm>
            <a:off x="7356885" y="4923470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자유형: 도형 73">
            <a:extLst>
              <a:ext uri="{FF2B5EF4-FFF2-40B4-BE49-F238E27FC236}">
                <a16:creationId xmlns:a16="http://schemas.microsoft.com/office/drawing/2014/main" id="{59315C91-2DCD-4DE7-9E2C-29FD8E4207AE}"/>
              </a:ext>
            </a:extLst>
          </p:cNvPr>
          <p:cNvSpPr/>
          <p:nvPr/>
        </p:nvSpPr>
        <p:spPr>
          <a:xfrm rot="8100000">
            <a:off x="2947612" y="1881007"/>
            <a:ext cx="1342797" cy="1342797"/>
          </a:xfrm>
          <a:custGeom>
            <a:avLst/>
            <a:gdLst>
              <a:gd name="connsiteX0" fmla="*/ 280884 w 1917998"/>
              <a:gd name="connsiteY0" fmla="*/ 1637114 h 1917998"/>
              <a:gd name="connsiteX1" fmla="*/ 0 w 1917998"/>
              <a:gd name="connsiteY1" fmla="*/ 958999 h 1917998"/>
              <a:gd name="connsiteX2" fmla="*/ 1 w 1917998"/>
              <a:gd name="connsiteY2" fmla="*/ 958999 h 1917998"/>
              <a:gd name="connsiteX3" fmla="*/ 348988 w 1917998"/>
              <a:gd name="connsiteY3" fmla="*/ 218989 h 1917998"/>
              <a:gd name="connsiteX4" fmla="*/ 412588 w 1917998"/>
              <a:gd name="connsiteY4" fmla="*/ 171429 h 1917998"/>
              <a:gd name="connsiteX5" fmla="*/ 424795 w 1917998"/>
              <a:gd name="connsiteY5" fmla="*/ 189811 h 1917998"/>
              <a:gd name="connsiteX6" fmla="*/ 363017 w 1917998"/>
              <a:gd name="connsiteY6" fmla="*/ 236008 h 1917998"/>
              <a:gd name="connsiteX7" fmla="*/ 22055 w 1917998"/>
              <a:gd name="connsiteY7" fmla="*/ 959000 h 1917998"/>
              <a:gd name="connsiteX8" fmla="*/ 296480 w 1917998"/>
              <a:gd name="connsiteY8" fmla="*/ 1621520 h 1917998"/>
              <a:gd name="connsiteX9" fmla="*/ 959000 w 1917998"/>
              <a:gd name="connsiteY9" fmla="*/ 1895945 h 1917998"/>
              <a:gd name="connsiteX10" fmla="*/ 1895945 w 1917998"/>
              <a:gd name="connsiteY10" fmla="*/ 959000 h 1917998"/>
              <a:gd name="connsiteX11" fmla="*/ 1895945 w 1917998"/>
              <a:gd name="connsiteY11" fmla="*/ 22055 h 1917998"/>
              <a:gd name="connsiteX12" fmla="*/ 959000 w 1917998"/>
              <a:gd name="connsiteY12" fmla="*/ 22055 h 1917998"/>
              <a:gd name="connsiteX13" fmla="*/ 680382 w 1917998"/>
              <a:gd name="connsiteY13" fmla="*/ 64178 h 1917998"/>
              <a:gd name="connsiteX14" fmla="*/ 677705 w 1917998"/>
              <a:gd name="connsiteY14" fmla="*/ 65158 h 1917998"/>
              <a:gd name="connsiteX15" fmla="*/ 676382 w 1917998"/>
              <a:gd name="connsiteY15" fmla="*/ 58358 h 1917998"/>
              <a:gd name="connsiteX16" fmla="*/ 667739 w 1917998"/>
              <a:gd name="connsiteY16" fmla="*/ 45342 h 1917998"/>
              <a:gd name="connsiteX17" fmla="*/ 673823 w 1917998"/>
              <a:gd name="connsiteY17" fmla="*/ 43115 h 1917998"/>
              <a:gd name="connsiteX18" fmla="*/ 959000 w 1917998"/>
              <a:gd name="connsiteY18" fmla="*/ 0 h 1917998"/>
              <a:gd name="connsiteX19" fmla="*/ 1917998 w 1917998"/>
              <a:gd name="connsiteY19" fmla="*/ 0 h 1917998"/>
              <a:gd name="connsiteX20" fmla="*/ 1917998 w 1917998"/>
              <a:gd name="connsiteY20" fmla="*/ 958999 h 1917998"/>
              <a:gd name="connsiteX21" fmla="*/ 958999 w 1917998"/>
              <a:gd name="connsiteY21" fmla="*/ 1917998 h 1917998"/>
              <a:gd name="connsiteX22" fmla="*/ 280884 w 1917998"/>
              <a:gd name="connsiteY22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17998" h="1917998"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661076"/>
                  <a:pt x="135853" y="394883"/>
                  <a:pt x="348988" y="218989"/>
                </a:cubicBezTo>
                <a:lnTo>
                  <a:pt x="412588" y="171429"/>
                </a:lnTo>
                <a:lnTo>
                  <a:pt x="424795" y="189811"/>
                </a:lnTo>
                <a:lnTo>
                  <a:pt x="363017" y="236008"/>
                </a:lnTo>
                <a:cubicBezTo>
                  <a:pt x="154783" y="407858"/>
                  <a:pt x="22055" y="667929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476460" y="1895945"/>
                  <a:pt x="1895945" y="1476460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861977" y="22055"/>
                  <a:pt x="768397" y="36803"/>
                  <a:pt x="680382" y="64178"/>
                </a:cubicBezTo>
                <a:lnTo>
                  <a:pt x="677705" y="65158"/>
                </a:lnTo>
                <a:lnTo>
                  <a:pt x="676382" y="58358"/>
                </a:lnTo>
                <a:lnTo>
                  <a:pt x="667739" y="45342"/>
                </a:lnTo>
                <a:lnTo>
                  <a:pt x="673823" y="43115"/>
                </a:lnTo>
                <a:cubicBezTo>
                  <a:pt x="763911" y="15095"/>
                  <a:pt x="859692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488640"/>
                  <a:pt x="1488640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1066594-BE1A-447B-8896-AB0811E4FC21}"/>
              </a:ext>
            </a:extLst>
          </p:cNvPr>
          <p:cNvSpPr/>
          <p:nvPr/>
        </p:nvSpPr>
        <p:spPr>
          <a:xfrm>
            <a:off x="3183405" y="2116707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자유형: 도형 76">
            <a:extLst>
              <a:ext uri="{FF2B5EF4-FFF2-40B4-BE49-F238E27FC236}">
                <a16:creationId xmlns:a16="http://schemas.microsoft.com/office/drawing/2014/main" id="{7AF976C0-8BC3-432A-99C1-4278F7BDBA88}"/>
              </a:ext>
            </a:extLst>
          </p:cNvPr>
          <p:cNvSpPr/>
          <p:nvPr/>
        </p:nvSpPr>
        <p:spPr>
          <a:xfrm rot="8100000">
            <a:off x="4201287" y="1881007"/>
            <a:ext cx="1342797" cy="1342797"/>
          </a:xfrm>
          <a:custGeom>
            <a:avLst/>
            <a:gdLst>
              <a:gd name="connsiteX0" fmla="*/ 1486891 w 1917998"/>
              <a:gd name="connsiteY0" fmla="*/ 1759255 h 1917998"/>
              <a:gd name="connsiteX1" fmla="*/ 1474694 w 1917998"/>
              <a:gd name="connsiteY1" fmla="*/ 1740887 h 1917998"/>
              <a:gd name="connsiteX2" fmla="*/ 1482854 w 1917998"/>
              <a:gd name="connsiteY2" fmla="*/ 1735929 h 1917998"/>
              <a:gd name="connsiteX3" fmla="*/ 1895945 w 1917998"/>
              <a:gd name="connsiteY3" fmla="*/ 959000 h 1917998"/>
              <a:gd name="connsiteX4" fmla="*/ 1895945 w 1917998"/>
              <a:gd name="connsiteY4" fmla="*/ 22055 h 1917998"/>
              <a:gd name="connsiteX5" fmla="*/ 959000 w 1917998"/>
              <a:gd name="connsiteY5" fmla="*/ 22055 h 1917998"/>
              <a:gd name="connsiteX6" fmla="*/ 680382 w 1917998"/>
              <a:gd name="connsiteY6" fmla="*/ 64178 h 1917998"/>
              <a:gd name="connsiteX7" fmla="*/ 677706 w 1917998"/>
              <a:gd name="connsiteY7" fmla="*/ 65158 h 1917998"/>
              <a:gd name="connsiteX8" fmla="*/ 676383 w 1917998"/>
              <a:gd name="connsiteY8" fmla="*/ 58358 h 1917998"/>
              <a:gd name="connsiteX9" fmla="*/ 667739 w 1917998"/>
              <a:gd name="connsiteY9" fmla="*/ 45341 h 1917998"/>
              <a:gd name="connsiteX10" fmla="*/ 673823 w 1917998"/>
              <a:gd name="connsiteY10" fmla="*/ 43115 h 1917998"/>
              <a:gd name="connsiteX11" fmla="*/ 959000 w 1917998"/>
              <a:gd name="connsiteY11" fmla="*/ 0 h 1917998"/>
              <a:gd name="connsiteX12" fmla="*/ 1917998 w 1917998"/>
              <a:gd name="connsiteY12" fmla="*/ 0 h 1917998"/>
              <a:gd name="connsiteX13" fmla="*/ 1917998 w 1917998"/>
              <a:gd name="connsiteY13" fmla="*/ 958999 h 1917998"/>
              <a:gd name="connsiteX14" fmla="*/ 1495185 w 1917998"/>
              <a:gd name="connsiteY14" fmla="*/ 1754216 h 1917998"/>
              <a:gd name="connsiteX15" fmla="*/ 280884 w 1917998"/>
              <a:gd name="connsiteY15" fmla="*/ 1637114 h 1917998"/>
              <a:gd name="connsiteX16" fmla="*/ 0 w 1917998"/>
              <a:gd name="connsiteY16" fmla="*/ 958999 h 1917998"/>
              <a:gd name="connsiteX17" fmla="*/ 1 w 1917998"/>
              <a:gd name="connsiteY17" fmla="*/ 958999 h 1917998"/>
              <a:gd name="connsiteX18" fmla="*/ 348988 w 1917998"/>
              <a:gd name="connsiteY18" fmla="*/ 218989 h 1917998"/>
              <a:gd name="connsiteX19" fmla="*/ 412589 w 1917998"/>
              <a:gd name="connsiteY19" fmla="*/ 171428 h 1917998"/>
              <a:gd name="connsiteX20" fmla="*/ 424796 w 1917998"/>
              <a:gd name="connsiteY20" fmla="*/ 189810 h 1917998"/>
              <a:gd name="connsiteX21" fmla="*/ 363017 w 1917998"/>
              <a:gd name="connsiteY21" fmla="*/ 236008 h 1917998"/>
              <a:gd name="connsiteX22" fmla="*/ 22055 w 1917998"/>
              <a:gd name="connsiteY22" fmla="*/ 959000 h 1917998"/>
              <a:gd name="connsiteX23" fmla="*/ 296480 w 1917998"/>
              <a:gd name="connsiteY23" fmla="*/ 1621520 h 1917998"/>
              <a:gd name="connsiteX24" fmla="*/ 959000 w 1917998"/>
              <a:gd name="connsiteY24" fmla="*/ 1895945 h 1917998"/>
              <a:gd name="connsiteX25" fmla="*/ 1147827 w 1917998"/>
              <a:gd name="connsiteY25" fmla="*/ 1876909 h 1917998"/>
              <a:gd name="connsiteX26" fmla="*/ 1223910 w 1917998"/>
              <a:gd name="connsiteY26" fmla="*/ 1857346 h 1917998"/>
              <a:gd name="connsiteX27" fmla="*/ 1228126 w 1917998"/>
              <a:gd name="connsiteY27" fmla="*/ 1879010 h 1917998"/>
              <a:gd name="connsiteX28" fmla="*/ 1152271 w 1917998"/>
              <a:gd name="connsiteY28" fmla="*/ 1898514 h 1917998"/>
              <a:gd name="connsiteX29" fmla="*/ 958999 w 1917998"/>
              <a:gd name="connsiteY29" fmla="*/ 1917998 h 1917998"/>
              <a:gd name="connsiteX30" fmla="*/ 280884 w 1917998"/>
              <a:gd name="connsiteY30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17998" h="1917998">
                <a:moveTo>
                  <a:pt x="1486891" y="1759255"/>
                </a:moveTo>
                <a:lnTo>
                  <a:pt x="1474694" y="1740887"/>
                </a:lnTo>
                <a:lnTo>
                  <a:pt x="1482854" y="1735929"/>
                </a:lnTo>
                <a:cubicBezTo>
                  <a:pt x="1732084" y="1567553"/>
                  <a:pt x="1895945" y="1282412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861977" y="22055"/>
                  <a:pt x="768397" y="36803"/>
                  <a:pt x="680382" y="64178"/>
                </a:cubicBezTo>
                <a:lnTo>
                  <a:pt x="677706" y="65158"/>
                </a:lnTo>
                <a:lnTo>
                  <a:pt x="676383" y="58358"/>
                </a:lnTo>
                <a:lnTo>
                  <a:pt x="667739" y="45341"/>
                </a:lnTo>
                <a:lnTo>
                  <a:pt x="673823" y="43115"/>
                </a:lnTo>
                <a:cubicBezTo>
                  <a:pt x="763911" y="15095"/>
                  <a:pt x="859692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290024"/>
                  <a:pt x="1750280" y="1581877"/>
                  <a:pt x="1495185" y="1754216"/>
                </a:cubicBezTo>
                <a:close/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661076"/>
                  <a:pt x="135853" y="394883"/>
                  <a:pt x="348988" y="218989"/>
                </a:cubicBezTo>
                <a:lnTo>
                  <a:pt x="412589" y="171428"/>
                </a:lnTo>
                <a:lnTo>
                  <a:pt x="424796" y="189810"/>
                </a:lnTo>
                <a:lnTo>
                  <a:pt x="363017" y="236008"/>
                </a:lnTo>
                <a:cubicBezTo>
                  <a:pt x="154783" y="407858"/>
                  <a:pt x="22055" y="667929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023682" y="1895945"/>
                  <a:pt x="1086834" y="1889390"/>
                  <a:pt x="1147827" y="1876909"/>
                </a:cubicBezTo>
                <a:lnTo>
                  <a:pt x="1223910" y="1857346"/>
                </a:lnTo>
                <a:lnTo>
                  <a:pt x="1228126" y="1879010"/>
                </a:lnTo>
                <a:lnTo>
                  <a:pt x="1152271" y="1898514"/>
                </a:lnTo>
                <a:cubicBezTo>
                  <a:pt x="1089842" y="1911289"/>
                  <a:pt x="1025204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82B27D-4595-43ED-B6B7-A568E9CD3887}"/>
              </a:ext>
            </a:extLst>
          </p:cNvPr>
          <p:cNvSpPr/>
          <p:nvPr/>
        </p:nvSpPr>
        <p:spPr>
          <a:xfrm>
            <a:off x="4437080" y="2116707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자유형: 도형 77">
            <a:extLst>
              <a:ext uri="{FF2B5EF4-FFF2-40B4-BE49-F238E27FC236}">
                <a16:creationId xmlns:a16="http://schemas.microsoft.com/office/drawing/2014/main" id="{366D9108-26C3-4632-876F-5D13561CD569}"/>
              </a:ext>
            </a:extLst>
          </p:cNvPr>
          <p:cNvSpPr/>
          <p:nvPr/>
        </p:nvSpPr>
        <p:spPr>
          <a:xfrm rot="8100000">
            <a:off x="5454962" y="1881006"/>
            <a:ext cx="1342797" cy="1342797"/>
          </a:xfrm>
          <a:custGeom>
            <a:avLst/>
            <a:gdLst>
              <a:gd name="connsiteX0" fmla="*/ 1486892 w 1917998"/>
              <a:gd name="connsiteY0" fmla="*/ 1759254 h 1917998"/>
              <a:gd name="connsiteX1" fmla="*/ 1474695 w 1917998"/>
              <a:gd name="connsiteY1" fmla="*/ 1740887 h 1917998"/>
              <a:gd name="connsiteX2" fmla="*/ 1482854 w 1917998"/>
              <a:gd name="connsiteY2" fmla="*/ 1735929 h 1917998"/>
              <a:gd name="connsiteX3" fmla="*/ 1895945 w 1917998"/>
              <a:gd name="connsiteY3" fmla="*/ 959000 h 1917998"/>
              <a:gd name="connsiteX4" fmla="*/ 1895945 w 1917998"/>
              <a:gd name="connsiteY4" fmla="*/ 22055 h 1917998"/>
              <a:gd name="connsiteX5" fmla="*/ 959000 w 1917998"/>
              <a:gd name="connsiteY5" fmla="*/ 22055 h 1917998"/>
              <a:gd name="connsiteX6" fmla="*/ 680382 w 1917998"/>
              <a:gd name="connsiteY6" fmla="*/ 64178 h 1917998"/>
              <a:gd name="connsiteX7" fmla="*/ 677707 w 1917998"/>
              <a:gd name="connsiteY7" fmla="*/ 65158 h 1917998"/>
              <a:gd name="connsiteX8" fmla="*/ 676383 w 1917998"/>
              <a:gd name="connsiteY8" fmla="*/ 58357 h 1917998"/>
              <a:gd name="connsiteX9" fmla="*/ 667740 w 1917998"/>
              <a:gd name="connsiteY9" fmla="*/ 45341 h 1917998"/>
              <a:gd name="connsiteX10" fmla="*/ 673823 w 1917998"/>
              <a:gd name="connsiteY10" fmla="*/ 43115 h 1917998"/>
              <a:gd name="connsiteX11" fmla="*/ 959000 w 1917998"/>
              <a:gd name="connsiteY11" fmla="*/ 0 h 1917998"/>
              <a:gd name="connsiteX12" fmla="*/ 1917998 w 1917998"/>
              <a:gd name="connsiteY12" fmla="*/ 0 h 1917998"/>
              <a:gd name="connsiteX13" fmla="*/ 1917998 w 1917998"/>
              <a:gd name="connsiteY13" fmla="*/ 958999 h 1917998"/>
              <a:gd name="connsiteX14" fmla="*/ 1495185 w 1917998"/>
              <a:gd name="connsiteY14" fmla="*/ 1754216 h 1917998"/>
              <a:gd name="connsiteX15" fmla="*/ 280884 w 1917998"/>
              <a:gd name="connsiteY15" fmla="*/ 1637114 h 1917998"/>
              <a:gd name="connsiteX16" fmla="*/ 0 w 1917998"/>
              <a:gd name="connsiteY16" fmla="*/ 958999 h 1917998"/>
              <a:gd name="connsiteX17" fmla="*/ 1 w 1917998"/>
              <a:gd name="connsiteY17" fmla="*/ 958999 h 1917998"/>
              <a:gd name="connsiteX18" fmla="*/ 348988 w 1917998"/>
              <a:gd name="connsiteY18" fmla="*/ 218989 h 1917998"/>
              <a:gd name="connsiteX19" fmla="*/ 412590 w 1917998"/>
              <a:gd name="connsiteY19" fmla="*/ 171428 h 1917998"/>
              <a:gd name="connsiteX20" fmla="*/ 424797 w 1917998"/>
              <a:gd name="connsiteY20" fmla="*/ 189810 h 1917998"/>
              <a:gd name="connsiteX21" fmla="*/ 363017 w 1917998"/>
              <a:gd name="connsiteY21" fmla="*/ 236008 h 1917998"/>
              <a:gd name="connsiteX22" fmla="*/ 22055 w 1917998"/>
              <a:gd name="connsiteY22" fmla="*/ 959000 h 1917998"/>
              <a:gd name="connsiteX23" fmla="*/ 296480 w 1917998"/>
              <a:gd name="connsiteY23" fmla="*/ 1621520 h 1917998"/>
              <a:gd name="connsiteX24" fmla="*/ 959000 w 1917998"/>
              <a:gd name="connsiteY24" fmla="*/ 1895945 h 1917998"/>
              <a:gd name="connsiteX25" fmla="*/ 1147827 w 1917998"/>
              <a:gd name="connsiteY25" fmla="*/ 1876910 h 1917998"/>
              <a:gd name="connsiteX26" fmla="*/ 1223911 w 1917998"/>
              <a:gd name="connsiteY26" fmla="*/ 1857346 h 1917998"/>
              <a:gd name="connsiteX27" fmla="*/ 1228126 w 1917998"/>
              <a:gd name="connsiteY27" fmla="*/ 1879010 h 1917998"/>
              <a:gd name="connsiteX28" fmla="*/ 1152271 w 1917998"/>
              <a:gd name="connsiteY28" fmla="*/ 1898514 h 1917998"/>
              <a:gd name="connsiteX29" fmla="*/ 958999 w 1917998"/>
              <a:gd name="connsiteY29" fmla="*/ 1917998 h 1917998"/>
              <a:gd name="connsiteX30" fmla="*/ 280884 w 1917998"/>
              <a:gd name="connsiteY30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17998" h="1917998">
                <a:moveTo>
                  <a:pt x="1486892" y="1759254"/>
                </a:moveTo>
                <a:lnTo>
                  <a:pt x="1474695" y="1740887"/>
                </a:lnTo>
                <a:lnTo>
                  <a:pt x="1482854" y="1735929"/>
                </a:lnTo>
                <a:cubicBezTo>
                  <a:pt x="1732084" y="1567553"/>
                  <a:pt x="1895945" y="1282412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861977" y="22055"/>
                  <a:pt x="768397" y="36803"/>
                  <a:pt x="680382" y="64178"/>
                </a:cubicBezTo>
                <a:lnTo>
                  <a:pt x="677707" y="65158"/>
                </a:lnTo>
                <a:lnTo>
                  <a:pt x="676383" y="58357"/>
                </a:lnTo>
                <a:lnTo>
                  <a:pt x="667740" y="45341"/>
                </a:lnTo>
                <a:lnTo>
                  <a:pt x="673823" y="43115"/>
                </a:lnTo>
                <a:cubicBezTo>
                  <a:pt x="763911" y="15095"/>
                  <a:pt x="859692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290024"/>
                  <a:pt x="1750280" y="1581877"/>
                  <a:pt x="1495185" y="1754216"/>
                </a:cubicBezTo>
                <a:close/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661076"/>
                  <a:pt x="135853" y="394883"/>
                  <a:pt x="348988" y="218989"/>
                </a:cubicBezTo>
                <a:lnTo>
                  <a:pt x="412590" y="171428"/>
                </a:lnTo>
                <a:lnTo>
                  <a:pt x="424797" y="189810"/>
                </a:lnTo>
                <a:lnTo>
                  <a:pt x="363017" y="236008"/>
                </a:lnTo>
                <a:cubicBezTo>
                  <a:pt x="154783" y="407858"/>
                  <a:pt x="22055" y="667929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023682" y="1895945"/>
                  <a:pt x="1086834" y="1889390"/>
                  <a:pt x="1147827" y="1876910"/>
                </a:cubicBezTo>
                <a:lnTo>
                  <a:pt x="1223911" y="1857346"/>
                </a:lnTo>
                <a:lnTo>
                  <a:pt x="1228126" y="1879010"/>
                </a:lnTo>
                <a:lnTo>
                  <a:pt x="1152271" y="1898514"/>
                </a:lnTo>
                <a:cubicBezTo>
                  <a:pt x="1089842" y="1911289"/>
                  <a:pt x="1025204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927EAB90-6FD0-4ED3-B44E-D8021DB67EC4}"/>
              </a:ext>
            </a:extLst>
          </p:cNvPr>
          <p:cNvSpPr/>
          <p:nvPr/>
        </p:nvSpPr>
        <p:spPr>
          <a:xfrm>
            <a:off x="5690755" y="2116706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1B852702-5EB1-4AD3-884D-0AAA0599581F}"/>
              </a:ext>
            </a:extLst>
          </p:cNvPr>
          <p:cNvSpPr/>
          <p:nvPr/>
        </p:nvSpPr>
        <p:spPr>
          <a:xfrm>
            <a:off x="6944430" y="2116705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773E97E-EB8A-47C4-B477-36366539348E}"/>
              </a:ext>
            </a:extLst>
          </p:cNvPr>
          <p:cNvSpPr/>
          <p:nvPr/>
        </p:nvSpPr>
        <p:spPr>
          <a:xfrm>
            <a:off x="4834400" y="4934186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Freeform 36">
            <a:extLst>
              <a:ext uri="{FF2B5EF4-FFF2-40B4-BE49-F238E27FC236}">
                <a16:creationId xmlns:a16="http://schemas.microsoft.com/office/drawing/2014/main" id="{B688A5C6-1A31-4A5E-9138-73C0F44675EA}"/>
              </a:ext>
            </a:extLst>
          </p:cNvPr>
          <p:cNvSpPr>
            <a:spLocks noEditPoints="1"/>
          </p:cNvSpPr>
          <p:nvPr/>
        </p:nvSpPr>
        <p:spPr bwMode="auto">
          <a:xfrm>
            <a:off x="4760062" y="2374600"/>
            <a:ext cx="237221" cy="398986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55" name="자유형: 도형 75">
            <a:extLst>
              <a:ext uri="{FF2B5EF4-FFF2-40B4-BE49-F238E27FC236}">
                <a16:creationId xmlns:a16="http://schemas.microsoft.com/office/drawing/2014/main" id="{CECF46FC-03B0-432A-A369-F62ABCEA4827}"/>
              </a:ext>
            </a:extLst>
          </p:cNvPr>
          <p:cNvSpPr/>
          <p:nvPr/>
        </p:nvSpPr>
        <p:spPr>
          <a:xfrm rot="8100000">
            <a:off x="7962312" y="1881005"/>
            <a:ext cx="1342797" cy="1342797"/>
          </a:xfrm>
          <a:custGeom>
            <a:avLst/>
            <a:gdLst>
              <a:gd name="connsiteX0" fmla="*/ 280884 w 1917998"/>
              <a:gd name="connsiteY0" fmla="*/ 1637114 h 1917998"/>
              <a:gd name="connsiteX1" fmla="*/ 0 w 1917998"/>
              <a:gd name="connsiteY1" fmla="*/ 958999 h 1917998"/>
              <a:gd name="connsiteX2" fmla="*/ 1 w 1917998"/>
              <a:gd name="connsiteY2" fmla="*/ 958999 h 1917998"/>
              <a:gd name="connsiteX3" fmla="*/ 959000 w 1917998"/>
              <a:gd name="connsiteY3" fmla="*/ 0 h 1917998"/>
              <a:gd name="connsiteX4" fmla="*/ 1917998 w 1917998"/>
              <a:gd name="connsiteY4" fmla="*/ 0 h 1917998"/>
              <a:gd name="connsiteX5" fmla="*/ 1917998 w 1917998"/>
              <a:gd name="connsiteY5" fmla="*/ 958999 h 1917998"/>
              <a:gd name="connsiteX6" fmla="*/ 1495185 w 1917998"/>
              <a:gd name="connsiteY6" fmla="*/ 1754216 h 1917998"/>
              <a:gd name="connsiteX7" fmla="*/ 1486892 w 1917998"/>
              <a:gd name="connsiteY7" fmla="*/ 1759254 h 1917998"/>
              <a:gd name="connsiteX8" fmla="*/ 1474695 w 1917998"/>
              <a:gd name="connsiteY8" fmla="*/ 1740886 h 1917998"/>
              <a:gd name="connsiteX9" fmla="*/ 1482854 w 1917998"/>
              <a:gd name="connsiteY9" fmla="*/ 1735929 h 1917998"/>
              <a:gd name="connsiteX10" fmla="*/ 1895945 w 1917998"/>
              <a:gd name="connsiteY10" fmla="*/ 959000 h 1917998"/>
              <a:gd name="connsiteX11" fmla="*/ 1895945 w 1917998"/>
              <a:gd name="connsiteY11" fmla="*/ 22055 h 1917998"/>
              <a:gd name="connsiteX12" fmla="*/ 959000 w 1917998"/>
              <a:gd name="connsiteY12" fmla="*/ 22055 h 1917998"/>
              <a:gd name="connsiteX13" fmla="*/ 22055 w 1917998"/>
              <a:gd name="connsiteY13" fmla="*/ 959000 h 1917998"/>
              <a:gd name="connsiteX14" fmla="*/ 296480 w 1917998"/>
              <a:gd name="connsiteY14" fmla="*/ 1621520 h 1917998"/>
              <a:gd name="connsiteX15" fmla="*/ 959000 w 1917998"/>
              <a:gd name="connsiteY15" fmla="*/ 1895945 h 1917998"/>
              <a:gd name="connsiteX16" fmla="*/ 1147827 w 1917998"/>
              <a:gd name="connsiteY16" fmla="*/ 1876909 h 1917998"/>
              <a:gd name="connsiteX17" fmla="*/ 1223912 w 1917998"/>
              <a:gd name="connsiteY17" fmla="*/ 1857346 h 1917998"/>
              <a:gd name="connsiteX18" fmla="*/ 1228127 w 1917998"/>
              <a:gd name="connsiteY18" fmla="*/ 1879010 h 1917998"/>
              <a:gd name="connsiteX19" fmla="*/ 1152271 w 1917998"/>
              <a:gd name="connsiteY19" fmla="*/ 1898514 h 1917998"/>
              <a:gd name="connsiteX20" fmla="*/ 958999 w 1917998"/>
              <a:gd name="connsiteY20" fmla="*/ 1917998 h 1917998"/>
              <a:gd name="connsiteX21" fmla="*/ 280884 w 1917998"/>
              <a:gd name="connsiteY21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917998" h="1917998"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429358"/>
                  <a:pt x="429359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290024"/>
                  <a:pt x="1750280" y="1581877"/>
                  <a:pt x="1495185" y="1754216"/>
                </a:cubicBezTo>
                <a:lnTo>
                  <a:pt x="1486892" y="1759254"/>
                </a:lnTo>
                <a:lnTo>
                  <a:pt x="1474695" y="1740886"/>
                </a:lnTo>
                <a:lnTo>
                  <a:pt x="1482854" y="1735929"/>
                </a:lnTo>
                <a:cubicBezTo>
                  <a:pt x="1732084" y="1567553"/>
                  <a:pt x="1895945" y="1282412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441540" y="22055"/>
                  <a:pt x="22055" y="441540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023682" y="1895945"/>
                  <a:pt x="1086834" y="1889390"/>
                  <a:pt x="1147827" y="1876909"/>
                </a:cubicBezTo>
                <a:lnTo>
                  <a:pt x="1223912" y="1857346"/>
                </a:lnTo>
                <a:lnTo>
                  <a:pt x="1228127" y="1879010"/>
                </a:lnTo>
                <a:lnTo>
                  <a:pt x="1152271" y="1898514"/>
                </a:lnTo>
                <a:cubicBezTo>
                  <a:pt x="1089842" y="1911289"/>
                  <a:pt x="1025204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B852702-5EB1-4AD3-884D-0AAA0599581F}"/>
              </a:ext>
            </a:extLst>
          </p:cNvPr>
          <p:cNvSpPr/>
          <p:nvPr/>
        </p:nvSpPr>
        <p:spPr>
          <a:xfrm>
            <a:off x="8198105" y="2116705"/>
            <a:ext cx="871211" cy="871211"/>
          </a:xfrm>
          <a:prstGeom prst="ellipse">
            <a:avLst/>
          </a:prstGeom>
          <a:solidFill>
            <a:schemeClr val="bg1"/>
          </a:solidFill>
          <a:ln w="25400"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F3F8FBBF-7611-4C19-A03D-8216AFE2121A}"/>
              </a:ext>
            </a:extLst>
          </p:cNvPr>
          <p:cNvCxnSpPr>
            <a:cxnSpLocks/>
          </p:cNvCxnSpPr>
          <p:nvPr/>
        </p:nvCxnSpPr>
        <p:spPr>
          <a:xfrm>
            <a:off x="8642707" y="3480071"/>
            <a:ext cx="0" cy="372942"/>
          </a:xfrm>
          <a:prstGeom prst="line">
            <a:avLst/>
          </a:prstGeom>
          <a:ln w="22225">
            <a:solidFill>
              <a:srgbClr val="FF9999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3025260C-A95B-450A-BCC5-785237BF397A}"/>
              </a:ext>
            </a:extLst>
          </p:cNvPr>
          <p:cNvSpPr/>
          <p:nvPr/>
        </p:nvSpPr>
        <p:spPr>
          <a:xfrm>
            <a:off x="8611693" y="3889788"/>
            <a:ext cx="62030" cy="62030"/>
          </a:xfrm>
          <a:prstGeom prst="ellipse">
            <a:avLst/>
          </a:prstGeom>
          <a:solidFill>
            <a:srgbClr val="FF9999"/>
          </a:solidFill>
          <a:ln w="120650" cmpd="thinThick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0" name="자유형: 도형 76">
            <a:extLst>
              <a:ext uri="{FF2B5EF4-FFF2-40B4-BE49-F238E27FC236}">
                <a16:creationId xmlns:a16="http://schemas.microsoft.com/office/drawing/2014/main" id="{7AF976C0-8BC3-432A-99C1-4278F7BDBA88}"/>
              </a:ext>
            </a:extLst>
          </p:cNvPr>
          <p:cNvSpPr/>
          <p:nvPr/>
        </p:nvSpPr>
        <p:spPr>
          <a:xfrm rot="8100000">
            <a:off x="6719078" y="1881007"/>
            <a:ext cx="1342797" cy="1342797"/>
          </a:xfrm>
          <a:custGeom>
            <a:avLst/>
            <a:gdLst>
              <a:gd name="connsiteX0" fmla="*/ 1486891 w 1917998"/>
              <a:gd name="connsiteY0" fmla="*/ 1759255 h 1917998"/>
              <a:gd name="connsiteX1" fmla="*/ 1474694 w 1917998"/>
              <a:gd name="connsiteY1" fmla="*/ 1740887 h 1917998"/>
              <a:gd name="connsiteX2" fmla="*/ 1482854 w 1917998"/>
              <a:gd name="connsiteY2" fmla="*/ 1735929 h 1917998"/>
              <a:gd name="connsiteX3" fmla="*/ 1895945 w 1917998"/>
              <a:gd name="connsiteY3" fmla="*/ 959000 h 1917998"/>
              <a:gd name="connsiteX4" fmla="*/ 1895945 w 1917998"/>
              <a:gd name="connsiteY4" fmla="*/ 22055 h 1917998"/>
              <a:gd name="connsiteX5" fmla="*/ 959000 w 1917998"/>
              <a:gd name="connsiteY5" fmla="*/ 22055 h 1917998"/>
              <a:gd name="connsiteX6" fmla="*/ 680382 w 1917998"/>
              <a:gd name="connsiteY6" fmla="*/ 64178 h 1917998"/>
              <a:gd name="connsiteX7" fmla="*/ 677706 w 1917998"/>
              <a:gd name="connsiteY7" fmla="*/ 65158 h 1917998"/>
              <a:gd name="connsiteX8" fmla="*/ 676383 w 1917998"/>
              <a:gd name="connsiteY8" fmla="*/ 58358 h 1917998"/>
              <a:gd name="connsiteX9" fmla="*/ 667739 w 1917998"/>
              <a:gd name="connsiteY9" fmla="*/ 45341 h 1917998"/>
              <a:gd name="connsiteX10" fmla="*/ 673823 w 1917998"/>
              <a:gd name="connsiteY10" fmla="*/ 43115 h 1917998"/>
              <a:gd name="connsiteX11" fmla="*/ 959000 w 1917998"/>
              <a:gd name="connsiteY11" fmla="*/ 0 h 1917998"/>
              <a:gd name="connsiteX12" fmla="*/ 1917998 w 1917998"/>
              <a:gd name="connsiteY12" fmla="*/ 0 h 1917998"/>
              <a:gd name="connsiteX13" fmla="*/ 1917998 w 1917998"/>
              <a:gd name="connsiteY13" fmla="*/ 958999 h 1917998"/>
              <a:gd name="connsiteX14" fmla="*/ 1495185 w 1917998"/>
              <a:gd name="connsiteY14" fmla="*/ 1754216 h 1917998"/>
              <a:gd name="connsiteX15" fmla="*/ 280884 w 1917998"/>
              <a:gd name="connsiteY15" fmla="*/ 1637114 h 1917998"/>
              <a:gd name="connsiteX16" fmla="*/ 0 w 1917998"/>
              <a:gd name="connsiteY16" fmla="*/ 958999 h 1917998"/>
              <a:gd name="connsiteX17" fmla="*/ 1 w 1917998"/>
              <a:gd name="connsiteY17" fmla="*/ 958999 h 1917998"/>
              <a:gd name="connsiteX18" fmla="*/ 348988 w 1917998"/>
              <a:gd name="connsiteY18" fmla="*/ 218989 h 1917998"/>
              <a:gd name="connsiteX19" fmla="*/ 412589 w 1917998"/>
              <a:gd name="connsiteY19" fmla="*/ 171428 h 1917998"/>
              <a:gd name="connsiteX20" fmla="*/ 424796 w 1917998"/>
              <a:gd name="connsiteY20" fmla="*/ 189810 h 1917998"/>
              <a:gd name="connsiteX21" fmla="*/ 363017 w 1917998"/>
              <a:gd name="connsiteY21" fmla="*/ 236008 h 1917998"/>
              <a:gd name="connsiteX22" fmla="*/ 22055 w 1917998"/>
              <a:gd name="connsiteY22" fmla="*/ 959000 h 1917998"/>
              <a:gd name="connsiteX23" fmla="*/ 296480 w 1917998"/>
              <a:gd name="connsiteY23" fmla="*/ 1621520 h 1917998"/>
              <a:gd name="connsiteX24" fmla="*/ 959000 w 1917998"/>
              <a:gd name="connsiteY24" fmla="*/ 1895945 h 1917998"/>
              <a:gd name="connsiteX25" fmla="*/ 1147827 w 1917998"/>
              <a:gd name="connsiteY25" fmla="*/ 1876909 h 1917998"/>
              <a:gd name="connsiteX26" fmla="*/ 1223910 w 1917998"/>
              <a:gd name="connsiteY26" fmla="*/ 1857346 h 1917998"/>
              <a:gd name="connsiteX27" fmla="*/ 1228126 w 1917998"/>
              <a:gd name="connsiteY27" fmla="*/ 1879010 h 1917998"/>
              <a:gd name="connsiteX28" fmla="*/ 1152271 w 1917998"/>
              <a:gd name="connsiteY28" fmla="*/ 1898514 h 1917998"/>
              <a:gd name="connsiteX29" fmla="*/ 958999 w 1917998"/>
              <a:gd name="connsiteY29" fmla="*/ 1917998 h 1917998"/>
              <a:gd name="connsiteX30" fmla="*/ 280884 w 1917998"/>
              <a:gd name="connsiteY30" fmla="*/ 1637114 h 191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917998" h="1917998">
                <a:moveTo>
                  <a:pt x="1486891" y="1759255"/>
                </a:moveTo>
                <a:lnTo>
                  <a:pt x="1474694" y="1740887"/>
                </a:lnTo>
                <a:lnTo>
                  <a:pt x="1482854" y="1735929"/>
                </a:lnTo>
                <a:cubicBezTo>
                  <a:pt x="1732084" y="1567553"/>
                  <a:pt x="1895945" y="1282412"/>
                  <a:pt x="1895945" y="959000"/>
                </a:cubicBezTo>
                <a:lnTo>
                  <a:pt x="1895945" y="22055"/>
                </a:lnTo>
                <a:lnTo>
                  <a:pt x="959000" y="22055"/>
                </a:lnTo>
                <a:cubicBezTo>
                  <a:pt x="861977" y="22055"/>
                  <a:pt x="768397" y="36803"/>
                  <a:pt x="680382" y="64178"/>
                </a:cubicBezTo>
                <a:lnTo>
                  <a:pt x="677706" y="65158"/>
                </a:lnTo>
                <a:lnTo>
                  <a:pt x="676383" y="58358"/>
                </a:lnTo>
                <a:lnTo>
                  <a:pt x="667739" y="45341"/>
                </a:lnTo>
                <a:lnTo>
                  <a:pt x="673823" y="43115"/>
                </a:lnTo>
                <a:cubicBezTo>
                  <a:pt x="763911" y="15095"/>
                  <a:pt x="859692" y="0"/>
                  <a:pt x="959000" y="0"/>
                </a:cubicBezTo>
                <a:lnTo>
                  <a:pt x="1917998" y="0"/>
                </a:lnTo>
                <a:lnTo>
                  <a:pt x="1917998" y="958999"/>
                </a:lnTo>
                <a:cubicBezTo>
                  <a:pt x="1917998" y="1290024"/>
                  <a:pt x="1750280" y="1581877"/>
                  <a:pt x="1495185" y="1754216"/>
                </a:cubicBezTo>
                <a:close/>
                <a:moveTo>
                  <a:pt x="280884" y="1637114"/>
                </a:moveTo>
                <a:cubicBezTo>
                  <a:pt x="107339" y="1463569"/>
                  <a:pt x="0" y="1223820"/>
                  <a:pt x="0" y="958999"/>
                </a:cubicBezTo>
                <a:lnTo>
                  <a:pt x="1" y="958999"/>
                </a:lnTo>
                <a:cubicBezTo>
                  <a:pt x="1" y="661076"/>
                  <a:pt x="135853" y="394883"/>
                  <a:pt x="348988" y="218989"/>
                </a:cubicBezTo>
                <a:lnTo>
                  <a:pt x="412589" y="171428"/>
                </a:lnTo>
                <a:lnTo>
                  <a:pt x="424796" y="189810"/>
                </a:lnTo>
                <a:lnTo>
                  <a:pt x="363017" y="236008"/>
                </a:lnTo>
                <a:cubicBezTo>
                  <a:pt x="154783" y="407858"/>
                  <a:pt x="22055" y="667929"/>
                  <a:pt x="22055" y="959000"/>
                </a:cubicBezTo>
                <a:cubicBezTo>
                  <a:pt x="22055" y="1217730"/>
                  <a:pt x="126926" y="1451966"/>
                  <a:pt x="296480" y="1621520"/>
                </a:cubicBezTo>
                <a:cubicBezTo>
                  <a:pt x="466034" y="1791074"/>
                  <a:pt x="700270" y="1895945"/>
                  <a:pt x="959000" y="1895945"/>
                </a:cubicBezTo>
                <a:cubicBezTo>
                  <a:pt x="1023682" y="1895945"/>
                  <a:pt x="1086834" y="1889390"/>
                  <a:pt x="1147827" y="1876909"/>
                </a:cubicBezTo>
                <a:lnTo>
                  <a:pt x="1223910" y="1857346"/>
                </a:lnTo>
                <a:lnTo>
                  <a:pt x="1228126" y="1879010"/>
                </a:lnTo>
                <a:lnTo>
                  <a:pt x="1152271" y="1898514"/>
                </a:lnTo>
                <a:cubicBezTo>
                  <a:pt x="1089842" y="1911289"/>
                  <a:pt x="1025204" y="1917998"/>
                  <a:pt x="958999" y="1917998"/>
                </a:cubicBezTo>
                <a:cubicBezTo>
                  <a:pt x="694178" y="1917998"/>
                  <a:pt x="454429" y="1810659"/>
                  <a:pt x="280884" y="1637114"/>
                </a:cubicBez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3562226" y="5122782"/>
            <a:ext cx="26063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구성 및 역할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Freeform 9">
            <a:extLst>
              <a:ext uri="{FF2B5EF4-FFF2-40B4-BE49-F238E27FC236}">
                <a16:creationId xmlns:a16="http://schemas.microsoft.com/office/drawing/2014/main" id="{440B7989-4D26-4FE2-B475-BD83EF218D0A}"/>
              </a:ext>
            </a:extLst>
          </p:cNvPr>
          <p:cNvSpPr>
            <a:spLocks/>
          </p:cNvSpPr>
          <p:nvPr/>
        </p:nvSpPr>
        <p:spPr bwMode="auto">
          <a:xfrm>
            <a:off x="3493773" y="2401643"/>
            <a:ext cx="249835" cy="329703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sp>
        <p:nvSpPr>
          <p:cNvPr id="65" name="Freeform 6">
            <a:extLst>
              <a:ext uri="{FF2B5EF4-FFF2-40B4-BE49-F238E27FC236}">
                <a16:creationId xmlns:a16="http://schemas.microsoft.com/office/drawing/2014/main" id="{1175D134-AB69-4BA7-9AB2-A41CF1AFC2F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5957670" y="2406786"/>
            <a:ext cx="351750" cy="311860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600" dirty="0">
              <a:solidFill>
                <a:prstClr val="black"/>
              </a:solidFill>
            </a:endParaRPr>
          </a:p>
        </p:txBody>
      </p:sp>
      <p:sp>
        <p:nvSpPr>
          <p:cNvPr id="45" name="자유형 23">
            <a:extLst>
              <a:ext uri="{FF2B5EF4-FFF2-40B4-BE49-F238E27FC236}">
                <a16:creationId xmlns:a16="http://schemas.microsoft.com/office/drawing/2014/main" id="{1794AC1F-B463-4EA1-B52D-42816F789F27}"/>
              </a:ext>
            </a:extLst>
          </p:cNvPr>
          <p:cNvSpPr>
            <a:spLocks/>
          </p:cNvSpPr>
          <p:nvPr/>
        </p:nvSpPr>
        <p:spPr bwMode="auto">
          <a:xfrm>
            <a:off x="8458760" y="2393096"/>
            <a:ext cx="371973" cy="32554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999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600">
              <a:solidFill>
                <a:prstClr val="black"/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 rot="10800000">
            <a:off x="7134595" y="2305266"/>
            <a:ext cx="398603" cy="529770"/>
            <a:chOff x="5642596" y="2403131"/>
            <a:chExt cx="1344505" cy="1786940"/>
          </a:xfrm>
          <a:solidFill>
            <a:srgbClr val="FAC3BE"/>
          </a:solidFill>
        </p:grpSpPr>
        <p:sp>
          <p:nvSpPr>
            <p:cNvPr id="104" name="모서리가 둥근 직사각형 103"/>
            <p:cNvSpPr/>
            <p:nvPr/>
          </p:nvSpPr>
          <p:spPr>
            <a:xfrm rot="5400000">
              <a:off x="5304050" y="2988619"/>
              <a:ext cx="1666275" cy="4953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5" name="모서리가 둥근 직사각형 104"/>
            <p:cNvSpPr/>
            <p:nvPr/>
          </p:nvSpPr>
          <p:spPr>
            <a:xfrm rot="8100000">
              <a:off x="5805523" y="3366615"/>
              <a:ext cx="1181578" cy="451923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13500000" flipH="1">
              <a:off x="5270700" y="3388643"/>
              <a:ext cx="1173324" cy="429531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4801749" y="3987889"/>
            <a:ext cx="2663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프로세스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6025089" y="5064304"/>
            <a:ext cx="266359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9EADDDB-6866-40FC-A26C-A28547EB8A7F}"/>
              </a:ext>
            </a:extLst>
          </p:cNvPr>
          <p:cNvSpPr/>
          <p:nvPr/>
        </p:nvSpPr>
        <p:spPr>
          <a:xfrm>
            <a:off x="7369438" y="3997809"/>
            <a:ext cx="26635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5. </a:t>
            </a: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자체 평가 및 보완</a:t>
            </a: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851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r="9768"/>
          <a:stretch/>
        </p:blipFill>
        <p:spPr>
          <a:xfrm>
            <a:off x="5604966" y="-87682"/>
            <a:ext cx="6700245" cy="7013338"/>
          </a:xfrm>
          <a:prstGeom prst="rect">
            <a:avLst/>
          </a:prstGeom>
        </p:spPr>
      </p:pic>
      <p:sp>
        <p:nvSpPr>
          <p:cNvPr id="5" name="자유형 4"/>
          <p:cNvSpPr/>
          <p:nvPr/>
        </p:nvSpPr>
        <p:spPr>
          <a:xfrm rot="19049714">
            <a:off x="3315126" y="5517364"/>
            <a:ext cx="2964244" cy="2725108"/>
          </a:xfrm>
          <a:custGeom>
            <a:avLst/>
            <a:gdLst>
              <a:gd name="connsiteX0" fmla="*/ 2667636 w 2964244"/>
              <a:gd name="connsiteY0" fmla="*/ 296609 h 2964245"/>
              <a:gd name="connsiteX1" fmla="*/ 2964244 w 2964244"/>
              <a:gd name="connsiteY1" fmla="*/ 1012685 h 2964245"/>
              <a:gd name="connsiteX2" fmla="*/ 2964244 w 2964244"/>
              <a:gd name="connsiteY2" fmla="*/ 2964245 h 2964245"/>
              <a:gd name="connsiteX3" fmla="*/ 0 w 2964244"/>
              <a:gd name="connsiteY3" fmla="*/ 0 h 2964245"/>
              <a:gd name="connsiteX4" fmla="*/ 1951559 w 2964244"/>
              <a:gd name="connsiteY4" fmla="*/ 0 h 2964245"/>
              <a:gd name="connsiteX5" fmla="*/ 2667636 w 2964244"/>
              <a:gd name="connsiteY5" fmla="*/ 296609 h 2964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64244" h="2964245">
                <a:moveTo>
                  <a:pt x="2667636" y="296609"/>
                </a:moveTo>
                <a:cubicBezTo>
                  <a:pt x="2850895" y="479869"/>
                  <a:pt x="2964244" y="733040"/>
                  <a:pt x="2964244" y="1012685"/>
                </a:cubicBezTo>
                <a:lnTo>
                  <a:pt x="2964244" y="2964245"/>
                </a:lnTo>
                <a:lnTo>
                  <a:pt x="0" y="0"/>
                </a:lnTo>
                <a:lnTo>
                  <a:pt x="1951559" y="0"/>
                </a:lnTo>
                <a:cubicBezTo>
                  <a:pt x="2231204" y="0"/>
                  <a:pt x="2484375" y="113349"/>
                  <a:pt x="2667636" y="296609"/>
                </a:cubicBezTo>
                <a:close/>
              </a:path>
            </a:pathLst>
          </a:custGeom>
          <a:solidFill>
            <a:srgbClr val="FAC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1201100" y="303768"/>
            <a:ext cx="3324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기술 자연어 처리 전문가 양성 과정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8</a:t>
            </a:r>
            <a:r>
              <a:rPr lang="ko-KR" altLang="en-US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회차</a:t>
            </a:r>
            <a:endParaRPr lang="en-US" altLang="ko-KR" sz="1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01" y="443135"/>
            <a:ext cx="747528" cy="1918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68201" y="1865308"/>
            <a:ext cx="5612690" cy="3844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첫 번째 프로젝트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 Yelp </a:t>
            </a: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식당 리뷰 데이터 를 활용한 문장 분류기 성능 개선</a:t>
            </a:r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68201" y="2587990"/>
            <a:ext cx="2052165" cy="7599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감사합니다</a:t>
            </a:r>
            <a:endParaRPr lang="en-US" altLang="ko-KR" sz="32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9AF59-362C-4412-948B-DC2C356DEA69}"/>
              </a:ext>
            </a:extLst>
          </p:cNvPr>
          <p:cNvSpPr/>
          <p:nvPr/>
        </p:nvSpPr>
        <p:spPr>
          <a:xfrm>
            <a:off x="468201" y="2280001"/>
            <a:ext cx="5136765" cy="307989"/>
          </a:xfrm>
          <a:prstGeom prst="rect">
            <a:avLst/>
          </a:prstGeom>
          <a:solidFill>
            <a:srgbClr val="333F50"/>
          </a:solidFill>
        </p:spPr>
        <p:txBody>
          <a:bodyPr wrap="square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조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김도연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양은지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오희주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이다원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이지수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전효택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정명찬</a:t>
            </a:r>
            <a:r>
              <a:rPr lang="en-US" altLang="ko-KR" sz="1400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99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593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개요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1838597" y="1475940"/>
            <a:ext cx="1752328" cy="632260"/>
            <a:chOff x="682897" y="1552140"/>
            <a:chExt cx="1752328" cy="63226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63226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62921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프로젝트 주제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832225" y="1553013"/>
            <a:ext cx="476885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Yelp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식당 리뷰 데이터 를 활용한 문장 분류기 성능 개선 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838597" y="2510164"/>
            <a:ext cx="1752328" cy="632260"/>
            <a:chOff x="1204048" y="2586364"/>
            <a:chExt cx="1752328" cy="632260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204048" y="2586364"/>
              <a:ext cx="1752328" cy="63226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1321251" y="2637600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278251" y="2663437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개발 환경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852862" y="2402392"/>
            <a:ext cx="4486276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Python(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Colab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VScode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Torch, Transformers, </a:t>
            </a:r>
            <a:r>
              <a:rPr lang="en-US" altLang="ko-KR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Wandb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Matplotlib  </a:t>
            </a:r>
            <a:endParaRPr lang="ko-KR" altLang="en-US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838597" y="3544388"/>
            <a:ext cx="1752328" cy="632260"/>
            <a:chOff x="682897" y="3620588"/>
            <a:chExt cx="1752328" cy="63226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682897" y="3620588"/>
              <a:ext cx="1752328" cy="63226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5" name="직선 연결선 14"/>
            <p:cNvCxnSpPr/>
            <p:nvPr/>
          </p:nvCxnSpPr>
          <p:spPr>
            <a:xfrm>
              <a:off x="800100" y="3671824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3697661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진행 프로세스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3832225" y="3621461"/>
            <a:ext cx="4932214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</a:t>
            </a:r>
            <a:r>
              <a:rPr lang="ko-KR" altLang="en-US" sz="16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&gt;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모델 선정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Hyperparameter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최적화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&gt;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앙상블 적용 성능 개선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최종 평가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활용 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838597" y="4604671"/>
            <a:ext cx="1752328" cy="632260"/>
            <a:chOff x="1204048" y="5543501"/>
            <a:chExt cx="1752328" cy="63226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1204048" y="5543501"/>
              <a:ext cx="1752328" cy="63226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>
              <a:off x="1321251" y="5594737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278251" y="5620574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목표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2FDB11-878A-A8E4-6E56-AF297D963231}"/>
              </a:ext>
            </a:extLst>
          </p:cNvPr>
          <p:cNvSpPr/>
          <p:nvPr/>
        </p:nvSpPr>
        <p:spPr>
          <a:xfrm>
            <a:off x="3777600" y="4662375"/>
            <a:ext cx="764090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개선 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98.1%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(baseline code) &gt; 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99%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10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팀 구성 및 역할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오각형 4"/>
          <p:cNvSpPr/>
          <p:nvPr/>
        </p:nvSpPr>
        <p:spPr>
          <a:xfrm flipH="1">
            <a:off x="1398144" y="1882960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FAC3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26416" y="1882961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이지수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11506" y="2392315"/>
            <a:ext cx="4000571" cy="6723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정제 및 정규화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증강</a:t>
            </a:r>
            <a:r>
              <a: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&amp; </a:t>
            </a:r>
            <a:r>
              <a:rPr lang="ko-KR" altLang="en-US" sz="1600" spc="-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성과 검증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8" y="3372338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오각형 31"/>
          <p:cNvSpPr/>
          <p:nvPr/>
        </p:nvSpPr>
        <p:spPr>
          <a:xfrm flipH="1">
            <a:off x="1398144" y="3372337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BFD3D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26416" y="3372338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이다원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11506" y="3881691"/>
            <a:ext cx="4000571" cy="6723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선택 및 설계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학습</a:t>
            </a:r>
            <a:r>
              <a: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평가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8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88" y="4855697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오각형 36"/>
          <p:cNvSpPr/>
          <p:nvPr/>
        </p:nvSpPr>
        <p:spPr>
          <a:xfrm flipH="1">
            <a:off x="1398144" y="4855696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BFD3D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26416" y="4855697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전효택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811506" y="5365050"/>
            <a:ext cx="4000571" cy="6723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600" spc="-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최적화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종합</a:t>
            </a:r>
            <a:r>
              <a: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오각형 45"/>
          <p:cNvSpPr/>
          <p:nvPr/>
        </p:nvSpPr>
        <p:spPr>
          <a:xfrm>
            <a:off x="6162804" y="1882960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BFD3D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9392133" y="1882961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오희주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6313114" y="2392314"/>
            <a:ext cx="4000571" cy="6723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선택 및 설계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학습</a:t>
            </a:r>
            <a:r>
              <a: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평가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1" name="오각형 50"/>
          <p:cNvSpPr/>
          <p:nvPr/>
        </p:nvSpPr>
        <p:spPr>
          <a:xfrm>
            <a:off x="6162804" y="4855696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FAC3B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9392133" y="4855697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양은지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6313114" y="5365050"/>
            <a:ext cx="4000571" cy="6723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600" spc="-5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최적화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종합</a:t>
            </a:r>
            <a:r>
              <a: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6" name="오각형 55"/>
          <p:cNvSpPr/>
          <p:nvPr/>
        </p:nvSpPr>
        <p:spPr>
          <a:xfrm>
            <a:off x="6162804" y="3372337"/>
            <a:ext cx="4564243" cy="1363305"/>
          </a:xfrm>
          <a:prstGeom prst="homePlate">
            <a:avLst>
              <a:gd name="adj" fmla="val 24771"/>
            </a:avLst>
          </a:prstGeom>
          <a:solidFill>
            <a:schemeClr val="bg1"/>
          </a:solidFill>
          <a:ln w="28575">
            <a:solidFill>
              <a:srgbClr val="BFD3D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9392133" y="3372338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정명찬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 flipH="1">
            <a:off x="6313114" y="3881691"/>
            <a:ext cx="4000571" cy="67236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latinLnBrk="0">
              <a:buFontTx/>
              <a:buChar char="-"/>
              <a:defRPr/>
            </a:pP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선택 및 설계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학습</a:t>
            </a:r>
            <a:r>
              <a: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평가</a:t>
            </a:r>
            <a:endParaRPr lang="en-US" altLang="ko-KR" sz="1600" spc="-5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0" name="그룹 59"/>
          <p:cNvGrpSpPr/>
          <p:nvPr/>
        </p:nvGrpSpPr>
        <p:grpSpPr>
          <a:xfrm>
            <a:off x="7236063" y="404544"/>
            <a:ext cx="4564243" cy="1363305"/>
            <a:chOff x="1398144" y="1580310"/>
            <a:chExt cx="4564243" cy="1363305"/>
          </a:xfrm>
        </p:grpSpPr>
        <p:sp>
          <p:nvSpPr>
            <p:cNvPr id="61" name="오각형 60"/>
            <p:cNvSpPr/>
            <p:nvPr/>
          </p:nvSpPr>
          <p:spPr>
            <a:xfrm flipH="1">
              <a:off x="1398144" y="1580310"/>
              <a:ext cx="4564243" cy="1363305"/>
            </a:xfrm>
            <a:prstGeom prst="homePlate">
              <a:avLst>
                <a:gd name="adj" fmla="val 24771"/>
              </a:avLst>
            </a:prstGeom>
            <a:solidFill>
              <a:schemeClr val="bg1"/>
            </a:solidFill>
            <a:ln w="28575">
              <a:solidFill>
                <a:srgbClr val="BFD3D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826416" y="1580311"/>
              <a:ext cx="90664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김도연</a:t>
              </a: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1811506" y="2010348"/>
              <a:ext cx="4000571" cy="83099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285750" indent="-285750" latinLnBrk="0">
                <a:buFontTx/>
                <a:buChar char="-"/>
                <a:defRPr/>
              </a:pPr>
              <a:r>
                <a:rPr lang="ko-KR" altLang="en-US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진행 사항 총 정리</a:t>
              </a:r>
              <a:endPara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latinLnBrk="0">
                <a:buFontTx/>
                <a:buChar char="-"/>
                <a:defRPr/>
              </a:pPr>
              <a:r>
                <a:rPr lang="ko-KR" altLang="en-US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정제 및 정규화</a:t>
              </a:r>
              <a:endParaRPr lang="en-US" altLang="ko-KR" sz="1600" spc="-5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  <a:p>
              <a:pPr marL="285750" indent="-285750" latinLnBrk="0">
                <a:buFontTx/>
                <a:buChar char="-"/>
                <a:defRPr/>
              </a:pPr>
              <a:r>
                <a:rPr lang="ko-KR" altLang="en-US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서비스 시스템 설계</a:t>
              </a:r>
              <a:r>
                <a:rPr lang="en-US" altLang="ko-KR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spc="-5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서버 구축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5509066" y="318338"/>
            <a:ext cx="906642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★ 팀장</a:t>
            </a:r>
          </a:p>
        </p:txBody>
      </p:sp>
      <p:pic>
        <p:nvPicPr>
          <p:cNvPr id="65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804" y="391570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" descr="https://cdn-icons-png.flaticon.com/512/5615/561569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92" y="1949370"/>
            <a:ext cx="1006850" cy="1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00" y="3372338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https://cdn-icons-png.flaticon.com/512/7484/748491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200" y="1882960"/>
            <a:ext cx="1073259" cy="107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cdn-icons-png.flaticon.com/512/5615/561569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7404" y="4849678"/>
            <a:ext cx="1006850" cy="100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/>
          <p:cNvSpPr txBox="1"/>
          <p:nvPr/>
        </p:nvSpPr>
        <p:spPr>
          <a:xfrm>
            <a:off x="1527768" y="1049561"/>
            <a:ext cx="150393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050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이름은 가나다순</a:t>
            </a:r>
          </a:p>
        </p:txBody>
      </p:sp>
    </p:spTree>
    <p:extLst>
      <p:ext uri="{BB962C8B-B14F-4D97-AF65-F5344CB8AC3E}">
        <p14:creationId xmlns:p14="http://schemas.microsoft.com/office/powerpoint/2010/main" val="418014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599633"/>
              </p:ext>
            </p:extLst>
          </p:nvPr>
        </p:nvGraphicFramePr>
        <p:xfrm>
          <a:off x="388305" y="1943406"/>
          <a:ext cx="7202468" cy="415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2468">
                  <a:extLst>
                    <a:ext uri="{9D8B030D-6E8A-4147-A177-3AD203B41FA5}">
                      <a16:colId xmlns:a16="http://schemas.microsoft.com/office/drawing/2014/main" val="3002594174"/>
                    </a:ext>
                  </a:extLst>
                </a:gridCol>
              </a:tblGrid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9291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08679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41486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561073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62349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AC3BE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183264"/>
                  </a:ext>
                </a:extLst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프로세스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08703" y="1866378"/>
            <a:ext cx="1919425" cy="640657"/>
            <a:chOff x="1671500" y="1322263"/>
            <a:chExt cx="1919425" cy="640657"/>
          </a:xfrm>
        </p:grpSpPr>
        <p:grpSp>
          <p:nvGrpSpPr>
            <p:cNvPr id="22" name="그룹 21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" name="직선 연결선 6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사전 기획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" name="칠각형 4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95225" y="2114383"/>
            <a:ext cx="2554745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목표 설정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역할 분담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버그 해결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7693318" y="1866378"/>
            <a:ext cx="3908121" cy="0"/>
          </a:xfrm>
          <a:prstGeom prst="line">
            <a:avLst/>
          </a:prstGeom>
          <a:ln w="28575">
            <a:solidFill>
              <a:srgbClr val="333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413971"/>
              </p:ext>
            </p:extLst>
          </p:nvPr>
        </p:nvGraphicFramePr>
        <p:xfrm>
          <a:off x="7693318" y="1943406"/>
          <a:ext cx="3908120" cy="415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624">
                  <a:extLst>
                    <a:ext uri="{9D8B030D-6E8A-4147-A177-3AD203B41FA5}">
                      <a16:colId xmlns:a16="http://schemas.microsoft.com/office/drawing/2014/main" val="3002594174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3854308802"/>
                    </a:ext>
                  </a:extLst>
                </a:gridCol>
                <a:gridCol w="793208">
                  <a:extLst>
                    <a:ext uri="{9D8B030D-6E8A-4147-A177-3AD203B41FA5}">
                      <a16:colId xmlns:a16="http://schemas.microsoft.com/office/drawing/2014/main" val="2582908983"/>
                    </a:ext>
                  </a:extLst>
                </a:gridCol>
                <a:gridCol w="770040">
                  <a:extLst>
                    <a:ext uri="{9D8B030D-6E8A-4147-A177-3AD203B41FA5}">
                      <a16:colId xmlns:a16="http://schemas.microsoft.com/office/drawing/2014/main" val="2407205255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302683572"/>
                    </a:ext>
                  </a:extLst>
                </a:gridCol>
              </a:tblGrid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79291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08679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441486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561073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623497"/>
                  </a:ext>
                </a:extLst>
              </a:tr>
              <a:tr h="6917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C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0183264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10632"/>
              </p:ext>
            </p:extLst>
          </p:nvPr>
        </p:nvGraphicFramePr>
        <p:xfrm>
          <a:off x="7693318" y="1361811"/>
          <a:ext cx="390812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1624">
                  <a:extLst>
                    <a:ext uri="{9D8B030D-6E8A-4147-A177-3AD203B41FA5}">
                      <a16:colId xmlns:a16="http://schemas.microsoft.com/office/drawing/2014/main" val="3002594174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3854308802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2582908983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2407205255"/>
                    </a:ext>
                  </a:extLst>
                </a:gridCol>
                <a:gridCol w="781624">
                  <a:extLst>
                    <a:ext uri="{9D8B030D-6E8A-4147-A177-3AD203B41FA5}">
                      <a16:colId xmlns:a16="http://schemas.microsoft.com/office/drawing/2014/main" val="302683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12/26</a:t>
                      </a:r>
                    </a:p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27</a:t>
                      </a:r>
                    </a:p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28</a:t>
                      </a:r>
                    </a:p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29</a:t>
                      </a:r>
                    </a:p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30</a:t>
                      </a:r>
                    </a:p>
                    <a:p>
                      <a:pPr algn="ctr" latinLnBrk="1"/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0" dirty="0">
                          <a:ln w="12700">
                            <a:noFill/>
                          </a:ln>
                          <a:solidFill>
                            <a:schemeClr val="bg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200" b="1" kern="0" dirty="0">
                        <a:ln w="12700">
                          <a:noFill/>
                        </a:ln>
                        <a:solidFill>
                          <a:schemeClr val="bg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792917"/>
                  </a:ext>
                </a:extLst>
              </a:tr>
            </a:tbl>
          </a:graphicData>
        </a:graphic>
      </p:graphicFrame>
      <p:grpSp>
        <p:nvGrpSpPr>
          <p:cNvPr id="48" name="그룹 47"/>
          <p:cNvGrpSpPr/>
          <p:nvPr/>
        </p:nvGrpSpPr>
        <p:grpSpPr>
          <a:xfrm>
            <a:off x="508703" y="2578721"/>
            <a:ext cx="1919425" cy="640657"/>
            <a:chOff x="1671500" y="1322263"/>
            <a:chExt cx="1919425" cy="640657"/>
          </a:xfrm>
        </p:grpSpPr>
        <p:grpSp>
          <p:nvGrpSpPr>
            <p:cNvPr id="49" name="그룹 48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2" name="직선 연결선 51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데이터 </a:t>
                </a:r>
                <a:r>
                  <a:rPr lang="ko-KR" altLang="en-US" sz="1600" b="1" kern="0" dirty="0" err="1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전처리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0" name="칠각형 49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508703" y="3291064"/>
            <a:ext cx="1919425" cy="640657"/>
            <a:chOff x="1671500" y="1322263"/>
            <a:chExt cx="1919425" cy="640657"/>
          </a:xfrm>
        </p:grpSpPr>
        <p:grpSp>
          <p:nvGrpSpPr>
            <p:cNvPr id="55" name="그룹 54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57" name="모서리가 둥근 직사각형 56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8" name="직선 연결선 57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모델 선정</a:t>
                </a:r>
                <a:r>
                  <a:rPr lang="en-US" altLang="ko-KR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, </a:t>
                </a: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학습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56" name="칠각형 55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508703" y="4003407"/>
            <a:ext cx="1919425" cy="640657"/>
            <a:chOff x="1671500" y="1322263"/>
            <a:chExt cx="1919425" cy="640657"/>
          </a:xfrm>
        </p:grpSpPr>
        <p:grpSp>
          <p:nvGrpSpPr>
            <p:cNvPr id="61" name="그룹 60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4" name="직선 연결선 63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최적화</a:t>
                </a:r>
                <a:r>
                  <a:rPr lang="en-US" altLang="ko-KR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(</a:t>
                </a:r>
                <a:r>
                  <a:rPr lang="en-US" altLang="ko-KR" sz="1600" b="1" kern="0" dirty="0" err="1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Wandb</a:t>
                </a:r>
                <a:r>
                  <a:rPr lang="en-US" altLang="ko-KR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)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62" name="칠각형 61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08703" y="4715750"/>
            <a:ext cx="1919425" cy="640657"/>
            <a:chOff x="1671500" y="1322263"/>
            <a:chExt cx="1919425" cy="640657"/>
          </a:xfrm>
        </p:grpSpPr>
        <p:grpSp>
          <p:nvGrpSpPr>
            <p:cNvPr id="67" name="그룹 66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69" name="모서리가 둥근 직사각형 68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0" name="직선 연결선 69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모델 활용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68" name="칠각형 67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508703" y="5428095"/>
            <a:ext cx="1919425" cy="640657"/>
            <a:chOff x="1671500" y="1322263"/>
            <a:chExt cx="1919425" cy="640657"/>
          </a:xfrm>
        </p:grpSpPr>
        <p:grpSp>
          <p:nvGrpSpPr>
            <p:cNvPr id="73" name="그룹 72"/>
            <p:cNvGrpSpPr/>
            <p:nvPr/>
          </p:nvGrpSpPr>
          <p:grpSpPr>
            <a:xfrm>
              <a:off x="1838597" y="1475940"/>
              <a:ext cx="1752328" cy="486980"/>
              <a:chOff x="682897" y="1552140"/>
              <a:chExt cx="1752328" cy="486980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682897" y="1552140"/>
                <a:ext cx="1752328" cy="486980"/>
              </a:xfrm>
              <a:prstGeom prst="roundRect">
                <a:avLst>
                  <a:gd name="adj" fmla="val 20984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76" name="직선 연결선 75"/>
              <p:cNvCxnSpPr/>
              <p:nvPr/>
            </p:nvCxnSpPr>
            <p:spPr>
              <a:xfrm>
                <a:off x="800100" y="1603376"/>
                <a:ext cx="1524000" cy="0"/>
              </a:xfrm>
              <a:prstGeom prst="line">
                <a:avLst/>
              </a:prstGeom>
              <a:ln w="38100">
                <a:solidFill>
                  <a:srgbClr val="FAC3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B6753770-2F8C-4EF2-84D4-3EA51738CDCB}"/>
                  </a:ext>
                </a:extLst>
              </p:cNvPr>
              <p:cNvSpPr/>
              <p:nvPr/>
            </p:nvSpPr>
            <p:spPr>
              <a:xfrm>
                <a:off x="757100" y="1566583"/>
                <a:ext cx="1603922" cy="426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latinLnBrk="0">
                  <a:lnSpc>
                    <a:spcPct val="150000"/>
                  </a:lnSpc>
                  <a:defRPr/>
                </a:pPr>
                <a:r>
                  <a:rPr lang="ko-KR" altLang="en-US" sz="1600" b="1" kern="0" dirty="0">
                    <a:ln w="12700">
                      <a:noFill/>
                    </a:ln>
                    <a:solidFill>
                      <a:schemeClr val="bg1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프로젝트 발표</a:t>
                </a:r>
                <a:endParaRPr lang="en-US" altLang="ko-KR" sz="400" kern="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74" name="칠각형 73"/>
            <p:cNvSpPr/>
            <p:nvPr/>
          </p:nvSpPr>
          <p:spPr>
            <a:xfrm>
              <a:off x="1671500" y="1322263"/>
              <a:ext cx="409825" cy="409825"/>
            </a:xfrm>
            <a:prstGeom prst="heptagon">
              <a:avLst/>
            </a:prstGeom>
            <a:solidFill>
              <a:srgbClr val="FAC3BE"/>
            </a:solidFill>
            <a:ln>
              <a:solidFill>
                <a:srgbClr val="333F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b="1" dirty="0">
                  <a:solidFill>
                    <a:srgbClr val="333F5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</a:t>
              </a:r>
              <a:endParaRPr lang="ko-KR" altLang="en-US" b="1" dirty="0">
                <a:solidFill>
                  <a:srgbClr val="333F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7640877" y="908522"/>
            <a:ext cx="4010665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프로젝트 총 개발기간 </a:t>
            </a: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12/26(</a:t>
            </a:r>
            <a:r>
              <a:rPr lang="ko-KR" altLang="en-US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월</a:t>
            </a: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~30(</a:t>
            </a:r>
            <a:r>
              <a:rPr lang="ko-KR" altLang="en-US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금</a:t>
            </a: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 / </a:t>
            </a:r>
            <a:r>
              <a:rPr lang="ko-KR" altLang="en-US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총 </a:t>
            </a: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ko-KR" altLang="en-US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95225" y="2615547"/>
            <a:ext cx="2223557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정제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정규화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증강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95225" y="3311258"/>
            <a:ext cx="2223557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Pretrained  Model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선정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학습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평가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95225" y="4024343"/>
            <a:ext cx="2223557" cy="7075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모델 종합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비교</a:t>
            </a:r>
            <a:endParaRPr lang="en-US" altLang="ko-KR" sz="14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하이퍼파라미터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최적화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2577972" y="4872628"/>
            <a:ext cx="3500775" cy="3844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앙상블 적용 최종 평가</a:t>
            </a: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시스템 설계</a:t>
            </a:r>
          </a:p>
        </p:txBody>
      </p:sp>
    </p:spTree>
    <p:extLst>
      <p:ext uri="{BB962C8B-B14F-4D97-AF65-F5344CB8AC3E}">
        <p14:creationId xmlns:p14="http://schemas.microsoft.com/office/powerpoint/2010/main" val="286086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6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전처리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7228691" y="2112736"/>
            <a:ext cx="2556651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2) TEXT </a:t>
            </a: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및 </a:t>
            </a:r>
            <a:r>
              <a:rPr lang="ko-KR" altLang="en-US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토큰화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228692" y="2592486"/>
            <a:ext cx="4028778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“_</a:t>
            </a:r>
            <a:r>
              <a:rPr lang="en-US" altLang="ko-KR" sz="12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_” 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공백 대체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 외 특수문자는 공백 대체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0E0BD9F-F4D6-917E-03A8-862AA421121C}"/>
              </a:ext>
            </a:extLst>
          </p:cNvPr>
          <p:cNvSpPr/>
          <p:nvPr/>
        </p:nvSpPr>
        <p:spPr>
          <a:xfrm>
            <a:off x="817955" y="2043726"/>
            <a:ext cx="363796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 Augmentation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2CDC1C-B974-5AE2-926E-DEBE49D12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00" y="2481309"/>
            <a:ext cx="3353268" cy="60015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FD5EDBA-6C31-B613-D952-EB6C711CD7A2}"/>
              </a:ext>
            </a:extLst>
          </p:cNvPr>
          <p:cNvSpPr/>
          <p:nvPr/>
        </p:nvSpPr>
        <p:spPr>
          <a:xfrm>
            <a:off x="717512" y="3144581"/>
            <a:ext cx="5732715" cy="2651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클래스 불균형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Contextual Word Embeddings Augmenter 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 Original: The quick brown fox jumps over the lazy dog 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Augmented Text: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1) the old quick brown fox instinctively jumps over for the lazy dog.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2) the quick young brown fox dog jumps over the remaining lazy dog.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Neg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* 3 = 531654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* 2 = 532082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32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7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전처리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17955" y="2043726"/>
            <a:ext cx="363796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 Augmentation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00" y="2481309"/>
            <a:ext cx="3353268" cy="600159"/>
          </a:xfrm>
          <a:prstGeom prst="rect">
            <a:avLst/>
          </a:prstGeom>
        </p:spPr>
      </p:pic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D01380B4-34BE-6D05-BE52-170181E681CE}"/>
              </a:ext>
            </a:extLst>
          </p:cNvPr>
          <p:cNvSpPr/>
          <p:nvPr/>
        </p:nvSpPr>
        <p:spPr>
          <a:xfrm>
            <a:off x="6737222" y="3567264"/>
            <a:ext cx="715993" cy="910087"/>
          </a:xfrm>
          <a:prstGeom prst="chevron">
            <a:avLst/>
          </a:prstGeom>
          <a:solidFill>
            <a:srgbClr val="FAC3BE"/>
          </a:solidFill>
          <a:ln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699835-FB27-3650-8EE9-6275CDA670CC}"/>
              </a:ext>
            </a:extLst>
          </p:cNvPr>
          <p:cNvSpPr/>
          <p:nvPr/>
        </p:nvSpPr>
        <p:spPr>
          <a:xfrm>
            <a:off x="8134468" y="2818999"/>
            <a:ext cx="2545034" cy="22728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 시간이 너무 길어져 활용 어려움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부분적 적용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불균형 해소</a:t>
            </a: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Neg : 262476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 : 266041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5264E90-D5CB-8B2D-FC5A-1BB395F410D5}"/>
              </a:ext>
            </a:extLst>
          </p:cNvPr>
          <p:cNvSpPr/>
          <p:nvPr/>
        </p:nvSpPr>
        <p:spPr>
          <a:xfrm>
            <a:off x="717512" y="3144581"/>
            <a:ext cx="5732715" cy="2651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클래스 불균형</a:t>
            </a:r>
            <a:endParaRPr lang="en-US" altLang="ko-KR" sz="12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Contextual Word Embeddings Augmenter </a:t>
            </a: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  <a:endParaRPr lang="en-US" altLang="ko-KR" sz="12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sz="12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</a:t>
            </a: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:  Original: The quick brown fox jumps over the lazy dog 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Augmented Text: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1) the old quick brown fox instinctively jumps over for the lazy dog.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4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2) the quick young brown fox dog jumps over the remaining lazy dog.</a:t>
            </a: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Neg</a:t>
            </a: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* 3 = 531654</a:t>
            </a: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Pos</a:t>
            </a:r>
            <a:r>
              <a:rPr lang="en-US" altLang="ko-KR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* 2 = 532082</a:t>
            </a:r>
            <a:r>
              <a:rPr lang="ko-KR" altLang="en-US" sz="12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endParaRPr lang="en-US" altLang="ko-KR" sz="12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605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57100" y="1566583"/>
              <a:ext cx="1603922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데이터 전처리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17955" y="2043726"/>
            <a:ext cx="3637964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Data Augmentation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17955" y="3954921"/>
            <a:ext cx="36379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2) TEXT </a:t>
            </a: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전처리 및 </a:t>
            </a:r>
            <a:r>
              <a:rPr lang="ko-KR" altLang="en-US" sz="1600" b="1" kern="0" dirty="0" err="1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토큰화</a:t>
            </a: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74380" y="2560357"/>
            <a:ext cx="5732715" cy="342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endParaRPr lang="en-US" altLang="ko-KR" sz="12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17955" y="4434671"/>
            <a:ext cx="5732715" cy="619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“_</a:t>
            </a:r>
            <a:r>
              <a:rPr lang="en-US" altLang="ko-KR" sz="1200" b="1" kern="0" dirty="0" err="1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num</a:t>
            </a:r>
            <a:r>
              <a:rPr lang="en-US" altLang="ko-KR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_” </a:t>
            </a: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은 공백 대체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71450" indent="-171450" latinLnBrk="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영어 외 특수문자는 공백 대체</a:t>
            </a:r>
            <a:endParaRPr lang="en-US" altLang="ko-KR" sz="12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CD3557-3798-BBA1-5CA8-E3CF6D68C3D0}"/>
              </a:ext>
            </a:extLst>
          </p:cNvPr>
          <p:cNvSpPr/>
          <p:nvPr/>
        </p:nvSpPr>
        <p:spPr>
          <a:xfrm>
            <a:off x="884609" y="2560357"/>
            <a:ext cx="2545034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Neg : 262476</a:t>
            </a:r>
          </a:p>
          <a:p>
            <a:pPr marL="285750" indent="-285750" latinLnBrk="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Pos : 266041</a:t>
            </a: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6CD51945-D8D9-D800-0E78-23B5FC71283D}"/>
              </a:ext>
            </a:extLst>
          </p:cNvPr>
          <p:cNvSpPr/>
          <p:nvPr/>
        </p:nvSpPr>
        <p:spPr>
          <a:xfrm>
            <a:off x="4304575" y="3157470"/>
            <a:ext cx="715993" cy="910087"/>
          </a:xfrm>
          <a:prstGeom prst="chevron">
            <a:avLst/>
          </a:prstGeom>
          <a:solidFill>
            <a:srgbClr val="FAC3BE"/>
          </a:solidFill>
          <a:ln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C19D14-D200-B342-2C58-BFFE39FE203F}"/>
              </a:ext>
            </a:extLst>
          </p:cNvPr>
          <p:cNvSpPr/>
          <p:nvPr/>
        </p:nvSpPr>
        <p:spPr>
          <a:xfrm>
            <a:off x="5589688" y="3008778"/>
            <a:ext cx="2545034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Overfitting </a:t>
            </a: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발생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 latinLnBrk="0">
              <a:lnSpc>
                <a:spcPct val="150000"/>
              </a:lnSpc>
              <a:buFontTx/>
              <a:buChar char="-"/>
              <a:defRPr/>
            </a:pP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개선 효과 없음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B6E2F9-2866-7CD4-A120-C6EBC73712EA}"/>
              </a:ext>
            </a:extLst>
          </p:cNvPr>
          <p:cNvSpPr/>
          <p:nvPr/>
        </p:nvSpPr>
        <p:spPr>
          <a:xfrm>
            <a:off x="9158132" y="3368218"/>
            <a:ext cx="2004447" cy="426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solidFill>
                  <a:schemeClr val="bg2">
                    <a:lumMod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기존의 데이터셋 활용</a:t>
            </a:r>
            <a:endParaRPr lang="en-US" altLang="ko-KR" sz="1600" b="1" kern="0" dirty="0">
              <a:ln w="12700">
                <a:noFill/>
              </a:ln>
              <a:solidFill>
                <a:schemeClr val="bg2">
                  <a:lumMod val="2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6F2923CE-63FF-4F10-173C-3691DBB66EFD}"/>
              </a:ext>
            </a:extLst>
          </p:cNvPr>
          <p:cNvSpPr/>
          <p:nvPr/>
        </p:nvSpPr>
        <p:spPr>
          <a:xfrm>
            <a:off x="7898907" y="3171854"/>
            <a:ext cx="715993" cy="910087"/>
          </a:xfrm>
          <a:prstGeom prst="chevron">
            <a:avLst/>
          </a:prstGeom>
          <a:solidFill>
            <a:srgbClr val="FAC3BE"/>
          </a:solidFill>
          <a:ln>
            <a:solidFill>
              <a:srgbClr val="FAC3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586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B6ED0-4314-459F-B1AF-65841F25416D}" type="slidenum">
              <a:rPr lang="ko-KR" altLang="en-US" smtClean="0"/>
              <a:pPr/>
              <a:t>9</a:t>
            </a:fld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884609" y="1466257"/>
            <a:ext cx="1752328" cy="486980"/>
            <a:chOff x="682897" y="1552140"/>
            <a:chExt cx="1752328" cy="48698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682897" y="1552140"/>
              <a:ext cx="1752328" cy="486980"/>
            </a:xfrm>
            <a:prstGeom prst="roundRect">
              <a:avLst>
                <a:gd name="adj" fmla="val 20984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800100" y="1603376"/>
              <a:ext cx="1524000" cy="0"/>
            </a:xfrm>
            <a:prstGeom prst="line">
              <a:avLst/>
            </a:prstGeom>
            <a:ln w="38100">
              <a:solidFill>
                <a:srgbClr val="FAC3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6753770-2F8C-4EF2-84D4-3EA51738CDCB}"/>
                </a:ext>
              </a:extLst>
            </p:cNvPr>
            <p:cNvSpPr/>
            <p:nvPr/>
          </p:nvSpPr>
          <p:spPr>
            <a:xfrm>
              <a:off x="731221" y="1566583"/>
              <a:ext cx="1678125" cy="4261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latinLnBrk="0">
                <a:lnSpc>
                  <a:spcPct val="150000"/>
                </a:lnSpc>
                <a:defRPr/>
              </a:pP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모델 선정</a:t>
              </a:r>
              <a:r>
                <a:rPr lang="en-US" altLang="ko-KR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600" b="1" kern="0" dirty="0">
                  <a:ln w="12700">
                    <a:noFill/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학습</a:t>
              </a:r>
              <a:endParaRPr lang="en-US" altLang="ko-KR" sz="400" kern="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884609" y="2069604"/>
            <a:ext cx="4601791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600" b="1" kern="0" dirty="0">
                <a:ln w="12700">
                  <a:noFill/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구조가 다른 다양한 모델을 통해 정확도를 확인</a:t>
            </a:r>
            <a:endParaRPr lang="en-US" altLang="ko-KR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753770-2F8C-4EF2-84D4-3EA51738CDCB}"/>
              </a:ext>
            </a:extLst>
          </p:cNvPr>
          <p:cNvSpPr/>
          <p:nvPr/>
        </p:nvSpPr>
        <p:spPr>
          <a:xfrm>
            <a:off x="1164678" y="505157"/>
            <a:ext cx="3052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</a:t>
            </a:r>
            <a:r>
              <a:rPr lang="ko-KR" altLang="en-US" sz="2400" b="1" kern="0" dirty="0">
                <a:ln w="1270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진행 결과</a:t>
            </a:r>
            <a:endParaRPr lang="en-US" altLang="ko-KR" sz="700" kern="0" dirty="0">
              <a:solidFill>
                <a:prstClr val="black">
                  <a:lumMod val="50000"/>
                  <a:lumOff val="50000"/>
                </a:prst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AB79A7-A96C-D07E-DE5B-0F1E9E7DE7F4}"/>
              </a:ext>
            </a:extLst>
          </p:cNvPr>
          <p:cNvSpPr/>
          <p:nvPr/>
        </p:nvSpPr>
        <p:spPr>
          <a:xfrm>
            <a:off x="349775" y="2765472"/>
            <a:ext cx="2091505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600" b="1" kern="0" dirty="0" err="1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bert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-base-uncased’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4B371E-C4DA-2020-BC77-5646803A0FFC}"/>
              </a:ext>
            </a:extLst>
          </p:cNvPr>
          <p:cNvSpPr/>
          <p:nvPr/>
        </p:nvSpPr>
        <p:spPr>
          <a:xfrm>
            <a:off x="3124608" y="2765472"/>
            <a:ext cx="5061867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en-US" altLang="ko-KR" sz="1600" b="1" kern="0" dirty="0" err="1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VictorSanh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/Roberta-base-finetuned-yelp-polarity’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F7922E0-DA4E-E4FD-669F-6167C6C26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1191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60A00-C340-3B38-94FF-AD532EB3D8B6}"/>
              </a:ext>
            </a:extLst>
          </p:cNvPr>
          <p:cNvSpPr/>
          <p:nvPr/>
        </p:nvSpPr>
        <p:spPr>
          <a:xfrm>
            <a:off x="8556363" y="2765472"/>
            <a:ext cx="3486103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‘google/</a:t>
            </a:r>
            <a:r>
              <a:rPr lang="en-US" altLang="ko-KR" sz="1600" b="1" kern="0" dirty="0" err="1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electra</a:t>
            </a:r>
            <a:r>
              <a:rPr lang="en-US" altLang="ko-KR" sz="1600" b="1" kern="0" dirty="0">
                <a:ln w="12700">
                  <a:noFill/>
                </a:ln>
                <a:solidFill>
                  <a:srgbClr val="FF505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-base-discriminator’</a:t>
            </a:r>
          </a:p>
          <a:p>
            <a:pPr latinLnBrk="0">
              <a:lnSpc>
                <a:spcPct val="150000"/>
              </a:lnSpc>
              <a:defRPr/>
            </a:pPr>
            <a:endParaRPr lang="ko-KR" altLang="en-US" sz="1600" b="1" kern="0" dirty="0">
              <a:ln w="12700">
                <a:noFill/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41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</TotalTime>
  <Words>936</Words>
  <Application>Microsoft Office PowerPoint</Application>
  <PresentationFormat>와이드스크린</PresentationFormat>
  <Paragraphs>209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나눔스퀘어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js.lee</dc:creator>
  <cp:lastModifiedBy>명찬 정</cp:lastModifiedBy>
  <cp:revision>36</cp:revision>
  <dcterms:created xsi:type="dcterms:W3CDTF">2022-12-28T20:16:38Z</dcterms:created>
  <dcterms:modified xsi:type="dcterms:W3CDTF">2022-12-30T02:35:02Z</dcterms:modified>
</cp:coreProperties>
</file>