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9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FAC3BE"/>
    <a:srgbClr val="FF5050"/>
    <a:srgbClr val="4B6D6A"/>
    <a:srgbClr val="BFD3D1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6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A427D-F17C-49D7-BAC0-6B7B885FC3B2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315BA-71E9-4F55-B4F3-5A82954E8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CBDC-587B-45BC-9DDB-5AFF4E1C589C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06264" y="6278531"/>
            <a:ext cx="731195" cy="355734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90B6ED0-4314-459F-B1AF-65841F25416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9" name="자유형 8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231346" y="6456398"/>
            <a:ext cx="10800000" cy="0"/>
          </a:xfrm>
          <a:prstGeom prst="line">
            <a:avLst/>
          </a:prstGeom>
          <a:ln w="19050">
            <a:solidFill>
              <a:srgbClr val="FAC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9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06264" y="6278531"/>
            <a:ext cx="731195" cy="355734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90B6ED0-4314-459F-B1AF-65841F25416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9" name="자유형 8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5384113" y="6456398"/>
            <a:ext cx="5724000" cy="0"/>
          </a:xfrm>
          <a:prstGeom prst="line">
            <a:avLst/>
          </a:prstGeom>
          <a:ln w="19050">
            <a:solidFill>
              <a:srgbClr val="FAC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285" y="6392906"/>
            <a:ext cx="572430" cy="1469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 userDrawn="1"/>
        </p:nvSpPr>
        <p:spPr>
          <a:xfrm>
            <a:off x="883715" y="6226482"/>
            <a:ext cx="450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젝트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  Yelp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식당 리뷰 데이터 를 활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용한 문장 분류기 구현</a:t>
            </a:r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2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F2C-0196-49F5-9590-643B79790C52}" type="datetime1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6005481" y="3236625"/>
            <a:ext cx="5536461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latinLnBrk="0">
              <a:defRPr/>
            </a:pPr>
            <a:r>
              <a:rPr lang="ko-KR" altLang="en-US" sz="5400" b="1" kern="0" dirty="0" smtClean="0">
                <a:ln w="12700">
                  <a:solidFill>
                    <a:srgbClr val="A4C0BD"/>
                  </a:solidFill>
                </a:ln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 분류기 구현</a:t>
            </a:r>
            <a:endParaRPr lang="en-US" altLang="ko-KR" sz="1400" kern="0" dirty="0">
              <a:solidFill>
                <a:srgbClr val="333F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201100" y="303768"/>
            <a:ext cx="332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자연어 처리 전문가 양성 과정 </a:t>
            </a:r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2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1" y="443135"/>
            <a:ext cx="747528" cy="19186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542608" y="2663214"/>
            <a:ext cx="2842395" cy="489145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728855" y="2544128"/>
            <a:ext cx="5749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프로젝트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Yelp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319075" y="5025324"/>
            <a:ext cx="7222867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latinLnBrk="0">
              <a:defRPr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0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산따라물따라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>
              <a:defRPr/>
            </a:pP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김도연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이다원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이지수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r>
              <a:rPr lang="en-US" altLang="ko-KR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7512" y="1312580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모델링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1600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268006"/>
            <a:ext cx="222355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7512" y="1312580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서비스 구축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1600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268006"/>
            <a:ext cx="222355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6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평가 및 보완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2016461"/>
            <a:ext cx="97339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결과물에 대한 프로젝트 기획 의도와의 부합 정도 및 실무 </a:t>
            </a:r>
            <a:r>
              <a:rPr lang="ko-KR" altLang="en-US" sz="2000" b="1" i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활용가능</a:t>
            </a:r>
            <a:r>
              <a:rPr lang="ko-KR" altLang="en-US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정도</a:t>
            </a:r>
            <a:r>
              <a:rPr lang="en-US" altLang="ko-KR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달성도</a:t>
            </a:r>
            <a:r>
              <a:rPr lang="en-US" altLang="ko-KR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 등 자체적인 평가 의견과 보완점</a:t>
            </a:r>
            <a:r>
              <a:rPr lang="en-US" altLang="ko-KR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느낀 점을 작성</a:t>
            </a:r>
            <a:endParaRPr lang="en-US" altLang="ko-KR" sz="1600" b="1" i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또는 우리 팀이 잘한 부분과 아쉬운 점을 작성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얘 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 평가 결과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정확도가 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00.00%</a:t>
            </a: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정확도 향상을 위해 모델 추후 개선 필요</a:t>
            </a:r>
            <a:endParaRPr lang="en-US" altLang="ko-KR" sz="1600" b="1" i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프로젝트를 수행하면서 느낀 점이나 경험한 성과에 대하여 기재할 수 있으며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경력 계획 등과 연관시켜 </a:t>
            </a:r>
            <a:r>
              <a:rPr lang="ko-KR" altLang="en-US" sz="1600" b="1" i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팀별</a:t>
            </a: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공통 의견 또는 개인 의견을 자유롭게 작성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9768"/>
          <a:stretch/>
        </p:blipFill>
        <p:spPr>
          <a:xfrm>
            <a:off x="5604966" y="-87682"/>
            <a:ext cx="6700245" cy="7013338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 rot="19049714">
            <a:off x="3315126" y="5517364"/>
            <a:ext cx="2964244" cy="2725108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201100" y="303768"/>
            <a:ext cx="332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자연어 처리 전문가 양성 과정 </a:t>
            </a:r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r>
              <a:rPr lang="en-US" altLang="ko-KR" sz="1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2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1" y="443135"/>
            <a:ext cx="747528" cy="1918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1865308"/>
            <a:ext cx="5240794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프로젝트</a:t>
            </a:r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Yelp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를 </a:t>
            </a:r>
            <a:r>
              <a:rPr lang="ko-KR" altLang="en-US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활용한 문장 분류기 구현</a:t>
            </a:r>
            <a:r>
              <a:rPr lang="en-US" altLang="ko-KR" sz="14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2587990"/>
            <a:ext cx="21675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32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2280001"/>
            <a:ext cx="5136765" cy="307989"/>
          </a:xfrm>
          <a:prstGeom prst="rect">
            <a:avLst/>
          </a:prstGeom>
          <a:solidFill>
            <a:srgbClr val="333F50"/>
          </a:solidFill>
        </p:spPr>
        <p:txBody>
          <a:bodyPr wrap="square" anchor="ctr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김도연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이다원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이지수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r>
              <a:rPr lang="en-US" altLang="ko-KR" sz="1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2669509" y="4152168"/>
            <a:ext cx="1834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CCA727-E753-4D34-8738-2420DDEEEFB0}"/>
              </a:ext>
            </a:extLst>
          </p:cNvPr>
          <p:cNvCxnSpPr>
            <a:cxnSpLocks/>
          </p:cNvCxnSpPr>
          <p:nvPr/>
        </p:nvCxnSpPr>
        <p:spPr>
          <a:xfrm>
            <a:off x="3619010" y="3501722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3587995" y="3911439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flipH="1">
            <a:off x="4865415" y="3480071"/>
            <a:ext cx="7270" cy="1454115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F8FBBF-7611-4C19-A03D-8216AFE2121A}"/>
              </a:ext>
            </a:extLst>
          </p:cNvPr>
          <p:cNvCxnSpPr>
            <a:cxnSpLocks/>
          </p:cNvCxnSpPr>
          <p:nvPr/>
        </p:nvCxnSpPr>
        <p:spPr>
          <a:xfrm>
            <a:off x="6131354" y="3480071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025260C-A95B-450A-BCC5-785237BF397A}"/>
              </a:ext>
            </a:extLst>
          </p:cNvPr>
          <p:cNvSpPr/>
          <p:nvPr/>
        </p:nvSpPr>
        <p:spPr>
          <a:xfrm>
            <a:off x="6100339" y="3889788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9DB598A-46D5-41C9-A0AB-C3C977BDBF9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387900" y="3493157"/>
            <a:ext cx="0" cy="1430313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15D0A69-2D43-4AEA-A5EC-A530F31F0191}"/>
              </a:ext>
            </a:extLst>
          </p:cNvPr>
          <p:cNvSpPr/>
          <p:nvPr/>
        </p:nvSpPr>
        <p:spPr>
          <a:xfrm>
            <a:off x="7356885" y="4923470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: 도형 73">
            <a:extLst>
              <a:ext uri="{FF2B5EF4-FFF2-40B4-BE49-F238E27FC236}">
                <a16:creationId xmlns:a16="http://schemas.microsoft.com/office/drawing/2014/main" id="{59315C91-2DCD-4DE7-9E2C-29FD8E4207AE}"/>
              </a:ext>
            </a:extLst>
          </p:cNvPr>
          <p:cNvSpPr/>
          <p:nvPr/>
        </p:nvSpPr>
        <p:spPr>
          <a:xfrm rot="8100000">
            <a:off x="2947612" y="1881007"/>
            <a:ext cx="1342797" cy="1342797"/>
          </a:xfrm>
          <a:custGeom>
            <a:avLst/>
            <a:gdLst>
              <a:gd name="connsiteX0" fmla="*/ 280884 w 1917998"/>
              <a:gd name="connsiteY0" fmla="*/ 1637114 h 1917998"/>
              <a:gd name="connsiteX1" fmla="*/ 0 w 1917998"/>
              <a:gd name="connsiteY1" fmla="*/ 958999 h 1917998"/>
              <a:gd name="connsiteX2" fmla="*/ 1 w 1917998"/>
              <a:gd name="connsiteY2" fmla="*/ 958999 h 1917998"/>
              <a:gd name="connsiteX3" fmla="*/ 348988 w 1917998"/>
              <a:gd name="connsiteY3" fmla="*/ 218989 h 1917998"/>
              <a:gd name="connsiteX4" fmla="*/ 412588 w 1917998"/>
              <a:gd name="connsiteY4" fmla="*/ 171429 h 1917998"/>
              <a:gd name="connsiteX5" fmla="*/ 424795 w 1917998"/>
              <a:gd name="connsiteY5" fmla="*/ 189811 h 1917998"/>
              <a:gd name="connsiteX6" fmla="*/ 363017 w 1917998"/>
              <a:gd name="connsiteY6" fmla="*/ 236008 h 1917998"/>
              <a:gd name="connsiteX7" fmla="*/ 22055 w 1917998"/>
              <a:gd name="connsiteY7" fmla="*/ 959000 h 1917998"/>
              <a:gd name="connsiteX8" fmla="*/ 296480 w 1917998"/>
              <a:gd name="connsiteY8" fmla="*/ 1621520 h 1917998"/>
              <a:gd name="connsiteX9" fmla="*/ 959000 w 1917998"/>
              <a:gd name="connsiteY9" fmla="*/ 1895945 h 1917998"/>
              <a:gd name="connsiteX10" fmla="*/ 1895945 w 1917998"/>
              <a:gd name="connsiteY10" fmla="*/ 959000 h 1917998"/>
              <a:gd name="connsiteX11" fmla="*/ 1895945 w 1917998"/>
              <a:gd name="connsiteY11" fmla="*/ 22055 h 1917998"/>
              <a:gd name="connsiteX12" fmla="*/ 959000 w 1917998"/>
              <a:gd name="connsiteY12" fmla="*/ 22055 h 1917998"/>
              <a:gd name="connsiteX13" fmla="*/ 680382 w 1917998"/>
              <a:gd name="connsiteY13" fmla="*/ 64178 h 1917998"/>
              <a:gd name="connsiteX14" fmla="*/ 677705 w 1917998"/>
              <a:gd name="connsiteY14" fmla="*/ 65158 h 1917998"/>
              <a:gd name="connsiteX15" fmla="*/ 676382 w 1917998"/>
              <a:gd name="connsiteY15" fmla="*/ 58358 h 1917998"/>
              <a:gd name="connsiteX16" fmla="*/ 667739 w 1917998"/>
              <a:gd name="connsiteY16" fmla="*/ 45342 h 1917998"/>
              <a:gd name="connsiteX17" fmla="*/ 673823 w 1917998"/>
              <a:gd name="connsiteY17" fmla="*/ 43115 h 1917998"/>
              <a:gd name="connsiteX18" fmla="*/ 959000 w 1917998"/>
              <a:gd name="connsiteY18" fmla="*/ 0 h 1917998"/>
              <a:gd name="connsiteX19" fmla="*/ 1917998 w 1917998"/>
              <a:gd name="connsiteY19" fmla="*/ 0 h 1917998"/>
              <a:gd name="connsiteX20" fmla="*/ 1917998 w 1917998"/>
              <a:gd name="connsiteY20" fmla="*/ 958999 h 1917998"/>
              <a:gd name="connsiteX21" fmla="*/ 958999 w 1917998"/>
              <a:gd name="connsiteY21" fmla="*/ 1917998 h 1917998"/>
              <a:gd name="connsiteX22" fmla="*/ 280884 w 1917998"/>
              <a:gd name="connsiteY22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17998" h="1917998"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8" y="171429"/>
                </a:lnTo>
                <a:lnTo>
                  <a:pt x="424795" y="189811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476460" y="1895945"/>
                  <a:pt x="1895945" y="1476460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5" y="65158"/>
                </a:lnTo>
                <a:lnTo>
                  <a:pt x="676382" y="58358"/>
                </a:lnTo>
                <a:lnTo>
                  <a:pt x="667739" y="45342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488640"/>
                  <a:pt x="1488640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066594-BE1A-447B-8896-AB0811E4FC21}"/>
              </a:ext>
            </a:extLst>
          </p:cNvPr>
          <p:cNvSpPr/>
          <p:nvPr/>
        </p:nvSpPr>
        <p:spPr>
          <a:xfrm>
            <a:off x="3183405" y="2116707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: 도형 76">
            <a:extLst>
              <a:ext uri="{FF2B5EF4-FFF2-40B4-BE49-F238E27FC236}">
                <a16:creationId xmlns:a16="http://schemas.microsoft.com/office/drawing/2014/main" id="{7AF976C0-8BC3-432A-99C1-4278F7BDBA88}"/>
              </a:ext>
            </a:extLst>
          </p:cNvPr>
          <p:cNvSpPr/>
          <p:nvPr/>
        </p:nvSpPr>
        <p:spPr>
          <a:xfrm rot="8100000">
            <a:off x="4201287" y="1881007"/>
            <a:ext cx="1342797" cy="1342797"/>
          </a:xfrm>
          <a:custGeom>
            <a:avLst/>
            <a:gdLst>
              <a:gd name="connsiteX0" fmla="*/ 1486891 w 1917998"/>
              <a:gd name="connsiteY0" fmla="*/ 1759255 h 1917998"/>
              <a:gd name="connsiteX1" fmla="*/ 1474694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6 w 1917998"/>
              <a:gd name="connsiteY7" fmla="*/ 65158 h 1917998"/>
              <a:gd name="connsiteX8" fmla="*/ 676383 w 1917998"/>
              <a:gd name="connsiteY8" fmla="*/ 58358 h 1917998"/>
              <a:gd name="connsiteX9" fmla="*/ 667739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89 w 1917998"/>
              <a:gd name="connsiteY19" fmla="*/ 171428 h 1917998"/>
              <a:gd name="connsiteX20" fmla="*/ 424796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09 h 1917998"/>
              <a:gd name="connsiteX26" fmla="*/ 1223910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1" y="1759255"/>
                </a:moveTo>
                <a:lnTo>
                  <a:pt x="1474694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6" y="65158"/>
                </a:lnTo>
                <a:lnTo>
                  <a:pt x="676383" y="58358"/>
                </a:lnTo>
                <a:lnTo>
                  <a:pt x="667739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9" y="171428"/>
                </a:lnTo>
                <a:lnTo>
                  <a:pt x="424796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0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82B27D-4595-43ED-B6B7-A568E9CD3887}"/>
              </a:ext>
            </a:extLst>
          </p:cNvPr>
          <p:cNvSpPr/>
          <p:nvPr/>
        </p:nvSpPr>
        <p:spPr>
          <a:xfrm>
            <a:off x="4437080" y="2116707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: 도형 77">
            <a:extLst>
              <a:ext uri="{FF2B5EF4-FFF2-40B4-BE49-F238E27FC236}">
                <a16:creationId xmlns:a16="http://schemas.microsoft.com/office/drawing/2014/main" id="{366D9108-26C3-4632-876F-5D13561CD569}"/>
              </a:ext>
            </a:extLst>
          </p:cNvPr>
          <p:cNvSpPr/>
          <p:nvPr/>
        </p:nvSpPr>
        <p:spPr>
          <a:xfrm rot="8100000">
            <a:off x="5454962" y="1881006"/>
            <a:ext cx="1342797" cy="1342797"/>
          </a:xfrm>
          <a:custGeom>
            <a:avLst/>
            <a:gdLst>
              <a:gd name="connsiteX0" fmla="*/ 1486892 w 1917998"/>
              <a:gd name="connsiteY0" fmla="*/ 1759254 h 1917998"/>
              <a:gd name="connsiteX1" fmla="*/ 1474695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7 w 1917998"/>
              <a:gd name="connsiteY7" fmla="*/ 65158 h 1917998"/>
              <a:gd name="connsiteX8" fmla="*/ 676383 w 1917998"/>
              <a:gd name="connsiteY8" fmla="*/ 58357 h 1917998"/>
              <a:gd name="connsiteX9" fmla="*/ 667740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90 w 1917998"/>
              <a:gd name="connsiteY19" fmla="*/ 171428 h 1917998"/>
              <a:gd name="connsiteX20" fmla="*/ 424797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10 h 1917998"/>
              <a:gd name="connsiteX26" fmla="*/ 1223911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2" y="1759254"/>
                </a:moveTo>
                <a:lnTo>
                  <a:pt x="1474695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7" y="65158"/>
                </a:lnTo>
                <a:lnTo>
                  <a:pt x="676383" y="58357"/>
                </a:lnTo>
                <a:lnTo>
                  <a:pt x="667740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90" y="171428"/>
                </a:lnTo>
                <a:lnTo>
                  <a:pt x="424797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10"/>
                </a:cubicBezTo>
                <a:lnTo>
                  <a:pt x="1223911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27EAB90-6FD0-4ED3-B44E-D8021DB67EC4}"/>
              </a:ext>
            </a:extLst>
          </p:cNvPr>
          <p:cNvSpPr/>
          <p:nvPr/>
        </p:nvSpPr>
        <p:spPr>
          <a:xfrm>
            <a:off x="5690755" y="2116706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852702-5EB1-4AD3-884D-0AAA0599581F}"/>
              </a:ext>
            </a:extLst>
          </p:cNvPr>
          <p:cNvSpPr/>
          <p:nvPr/>
        </p:nvSpPr>
        <p:spPr>
          <a:xfrm>
            <a:off x="6944430" y="2116705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4834400" y="4934186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B688A5C6-1A31-4A5E-9138-73C0F44675EA}"/>
              </a:ext>
            </a:extLst>
          </p:cNvPr>
          <p:cNvSpPr>
            <a:spLocks noEditPoints="1"/>
          </p:cNvSpPr>
          <p:nvPr/>
        </p:nvSpPr>
        <p:spPr bwMode="auto">
          <a:xfrm>
            <a:off x="4760062" y="2374600"/>
            <a:ext cx="237221" cy="39898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75">
            <a:extLst>
              <a:ext uri="{FF2B5EF4-FFF2-40B4-BE49-F238E27FC236}">
                <a16:creationId xmlns:a16="http://schemas.microsoft.com/office/drawing/2014/main" id="{CECF46FC-03B0-432A-A369-F62ABCEA4827}"/>
              </a:ext>
            </a:extLst>
          </p:cNvPr>
          <p:cNvSpPr/>
          <p:nvPr/>
        </p:nvSpPr>
        <p:spPr>
          <a:xfrm rot="8100000">
            <a:off x="7962312" y="1881005"/>
            <a:ext cx="1342797" cy="1342797"/>
          </a:xfrm>
          <a:custGeom>
            <a:avLst/>
            <a:gdLst>
              <a:gd name="connsiteX0" fmla="*/ 280884 w 1917998"/>
              <a:gd name="connsiteY0" fmla="*/ 1637114 h 1917998"/>
              <a:gd name="connsiteX1" fmla="*/ 0 w 1917998"/>
              <a:gd name="connsiteY1" fmla="*/ 958999 h 1917998"/>
              <a:gd name="connsiteX2" fmla="*/ 1 w 1917998"/>
              <a:gd name="connsiteY2" fmla="*/ 958999 h 1917998"/>
              <a:gd name="connsiteX3" fmla="*/ 959000 w 1917998"/>
              <a:gd name="connsiteY3" fmla="*/ 0 h 1917998"/>
              <a:gd name="connsiteX4" fmla="*/ 1917998 w 1917998"/>
              <a:gd name="connsiteY4" fmla="*/ 0 h 1917998"/>
              <a:gd name="connsiteX5" fmla="*/ 1917998 w 1917998"/>
              <a:gd name="connsiteY5" fmla="*/ 958999 h 1917998"/>
              <a:gd name="connsiteX6" fmla="*/ 1495185 w 1917998"/>
              <a:gd name="connsiteY6" fmla="*/ 1754216 h 1917998"/>
              <a:gd name="connsiteX7" fmla="*/ 1486892 w 1917998"/>
              <a:gd name="connsiteY7" fmla="*/ 1759254 h 1917998"/>
              <a:gd name="connsiteX8" fmla="*/ 1474695 w 1917998"/>
              <a:gd name="connsiteY8" fmla="*/ 1740886 h 1917998"/>
              <a:gd name="connsiteX9" fmla="*/ 1482854 w 1917998"/>
              <a:gd name="connsiteY9" fmla="*/ 1735929 h 1917998"/>
              <a:gd name="connsiteX10" fmla="*/ 1895945 w 1917998"/>
              <a:gd name="connsiteY10" fmla="*/ 959000 h 1917998"/>
              <a:gd name="connsiteX11" fmla="*/ 1895945 w 1917998"/>
              <a:gd name="connsiteY11" fmla="*/ 22055 h 1917998"/>
              <a:gd name="connsiteX12" fmla="*/ 959000 w 1917998"/>
              <a:gd name="connsiteY12" fmla="*/ 22055 h 1917998"/>
              <a:gd name="connsiteX13" fmla="*/ 22055 w 1917998"/>
              <a:gd name="connsiteY13" fmla="*/ 959000 h 1917998"/>
              <a:gd name="connsiteX14" fmla="*/ 296480 w 1917998"/>
              <a:gd name="connsiteY14" fmla="*/ 1621520 h 1917998"/>
              <a:gd name="connsiteX15" fmla="*/ 959000 w 1917998"/>
              <a:gd name="connsiteY15" fmla="*/ 1895945 h 1917998"/>
              <a:gd name="connsiteX16" fmla="*/ 1147827 w 1917998"/>
              <a:gd name="connsiteY16" fmla="*/ 1876909 h 1917998"/>
              <a:gd name="connsiteX17" fmla="*/ 1223912 w 1917998"/>
              <a:gd name="connsiteY17" fmla="*/ 1857346 h 1917998"/>
              <a:gd name="connsiteX18" fmla="*/ 1228127 w 1917998"/>
              <a:gd name="connsiteY18" fmla="*/ 1879010 h 1917998"/>
              <a:gd name="connsiteX19" fmla="*/ 1152271 w 1917998"/>
              <a:gd name="connsiteY19" fmla="*/ 1898514 h 1917998"/>
              <a:gd name="connsiteX20" fmla="*/ 958999 w 1917998"/>
              <a:gd name="connsiteY20" fmla="*/ 1917998 h 1917998"/>
              <a:gd name="connsiteX21" fmla="*/ 280884 w 1917998"/>
              <a:gd name="connsiteY21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17998" h="1917998"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429358"/>
                  <a:pt x="429359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lnTo>
                  <a:pt x="1486892" y="1759254"/>
                </a:lnTo>
                <a:lnTo>
                  <a:pt x="1474695" y="1740886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441540" y="22055"/>
                  <a:pt x="22055" y="441540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2" y="1857346"/>
                </a:lnTo>
                <a:lnTo>
                  <a:pt x="1228127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B852702-5EB1-4AD3-884D-0AAA0599581F}"/>
              </a:ext>
            </a:extLst>
          </p:cNvPr>
          <p:cNvSpPr/>
          <p:nvPr/>
        </p:nvSpPr>
        <p:spPr>
          <a:xfrm>
            <a:off x="8198105" y="2116705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F8FBBF-7611-4C19-A03D-8216AFE2121A}"/>
              </a:ext>
            </a:extLst>
          </p:cNvPr>
          <p:cNvCxnSpPr>
            <a:cxnSpLocks/>
          </p:cNvCxnSpPr>
          <p:nvPr/>
        </p:nvCxnSpPr>
        <p:spPr>
          <a:xfrm>
            <a:off x="8642707" y="3480071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025260C-A95B-450A-BCC5-785237BF397A}"/>
              </a:ext>
            </a:extLst>
          </p:cNvPr>
          <p:cNvSpPr/>
          <p:nvPr/>
        </p:nvSpPr>
        <p:spPr>
          <a:xfrm>
            <a:off x="8611693" y="3889788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자유형: 도형 76">
            <a:extLst>
              <a:ext uri="{FF2B5EF4-FFF2-40B4-BE49-F238E27FC236}">
                <a16:creationId xmlns:a16="http://schemas.microsoft.com/office/drawing/2014/main" id="{7AF976C0-8BC3-432A-99C1-4278F7BDBA88}"/>
              </a:ext>
            </a:extLst>
          </p:cNvPr>
          <p:cNvSpPr/>
          <p:nvPr/>
        </p:nvSpPr>
        <p:spPr>
          <a:xfrm rot="8100000">
            <a:off x="6719078" y="1881007"/>
            <a:ext cx="1342797" cy="1342797"/>
          </a:xfrm>
          <a:custGeom>
            <a:avLst/>
            <a:gdLst>
              <a:gd name="connsiteX0" fmla="*/ 1486891 w 1917998"/>
              <a:gd name="connsiteY0" fmla="*/ 1759255 h 1917998"/>
              <a:gd name="connsiteX1" fmla="*/ 1474694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6 w 1917998"/>
              <a:gd name="connsiteY7" fmla="*/ 65158 h 1917998"/>
              <a:gd name="connsiteX8" fmla="*/ 676383 w 1917998"/>
              <a:gd name="connsiteY8" fmla="*/ 58358 h 1917998"/>
              <a:gd name="connsiteX9" fmla="*/ 667739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89 w 1917998"/>
              <a:gd name="connsiteY19" fmla="*/ 171428 h 1917998"/>
              <a:gd name="connsiteX20" fmla="*/ 424796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09 h 1917998"/>
              <a:gd name="connsiteX26" fmla="*/ 1223910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1" y="1759255"/>
                </a:moveTo>
                <a:lnTo>
                  <a:pt x="1474694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6" y="65158"/>
                </a:lnTo>
                <a:lnTo>
                  <a:pt x="676383" y="58358"/>
                </a:lnTo>
                <a:lnTo>
                  <a:pt x="667739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9" y="171428"/>
                </a:lnTo>
                <a:lnTo>
                  <a:pt x="424796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0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3562226" y="5122782"/>
            <a:ext cx="2606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구성 및 역할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440B7989-4D26-4FE2-B475-BD83EF218D0A}"/>
              </a:ext>
            </a:extLst>
          </p:cNvPr>
          <p:cNvSpPr>
            <a:spLocks/>
          </p:cNvSpPr>
          <p:nvPr/>
        </p:nvSpPr>
        <p:spPr bwMode="auto">
          <a:xfrm>
            <a:off x="3493773" y="2401643"/>
            <a:ext cx="249835" cy="329703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1175D134-AB69-4BA7-9AB2-A41CF1AFC2F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957670" y="2406786"/>
            <a:ext cx="351750" cy="31186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5" name="자유형 23">
            <a:extLst>
              <a:ext uri="{FF2B5EF4-FFF2-40B4-BE49-F238E27FC236}">
                <a16:creationId xmlns:a16="http://schemas.microsoft.com/office/drawing/2014/main" id="{1794AC1F-B463-4EA1-B52D-42816F789F27}"/>
              </a:ext>
            </a:extLst>
          </p:cNvPr>
          <p:cNvSpPr>
            <a:spLocks/>
          </p:cNvSpPr>
          <p:nvPr/>
        </p:nvSpPr>
        <p:spPr bwMode="auto">
          <a:xfrm>
            <a:off x="8458760" y="2393096"/>
            <a:ext cx="371973" cy="32554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 rot="10800000">
            <a:off x="7134595" y="2305266"/>
            <a:ext cx="398603" cy="529770"/>
            <a:chOff x="5642596" y="2403131"/>
            <a:chExt cx="1344505" cy="1786940"/>
          </a:xfrm>
          <a:solidFill>
            <a:srgbClr val="FAC3BE"/>
          </a:solidFill>
        </p:grpSpPr>
        <p:sp>
          <p:nvSpPr>
            <p:cNvPr id="104" name="모서리가 둥근 직사각형 103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4801749" y="3987889"/>
            <a:ext cx="266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프로세스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6025089" y="5064304"/>
            <a:ext cx="266359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7369438" y="3997809"/>
            <a:ext cx="266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평가 및 보완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38597" y="1475940"/>
            <a:ext cx="1752328" cy="632260"/>
            <a:chOff x="682897" y="1552140"/>
            <a:chExt cx="1752328" cy="63226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62921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smtClean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주제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32225" y="1553013"/>
            <a:ext cx="4486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Yelp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를 활용한 문장 분류기 </a:t>
            </a:r>
            <a:r>
              <a:rPr lang="ko-KR" altLang="en-US" sz="16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838597" y="2510164"/>
            <a:ext cx="1752328" cy="632260"/>
            <a:chOff x="1204048" y="2586364"/>
            <a:chExt cx="1752328" cy="63226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204048" y="2586364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21251" y="2637600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278251" y="2663437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smtClean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환경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32225" y="2587237"/>
            <a:ext cx="4486276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라이브러리 및 프레임워크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838597" y="3544388"/>
            <a:ext cx="1752328" cy="632260"/>
            <a:chOff x="682897" y="3620588"/>
            <a:chExt cx="1752328" cy="63226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82897" y="3620588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800100" y="3671824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3697661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smtClean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 프로세스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32225" y="3621461"/>
            <a:ext cx="4486276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작성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838597" y="5467301"/>
            <a:ext cx="1752328" cy="632260"/>
            <a:chOff x="1204048" y="5543501"/>
            <a:chExt cx="1752328" cy="63226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204048" y="5543501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21251" y="5594737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278251" y="5620574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smtClean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기대 효과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32225" y="5544374"/>
            <a:ext cx="4486276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 작성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구성 및 역할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오각형 4"/>
          <p:cNvSpPr/>
          <p:nvPr/>
        </p:nvSpPr>
        <p:spPr>
          <a:xfrm flipH="1">
            <a:off x="1398144" y="1882960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FAC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26416" y="1882961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11506" y="2359164"/>
            <a:ext cx="4000571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작성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ko-KR" altLang="en-US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8" y="3372338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오각형 31"/>
          <p:cNvSpPr/>
          <p:nvPr/>
        </p:nvSpPr>
        <p:spPr>
          <a:xfrm flipH="1">
            <a:off x="1398144" y="3372337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26416" y="3372338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이다원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11506" y="3848541"/>
            <a:ext cx="4000571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</a:t>
            </a: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ko-KR" altLang="en-US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8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8" y="4855697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오각형 36"/>
          <p:cNvSpPr/>
          <p:nvPr/>
        </p:nvSpPr>
        <p:spPr>
          <a:xfrm flipH="1">
            <a:off x="1398144" y="4855696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26416" y="4855697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11506" y="5331900"/>
            <a:ext cx="4000571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작성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ko-KR" altLang="en-US" sz="1400" b="1" kern="0" spc="-5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6162804" y="1882960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1882961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6313114" y="2359164"/>
            <a:ext cx="4000571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작</a:t>
            </a: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ko-KR" altLang="en-US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오각형 50"/>
          <p:cNvSpPr/>
          <p:nvPr/>
        </p:nvSpPr>
        <p:spPr>
          <a:xfrm>
            <a:off x="6162804" y="3372337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FAC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3372338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이지수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6313114" y="3848541"/>
            <a:ext cx="4000571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</a:t>
            </a: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ko-KR" altLang="en-US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오각형 55"/>
          <p:cNvSpPr/>
          <p:nvPr/>
        </p:nvSpPr>
        <p:spPr>
          <a:xfrm>
            <a:off x="6162804" y="4855696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4855697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6313114" y="5331900"/>
            <a:ext cx="4000571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작성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en-US" altLang="ko-KR" sz="14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  <a:defRPr/>
            </a:pPr>
            <a:r>
              <a: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가나다</a:t>
            </a:r>
            <a:endParaRPr lang="ko-KR" altLang="en-US" sz="1400" b="1" kern="0" spc="-5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236063" y="404544"/>
            <a:ext cx="4564243" cy="1363305"/>
            <a:chOff x="1398144" y="1580310"/>
            <a:chExt cx="4564243" cy="1363305"/>
          </a:xfrm>
        </p:grpSpPr>
        <p:sp>
          <p:nvSpPr>
            <p:cNvPr id="61" name="오각형 60"/>
            <p:cNvSpPr/>
            <p:nvPr/>
          </p:nvSpPr>
          <p:spPr>
            <a:xfrm flipH="1">
              <a:off x="1398144" y="1580310"/>
              <a:ext cx="4564243" cy="1363305"/>
            </a:xfrm>
            <a:prstGeom prst="homePlate">
              <a:avLst>
                <a:gd name="adj" fmla="val 24771"/>
              </a:avLst>
            </a:prstGeom>
            <a:solidFill>
              <a:schemeClr val="bg1"/>
            </a:solidFill>
            <a:ln w="28575">
              <a:solidFill>
                <a:srgbClr val="BFD3D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26416" y="1580311"/>
              <a:ext cx="90664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김도연</a:t>
              </a:r>
              <a:endPara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11506" y="2056514"/>
              <a:ext cx="4000571" cy="73866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역할 </a:t>
              </a:r>
              <a:r>
                <a:rPr lang="ko-KR" altLang="en-US" sz="14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작성</a:t>
              </a:r>
              <a:endPara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4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가나다</a:t>
              </a:r>
              <a:endPara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4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가나다</a:t>
              </a:r>
              <a:endParaRPr lang="ko-KR" altLang="en-US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509066" y="318338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smtClean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★ 팀장</a:t>
            </a:r>
            <a:endParaRPr lang="ko-KR" altLang="en-US" sz="1600" b="1" kern="0" dirty="0">
              <a:ln w="12700">
                <a:noFill/>
              </a:ln>
              <a:solidFill>
                <a:srgbClr val="FF50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5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04" y="391570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https://cdn-icons-png.flaticon.com/512/5615/561569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2" y="1949370"/>
            <a:ext cx="1006850" cy="1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00" y="4855697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00" y="1882960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cdn-icons-png.flaticon.com/512/5615/561569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404" y="3366319"/>
            <a:ext cx="1006850" cy="1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27768" y="1049561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050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이름은 가나다순</a:t>
            </a:r>
            <a:endParaRPr lang="ko-KR" altLang="en-US" sz="1050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1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65089"/>
              </p:ext>
            </p:extLst>
          </p:nvPr>
        </p:nvGraphicFramePr>
        <p:xfrm>
          <a:off x="388305" y="1943406"/>
          <a:ext cx="7202468" cy="415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2468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</a:tblGrid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867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1486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561073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6234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18326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프로세스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8703" y="1866378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 smtClean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사전 기획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1890099"/>
            <a:ext cx="2223557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693318" y="1866378"/>
            <a:ext cx="3908121" cy="0"/>
          </a:xfrm>
          <a:prstGeom prst="line">
            <a:avLst/>
          </a:prstGeom>
          <a:ln w="28575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36304"/>
              </p:ext>
            </p:extLst>
          </p:nvPr>
        </p:nvGraphicFramePr>
        <p:xfrm>
          <a:off x="7693318" y="1943406"/>
          <a:ext cx="3908120" cy="415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624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854308802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2582908983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2407205255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02683572"/>
                    </a:ext>
                  </a:extLst>
                </a:gridCol>
              </a:tblGrid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867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1486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561073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234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8326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10632"/>
              </p:ext>
            </p:extLst>
          </p:nvPr>
        </p:nvGraphicFramePr>
        <p:xfrm>
          <a:off x="7693318" y="1361811"/>
          <a:ext cx="3908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624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854308802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2582908983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2407205255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0268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12/26</a:t>
                      </a:r>
                    </a:p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27</a:t>
                      </a:r>
                    </a:p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 smtClean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28</a:t>
                      </a:r>
                    </a:p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29</a:t>
                      </a:r>
                    </a:p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30</a:t>
                      </a:r>
                    </a:p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508703" y="2578721"/>
            <a:ext cx="1919425" cy="640657"/>
            <a:chOff x="1671500" y="1322263"/>
            <a:chExt cx="1919425" cy="640657"/>
          </a:xfrm>
        </p:grpSpPr>
        <p:grpSp>
          <p:nvGrpSpPr>
            <p:cNvPr id="49" name="그룹 48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 smtClean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수집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0" name="칠각형 49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08703" y="3291064"/>
            <a:ext cx="1919425" cy="640657"/>
            <a:chOff x="1671500" y="1322263"/>
            <a:chExt cx="1919425" cy="640657"/>
          </a:xfrm>
        </p:grpSpPr>
        <p:grpSp>
          <p:nvGrpSpPr>
            <p:cNvPr id="55" name="그룹 54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 smtClean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전처리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6" name="칠각형 55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08703" y="4003407"/>
            <a:ext cx="1919425" cy="640657"/>
            <a:chOff x="1671500" y="1322263"/>
            <a:chExt cx="1919425" cy="640657"/>
          </a:xfrm>
        </p:grpSpPr>
        <p:grpSp>
          <p:nvGrpSpPr>
            <p:cNvPr id="61" name="그룹 60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 smtClean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모델링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62" name="칠각형 61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08703" y="4715750"/>
            <a:ext cx="1919425" cy="640657"/>
            <a:chOff x="1671500" y="1322263"/>
            <a:chExt cx="1919425" cy="640657"/>
          </a:xfrm>
        </p:grpSpPr>
        <p:grpSp>
          <p:nvGrpSpPr>
            <p:cNvPr id="67" name="그룹 66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 smtClean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서비스 구축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68" name="칠각형 67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08703" y="5428095"/>
            <a:ext cx="1919425" cy="640657"/>
            <a:chOff x="1671500" y="1322263"/>
            <a:chExt cx="1919425" cy="640657"/>
          </a:xfrm>
        </p:grpSpPr>
        <p:grpSp>
          <p:nvGrpSpPr>
            <p:cNvPr id="73" name="그룹 72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 smtClean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발표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4" name="칠각형 73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640877" y="908522"/>
            <a:ext cx="4010665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총 개발기간 </a:t>
            </a:r>
            <a:r>
              <a:rPr lang="en-US" altLang="ko-KR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12/26(</a:t>
            </a:r>
            <a:r>
              <a:rPr lang="ko-KR" altLang="en-US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~30(</a:t>
            </a:r>
            <a:r>
              <a:rPr lang="ko-KR" altLang="en-US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금</a:t>
            </a:r>
            <a:r>
              <a:rPr lang="en-US" altLang="ko-KR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/ </a:t>
            </a:r>
            <a:r>
              <a:rPr lang="ko-KR" altLang="en-US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endParaRPr lang="ko-KR" altLang="en-US" sz="14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2650051"/>
            <a:ext cx="2223557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3354388"/>
            <a:ext cx="2223557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4024343"/>
            <a:ext cx="2223557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4734609"/>
            <a:ext cx="2223557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r>
              <a:rPr lang="en-US" altLang="ko-KR" sz="12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8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7512" y="1312580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 smtClean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사전 기획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268006"/>
            <a:ext cx="222355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203478" y="3227423"/>
            <a:ext cx="973398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20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수행 결과</a:t>
            </a:r>
            <a:r>
              <a:rPr lang="en-US" altLang="ko-KR" sz="20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20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프로젝트 결과물이 도출된 과정을 세부적으로 기록</a:t>
            </a:r>
            <a:endParaRPr lang="en-US" altLang="ko-KR" sz="1600" b="1" i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예시는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사례로 간단하게 제시한 것이므로 프로젝트의 성격에 따라 보다 자세하게 기록하며</a:t>
            </a:r>
            <a:r>
              <a:rPr lang="en-US" altLang="ko-KR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결과를 서술하는 과정에서는 활용된 기술</a:t>
            </a:r>
            <a:r>
              <a:rPr lang="en-US" altLang="ko-KR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r>
              <a:rPr lang="en-US" altLang="ko-KR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핵심기능</a:t>
            </a:r>
            <a:r>
              <a:rPr lang="en-US" altLang="ko-KR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검증 결과* 등을 상세히 기재한다</a:t>
            </a:r>
            <a:r>
              <a:rPr lang="en-US" altLang="ko-KR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빅데이터 직종의 경우 정확도 등 </a:t>
            </a:r>
            <a:endParaRPr lang="en-US" altLang="ko-KR" sz="1600" b="1" i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프로젝트의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결과는 그 과정이 잘 드러날 수 있도록 가공 과정부터 활용까지 전체적인 프로세스를 확인할 수 있도록 단계별로 작성 </a:t>
            </a:r>
            <a: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첨부 자료 예시</a:t>
            </a:r>
            <a:r>
              <a:rPr lang="en-US" altLang="ko-KR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결과물 사진</a:t>
            </a:r>
            <a:r>
              <a:rPr lang="en-US" altLang="ko-KR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i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2189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7512" y="1312580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수집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268006"/>
            <a:ext cx="222355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활동내용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4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7512" y="1312580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전처리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1600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17955" y="226800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6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 Augmentation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6676604" y="2268006"/>
            <a:ext cx="363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TEXT </a:t>
            </a:r>
            <a:r>
              <a:rPr lang="ko-KR" altLang="en-US" sz="16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및 </a:t>
            </a:r>
            <a:r>
              <a:rPr lang="ko-KR" altLang="en-US" sz="1600" b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토큰화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0" y="2903991"/>
            <a:ext cx="3353268" cy="6001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7512" y="3644902"/>
            <a:ext cx="5732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학습데이터의 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부정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긍정 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= 40:60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불균형</a:t>
            </a:r>
            <a:endParaRPr lang="en-US" altLang="ko-KR" sz="1200" b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Contextual 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Word </a:t>
            </a:r>
            <a:r>
              <a:rPr lang="en-US" altLang="ko-KR" sz="12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Embeddings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Augmenter </a:t>
            </a: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endParaRPr lang="en-US" altLang="ko-KR" sz="1200" b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Original: The quick brown fox jumps over the lazy dog .</a:t>
            </a:r>
          </a:p>
          <a:p>
            <a:pPr marL="628650" lvl="1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Augmented Text:</a:t>
            </a:r>
          </a:p>
          <a:p>
            <a:pPr marL="628650" lvl="1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1) the old quick brown fox instinctively jumps over for the lazy dog.</a:t>
            </a:r>
          </a:p>
          <a:p>
            <a:pPr marL="628650" lvl="1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the quick young brown fox dog jumps over the remaining lazy dog</a:t>
            </a:r>
            <a:r>
              <a:rPr lang="en-US" altLang="ko-KR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.'</a:t>
            </a:r>
          </a:p>
          <a:p>
            <a:pPr marL="628650" lvl="1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Neg</a:t>
            </a:r>
            <a:r>
              <a:rPr lang="en-US" altLang="ko-KR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* 3 = 531654</a:t>
            </a: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28650" lvl="1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Pos</a:t>
            </a:r>
            <a:r>
              <a:rPr lang="en-US" altLang="ko-KR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* 2 = 532082</a:t>
            </a: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76604" y="2747756"/>
            <a:ext cx="5732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“_</a:t>
            </a:r>
            <a:r>
              <a:rPr lang="en-US" altLang="ko-KR" sz="1200" b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num</a:t>
            </a:r>
            <a:r>
              <a:rPr lang="en-US" altLang="ko-KR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_” </a:t>
            </a: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은 공백 대체</a:t>
            </a:r>
            <a:endParaRPr lang="en-US" altLang="ko-KR" sz="1200" b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영어 외 특수문자는 공백 대체</a:t>
            </a:r>
            <a:endParaRPr lang="en-US" altLang="ko-KR" sz="1200" b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대문자는 소문자로 통일</a:t>
            </a:r>
            <a:endParaRPr lang="en-US" altLang="ko-KR" sz="1200" b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문장 길이 통일</a:t>
            </a:r>
            <a:r>
              <a:rPr lang="en-US" altLang="ko-KR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(padding) : 80</a:t>
            </a:r>
            <a:r>
              <a:rPr lang="ko-KR" altLang="en-US" sz="1200" b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통일</a:t>
            </a:r>
            <a:endParaRPr lang="en-US" altLang="ko-KR" sz="1200" b="1" kern="0" dirty="0" smtClean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13495"/>
              </p:ext>
            </p:extLst>
          </p:nvPr>
        </p:nvGraphicFramePr>
        <p:xfrm>
          <a:off x="6821747" y="4012411"/>
          <a:ext cx="4529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15">
                  <a:extLst>
                    <a:ext uri="{9D8B030D-6E8A-4147-A177-3AD203B41FA5}">
                      <a16:colId xmlns:a16="http://schemas.microsoft.com/office/drawing/2014/main" val="2151427825"/>
                    </a:ext>
                  </a:extLst>
                </a:gridCol>
                <a:gridCol w="938286">
                  <a:extLst>
                    <a:ext uri="{9D8B030D-6E8A-4147-A177-3AD203B41FA5}">
                      <a16:colId xmlns:a16="http://schemas.microsoft.com/office/drawing/2014/main" val="459276850"/>
                    </a:ext>
                  </a:extLst>
                </a:gridCol>
                <a:gridCol w="938286">
                  <a:extLst>
                    <a:ext uri="{9D8B030D-6E8A-4147-A177-3AD203B41FA5}">
                      <a16:colId xmlns:a16="http://schemas.microsoft.com/office/drawing/2014/main" val="3518457436"/>
                    </a:ext>
                  </a:extLst>
                </a:gridCol>
                <a:gridCol w="1520672">
                  <a:extLst>
                    <a:ext uri="{9D8B030D-6E8A-4147-A177-3AD203B41FA5}">
                      <a16:colId xmlns:a16="http://schemas.microsoft.com/office/drawing/2014/main" val="1394361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최대길이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0" dirty="0" err="1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평균길이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길이 </a:t>
                      </a:r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80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이하 샘플</a:t>
                      </a:r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%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8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Train_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부정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108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44.5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99.0%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02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Train_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긍정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104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40.7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98.9%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33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Valid_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부정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102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43.8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99.3%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26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Valid_</a:t>
                      </a:r>
                      <a:r>
                        <a:rPr lang="ko-KR" altLang="en-US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긍정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92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40.5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 smtClean="0">
                          <a:ln w="12700">
                            <a:noFill/>
                          </a:ln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98.8%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25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7512" y="1312580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전처리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1600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94" name="Picture 2" descr="R : 워드클라우드-wordcloud ( 개념 및 예제 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78" y="2811460"/>
            <a:ext cx="4366116" cy="295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 : 워드클라우드-wordcloud ( 개념 및 예제 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53" y="2811460"/>
            <a:ext cx="4366116" cy="295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6484853" y="1517492"/>
            <a:ext cx="50870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전후 결과는 워드 </a:t>
            </a:r>
            <a:r>
              <a:rPr lang="ko-KR" altLang="en-US" sz="2000" b="1" i="1" kern="0" dirty="0" err="1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클라우드로</a:t>
            </a:r>
            <a:r>
              <a:rPr lang="ko-KR" altLang="en-US" sz="20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268006"/>
            <a:ext cx="222355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처리 전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6257194" y="2268006"/>
            <a:ext cx="222355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i="1" kern="0" dirty="0" smtClean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처리 후</a:t>
            </a:r>
            <a:endParaRPr lang="ko-KR" altLang="en-US" sz="1600" b="1" i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0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554</Words>
  <Application>Microsoft Office PowerPoint</Application>
  <PresentationFormat>와이드스크린</PresentationFormat>
  <Paragraphs>165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js.lee</dc:creator>
  <cp:lastModifiedBy>js.lee</cp:lastModifiedBy>
  <cp:revision>17</cp:revision>
  <dcterms:created xsi:type="dcterms:W3CDTF">2022-12-28T20:16:38Z</dcterms:created>
  <dcterms:modified xsi:type="dcterms:W3CDTF">2022-12-28T22:56:31Z</dcterms:modified>
</cp:coreProperties>
</file>