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2" r:id="rId5"/>
    <p:sldId id="259" r:id="rId6"/>
    <p:sldId id="261" r:id="rId7"/>
    <p:sldId id="281" r:id="rId8"/>
    <p:sldId id="269" r:id="rId9"/>
    <p:sldId id="272" r:id="rId10"/>
    <p:sldId id="273" r:id="rId11"/>
    <p:sldId id="266" r:id="rId12"/>
    <p:sldId id="274" r:id="rId13"/>
    <p:sldId id="278" r:id="rId14"/>
    <p:sldId id="279" r:id="rId15"/>
    <p:sldId id="267" r:id="rId16"/>
    <p:sldId id="275" r:id="rId17"/>
    <p:sldId id="276" r:id="rId18"/>
    <p:sldId id="277" r:id="rId19"/>
    <p:sldId id="271" r:id="rId20"/>
    <p:sldId id="280" r:id="rId21"/>
    <p:sldId id="268" r:id="rId22"/>
    <p:sldId id="260" r:id="rId23"/>
  </p:sldIdLst>
  <p:sldSz cx="12192000" cy="6858000"/>
  <p:notesSz cx="6858000" cy="9144000"/>
  <p:embeddedFontLst>
    <p:embeddedFont>
      <p:font typeface="나눔스퀘어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C3BE"/>
    <a:srgbClr val="333F50"/>
    <a:srgbClr val="4B6D6A"/>
    <a:srgbClr val="BFD3D1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427D-F17C-49D7-BAC0-6B7B885FC3B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315BA-71E9-4F55-B4F3-5A82954E8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CBDC-587B-45BC-9DDB-5AFF4E1C589C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06264" y="6278531"/>
            <a:ext cx="731195" cy="355734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90B6ED0-4314-459F-B1AF-65841F2541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9" name="자유형 8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231346" y="6456398"/>
            <a:ext cx="10800000" cy="0"/>
          </a:xfrm>
          <a:prstGeom prst="line">
            <a:avLst/>
          </a:prstGeom>
          <a:ln w="19050">
            <a:solidFill>
              <a:srgbClr val="FAC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06264" y="6278531"/>
            <a:ext cx="731195" cy="355734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90B6ED0-4314-459F-B1AF-65841F2541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9" name="자유형 8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5384113" y="6456398"/>
            <a:ext cx="5724000" cy="0"/>
          </a:xfrm>
          <a:prstGeom prst="line">
            <a:avLst/>
          </a:prstGeom>
          <a:ln w="19050">
            <a:solidFill>
              <a:srgbClr val="FAC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285" y="6392906"/>
            <a:ext cx="572430" cy="1469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 userDrawn="1"/>
        </p:nvSpPr>
        <p:spPr>
          <a:xfrm>
            <a:off x="883715" y="6226482"/>
            <a:ext cx="450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</a:t>
            </a:r>
            <a:r>
              <a:rPr lang="ko-KR" altLang="en-US" sz="1200" b="1" kern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젝트</a:t>
            </a:r>
            <a:r>
              <a:rPr lang="en-US" altLang="ko-KR" sz="1200" b="1" kern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  Yelp </a:t>
            </a:r>
            <a:r>
              <a:rPr lang="ko-KR" altLang="en-US" sz="1200" b="1" kern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식당 리뷰 데이터 를 활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용한 문장 분류기 구현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2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F2C-0196-49F5-9590-643B79790C52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VictorSanh/roberta-base-finetuned-yelp-polarity" TargetMode="External"/><Relationship Id="rId2" Type="http://schemas.openxmlformats.org/officeDocument/2006/relationships/hyperlink" Target="https://huggingface.co/bert-base-uncase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uggingface.co/google/electra-base-discriminator" TargetMode="External"/><Relationship Id="rId4" Type="http://schemas.openxmlformats.org/officeDocument/2006/relationships/hyperlink" Target="https://huggingface.co/datasets/yelp_polarit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copy-of-6th-goorm-project-1-text-classific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925683" y="3236625"/>
            <a:ext cx="6616259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latinLnBrk="0">
              <a:defRPr/>
            </a:pPr>
            <a:r>
              <a:rPr lang="ko-KR" altLang="en-US" sz="5400" b="1" kern="0" dirty="0">
                <a:ln w="12700">
                  <a:solidFill>
                    <a:srgbClr val="A4C0BD"/>
                  </a:solidFill>
                </a:ln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분류기 성능 개선</a:t>
            </a:r>
            <a:endParaRPr lang="en-US" altLang="ko-KR" sz="1400" kern="0" dirty="0">
              <a:solidFill>
                <a:srgbClr val="333F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01100" y="303768"/>
            <a:ext cx="332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자연어 처리 전문가 양성 과정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" y="443135"/>
            <a:ext cx="747528" cy="19186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542608" y="2663214"/>
            <a:ext cx="2842395" cy="489145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728855" y="2544128"/>
            <a:ext cx="574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프로젝트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19075" y="4871436"/>
            <a:ext cx="7222867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latinLnBrk="0">
              <a:defRPr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2. GNLP</a:t>
            </a:r>
          </a:p>
          <a:p>
            <a:pPr algn="r" latinLnBrk="0">
              <a:defRPr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(Good Night after Last Project)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>
              <a:defRPr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5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전처리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3954921"/>
            <a:ext cx="363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TEXT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및 </a:t>
            </a: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토큰화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380" y="2560357"/>
            <a:ext cx="5732715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7955" y="4434671"/>
            <a:ext cx="5732715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“_</a:t>
            </a: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_”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외 특수문자는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D3557-3798-BBA1-5CA8-E3CF6D68C3D0}"/>
              </a:ext>
            </a:extLst>
          </p:cNvPr>
          <p:cNvSpPr/>
          <p:nvPr/>
        </p:nvSpPr>
        <p:spPr>
          <a:xfrm>
            <a:off x="884609" y="2560357"/>
            <a:ext cx="254503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 : 262476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 : 266041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6CD51945-D8D9-D800-0E78-23B5FC71283D}"/>
              </a:ext>
            </a:extLst>
          </p:cNvPr>
          <p:cNvSpPr/>
          <p:nvPr/>
        </p:nvSpPr>
        <p:spPr>
          <a:xfrm>
            <a:off x="4304575" y="3157470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C19D14-D200-B342-2C58-BFFE39FE203F}"/>
              </a:ext>
            </a:extLst>
          </p:cNvPr>
          <p:cNvSpPr/>
          <p:nvPr/>
        </p:nvSpPr>
        <p:spPr>
          <a:xfrm>
            <a:off x="5589688" y="3008778"/>
            <a:ext cx="2545034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Overfitting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개선 효과 없음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B6E2F9-2866-7CD4-A120-C6EBC73712EA}"/>
              </a:ext>
            </a:extLst>
          </p:cNvPr>
          <p:cNvSpPr/>
          <p:nvPr/>
        </p:nvSpPr>
        <p:spPr>
          <a:xfrm>
            <a:off x="9158132" y="3368218"/>
            <a:ext cx="200444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데이터셋 활용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6F2923CE-63FF-4F10-173C-3691DBB66EFD}"/>
              </a:ext>
            </a:extLst>
          </p:cNvPr>
          <p:cNvSpPr/>
          <p:nvPr/>
        </p:nvSpPr>
        <p:spPr>
          <a:xfrm>
            <a:off x="7898907" y="3171854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8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069604"/>
            <a:ext cx="460179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구조가 다른 다양한 모델을 통해 정확도를 확인</a:t>
            </a:r>
            <a:endParaRPr lang="en-US" altLang="ko-KR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AB79A7-A96C-D07E-DE5B-0F1E9E7DE7F4}"/>
              </a:ext>
            </a:extLst>
          </p:cNvPr>
          <p:cNvSpPr/>
          <p:nvPr/>
        </p:nvSpPr>
        <p:spPr>
          <a:xfrm>
            <a:off x="349775" y="2765472"/>
            <a:ext cx="209150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bert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-base-uncased’</a:t>
            </a:r>
            <a:endParaRPr lang="en-US" altLang="ko-KR" sz="1600" b="1" kern="0" dirty="0">
              <a:ln w="12700">
                <a:noFill/>
              </a:ln>
              <a:solidFill>
                <a:srgbClr val="FF5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많은 다운로드 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371E-C4DA-2020-BC77-5646803A0FFC}"/>
              </a:ext>
            </a:extLst>
          </p:cNvPr>
          <p:cNvSpPr/>
          <p:nvPr/>
        </p:nvSpPr>
        <p:spPr>
          <a:xfrm>
            <a:off x="3124608" y="2765472"/>
            <a:ext cx="5061867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VictorSanh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/Roberta-base-finetuned-yelp-polarity’</a:t>
            </a:r>
            <a:endParaRPr lang="en-US" altLang="ko-KR" sz="1600" b="1" kern="0" dirty="0">
              <a:ln w="12700">
                <a:noFill/>
              </a:ln>
              <a:solidFill>
                <a:srgbClr val="FF5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yelp polarity</a:t>
            </a: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dataset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Roberta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0A00-C340-3B38-94FF-AD532EB3D8B6}"/>
              </a:ext>
            </a:extLst>
          </p:cNvPr>
          <p:cNvSpPr/>
          <p:nvPr/>
        </p:nvSpPr>
        <p:spPr>
          <a:xfrm>
            <a:off x="8556363" y="2765472"/>
            <a:ext cx="3486103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‘google/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electra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-base-discriminator’</a:t>
            </a:r>
            <a:endParaRPr lang="en-US" altLang="ko-KR" sz="1600" b="1" kern="0" dirty="0">
              <a:ln w="12700">
                <a:noFill/>
              </a:ln>
              <a:solidFill>
                <a:srgbClr val="FF5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빠른 학습이 가능한 </a:t>
            </a:r>
            <a:r>
              <a:rPr lang="en-US" altLang="ko-KR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1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069604"/>
            <a:ext cx="460179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구조가 다른 다양한 모델을 통해 정확도를 확인</a:t>
            </a:r>
            <a:endParaRPr lang="en-US" altLang="ko-KR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AB79A7-A96C-D07E-DE5B-0F1E9E7DE7F4}"/>
              </a:ext>
            </a:extLst>
          </p:cNvPr>
          <p:cNvSpPr/>
          <p:nvPr/>
        </p:nvSpPr>
        <p:spPr>
          <a:xfrm>
            <a:off x="349775" y="2765472"/>
            <a:ext cx="209150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-base-uncased’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371E-C4DA-2020-BC77-5646803A0FFC}"/>
              </a:ext>
            </a:extLst>
          </p:cNvPr>
          <p:cNvSpPr/>
          <p:nvPr/>
        </p:nvSpPr>
        <p:spPr>
          <a:xfrm>
            <a:off x="3124608" y="2765472"/>
            <a:ext cx="5061867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VictorSanh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/Roberta-base-finetuned-yelp-polarity’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0A00-C340-3B38-94FF-AD532EB3D8B6}"/>
              </a:ext>
            </a:extLst>
          </p:cNvPr>
          <p:cNvSpPr/>
          <p:nvPr/>
        </p:nvSpPr>
        <p:spPr>
          <a:xfrm>
            <a:off x="8556363" y="2765472"/>
            <a:ext cx="3486103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‘google/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-base-discriminator’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55FB839F-3A83-C4E3-C37D-8A323AE2DA38}"/>
              </a:ext>
            </a:extLst>
          </p:cNvPr>
          <p:cNvSpPr/>
          <p:nvPr/>
        </p:nvSpPr>
        <p:spPr>
          <a:xfrm rot="5400000">
            <a:off x="5313862" y="3554276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C614A2-64A0-1D6F-AF21-FED5F9805060}"/>
              </a:ext>
            </a:extLst>
          </p:cNvPr>
          <p:cNvSpPr/>
          <p:nvPr/>
        </p:nvSpPr>
        <p:spPr>
          <a:xfrm>
            <a:off x="3435152" y="4947950"/>
            <a:ext cx="46017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 테스트 결과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98.2% ~ 98.9%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확인</a:t>
            </a:r>
          </a:p>
        </p:txBody>
      </p:sp>
    </p:spTree>
    <p:extLst>
      <p:ext uri="{BB962C8B-B14F-4D97-AF65-F5344CB8AC3E}">
        <p14:creationId xmlns:p14="http://schemas.microsoft.com/office/powerpoint/2010/main" val="343510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10" y="2069604"/>
            <a:ext cx="4299866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valid_loss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확인했습니다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 step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Valid_loss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역대 최솟값인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Lowest_valid_loss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낮을때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모델의 가중치를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save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모델에서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1~2 epoch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내로 최적의 모델이 결정되었습니다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5405FB-204C-7C36-9B64-F5874230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73" y="505157"/>
            <a:ext cx="6021828" cy="56266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288BA-0DF1-9F3E-E0F9-6A68908B3AB3}"/>
              </a:ext>
            </a:extLst>
          </p:cNvPr>
          <p:cNvSpPr/>
          <p:nvPr/>
        </p:nvSpPr>
        <p:spPr>
          <a:xfrm>
            <a:off x="6096000" y="3821502"/>
            <a:ext cx="1951297" cy="12335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4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7B30B-89F0-EEA5-1E7E-0C722B2C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21" y="320197"/>
            <a:ext cx="3923385" cy="5838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C563CE-25B6-8F85-7739-68A8B100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6" y="2911615"/>
            <a:ext cx="4573355" cy="1591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67003-A47E-7F58-93E9-E96ACAABA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6" y="4640038"/>
            <a:ext cx="4573355" cy="1589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6D61AE-A90D-B5FD-D9B9-E46EEF76B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6" y="1167776"/>
            <a:ext cx="4670575" cy="1589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32185068-3381-EFDC-8934-B01E7EEDC92C}"/>
              </a:ext>
            </a:extLst>
          </p:cNvPr>
          <p:cNvSpPr/>
          <p:nvPr/>
        </p:nvSpPr>
        <p:spPr>
          <a:xfrm rot="10800000">
            <a:off x="5818852" y="3062570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2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9C21E-25C9-3993-5FFD-4E083AA4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2" y="1990030"/>
            <a:ext cx="5586712" cy="3021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76F41-6681-C2F4-023F-7F090D2243B2}"/>
              </a:ext>
            </a:extLst>
          </p:cNvPr>
          <p:cNvSpPr/>
          <p:nvPr/>
        </p:nvSpPr>
        <p:spPr>
          <a:xfrm>
            <a:off x="1792692" y="5164229"/>
            <a:ext cx="193427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B7E545-AC5C-95E3-085B-A5AFB262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44" y="1990030"/>
            <a:ext cx="6022515" cy="32272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5399E4-DDE6-E5AF-3A8D-2DAC9E6EE13E}"/>
              </a:ext>
            </a:extLst>
          </p:cNvPr>
          <p:cNvSpPr/>
          <p:nvPr/>
        </p:nvSpPr>
        <p:spPr>
          <a:xfrm>
            <a:off x="7783904" y="5246764"/>
            <a:ext cx="19342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 : 5e-5 ~ 7e-5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9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359D4-24FB-D638-EF81-85D67C141448}"/>
              </a:ext>
            </a:extLst>
          </p:cNvPr>
          <p:cNvSpPr/>
          <p:nvPr/>
        </p:nvSpPr>
        <p:spPr>
          <a:xfrm>
            <a:off x="6435306" y="2868099"/>
            <a:ext cx="5502153" cy="214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Batch-size: [32, 64, 128, 256, 512]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가장 큰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Epoch: 3 (epoch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늘려도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loss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변동 없을 때 학습 종료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LR: 5e-5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값에서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scheduler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F3BC81-6677-650B-DE07-9AD43FCE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739"/>
            <a:ext cx="6344693" cy="26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3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CCAF0E-0281-3716-9C9C-4305A903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9" y="2117601"/>
            <a:ext cx="5884739" cy="32229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359D4-24FB-D638-EF81-85D67C141448}"/>
              </a:ext>
            </a:extLst>
          </p:cNvPr>
          <p:cNvSpPr/>
          <p:nvPr/>
        </p:nvSpPr>
        <p:spPr>
          <a:xfrm>
            <a:off x="6435306" y="2868099"/>
            <a:ext cx="5502153" cy="214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Batch-size: 128 (OOM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문제로 제한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Epoch: 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LR: 2.5e-5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F973EA-8FDA-E3F5-E13F-9144D9CB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4" y="2154394"/>
            <a:ext cx="5733210" cy="3222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BB213C-2424-81FA-28F3-B9659864A14C}"/>
              </a:ext>
            </a:extLst>
          </p:cNvPr>
          <p:cNvSpPr/>
          <p:nvPr/>
        </p:nvSpPr>
        <p:spPr>
          <a:xfrm>
            <a:off x="2691174" y="5291800"/>
            <a:ext cx="193427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RoBERTa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15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CCAF0E-0281-3716-9C9C-4305A903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9" y="2117601"/>
            <a:ext cx="5884739" cy="32229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359D4-24FB-D638-EF81-85D67C141448}"/>
              </a:ext>
            </a:extLst>
          </p:cNvPr>
          <p:cNvSpPr/>
          <p:nvPr/>
        </p:nvSpPr>
        <p:spPr>
          <a:xfrm>
            <a:off x="6435306" y="2868099"/>
            <a:ext cx="5502153" cy="214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Batch-size: 512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Epoch: 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LR: 5e-5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F973EA-8FDA-E3F5-E13F-9144D9CB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4" y="2154394"/>
            <a:ext cx="5733210" cy="3222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BB213C-2424-81FA-28F3-B9659864A14C}"/>
              </a:ext>
            </a:extLst>
          </p:cNvPr>
          <p:cNvSpPr/>
          <p:nvPr/>
        </p:nvSpPr>
        <p:spPr>
          <a:xfrm>
            <a:off x="2691174" y="5291800"/>
            <a:ext cx="117030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5AAD2-786D-4C64-787A-E6AA947F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8" y="2128516"/>
            <a:ext cx="5613358" cy="31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8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2223557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앙상블 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– Hard Voting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3506236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 Voting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기법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모델의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0, 1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더 많이 나온 값을 최종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예측값으로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채택 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결과 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달성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BF603-E391-2570-0CB4-D29E0C9A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80" y="2004254"/>
            <a:ext cx="4572638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718E1-CE0D-0BB3-9B9D-2207CACB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80" y="2675129"/>
            <a:ext cx="467742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4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2669509" y="4152168"/>
            <a:ext cx="183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CCA727-E753-4D34-8738-2420DDEEEFB0}"/>
              </a:ext>
            </a:extLst>
          </p:cNvPr>
          <p:cNvCxnSpPr>
            <a:cxnSpLocks/>
          </p:cNvCxnSpPr>
          <p:nvPr/>
        </p:nvCxnSpPr>
        <p:spPr>
          <a:xfrm>
            <a:off x="3619010" y="3501722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3587995" y="3911439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flipH="1">
            <a:off x="4865415" y="3480071"/>
            <a:ext cx="7270" cy="1454115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6131354" y="3480071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6100339" y="3889788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9DB598A-46D5-41C9-A0AB-C3C977BDBF9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387900" y="3493157"/>
            <a:ext cx="0" cy="1430313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15D0A69-2D43-4AEA-A5EC-A530F31F0191}"/>
              </a:ext>
            </a:extLst>
          </p:cNvPr>
          <p:cNvSpPr/>
          <p:nvPr/>
        </p:nvSpPr>
        <p:spPr>
          <a:xfrm>
            <a:off x="7356885" y="4923470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: 도형 73">
            <a:extLst>
              <a:ext uri="{FF2B5EF4-FFF2-40B4-BE49-F238E27FC236}">
                <a16:creationId xmlns:a16="http://schemas.microsoft.com/office/drawing/2014/main" id="{59315C91-2DCD-4DE7-9E2C-29FD8E4207AE}"/>
              </a:ext>
            </a:extLst>
          </p:cNvPr>
          <p:cNvSpPr/>
          <p:nvPr/>
        </p:nvSpPr>
        <p:spPr>
          <a:xfrm rot="8100000">
            <a:off x="2947612" y="1881007"/>
            <a:ext cx="1342797" cy="1342797"/>
          </a:xfrm>
          <a:custGeom>
            <a:avLst/>
            <a:gdLst>
              <a:gd name="connsiteX0" fmla="*/ 280884 w 1917998"/>
              <a:gd name="connsiteY0" fmla="*/ 1637114 h 1917998"/>
              <a:gd name="connsiteX1" fmla="*/ 0 w 1917998"/>
              <a:gd name="connsiteY1" fmla="*/ 958999 h 1917998"/>
              <a:gd name="connsiteX2" fmla="*/ 1 w 1917998"/>
              <a:gd name="connsiteY2" fmla="*/ 958999 h 1917998"/>
              <a:gd name="connsiteX3" fmla="*/ 348988 w 1917998"/>
              <a:gd name="connsiteY3" fmla="*/ 218989 h 1917998"/>
              <a:gd name="connsiteX4" fmla="*/ 412588 w 1917998"/>
              <a:gd name="connsiteY4" fmla="*/ 171429 h 1917998"/>
              <a:gd name="connsiteX5" fmla="*/ 424795 w 1917998"/>
              <a:gd name="connsiteY5" fmla="*/ 189811 h 1917998"/>
              <a:gd name="connsiteX6" fmla="*/ 363017 w 1917998"/>
              <a:gd name="connsiteY6" fmla="*/ 236008 h 1917998"/>
              <a:gd name="connsiteX7" fmla="*/ 22055 w 1917998"/>
              <a:gd name="connsiteY7" fmla="*/ 959000 h 1917998"/>
              <a:gd name="connsiteX8" fmla="*/ 296480 w 1917998"/>
              <a:gd name="connsiteY8" fmla="*/ 1621520 h 1917998"/>
              <a:gd name="connsiteX9" fmla="*/ 959000 w 1917998"/>
              <a:gd name="connsiteY9" fmla="*/ 1895945 h 1917998"/>
              <a:gd name="connsiteX10" fmla="*/ 1895945 w 1917998"/>
              <a:gd name="connsiteY10" fmla="*/ 959000 h 1917998"/>
              <a:gd name="connsiteX11" fmla="*/ 1895945 w 1917998"/>
              <a:gd name="connsiteY11" fmla="*/ 22055 h 1917998"/>
              <a:gd name="connsiteX12" fmla="*/ 959000 w 1917998"/>
              <a:gd name="connsiteY12" fmla="*/ 22055 h 1917998"/>
              <a:gd name="connsiteX13" fmla="*/ 680382 w 1917998"/>
              <a:gd name="connsiteY13" fmla="*/ 64178 h 1917998"/>
              <a:gd name="connsiteX14" fmla="*/ 677705 w 1917998"/>
              <a:gd name="connsiteY14" fmla="*/ 65158 h 1917998"/>
              <a:gd name="connsiteX15" fmla="*/ 676382 w 1917998"/>
              <a:gd name="connsiteY15" fmla="*/ 58358 h 1917998"/>
              <a:gd name="connsiteX16" fmla="*/ 667739 w 1917998"/>
              <a:gd name="connsiteY16" fmla="*/ 45342 h 1917998"/>
              <a:gd name="connsiteX17" fmla="*/ 673823 w 1917998"/>
              <a:gd name="connsiteY17" fmla="*/ 43115 h 1917998"/>
              <a:gd name="connsiteX18" fmla="*/ 959000 w 1917998"/>
              <a:gd name="connsiteY18" fmla="*/ 0 h 1917998"/>
              <a:gd name="connsiteX19" fmla="*/ 1917998 w 1917998"/>
              <a:gd name="connsiteY19" fmla="*/ 0 h 1917998"/>
              <a:gd name="connsiteX20" fmla="*/ 1917998 w 1917998"/>
              <a:gd name="connsiteY20" fmla="*/ 958999 h 1917998"/>
              <a:gd name="connsiteX21" fmla="*/ 958999 w 1917998"/>
              <a:gd name="connsiteY21" fmla="*/ 1917998 h 1917998"/>
              <a:gd name="connsiteX22" fmla="*/ 280884 w 1917998"/>
              <a:gd name="connsiteY22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17998" h="1917998"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8" y="171429"/>
                </a:lnTo>
                <a:lnTo>
                  <a:pt x="424795" y="189811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476460" y="1895945"/>
                  <a:pt x="1895945" y="1476460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5" y="65158"/>
                </a:lnTo>
                <a:lnTo>
                  <a:pt x="676382" y="58358"/>
                </a:lnTo>
                <a:lnTo>
                  <a:pt x="667739" y="45342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488640"/>
                  <a:pt x="1488640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066594-BE1A-447B-8896-AB0811E4FC21}"/>
              </a:ext>
            </a:extLst>
          </p:cNvPr>
          <p:cNvSpPr/>
          <p:nvPr/>
        </p:nvSpPr>
        <p:spPr>
          <a:xfrm>
            <a:off x="3183405" y="2116707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: 도형 76">
            <a:extLst>
              <a:ext uri="{FF2B5EF4-FFF2-40B4-BE49-F238E27FC236}">
                <a16:creationId xmlns:a16="http://schemas.microsoft.com/office/drawing/2014/main" id="{7AF976C0-8BC3-432A-99C1-4278F7BDBA88}"/>
              </a:ext>
            </a:extLst>
          </p:cNvPr>
          <p:cNvSpPr/>
          <p:nvPr/>
        </p:nvSpPr>
        <p:spPr>
          <a:xfrm rot="8100000">
            <a:off x="4201287" y="1881007"/>
            <a:ext cx="1342797" cy="1342797"/>
          </a:xfrm>
          <a:custGeom>
            <a:avLst/>
            <a:gdLst>
              <a:gd name="connsiteX0" fmla="*/ 1486891 w 1917998"/>
              <a:gd name="connsiteY0" fmla="*/ 1759255 h 1917998"/>
              <a:gd name="connsiteX1" fmla="*/ 1474694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6 w 1917998"/>
              <a:gd name="connsiteY7" fmla="*/ 65158 h 1917998"/>
              <a:gd name="connsiteX8" fmla="*/ 676383 w 1917998"/>
              <a:gd name="connsiteY8" fmla="*/ 58358 h 1917998"/>
              <a:gd name="connsiteX9" fmla="*/ 667739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89 w 1917998"/>
              <a:gd name="connsiteY19" fmla="*/ 171428 h 1917998"/>
              <a:gd name="connsiteX20" fmla="*/ 424796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09 h 1917998"/>
              <a:gd name="connsiteX26" fmla="*/ 1223910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1" y="1759255"/>
                </a:moveTo>
                <a:lnTo>
                  <a:pt x="1474694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6" y="65158"/>
                </a:lnTo>
                <a:lnTo>
                  <a:pt x="676383" y="58358"/>
                </a:lnTo>
                <a:lnTo>
                  <a:pt x="667739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9" y="171428"/>
                </a:lnTo>
                <a:lnTo>
                  <a:pt x="424796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0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82B27D-4595-43ED-B6B7-A568E9CD3887}"/>
              </a:ext>
            </a:extLst>
          </p:cNvPr>
          <p:cNvSpPr/>
          <p:nvPr/>
        </p:nvSpPr>
        <p:spPr>
          <a:xfrm>
            <a:off x="4437080" y="2116707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77">
            <a:extLst>
              <a:ext uri="{FF2B5EF4-FFF2-40B4-BE49-F238E27FC236}">
                <a16:creationId xmlns:a16="http://schemas.microsoft.com/office/drawing/2014/main" id="{366D9108-26C3-4632-876F-5D13561CD569}"/>
              </a:ext>
            </a:extLst>
          </p:cNvPr>
          <p:cNvSpPr/>
          <p:nvPr/>
        </p:nvSpPr>
        <p:spPr>
          <a:xfrm rot="8100000">
            <a:off x="5454962" y="1881006"/>
            <a:ext cx="1342797" cy="1342797"/>
          </a:xfrm>
          <a:custGeom>
            <a:avLst/>
            <a:gdLst>
              <a:gd name="connsiteX0" fmla="*/ 1486892 w 1917998"/>
              <a:gd name="connsiteY0" fmla="*/ 1759254 h 1917998"/>
              <a:gd name="connsiteX1" fmla="*/ 1474695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7 w 1917998"/>
              <a:gd name="connsiteY7" fmla="*/ 65158 h 1917998"/>
              <a:gd name="connsiteX8" fmla="*/ 676383 w 1917998"/>
              <a:gd name="connsiteY8" fmla="*/ 58357 h 1917998"/>
              <a:gd name="connsiteX9" fmla="*/ 667740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90 w 1917998"/>
              <a:gd name="connsiteY19" fmla="*/ 171428 h 1917998"/>
              <a:gd name="connsiteX20" fmla="*/ 424797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10 h 1917998"/>
              <a:gd name="connsiteX26" fmla="*/ 1223911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2" y="1759254"/>
                </a:moveTo>
                <a:lnTo>
                  <a:pt x="1474695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7" y="65158"/>
                </a:lnTo>
                <a:lnTo>
                  <a:pt x="676383" y="58357"/>
                </a:lnTo>
                <a:lnTo>
                  <a:pt x="667740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90" y="171428"/>
                </a:lnTo>
                <a:lnTo>
                  <a:pt x="424797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10"/>
                </a:cubicBezTo>
                <a:lnTo>
                  <a:pt x="1223911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27EAB90-6FD0-4ED3-B44E-D8021DB67EC4}"/>
              </a:ext>
            </a:extLst>
          </p:cNvPr>
          <p:cNvSpPr/>
          <p:nvPr/>
        </p:nvSpPr>
        <p:spPr>
          <a:xfrm>
            <a:off x="5690755" y="2116706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852702-5EB1-4AD3-884D-0AAA0599581F}"/>
              </a:ext>
            </a:extLst>
          </p:cNvPr>
          <p:cNvSpPr/>
          <p:nvPr/>
        </p:nvSpPr>
        <p:spPr>
          <a:xfrm>
            <a:off x="6944430" y="2116705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4834400" y="4934186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B688A5C6-1A31-4A5E-9138-73C0F44675EA}"/>
              </a:ext>
            </a:extLst>
          </p:cNvPr>
          <p:cNvSpPr>
            <a:spLocks noEditPoints="1"/>
          </p:cNvSpPr>
          <p:nvPr/>
        </p:nvSpPr>
        <p:spPr bwMode="auto">
          <a:xfrm>
            <a:off x="4760062" y="2374600"/>
            <a:ext cx="237221" cy="39898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75">
            <a:extLst>
              <a:ext uri="{FF2B5EF4-FFF2-40B4-BE49-F238E27FC236}">
                <a16:creationId xmlns:a16="http://schemas.microsoft.com/office/drawing/2014/main" id="{CECF46FC-03B0-432A-A369-F62ABCEA4827}"/>
              </a:ext>
            </a:extLst>
          </p:cNvPr>
          <p:cNvSpPr/>
          <p:nvPr/>
        </p:nvSpPr>
        <p:spPr>
          <a:xfrm rot="8100000">
            <a:off x="7962312" y="1881005"/>
            <a:ext cx="1342797" cy="1342797"/>
          </a:xfrm>
          <a:custGeom>
            <a:avLst/>
            <a:gdLst>
              <a:gd name="connsiteX0" fmla="*/ 280884 w 1917998"/>
              <a:gd name="connsiteY0" fmla="*/ 1637114 h 1917998"/>
              <a:gd name="connsiteX1" fmla="*/ 0 w 1917998"/>
              <a:gd name="connsiteY1" fmla="*/ 958999 h 1917998"/>
              <a:gd name="connsiteX2" fmla="*/ 1 w 1917998"/>
              <a:gd name="connsiteY2" fmla="*/ 958999 h 1917998"/>
              <a:gd name="connsiteX3" fmla="*/ 959000 w 1917998"/>
              <a:gd name="connsiteY3" fmla="*/ 0 h 1917998"/>
              <a:gd name="connsiteX4" fmla="*/ 1917998 w 1917998"/>
              <a:gd name="connsiteY4" fmla="*/ 0 h 1917998"/>
              <a:gd name="connsiteX5" fmla="*/ 1917998 w 1917998"/>
              <a:gd name="connsiteY5" fmla="*/ 958999 h 1917998"/>
              <a:gd name="connsiteX6" fmla="*/ 1495185 w 1917998"/>
              <a:gd name="connsiteY6" fmla="*/ 1754216 h 1917998"/>
              <a:gd name="connsiteX7" fmla="*/ 1486892 w 1917998"/>
              <a:gd name="connsiteY7" fmla="*/ 1759254 h 1917998"/>
              <a:gd name="connsiteX8" fmla="*/ 1474695 w 1917998"/>
              <a:gd name="connsiteY8" fmla="*/ 1740886 h 1917998"/>
              <a:gd name="connsiteX9" fmla="*/ 1482854 w 1917998"/>
              <a:gd name="connsiteY9" fmla="*/ 1735929 h 1917998"/>
              <a:gd name="connsiteX10" fmla="*/ 1895945 w 1917998"/>
              <a:gd name="connsiteY10" fmla="*/ 959000 h 1917998"/>
              <a:gd name="connsiteX11" fmla="*/ 1895945 w 1917998"/>
              <a:gd name="connsiteY11" fmla="*/ 22055 h 1917998"/>
              <a:gd name="connsiteX12" fmla="*/ 959000 w 1917998"/>
              <a:gd name="connsiteY12" fmla="*/ 22055 h 1917998"/>
              <a:gd name="connsiteX13" fmla="*/ 22055 w 1917998"/>
              <a:gd name="connsiteY13" fmla="*/ 959000 h 1917998"/>
              <a:gd name="connsiteX14" fmla="*/ 296480 w 1917998"/>
              <a:gd name="connsiteY14" fmla="*/ 1621520 h 1917998"/>
              <a:gd name="connsiteX15" fmla="*/ 959000 w 1917998"/>
              <a:gd name="connsiteY15" fmla="*/ 1895945 h 1917998"/>
              <a:gd name="connsiteX16" fmla="*/ 1147827 w 1917998"/>
              <a:gd name="connsiteY16" fmla="*/ 1876909 h 1917998"/>
              <a:gd name="connsiteX17" fmla="*/ 1223912 w 1917998"/>
              <a:gd name="connsiteY17" fmla="*/ 1857346 h 1917998"/>
              <a:gd name="connsiteX18" fmla="*/ 1228127 w 1917998"/>
              <a:gd name="connsiteY18" fmla="*/ 1879010 h 1917998"/>
              <a:gd name="connsiteX19" fmla="*/ 1152271 w 1917998"/>
              <a:gd name="connsiteY19" fmla="*/ 1898514 h 1917998"/>
              <a:gd name="connsiteX20" fmla="*/ 958999 w 1917998"/>
              <a:gd name="connsiteY20" fmla="*/ 1917998 h 1917998"/>
              <a:gd name="connsiteX21" fmla="*/ 280884 w 1917998"/>
              <a:gd name="connsiteY21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17998" h="1917998"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429358"/>
                  <a:pt x="429359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lnTo>
                  <a:pt x="1486892" y="1759254"/>
                </a:lnTo>
                <a:lnTo>
                  <a:pt x="1474695" y="1740886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441540" y="22055"/>
                  <a:pt x="22055" y="441540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2" y="1857346"/>
                </a:lnTo>
                <a:lnTo>
                  <a:pt x="1228127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B852702-5EB1-4AD3-884D-0AAA0599581F}"/>
              </a:ext>
            </a:extLst>
          </p:cNvPr>
          <p:cNvSpPr/>
          <p:nvPr/>
        </p:nvSpPr>
        <p:spPr>
          <a:xfrm>
            <a:off x="8198105" y="2116705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8642707" y="3480071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8611693" y="3889788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: 도형 76">
            <a:extLst>
              <a:ext uri="{FF2B5EF4-FFF2-40B4-BE49-F238E27FC236}">
                <a16:creationId xmlns:a16="http://schemas.microsoft.com/office/drawing/2014/main" id="{7AF976C0-8BC3-432A-99C1-4278F7BDBA88}"/>
              </a:ext>
            </a:extLst>
          </p:cNvPr>
          <p:cNvSpPr/>
          <p:nvPr/>
        </p:nvSpPr>
        <p:spPr>
          <a:xfrm rot="8100000">
            <a:off x="6719078" y="1881007"/>
            <a:ext cx="1342797" cy="1342797"/>
          </a:xfrm>
          <a:custGeom>
            <a:avLst/>
            <a:gdLst>
              <a:gd name="connsiteX0" fmla="*/ 1486891 w 1917998"/>
              <a:gd name="connsiteY0" fmla="*/ 1759255 h 1917998"/>
              <a:gd name="connsiteX1" fmla="*/ 1474694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6 w 1917998"/>
              <a:gd name="connsiteY7" fmla="*/ 65158 h 1917998"/>
              <a:gd name="connsiteX8" fmla="*/ 676383 w 1917998"/>
              <a:gd name="connsiteY8" fmla="*/ 58358 h 1917998"/>
              <a:gd name="connsiteX9" fmla="*/ 667739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89 w 1917998"/>
              <a:gd name="connsiteY19" fmla="*/ 171428 h 1917998"/>
              <a:gd name="connsiteX20" fmla="*/ 424796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09 h 1917998"/>
              <a:gd name="connsiteX26" fmla="*/ 1223910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1" y="1759255"/>
                </a:moveTo>
                <a:lnTo>
                  <a:pt x="1474694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6" y="65158"/>
                </a:lnTo>
                <a:lnTo>
                  <a:pt x="676383" y="58358"/>
                </a:lnTo>
                <a:lnTo>
                  <a:pt x="667739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9" y="171428"/>
                </a:lnTo>
                <a:lnTo>
                  <a:pt x="424796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0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3562226" y="5122782"/>
            <a:ext cx="2606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구성 및 역할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40B7989-4D26-4FE2-B475-BD83EF218D0A}"/>
              </a:ext>
            </a:extLst>
          </p:cNvPr>
          <p:cNvSpPr>
            <a:spLocks/>
          </p:cNvSpPr>
          <p:nvPr/>
        </p:nvSpPr>
        <p:spPr bwMode="auto">
          <a:xfrm>
            <a:off x="3493773" y="2401643"/>
            <a:ext cx="249835" cy="329703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1175D134-AB69-4BA7-9AB2-A41CF1AFC2F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957670" y="2406786"/>
            <a:ext cx="351750" cy="3118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자유형 23">
            <a:extLst>
              <a:ext uri="{FF2B5EF4-FFF2-40B4-BE49-F238E27FC236}">
                <a16:creationId xmlns:a16="http://schemas.microsoft.com/office/drawing/2014/main" id="{1794AC1F-B463-4EA1-B52D-42816F789F27}"/>
              </a:ext>
            </a:extLst>
          </p:cNvPr>
          <p:cNvSpPr>
            <a:spLocks/>
          </p:cNvSpPr>
          <p:nvPr/>
        </p:nvSpPr>
        <p:spPr bwMode="auto">
          <a:xfrm>
            <a:off x="8458760" y="2393096"/>
            <a:ext cx="371973" cy="32554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 rot="10800000">
            <a:off x="7134595" y="2305266"/>
            <a:ext cx="398603" cy="529770"/>
            <a:chOff x="5642596" y="2403131"/>
            <a:chExt cx="1344505" cy="1786940"/>
          </a:xfrm>
          <a:solidFill>
            <a:srgbClr val="FAC3BE"/>
          </a:solidFill>
        </p:grpSpPr>
        <p:sp>
          <p:nvSpPr>
            <p:cNvPr id="104" name="모서리가 둥근 직사각형 103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4801749" y="3987889"/>
            <a:ext cx="26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프로세스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6025089" y="5064304"/>
            <a:ext cx="266359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7369438" y="3997809"/>
            <a:ext cx="26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평가 및 보완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5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123501"/>
            <a:ext cx="2223557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구축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BB52CC-81CB-FEF4-6E61-6A13EEE3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3" y="564180"/>
            <a:ext cx="10200736" cy="5714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53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평가 및 보완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1559263"/>
            <a:ext cx="9733981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endParaRPr lang="en-US" altLang="ko-KR" sz="1600" b="1" i="1" kern="0" dirty="0">
              <a:ln w="12700">
                <a:noFill/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결과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목표였던 정확도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 달성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모델에 최적화된 전처리를 통해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효과 개선 필요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다양성을 부여한 점에서 효과가 있었으나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모델의 구조를 완벽히 이해하지는 못하고 이용한 점 보완 필요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 도구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Wandb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관한 이해도를 높여 다음 프로젝트에 더욱 다양한 시도 기대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서비스화 할 수 있도록 서버 작업 진행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4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9768"/>
          <a:stretch/>
        </p:blipFill>
        <p:spPr>
          <a:xfrm>
            <a:off x="5604966" y="-87682"/>
            <a:ext cx="6700245" cy="7013338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 rot="19049714">
            <a:off x="3315126" y="5517364"/>
            <a:ext cx="2964244" cy="2725108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01100" y="303768"/>
            <a:ext cx="332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자연어 처리 전문가 양성 과정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1" y="443135"/>
            <a:ext cx="747528" cy="1918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1865308"/>
            <a:ext cx="5612690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프로젝트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Yelp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를 활용한 문장 분류기 성능 개선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2587990"/>
            <a:ext cx="2052165" cy="759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2280001"/>
            <a:ext cx="5136765" cy="307989"/>
          </a:xfrm>
          <a:prstGeom prst="rect">
            <a:avLst/>
          </a:prstGeom>
          <a:solidFill>
            <a:srgbClr val="333F50"/>
          </a:solidFill>
        </p:spPr>
        <p:txBody>
          <a:bodyPr wrap="square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38597" y="1475940"/>
            <a:ext cx="1752328" cy="632260"/>
            <a:chOff x="682897" y="1552140"/>
            <a:chExt cx="1752328" cy="63226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62921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주제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1553013"/>
            <a:ext cx="476885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를 활용한 문장 분류기 성능 개선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838597" y="2510164"/>
            <a:ext cx="1752328" cy="632260"/>
            <a:chOff x="1204048" y="2586364"/>
            <a:chExt cx="1752328" cy="63226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04048" y="2586364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21251" y="2637600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278251" y="2663437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52862" y="2402392"/>
            <a:ext cx="4486276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Python(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Colab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Pytorch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Transformers,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Wandb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Matplotlib  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838597" y="3544388"/>
            <a:ext cx="1752328" cy="632260"/>
            <a:chOff x="682897" y="3620588"/>
            <a:chExt cx="1752328" cy="63226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82897" y="3620588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00100" y="3671824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3697661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 프로세스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3621461"/>
            <a:ext cx="493221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선정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Hyperparameter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적용 성능 개선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평가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활용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838597" y="4604671"/>
            <a:ext cx="1752328" cy="632260"/>
            <a:chOff x="1204048" y="5543501"/>
            <a:chExt cx="1752328" cy="63226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204048" y="5543501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21251" y="5594737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278251" y="5620574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목표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2FDB11-878A-A8E4-6E56-AF297D963231}"/>
              </a:ext>
            </a:extLst>
          </p:cNvPr>
          <p:cNvSpPr/>
          <p:nvPr/>
        </p:nvSpPr>
        <p:spPr>
          <a:xfrm>
            <a:off x="3777600" y="4662375"/>
            <a:ext cx="764090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개선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98.1%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(baseline code) &gt; 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개요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6204744" y="2043726"/>
            <a:ext cx="255665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E0BD9F-F4D6-917E-03A8-862AA421121C}"/>
              </a:ext>
            </a:extLst>
          </p:cNvPr>
          <p:cNvSpPr/>
          <p:nvPr/>
        </p:nvSpPr>
        <p:spPr>
          <a:xfrm>
            <a:off x="579706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구현 내용</a:t>
            </a:r>
            <a:endParaRPr lang="en-US" altLang="ko-KR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D5EDBA-6C31-B613-D952-EB6C711CD7A2}"/>
              </a:ext>
            </a:extLst>
          </p:cNvPr>
          <p:cNvSpPr/>
          <p:nvPr/>
        </p:nvSpPr>
        <p:spPr>
          <a:xfrm>
            <a:off x="579706" y="2709323"/>
            <a:ext cx="5732715" cy="2323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 dataset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positive, negative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분류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Text classification task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Baseline code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기반으로 다양한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model, hyper parameter tuning, ensemble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다양한 기법을 사용해서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Kaggle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competition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최적의 성능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(accuracy)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낸다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정확도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버그만 해결한 코드의 정확도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98.1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0.9%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성능향상을 이뤄냈다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개팀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 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위와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0.1%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위를 차지했다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779190-497E-040C-A9B7-E7062982C34B}"/>
              </a:ext>
            </a:extLst>
          </p:cNvPr>
          <p:cNvSpPr/>
          <p:nvPr/>
        </p:nvSpPr>
        <p:spPr>
          <a:xfrm>
            <a:off x="6204744" y="2625347"/>
            <a:ext cx="5732715" cy="2646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Colab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Pro Plus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이용했다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형상관리 및 팀원들과 원활한 코드 및 데이터 공유를 하였다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Pytorch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Train, Evaluation, Test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작성했다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Wandb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최적의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hyper parameter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찾아냈다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Matplotlib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활용하여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loss, accuracy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변화를 보고 각 모델간 성능 비교를 하였다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Pandas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csv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</a:t>
            </a:r>
            <a:r>
              <a:rPr lang="ko-KR" altLang="en-US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df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여러 메소드를 활용하여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기법인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 voting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구현하였다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39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구성 및 역할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C067A2-FEA6-8D75-0DE3-2E809E5B5379}"/>
              </a:ext>
            </a:extLst>
          </p:cNvPr>
          <p:cNvGrpSpPr/>
          <p:nvPr/>
        </p:nvGrpSpPr>
        <p:grpSpPr>
          <a:xfrm>
            <a:off x="324888" y="1898545"/>
            <a:ext cx="5637499" cy="1363305"/>
            <a:chOff x="324888" y="3372337"/>
            <a:chExt cx="5637499" cy="1363305"/>
          </a:xfrm>
        </p:grpSpPr>
        <p:pic>
          <p:nvPicPr>
            <p:cNvPr id="33" name="Picture 2" descr="https://cdn-icons-png.flaticon.com/512/7484/74849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88" y="3372338"/>
              <a:ext cx="1073259" cy="107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각형 31"/>
            <p:cNvSpPr/>
            <p:nvPr/>
          </p:nvSpPr>
          <p:spPr>
            <a:xfrm flipH="1">
              <a:off x="1398144" y="3372337"/>
              <a:ext cx="4564243" cy="1363305"/>
            </a:xfrm>
            <a:prstGeom prst="homePlate">
              <a:avLst>
                <a:gd name="adj" fmla="val 24771"/>
              </a:avLst>
            </a:prstGeom>
            <a:solidFill>
              <a:schemeClr val="bg1"/>
            </a:solidFill>
            <a:ln w="28575">
              <a:solidFill>
                <a:srgbClr val="BFD3D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26416" y="3372338"/>
              <a:ext cx="90664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이다원</a:t>
              </a:r>
              <a:endPara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26416" y="3838131"/>
              <a:ext cx="4000571" cy="7525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285750" indent="-285750" latinLnBrk="0">
                <a:buFontTx/>
                <a:buChar char="-"/>
                <a:defRPr/>
              </a:pPr>
              <a:r>
                <a:rPr lang="en-US" altLang="ko-KR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Albert,</a:t>
              </a:r>
              <a:r>
                <a:rPr lang="ko-KR" altLang="en-US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30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roberta,distillbert</a:t>
              </a:r>
              <a:r>
                <a:rPr lang="en-US" altLang="ko-KR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 모델 학습</a:t>
              </a:r>
              <a:r>
                <a:rPr lang="en-US" altLang="ko-KR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성능 비교</a:t>
              </a:r>
              <a:endParaRPr lang="en-US" altLang="ko-KR" sz="143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앙상블 사용 성능 향상</a:t>
              </a:r>
              <a:endParaRPr lang="en-US" altLang="ko-KR" sz="143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43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시각화 코드 작성</a:t>
              </a:r>
              <a:endParaRPr lang="en-US" altLang="ko-KR" sz="143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8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" y="4855697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오각형 36"/>
          <p:cNvSpPr/>
          <p:nvPr/>
        </p:nvSpPr>
        <p:spPr>
          <a:xfrm flipH="1">
            <a:off x="1398144" y="4855696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4855697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5365050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종합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6162804" y="1882960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1882961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오각형 50"/>
          <p:cNvSpPr/>
          <p:nvPr/>
        </p:nvSpPr>
        <p:spPr>
          <a:xfrm>
            <a:off x="6162804" y="4855696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FAC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4855697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5365050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종합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오각형 55"/>
          <p:cNvSpPr/>
          <p:nvPr/>
        </p:nvSpPr>
        <p:spPr>
          <a:xfrm>
            <a:off x="6162804" y="3372337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3372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36063" y="404544"/>
            <a:ext cx="4564243" cy="1363305"/>
            <a:chOff x="1398144" y="1580310"/>
            <a:chExt cx="4564243" cy="1363305"/>
          </a:xfrm>
        </p:grpSpPr>
        <p:sp>
          <p:nvSpPr>
            <p:cNvPr id="61" name="오각형 60"/>
            <p:cNvSpPr/>
            <p:nvPr/>
          </p:nvSpPr>
          <p:spPr>
            <a:xfrm flipH="1">
              <a:off x="1398144" y="1580310"/>
              <a:ext cx="4564243" cy="1363305"/>
            </a:xfrm>
            <a:prstGeom prst="homePlate">
              <a:avLst>
                <a:gd name="adj" fmla="val 24771"/>
              </a:avLst>
            </a:prstGeom>
            <a:solidFill>
              <a:schemeClr val="bg1"/>
            </a:solidFill>
            <a:ln w="28575">
              <a:solidFill>
                <a:srgbClr val="BFD3D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26416" y="1580311"/>
              <a:ext cx="90664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김도연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11506" y="2010348"/>
              <a:ext cx="4000571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 사항 총 정리</a:t>
              </a:r>
              <a:endPara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정제 및 정규화</a:t>
              </a:r>
              <a:endPara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시스템 설계</a:t>
              </a:r>
              <a:r>
                <a:rPr lang="en-US" altLang="ko-KR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 구축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509066" y="318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팀장</a:t>
            </a:r>
          </a:p>
        </p:txBody>
      </p:sp>
      <p:pic>
        <p:nvPicPr>
          <p:cNvPr id="65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04" y="391570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294FBEA-16FB-CD99-01EE-2A3E7E2AA1AF}"/>
              </a:ext>
            </a:extLst>
          </p:cNvPr>
          <p:cNvGrpSpPr/>
          <p:nvPr/>
        </p:nvGrpSpPr>
        <p:grpSpPr>
          <a:xfrm>
            <a:off x="358092" y="3372744"/>
            <a:ext cx="5604295" cy="1363305"/>
            <a:chOff x="358092" y="1882960"/>
            <a:chExt cx="5604295" cy="1363305"/>
          </a:xfrm>
        </p:grpSpPr>
        <p:sp>
          <p:nvSpPr>
            <p:cNvPr id="5" name="오각형 4"/>
            <p:cNvSpPr/>
            <p:nvPr/>
          </p:nvSpPr>
          <p:spPr>
            <a:xfrm flipH="1">
              <a:off x="1398144" y="1882960"/>
              <a:ext cx="4564243" cy="1363305"/>
            </a:xfrm>
            <a:prstGeom prst="homePlate">
              <a:avLst>
                <a:gd name="adj" fmla="val 24771"/>
              </a:avLst>
            </a:prstGeom>
            <a:solidFill>
              <a:schemeClr val="bg1"/>
            </a:solidFill>
            <a:ln w="28575">
              <a:solidFill>
                <a:srgbClr val="FAC3B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26416" y="1882961"/>
              <a:ext cx="90664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이지수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11506" y="2392315"/>
              <a:ext cx="4000571" cy="6723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정제 및 정규화</a:t>
              </a:r>
              <a:endPara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증강</a:t>
              </a:r>
              <a:r>
                <a:rPr lang="en-US" altLang="ko-KR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&amp; </a:t>
              </a:r>
              <a:r>
                <a:rPr lang="ko-KR" altLang="en-US" sz="1600" spc="-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성과 검증</a:t>
              </a:r>
              <a:endPara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7" name="Picture 4" descr="https://cdn-icons-png.flaticon.com/512/5615/561569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92" y="1949370"/>
              <a:ext cx="1006850" cy="100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00" y="3372338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00" y="1882960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cdn-icons-png.flaticon.com/512/5615/561569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04" y="4849678"/>
            <a:ext cx="1006850" cy="1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08C833-16AB-18E5-8CBA-CE8AEF0B8B8F}"/>
              </a:ext>
            </a:extLst>
          </p:cNvPr>
          <p:cNvSpPr/>
          <p:nvPr/>
        </p:nvSpPr>
        <p:spPr>
          <a:xfrm>
            <a:off x="6313113" y="3881691"/>
            <a:ext cx="400057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 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모델 학습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비교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사용 성능 향상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0F55AF-66C9-5925-01B2-C18184372FA0}"/>
              </a:ext>
            </a:extLst>
          </p:cNvPr>
          <p:cNvSpPr/>
          <p:nvPr/>
        </p:nvSpPr>
        <p:spPr>
          <a:xfrm>
            <a:off x="6298204" y="2392314"/>
            <a:ext cx="400057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GPT-2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평가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파라미터 최적화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14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99633"/>
              </p:ext>
            </p:extLst>
          </p:nvPr>
        </p:nvGraphicFramePr>
        <p:xfrm>
          <a:off x="388305" y="1943406"/>
          <a:ext cx="7202468" cy="41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2468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</a:tblGrid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867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1486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61073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6234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18326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프로세스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8703" y="1866378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사전 기획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2114383"/>
            <a:ext cx="255474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설정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버그 해결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693318" y="1866378"/>
            <a:ext cx="3908121" cy="0"/>
          </a:xfrm>
          <a:prstGeom prst="line">
            <a:avLst/>
          </a:prstGeom>
          <a:ln w="2857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13971"/>
              </p:ext>
            </p:extLst>
          </p:nvPr>
        </p:nvGraphicFramePr>
        <p:xfrm>
          <a:off x="7693318" y="1943406"/>
          <a:ext cx="3908120" cy="41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24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854308802"/>
                    </a:ext>
                  </a:extLst>
                </a:gridCol>
                <a:gridCol w="793208">
                  <a:extLst>
                    <a:ext uri="{9D8B030D-6E8A-4147-A177-3AD203B41FA5}">
                      <a16:colId xmlns:a16="http://schemas.microsoft.com/office/drawing/2014/main" val="2582908983"/>
                    </a:ext>
                  </a:extLst>
                </a:gridCol>
                <a:gridCol w="770040">
                  <a:extLst>
                    <a:ext uri="{9D8B030D-6E8A-4147-A177-3AD203B41FA5}">
                      <a16:colId xmlns:a16="http://schemas.microsoft.com/office/drawing/2014/main" val="2407205255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02683572"/>
                    </a:ext>
                  </a:extLst>
                </a:gridCol>
              </a:tblGrid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867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1486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61073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234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8326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10632"/>
              </p:ext>
            </p:extLst>
          </p:nvPr>
        </p:nvGraphicFramePr>
        <p:xfrm>
          <a:off x="7693318" y="1361811"/>
          <a:ext cx="3908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24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854308802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582908983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407205255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0268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12/26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27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28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29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30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508703" y="2578721"/>
            <a:ext cx="1919425" cy="640657"/>
            <a:chOff x="1671500" y="1322263"/>
            <a:chExt cx="1919425" cy="640657"/>
          </a:xfrm>
        </p:grpSpPr>
        <p:grpSp>
          <p:nvGrpSpPr>
            <p:cNvPr id="49" name="그룹 48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</a:t>
                </a:r>
                <a:r>
                  <a:rPr lang="ko-KR" altLang="en-US" sz="1600" b="1" kern="0" dirty="0" err="1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전처리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0" name="칠각형 49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8703" y="3291064"/>
            <a:ext cx="1919425" cy="640657"/>
            <a:chOff x="1671500" y="1322263"/>
            <a:chExt cx="1919425" cy="640657"/>
          </a:xfrm>
        </p:grpSpPr>
        <p:grpSp>
          <p:nvGrpSpPr>
            <p:cNvPr id="55" name="그룹 54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 선정</a:t>
                </a:r>
                <a:r>
                  <a:rPr lang="en-US" altLang="ko-KR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6" name="칠각형 55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8703" y="4003407"/>
            <a:ext cx="1919425" cy="640657"/>
            <a:chOff x="1671500" y="1322263"/>
            <a:chExt cx="1919425" cy="640657"/>
          </a:xfrm>
        </p:grpSpPr>
        <p:grpSp>
          <p:nvGrpSpPr>
            <p:cNvPr id="61" name="그룹 60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최적화</a:t>
                </a:r>
                <a:r>
                  <a:rPr lang="en-US" altLang="ko-KR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600" b="1" kern="0" dirty="0" err="1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Wandb</a:t>
                </a:r>
                <a:r>
                  <a:rPr lang="en-US" altLang="ko-KR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2" name="칠각형 61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08703" y="4715750"/>
            <a:ext cx="1919425" cy="640657"/>
            <a:chOff x="1671500" y="1322263"/>
            <a:chExt cx="1919425" cy="640657"/>
          </a:xfrm>
        </p:grpSpPr>
        <p:grpSp>
          <p:nvGrpSpPr>
            <p:cNvPr id="67" name="그룹 66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 활용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8" name="칠각형 67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08703" y="5428095"/>
            <a:ext cx="1919425" cy="640657"/>
            <a:chOff x="1671500" y="1322263"/>
            <a:chExt cx="1919425" cy="640657"/>
          </a:xfrm>
        </p:grpSpPr>
        <p:grpSp>
          <p:nvGrpSpPr>
            <p:cNvPr id="73" name="그룹 72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발표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4" name="칠각형 73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640877" y="908522"/>
            <a:ext cx="401066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총 개발기간 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12/26(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~30(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/ 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2615547"/>
            <a:ext cx="2223557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정제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증강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3311258"/>
            <a:ext cx="2223557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Pretrained  Model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선정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4024343"/>
            <a:ext cx="2223557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종합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77972" y="4872628"/>
            <a:ext cx="350077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적용 최종 평가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시스템 설계</a:t>
            </a:r>
          </a:p>
        </p:txBody>
      </p:sp>
    </p:spTree>
    <p:extLst>
      <p:ext uri="{BB962C8B-B14F-4D97-AF65-F5344CB8AC3E}">
        <p14:creationId xmlns:p14="http://schemas.microsoft.com/office/powerpoint/2010/main" val="286086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사전 기획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228691" y="2043726"/>
            <a:ext cx="255665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28692" y="2592486"/>
            <a:ext cx="4963308" cy="228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영문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식당 리뷰 데이터 셋이다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positive(1), negative(0)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sentiment.dev.0 : 0 class validation data(2000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sentiment.dev.1 : 1 class validation data(2000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sentiment.train.0 : 0 class train data(177218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sentiment.train.1 : 1 class train data(266041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test_no_label.csv : no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submission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(2000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E0BD9F-F4D6-917E-03A8-862AA421121C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Baseline code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이해 </a:t>
            </a: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버그 수정</a:t>
            </a: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676847-7D57-0C0A-2E11-36B24C3A9EE9}"/>
              </a:ext>
            </a:extLst>
          </p:cNvPr>
          <p:cNvSpPr/>
          <p:nvPr/>
        </p:nvSpPr>
        <p:spPr>
          <a:xfrm>
            <a:off x="953439" y="2596255"/>
            <a:ext cx="4963308" cy="228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requirements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 Model : </a:t>
            </a: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-base-uncased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Finetuning (Training) 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단계에서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통과해서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얻기전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collate_fn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shuffle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버그 발견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순서가 바뀌지 않도록 수정했다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F57A7-DE02-DF37-41AE-6DA96427320B}"/>
              </a:ext>
            </a:extLst>
          </p:cNvPr>
          <p:cNvSpPr txBox="1"/>
          <p:nvPr/>
        </p:nvSpPr>
        <p:spPr>
          <a:xfrm>
            <a:off x="1164678" y="5168361"/>
            <a:ext cx="784869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#sorted_indices = </a:t>
            </a:r>
            <a:r>
              <a:rPr lang="en-US" altLang="ko-K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np.argsort</a:t>
            </a:r>
            <a:r>
              <a:rPr lang="en-US" altLang="ko-K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input_id</a:t>
            </a:r>
            <a:r>
              <a:rPr lang="en-US" altLang="ko-K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) for </a:t>
            </a:r>
            <a:r>
              <a:rPr lang="en-US" altLang="ko-K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input_id</a:t>
            </a:r>
            <a:r>
              <a:rPr lang="en-US" altLang="ko-K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in </a:t>
            </a:r>
            <a:r>
              <a:rPr lang="en-US" altLang="ko-K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altLang="ko-K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])[::-1] #bug</a:t>
            </a:r>
            <a:endParaRPr lang="en-US" altLang="ko-K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sorted_indices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altLang="ko-K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))]</a:t>
            </a:r>
            <a:endParaRPr lang="en-US" altLang="ko-K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5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전처리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228691" y="2112736"/>
            <a:ext cx="255665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TEXT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및 </a:t>
            </a: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토큰화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28692" y="2592486"/>
            <a:ext cx="40287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Train, validation data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숫자를 나타내는데  사용되지만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 data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존재하지 않는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“_num_”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외 특수문자는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E0BD9F-F4D6-917E-03A8-862AA421121C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2CDC1C-B974-5AE2-926E-DEBE49D1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" y="2481309"/>
            <a:ext cx="3353268" cy="6001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D5EDBA-6C31-B613-D952-EB6C711CD7A2}"/>
              </a:ext>
            </a:extLst>
          </p:cNvPr>
          <p:cNvSpPr/>
          <p:nvPr/>
        </p:nvSpPr>
        <p:spPr>
          <a:xfrm>
            <a:off x="717512" y="3144581"/>
            <a:ext cx="5732715" cy="26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클래스 불균형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Contextual Word Embeddings Augmenter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Original: The quick brown fox jumps over the lazy dog 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Text: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the old quick brown fox instinctively jumps over for the lazy dog.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the quick young brown fox dog jumps over the remaining lazy dog.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* 3 = 531654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* 2 = 532082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2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전처리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" y="2481309"/>
            <a:ext cx="3353268" cy="600159"/>
          </a:xfrm>
          <a:prstGeom prst="rect">
            <a:avLst/>
          </a:prstGeom>
        </p:spPr>
      </p:pic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D01380B4-34BE-6D05-BE52-170181E681CE}"/>
              </a:ext>
            </a:extLst>
          </p:cNvPr>
          <p:cNvSpPr/>
          <p:nvPr/>
        </p:nvSpPr>
        <p:spPr>
          <a:xfrm>
            <a:off x="6737222" y="3567264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99835-FB27-3650-8EE9-6275CDA670CC}"/>
              </a:ext>
            </a:extLst>
          </p:cNvPr>
          <p:cNvSpPr/>
          <p:nvPr/>
        </p:nvSpPr>
        <p:spPr>
          <a:xfrm>
            <a:off x="8134468" y="2818999"/>
            <a:ext cx="2545034" cy="227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시간이 너무 길어져 활용 어려움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적용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불균형 해소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 : 262476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 : 266041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64E90-D5CB-8B2D-FC5A-1BB395F410D5}"/>
              </a:ext>
            </a:extLst>
          </p:cNvPr>
          <p:cNvSpPr/>
          <p:nvPr/>
        </p:nvSpPr>
        <p:spPr>
          <a:xfrm>
            <a:off x="717512" y="3144581"/>
            <a:ext cx="5732715" cy="26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클래스 불균형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Contextual Word Embeddings Augmenter 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Original: The quick brown fox jumps over the lazy dog 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Text: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1) the old quick brown fox instinctively jumps over for the lazy dog.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the quick young brown fox dog jumps over the remaining lazy dog.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Neg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* 3 = 531654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Pos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* 2 = 532082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05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1355</Words>
  <Application>Microsoft Office PowerPoint</Application>
  <PresentationFormat>와이드스크린</PresentationFormat>
  <Paragraphs>252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Wingdings</vt:lpstr>
      <vt:lpstr>Arial</vt:lpstr>
      <vt:lpstr>맑은 고딕</vt:lpstr>
      <vt:lpstr>Courier New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js.lee</dc:creator>
  <cp:lastModifiedBy>Lee Dawon</cp:lastModifiedBy>
  <cp:revision>39</cp:revision>
  <dcterms:created xsi:type="dcterms:W3CDTF">2022-12-28T20:16:38Z</dcterms:created>
  <dcterms:modified xsi:type="dcterms:W3CDTF">2023-01-05T07:38:39Z</dcterms:modified>
</cp:coreProperties>
</file>