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70" r:id="rId5"/>
    <p:sldId id="261" r:id="rId6"/>
    <p:sldId id="262" r:id="rId7"/>
    <p:sldId id="274" r:id="rId8"/>
    <p:sldId id="273" r:id="rId9"/>
    <p:sldId id="263" r:id="rId10"/>
    <p:sldId id="26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F443-68CF-4B1D-8594-940CE94A68B6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689C-28DF-4CC6-A533-C079318E9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EA1BA-2893-4284-A844-1FDA0D88A31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2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cluster can be divided into one or more "jobs", where each job contains one or more tasks.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task is associated with a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"server", which contains a "master" that can be used to create sessions, and a "worker" that executes operations in the graph. </a:t>
            </a:r>
          </a:p>
          <a:p>
            <a:r>
              <a:rPr lang="en-US" altLang="zh-CN" dirty="0" smtClean="0"/>
              <a:t>Create a </a:t>
            </a:r>
            <a:r>
              <a:rPr lang="en-US" altLang="zh-CN" dirty="0" err="1" smtClean="0"/>
              <a:t>tf.train.ClusterSpec</a:t>
            </a:r>
            <a:r>
              <a:rPr lang="en-US" altLang="zh-CN" dirty="0" smtClean="0"/>
              <a:t> that describes all of the tasks in the cluster. This should be the same for each task.</a:t>
            </a:r>
          </a:p>
          <a:p>
            <a:r>
              <a:rPr lang="en-US" altLang="zh-CN" dirty="0" smtClean="0"/>
              <a:t>Create a </a:t>
            </a:r>
            <a:r>
              <a:rPr lang="en-US" altLang="zh-CN" dirty="0" err="1" smtClean="0"/>
              <a:t>tf.train.Server</a:t>
            </a:r>
            <a:r>
              <a:rPr lang="en-US" altLang="zh-CN" dirty="0" smtClean="0"/>
              <a:t>, passing the </a:t>
            </a:r>
            <a:r>
              <a:rPr lang="en-US" altLang="zh-CN" dirty="0" err="1" smtClean="0"/>
              <a:t>tf.train.ClusterSpec</a:t>
            </a:r>
            <a:r>
              <a:rPr lang="en-US" altLang="zh-CN" dirty="0" smtClean="0"/>
              <a:t> to the constructor, and identifying the local task with a job name and task index.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server: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 process running a </a:t>
            </a:r>
            <a:r>
              <a:rPr lang="en-US" altLang="zh-CN" dirty="0" err="1" smtClean="0"/>
              <a:t>tf.train.Server</a:t>
            </a:r>
            <a:r>
              <a:rPr lang="en-US" altLang="zh-CN" dirty="0" smtClean="0"/>
              <a:t> instance, which is a member of a cluster, and exports a "master service" and "worker service".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Master service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An RPC service that provides remote access to a set of distributed devices, and acts as a session target. The master service implements the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::Session interface.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servers implement the master service.</a:t>
            </a:r>
          </a:p>
          <a:p>
            <a:pPr marL="228600" indent="-228600">
              <a:buAutoNum type="arabicParenBoth"/>
            </a:pPr>
            <a:r>
              <a:rPr lang="en-US" altLang="zh-CN" dirty="0" smtClean="0"/>
              <a:t>prunes the graph to obtain the subgraph required to evaluate the nodes requested by the client</a:t>
            </a:r>
          </a:p>
          <a:p>
            <a:pPr marL="228600" indent="-228600">
              <a:buAutoNum type="arabicParenBoth"/>
            </a:pPr>
            <a:r>
              <a:rPr lang="en-US" altLang="zh-CN" dirty="0" smtClean="0"/>
              <a:t>partitions the graph to obtain graph pieces for each participating device</a:t>
            </a:r>
          </a:p>
          <a:p>
            <a:pPr marL="228600" indent="-228600">
              <a:buAutoNum type="arabicParenBoth"/>
            </a:pPr>
            <a:r>
              <a:rPr lang="en-US" altLang="zh-CN" dirty="0" smtClean="0"/>
              <a:t>caches these pieces so that they may be re-used in subsequent steps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Worker service(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each task</a:t>
            </a:r>
            <a:r>
              <a:rPr lang="en-US" altLang="zh-CN" dirty="0" smtClean="0"/>
              <a:t>):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 RPC service that executes parts of a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graph using its local devices. A worker service implements </a:t>
            </a:r>
            <a:r>
              <a:rPr lang="en-US" altLang="zh-CN" dirty="0" err="1" smtClean="0"/>
              <a:t>worker_service.proto</a:t>
            </a:r>
            <a:r>
              <a:rPr lang="en-US" altLang="zh-CN" dirty="0" smtClean="0"/>
              <a:t>. 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servers implement the worker service</a:t>
            </a:r>
          </a:p>
          <a:p>
            <a:pPr marL="228600" indent="-228600">
              <a:buAutoNum type="arabicParenBoth"/>
            </a:pPr>
            <a:r>
              <a:rPr lang="en-US" altLang="zh-CN" baseline="0" dirty="0" smtClean="0"/>
              <a:t>handles requests from the master</a:t>
            </a:r>
          </a:p>
          <a:p>
            <a:pPr marL="228600" indent="-228600">
              <a:buAutoNum type="arabicParenBoth"/>
            </a:pPr>
            <a:r>
              <a:rPr lang="en-US" altLang="zh-CN" dirty="0" smtClean="0"/>
              <a:t>schedules the execution of the kernels for the operations that comprise a local subgraph</a:t>
            </a:r>
          </a:p>
          <a:p>
            <a:pPr marL="228600" indent="-228600">
              <a:buAutoNum type="arabicParenBoth"/>
            </a:pPr>
            <a:r>
              <a:rPr lang="en-US" altLang="zh-CN" dirty="0" smtClean="0"/>
              <a:t>mediates direct communication between tasks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EA1BA-2893-4284-A844-1FDA0D88A31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3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EA1BA-2893-4284-A844-1FDA0D88A31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5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5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8BD2-CE95-4D5D-8915-8F271350632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E598-75AC-4864-B22D-82769ED0A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3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hyperlink" Target="http://www.lemurproject.org/clueweb12.ph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n/dataset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分布式机器学习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38618"/>
            <a:ext cx="9144000" cy="1009071"/>
          </a:xfrm>
        </p:spPr>
        <p:txBody>
          <a:bodyPr/>
          <a:lstStyle/>
          <a:p>
            <a:r>
              <a:rPr lang="en-US" altLang="zh-CN" dirty="0" smtClean="0"/>
              <a:t>2018.3.19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zh-CN" altLang="en-US" dirty="0" smtClean="0"/>
              <a:t>一致性模型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6" y="1786071"/>
            <a:ext cx="3528366" cy="201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4" y="4065882"/>
            <a:ext cx="3779848" cy="2156647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4518199" y="2167634"/>
            <a:ext cx="228535" cy="37964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29126" y="1606542"/>
            <a:ext cx="615553" cy="4680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“partial” </a:t>
            </a:r>
            <a:r>
              <a:rPr lang="en-US" altLang="zh-CN" sz="2800" b="1" dirty="0">
                <a:solidFill>
                  <a:schemeClr val="accent1"/>
                </a:solidFill>
              </a:rPr>
              <a:t>Synchronization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5298" y="3351997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2400" b="1" dirty="0"/>
              <a:t>Stale Synchronous Parallel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71" y="177218"/>
            <a:ext cx="5958864" cy="3217705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917121" y="3891246"/>
            <a:ext cx="5578764" cy="2557180"/>
          </a:xfrm>
          <a:prstGeom prst="wedgeRectCallout">
            <a:avLst>
              <a:gd name="adj1" fmla="val -46755"/>
              <a:gd name="adj2" fmla="val -652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纵坐标是并行计算节点</a:t>
            </a:r>
            <a:r>
              <a:rPr lang="en-US" altLang="zh-CN" dirty="0" smtClean="0">
                <a:solidFill>
                  <a:schemeClr val="tx1"/>
                </a:solidFill>
              </a:rPr>
              <a:t>worker</a:t>
            </a:r>
            <a:r>
              <a:rPr lang="zh-CN" altLang="en-US" dirty="0" smtClean="0">
                <a:solidFill>
                  <a:schemeClr val="tx1"/>
                </a:solidFill>
              </a:rPr>
              <a:t>，横坐标是迭代次数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设置一个阈值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MaxIter</a:t>
            </a:r>
            <a:r>
              <a:rPr lang="en-US" altLang="zh-CN" dirty="0" smtClean="0">
                <a:solidFill>
                  <a:schemeClr val="tx1"/>
                </a:solidFill>
              </a:rPr>
              <a:t> – </a:t>
            </a:r>
            <a:r>
              <a:rPr lang="en-US" altLang="zh-CN" dirty="0" err="1" smtClean="0">
                <a:solidFill>
                  <a:schemeClr val="tx1"/>
                </a:solidFill>
              </a:rPr>
              <a:t>MinIter</a:t>
            </a:r>
            <a:r>
              <a:rPr lang="en-US" altLang="zh-CN" dirty="0" smtClean="0">
                <a:solidFill>
                  <a:schemeClr val="tx1"/>
                </a:solidFill>
              </a:rPr>
              <a:t> &lt;= s</a:t>
            </a: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每个</a:t>
            </a:r>
            <a:r>
              <a:rPr lang="en-US" altLang="zh-CN" dirty="0" smtClean="0">
                <a:solidFill>
                  <a:schemeClr val="tx1"/>
                </a:solidFill>
              </a:rPr>
              <a:t>worker</a:t>
            </a:r>
            <a:r>
              <a:rPr lang="zh-CN" altLang="en-US" dirty="0" smtClean="0">
                <a:solidFill>
                  <a:schemeClr val="tx1"/>
                </a:solidFill>
              </a:rPr>
              <a:t>计算完后需上传更新的梯度，每隔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次迭代会下载更新的参数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err="1">
                <a:solidFill>
                  <a:schemeClr val="tx1"/>
                </a:solidFill>
              </a:rPr>
              <a:t>MaxIter</a:t>
            </a:r>
            <a:r>
              <a:rPr lang="en-US" altLang="zh-CN" dirty="0">
                <a:solidFill>
                  <a:schemeClr val="tx1"/>
                </a:solidFill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</a:rPr>
              <a:t>MinIter</a:t>
            </a:r>
            <a:r>
              <a:rPr lang="en-US" altLang="zh-CN" dirty="0">
                <a:solidFill>
                  <a:schemeClr val="tx1"/>
                </a:solidFill>
              </a:rPr>
              <a:t> =</a:t>
            </a:r>
            <a:r>
              <a:rPr lang="en-US" altLang="zh-CN" dirty="0" smtClean="0">
                <a:solidFill>
                  <a:schemeClr val="tx1"/>
                </a:solidFill>
              </a:rPr>
              <a:t> s</a:t>
            </a:r>
            <a:r>
              <a:rPr lang="zh-CN" altLang="en-US" dirty="0" smtClean="0">
                <a:solidFill>
                  <a:schemeClr val="tx1"/>
                </a:solidFill>
              </a:rPr>
              <a:t>时，最快节点会去下载一次参数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相当于等最慢节点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次迭代内使用的是陈旧的参数，为了去得到较好的并行化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2361"/>
            <a:ext cx="10515600" cy="780184"/>
          </a:xfrm>
        </p:spPr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51327" y="1810397"/>
            <a:ext cx="5338486" cy="3931754"/>
            <a:chOff x="578221" y="1985209"/>
            <a:chExt cx="5338486" cy="3931754"/>
          </a:xfrm>
        </p:grpSpPr>
        <p:sp>
          <p:nvSpPr>
            <p:cNvPr id="4" name="圆角矩形 3"/>
            <p:cNvSpPr/>
            <p:nvPr/>
          </p:nvSpPr>
          <p:spPr>
            <a:xfrm>
              <a:off x="578224" y="2841253"/>
              <a:ext cx="2581834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Python Client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375213" y="2841252"/>
              <a:ext cx="2541494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C++ Client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8222" y="4465971"/>
              <a:ext cx="5338483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Kernel Implementations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78222" y="5278330"/>
              <a:ext cx="2581836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Network Layer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75212" y="5298398"/>
              <a:ext cx="2541493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Device Layer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8224" y="3653612"/>
              <a:ext cx="2581834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Master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75212" y="3673679"/>
              <a:ext cx="2541493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Dataflow Executor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78221" y="1985210"/>
              <a:ext cx="2581837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Training Libraries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375212" y="1985209"/>
              <a:ext cx="2541493" cy="6185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</a:rPr>
                <a:t>Inference Libraries</a:t>
              </a:r>
              <a:endParaRPr lang="zh-CN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7010398" y="1199341"/>
            <a:ext cx="4343402" cy="49892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55103" y="1453639"/>
            <a:ext cx="1748117" cy="52443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prstClr val="white"/>
                </a:solidFill>
              </a:rPr>
              <a:t>Predicition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55103" y="2415418"/>
            <a:ext cx="1748117" cy="52443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prstClr val="white"/>
                </a:solidFill>
              </a:rPr>
              <a:t>Softmax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55103" y="3370158"/>
            <a:ext cx="1748117" cy="52443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Add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55103" y="4362059"/>
            <a:ext cx="1748117" cy="52443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prstClr val="white"/>
                </a:solidFill>
              </a:rPr>
              <a:t>Matmul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222189" y="3579709"/>
            <a:ext cx="595035" cy="54030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b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163483" y="5359222"/>
            <a:ext cx="595035" cy="54030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W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681321" y="5359222"/>
            <a:ext cx="595035" cy="54030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x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75656" y="4643033"/>
            <a:ext cx="107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Variable Tensor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49216" y="5542233"/>
            <a:ext cx="160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Placeholder Tensor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549216" y="3192876"/>
            <a:ext cx="160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Operations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1" name="直接箭头连接符 30"/>
          <p:cNvCxnSpPr>
            <a:stCxn id="23" idx="6"/>
            <a:endCxn id="20" idx="1"/>
          </p:cNvCxnSpPr>
          <p:nvPr/>
        </p:nvCxnSpPr>
        <p:spPr>
          <a:xfrm flipV="1">
            <a:off x="7817224" y="3632376"/>
            <a:ext cx="537879" cy="21748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461000" y="4913631"/>
            <a:ext cx="308723" cy="4427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9540685" y="4900184"/>
            <a:ext cx="405656" cy="43875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9201709" y="3908040"/>
            <a:ext cx="5038" cy="4271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179580" y="2950417"/>
            <a:ext cx="5038" cy="4271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9201709" y="1994539"/>
            <a:ext cx="5038" cy="4271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46410" y="779736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Cluster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46410" y="1801713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Job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46410" y="2823690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Task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6410" y="3892732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Server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89929" y="3341403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Master Service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89929" y="4444061"/>
            <a:ext cx="2232212" cy="551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Worker Service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89929" y="1236743"/>
            <a:ext cx="2232212" cy="551329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Ps Job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89929" y="2198401"/>
            <a:ext cx="2232212" cy="551329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Worker Job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 flipV="1">
            <a:off x="3778622" y="1512408"/>
            <a:ext cx="811307" cy="564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07756" y="2077377"/>
            <a:ext cx="811307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 flipV="1">
            <a:off x="3778620" y="3617068"/>
            <a:ext cx="811309" cy="551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</p:cNvCxnSpPr>
          <p:nvPr/>
        </p:nvCxnSpPr>
        <p:spPr>
          <a:xfrm>
            <a:off x="3778622" y="4168397"/>
            <a:ext cx="811307" cy="551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2"/>
          </p:cNvCxnSpPr>
          <p:nvPr/>
        </p:nvCxnSpPr>
        <p:spPr>
          <a:xfrm flipH="1">
            <a:off x="2660276" y="1331065"/>
            <a:ext cx="2240" cy="498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2"/>
            <a:endCxn id="14" idx="0"/>
          </p:cNvCxnSpPr>
          <p:nvPr/>
        </p:nvCxnSpPr>
        <p:spPr>
          <a:xfrm>
            <a:off x="2662516" y="2353042"/>
            <a:ext cx="0" cy="470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5" idx="0"/>
          </p:cNvCxnSpPr>
          <p:nvPr/>
        </p:nvCxnSpPr>
        <p:spPr>
          <a:xfrm flipH="1">
            <a:off x="2662516" y="3361060"/>
            <a:ext cx="1" cy="531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342093" y="874060"/>
            <a:ext cx="3496237" cy="41213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prstClr val="white"/>
                </a:solidFill>
              </a:rPr>
              <a:t>tf.train.ClusterSpec</a:t>
            </a:r>
            <a:r>
              <a:rPr lang="en-US" altLang="zh-CN" b="1" dirty="0">
                <a:solidFill>
                  <a:prstClr val="white"/>
                </a:solidFill>
              </a:rPr>
              <a:t>({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"worker": [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    </a:t>
            </a:r>
            <a:r>
              <a:rPr lang="en-US" altLang="zh-CN" b="1" dirty="0" smtClean="0">
                <a:solidFill>
                  <a:prstClr val="white"/>
                </a:solidFill>
              </a:rPr>
              <a:t>“10.128.201.107:2222</a:t>
            </a:r>
            <a:r>
              <a:rPr lang="en-US" altLang="zh-CN" b="1" dirty="0">
                <a:solidFill>
                  <a:prstClr val="white"/>
                </a:solidFill>
              </a:rPr>
              <a:t>",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    "</a:t>
            </a:r>
            <a:r>
              <a:rPr lang="en-US" altLang="zh-CN" b="1" dirty="0" smtClean="0">
                <a:solidFill>
                  <a:prstClr val="white"/>
                </a:solidFill>
              </a:rPr>
              <a:t>10.128.201.108:2222</a:t>
            </a:r>
            <a:r>
              <a:rPr lang="en-US" altLang="zh-CN" b="1" dirty="0">
                <a:solidFill>
                  <a:prstClr val="white"/>
                </a:solidFill>
              </a:rPr>
              <a:t>",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    "</a:t>
            </a:r>
            <a:r>
              <a:rPr lang="en-US" altLang="zh-CN" b="1" dirty="0" smtClean="0">
                <a:solidFill>
                  <a:prstClr val="white"/>
                </a:solidFill>
              </a:rPr>
              <a:t>10.128.201.109:2222</a:t>
            </a:r>
            <a:r>
              <a:rPr lang="en-US" altLang="zh-CN" b="1" dirty="0">
                <a:solidFill>
                  <a:prstClr val="white"/>
                </a:solidFill>
              </a:rPr>
              <a:t>"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],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"</a:t>
            </a:r>
            <a:r>
              <a:rPr lang="en-US" altLang="zh-CN" b="1" dirty="0" err="1">
                <a:solidFill>
                  <a:prstClr val="white"/>
                </a:solidFill>
              </a:rPr>
              <a:t>ps</a:t>
            </a:r>
            <a:r>
              <a:rPr lang="en-US" altLang="zh-CN" b="1" dirty="0">
                <a:solidFill>
                  <a:prstClr val="white"/>
                </a:solidFill>
              </a:rPr>
              <a:t>": [</a:t>
            </a:r>
          </a:p>
          <a:p>
            <a:r>
              <a:rPr lang="en-US" altLang="zh-CN" b="1" dirty="0">
                <a:solidFill>
                  <a:prstClr val="white"/>
                </a:solidFill>
              </a:rPr>
              <a:t>        </a:t>
            </a:r>
            <a:r>
              <a:rPr lang="en-US" altLang="zh-CN" b="1" dirty="0" smtClean="0">
                <a:solidFill>
                  <a:prstClr val="white"/>
                </a:solidFill>
              </a:rPr>
              <a:t>“10.128.201.107:2223",</a:t>
            </a:r>
            <a:endParaRPr lang="en-US" altLang="zh-CN" b="1" dirty="0">
              <a:solidFill>
                <a:prstClr val="white"/>
              </a:solidFill>
            </a:endParaRPr>
          </a:p>
          <a:p>
            <a:r>
              <a:rPr lang="en-US" altLang="zh-CN" b="1" dirty="0">
                <a:solidFill>
                  <a:prstClr val="white"/>
                </a:solidFill>
              </a:rPr>
              <a:t>        </a:t>
            </a:r>
            <a:r>
              <a:rPr lang="en-US" altLang="zh-CN" b="1" dirty="0" smtClean="0">
                <a:solidFill>
                  <a:prstClr val="white"/>
                </a:solidFill>
              </a:rPr>
              <a:t>“10.128.201.108:2223"</a:t>
            </a:r>
            <a:endParaRPr lang="en-US" altLang="zh-CN" b="1" dirty="0">
              <a:solidFill>
                <a:prstClr val="white"/>
              </a:solidFill>
            </a:endParaRPr>
          </a:p>
          <a:p>
            <a:r>
              <a:rPr lang="en-US" altLang="zh-CN" b="1" dirty="0">
                <a:solidFill>
                  <a:prstClr val="white"/>
                </a:solidFill>
              </a:rPr>
              <a:t>    ]})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44170" y="4981562"/>
            <a:ext cx="2232212" cy="551329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</a:rPr>
              <a:t>Client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523564" y="4453699"/>
            <a:ext cx="1" cy="531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823882" y="4444061"/>
            <a:ext cx="0" cy="5413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589929" y="5518518"/>
            <a:ext cx="6423214" cy="6884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prstClr val="white"/>
                </a:solidFill>
              </a:rPr>
              <a:t>tf.train.Server</a:t>
            </a:r>
            <a:r>
              <a:rPr lang="en-US" altLang="zh-CN" b="1" dirty="0" smtClean="0">
                <a:solidFill>
                  <a:prstClr val="white"/>
                </a:solidFill>
              </a:rPr>
              <a:t>(</a:t>
            </a:r>
            <a:r>
              <a:rPr lang="en-US" altLang="zh-CN" b="1" dirty="0" err="1" smtClean="0">
                <a:solidFill>
                  <a:prstClr val="white"/>
                </a:solidFill>
              </a:rPr>
              <a:t>cluster_spec,job_name</a:t>
            </a:r>
            <a:r>
              <a:rPr lang="en-US" altLang="zh-CN" b="1" dirty="0" smtClean="0">
                <a:solidFill>
                  <a:prstClr val="white"/>
                </a:solidFill>
              </a:rPr>
              <a:t>=“</a:t>
            </a:r>
            <a:r>
              <a:rPr lang="en-US" altLang="zh-CN" b="1" dirty="0" err="1" smtClean="0">
                <a:solidFill>
                  <a:prstClr val="white"/>
                </a:solidFill>
              </a:rPr>
              <a:t>ps</a:t>
            </a:r>
            <a:r>
              <a:rPr lang="en-US" altLang="zh-CN" b="1" dirty="0" smtClean="0">
                <a:solidFill>
                  <a:prstClr val="white"/>
                </a:solidFill>
              </a:rPr>
              <a:t>”,</a:t>
            </a:r>
            <a:r>
              <a:rPr lang="en-US" altLang="zh-CN" b="1" dirty="0" err="1" smtClean="0">
                <a:solidFill>
                  <a:prstClr val="white"/>
                </a:solidFill>
              </a:rPr>
              <a:t>task_index</a:t>
            </a:r>
            <a:r>
              <a:rPr lang="en-US" altLang="zh-CN" b="1" dirty="0" smtClean="0">
                <a:solidFill>
                  <a:prstClr val="white"/>
                </a:solidFill>
              </a:rPr>
              <a:t>=0)</a:t>
            </a:r>
            <a:endParaRPr lang="zh-CN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8914"/>
            <a:ext cx="10515600" cy="780184"/>
          </a:xfrm>
        </p:spPr>
        <p:txBody>
          <a:bodyPr/>
          <a:lstStyle/>
          <a:p>
            <a:r>
              <a:rPr lang="en-US" altLang="zh-CN" dirty="0" err="1" smtClean="0"/>
              <a:t>MXNet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/>
          <a:srcRect t="1796" b="1"/>
          <a:stretch/>
        </p:blipFill>
        <p:spPr>
          <a:xfrm>
            <a:off x="172269" y="1812537"/>
            <a:ext cx="5735892" cy="38862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/>
          <a:srcRect l="-5659"/>
          <a:stretch/>
        </p:blipFill>
        <p:spPr>
          <a:xfrm>
            <a:off x="5545090" y="1255271"/>
            <a:ext cx="6436238" cy="47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9891"/>
            <a:ext cx="10515600" cy="546792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为什么要分布式？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计算量大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如何设计分布式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模型并行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怎样实施分布式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参数服务器架构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分布式需面对的问题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一致性问题</a:t>
            </a:r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主流分布式框架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MxNet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16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56355"/>
              </p:ext>
            </p:extLst>
          </p:nvPr>
        </p:nvGraphicFramePr>
        <p:xfrm>
          <a:off x="958277" y="1746390"/>
          <a:ext cx="4934527" cy="334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254">
                  <a:extLst>
                    <a:ext uri="{9D8B030D-6E8A-4147-A177-3AD203B41FA5}">
                      <a16:colId xmlns:a16="http://schemas.microsoft.com/office/drawing/2014/main" val="734780763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12737860"/>
                    </a:ext>
                  </a:extLst>
                </a:gridCol>
              </a:tblGrid>
              <a:tr h="796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of dataset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91738"/>
                  </a:ext>
                </a:extLst>
              </a:tr>
              <a:tr h="958722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Clueweb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2012 web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crawl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 million web pages as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27TB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text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42465"/>
                  </a:ext>
                </a:extLst>
              </a:tr>
              <a:tr h="79643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Flickr, Instagram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10s of billions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images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1144"/>
                  </a:ext>
                </a:extLst>
              </a:tr>
              <a:tr h="796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14,197,122 images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27TB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379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94221"/>
              </p:ext>
            </p:extLst>
          </p:nvPr>
        </p:nvGraphicFramePr>
        <p:xfrm>
          <a:off x="6400803" y="1746389"/>
          <a:ext cx="4849092" cy="334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6">
                  <a:extLst>
                    <a:ext uri="{9D8B030D-6E8A-4147-A177-3AD203B41FA5}">
                      <a16:colId xmlns:a16="http://schemas.microsoft.com/office/drawing/2014/main" val="2059708311"/>
                    </a:ext>
                  </a:extLst>
                </a:gridCol>
                <a:gridCol w="2424546">
                  <a:extLst>
                    <a:ext uri="{9D8B030D-6E8A-4147-A177-3AD203B41FA5}">
                      <a16:colId xmlns:a16="http://schemas.microsoft.com/office/drawing/2014/main" val="2227450354"/>
                    </a:ext>
                  </a:extLst>
                </a:gridCol>
              </a:tblGrid>
              <a:tr h="8370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 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of models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4909"/>
                  </a:ext>
                </a:extLst>
              </a:tr>
              <a:tr h="83701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recognition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1~10 Billion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parameters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24853"/>
                  </a:ext>
                </a:extLst>
              </a:tr>
              <a:tr h="83701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 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Trillion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1259"/>
                  </a:ext>
                </a:extLst>
              </a:tr>
              <a:tr h="83701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 factorization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Over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1,000 billions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0404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82254" y="5532582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数据来源：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://www.lemurproject.org/clueweb12.php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http://www.image-net.org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>
                <a:hlinkClick r:id="rId4"/>
              </a:rPr>
              <a:t>https://aws.amazon.com/cn/datasets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4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3" y="2075410"/>
            <a:ext cx="4675909" cy="132599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588000" y="2557283"/>
            <a:ext cx="508000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07126" y="2526018"/>
                <a:ext cx="5690917" cy="88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zh-CN" altLang="en-US" sz="200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4.69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zh-CN" altLang="en-US" sz="2000" i="0">
                        <a:latin typeface="Cambria Math" panose="02040503050406030204" pitchFamily="18" charset="0"/>
                      </a:rPr>
                      <m:t>秒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≈1.30×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小时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			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541.</m:t>
                    </m:r>
                  </m:oMath>
                </a14:m>
                <a:r>
                  <a:rPr lang="en-US" altLang="zh-CN" sz="2000" dirty="0" smtClean="0"/>
                  <a:t>67</a:t>
                </a:r>
                <a:r>
                  <a:rPr lang="zh-CN" altLang="en-US" sz="2000" dirty="0" smtClean="0"/>
                  <a:t>天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26" y="2526018"/>
                <a:ext cx="5690917" cy="880497"/>
              </a:xfrm>
              <a:prstGeom prst="rect">
                <a:avLst/>
              </a:prstGeom>
              <a:blipFill>
                <a:blip r:embed="rId3"/>
                <a:stretch>
                  <a:fillRect r="-214" b="-1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562764" y="6055294"/>
            <a:ext cx="8257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数据来源：</a:t>
            </a:r>
            <a:endParaRPr lang="en-US" altLang="zh-CN" sz="1400" dirty="0" smtClean="0"/>
          </a:p>
          <a:p>
            <a:r>
              <a:rPr lang="en-US" altLang="zh-CN" sz="1400" dirty="0"/>
              <a:t>1. https://www.intel.com/content/www/us/en/products/processors/core/core-vpro/i7-6700.html</a:t>
            </a:r>
            <a:endParaRPr lang="en-US" altLang="zh-CN" sz="1400" dirty="0" smtClean="0"/>
          </a:p>
          <a:p>
            <a:r>
              <a:rPr lang="en-US" altLang="zh-CN" sz="1400" dirty="0"/>
              <a:t>2. https://www.nvidia.com/zh-cn/data-center/tesla/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>
            <a:off x="5246254" y="4891938"/>
            <a:ext cx="508000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07126" y="4752602"/>
                <a:ext cx="5243423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×100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1.4×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≈1.07×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≈12.38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26" y="4752602"/>
                <a:ext cx="5243423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8" y="4079304"/>
            <a:ext cx="3916218" cy="185213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58354" y="2125097"/>
            <a:ext cx="11650519" cy="152717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8520" y="3985250"/>
            <a:ext cx="11650519" cy="204024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标注 2"/>
              <p:cNvSpPr/>
              <p:nvPr/>
            </p:nvSpPr>
            <p:spPr>
              <a:xfrm>
                <a:off x="4576496" y="434109"/>
                <a:ext cx="6128448" cy="1223225"/>
              </a:xfrm>
              <a:prstGeom prst="wedgeRectCallout">
                <a:avLst>
                  <a:gd name="adj1" fmla="val -87061"/>
                  <a:gd name="adj2" fmla="val -1443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例子：对于卷积神经网络而言，一张图片进行一次扫描计算大约需要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1.5×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 smtClean="0"/>
                  <a:t>次双精度浮点运算，假设处理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万张图片，每张图片进行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次去扫描处理，对于单机</a:t>
                </a:r>
                <a:r>
                  <a:rPr lang="en-US" altLang="zh-CN" dirty="0" smtClean="0"/>
                  <a:t>CPU</a:t>
                </a:r>
                <a:r>
                  <a:rPr lang="zh-CN" altLang="en-US" dirty="0" smtClean="0"/>
                  <a:t>以及单机的</a:t>
                </a:r>
                <a:r>
                  <a:rPr lang="en-US" altLang="zh-CN" dirty="0" err="1" smtClean="0"/>
                  <a:t>Nvidia</a:t>
                </a:r>
                <a:r>
                  <a:rPr lang="en-US" altLang="zh-CN" dirty="0" smtClean="0"/>
                  <a:t> K40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GPU</a:t>
                </a:r>
                <a:r>
                  <a:rPr lang="zh-CN" altLang="en-US" dirty="0" smtClean="0"/>
                  <a:t>而言，处理需要的时间计算如下：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96" y="434109"/>
                <a:ext cx="6128448" cy="1223225"/>
              </a:xfrm>
              <a:prstGeom prst="wedgeRectCallout">
                <a:avLst>
                  <a:gd name="adj1" fmla="val -87061"/>
                  <a:gd name="adj2" fmla="val -14431"/>
                </a:avLst>
              </a:prstGeom>
              <a:blipFill>
                <a:blip r:embed="rId6"/>
                <a:stretch>
                  <a:fillRect t="-990" r="-507"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标注 5"/>
              <p:cNvSpPr/>
              <p:nvPr/>
            </p:nvSpPr>
            <p:spPr>
              <a:xfrm>
                <a:off x="660278" y="1223224"/>
                <a:ext cx="2443140" cy="868219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每秒大概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3.2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次双精度浮点运算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8" y="1223224"/>
                <a:ext cx="2443140" cy="868219"/>
              </a:xfrm>
              <a:prstGeom prst="wedgeRectCallout">
                <a:avLst/>
              </a:prstGeom>
              <a:blipFill>
                <a:blip r:embed="rId7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标注 14"/>
              <p:cNvSpPr/>
              <p:nvPr/>
            </p:nvSpPr>
            <p:spPr>
              <a:xfrm>
                <a:off x="553773" y="3495459"/>
                <a:ext cx="2443140" cy="868219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每秒大概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次双精度浮点运算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3" y="3495459"/>
                <a:ext cx="2443140" cy="868219"/>
              </a:xfrm>
              <a:prstGeom prst="wedgeRectCallout">
                <a:avLst/>
              </a:prstGeom>
              <a:blipFill>
                <a:blip r:embed="rId8"/>
                <a:stretch>
                  <a:fillRect l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5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/>
      <p:bldP spid="13" grpId="0" animBg="1"/>
      <p:bldP spid="14" grpId="0" animBg="1"/>
      <p:bldP spid="3" grpId="0" animBg="1"/>
      <p:bldP spid="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zh-CN" altLang="en-US" dirty="0" smtClean="0"/>
              <a:t>数据并行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2271683" y="1816563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2265587" y="2479387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2265587" y="3910859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2265587" y="4746187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2256443" y="5294523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738027" y="2271393"/>
            <a:ext cx="164592" cy="174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701451" y="3798729"/>
            <a:ext cx="164592" cy="174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698403" y="5193550"/>
            <a:ext cx="164592" cy="1868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2256443" y="3321723"/>
            <a:ext cx="1109472" cy="431430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5" idx="2"/>
            <a:endCxn id="4" idx="2"/>
          </p:cNvCxnSpPr>
          <p:nvPr/>
        </p:nvCxnSpPr>
        <p:spPr>
          <a:xfrm rot="10800000" flipH="1">
            <a:off x="2265587" y="2032278"/>
            <a:ext cx="6096" cy="662824"/>
          </a:xfrm>
          <a:prstGeom prst="curvedConnector3">
            <a:avLst>
              <a:gd name="adj1" fmla="val -37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3841403" y="2142818"/>
            <a:ext cx="1170432" cy="431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841403" y="3555718"/>
            <a:ext cx="1170432" cy="431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841403" y="4926198"/>
            <a:ext cx="1170432" cy="431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160931" y="2032278"/>
            <a:ext cx="844296" cy="736112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150263" y="3305790"/>
            <a:ext cx="854964" cy="79578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160931" y="4638970"/>
            <a:ext cx="844296" cy="79578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8335"/>
              </p:ext>
            </p:extLst>
          </p:nvPr>
        </p:nvGraphicFramePr>
        <p:xfrm>
          <a:off x="10176421" y="2400334"/>
          <a:ext cx="1449780" cy="2595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2445">
                  <a:extLst>
                    <a:ext uri="{9D8B030D-6E8A-4147-A177-3AD203B41FA5}">
                      <a16:colId xmlns:a16="http://schemas.microsoft.com/office/drawing/2014/main" val="627806058"/>
                    </a:ext>
                  </a:extLst>
                </a:gridCol>
                <a:gridCol w="362445">
                  <a:extLst>
                    <a:ext uri="{9D8B030D-6E8A-4147-A177-3AD203B41FA5}">
                      <a16:colId xmlns:a16="http://schemas.microsoft.com/office/drawing/2014/main" val="3767237940"/>
                    </a:ext>
                  </a:extLst>
                </a:gridCol>
                <a:gridCol w="362445">
                  <a:extLst>
                    <a:ext uri="{9D8B030D-6E8A-4147-A177-3AD203B41FA5}">
                      <a16:colId xmlns:a16="http://schemas.microsoft.com/office/drawing/2014/main" val="2449957913"/>
                    </a:ext>
                  </a:extLst>
                </a:gridCol>
                <a:gridCol w="362445">
                  <a:extLst>
                    <a:ext uri="{9D8B030D-6E8A-4147-A177-3AD203B41FA5}">
                      <a16:colId xmlns:a16="http://schemas.microsoft.com/office/drawing/2014/main" val="217777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3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6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2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9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45030"/>
                  </a:ext>
                </a:extLst>
              </a:tr>
            </a:tbl>
          </a:graphicData>
        </a:graphic>
      </p:graphicFrame>
      <p:sp>
        <p:nvSpPr>
          <p:cNvPr id="21" name="左右箭头 20"/>
          <p:cNvSpPr/>
          <p:nvPr/>
        </p:nvSpPr>
        <p:spPr>
          <a:xfrm rot="1079358">
            <a:off x="7179913" y="2503271"/>
            <a:ext cx="2621280" cy="310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7142471" y="3459018"/>
            <a:ext cx="2621280" cy="310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 rot="20579454">
            <a:off x="7216593" y="4363505"/>
            <a:ext cx="2621280" cy="310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80500" y="2161097"/>
            <a:ext cx="63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D1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180500" y="3563879"/>
            <a:ext cx="63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D2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207513" y="4943843"/>
            <a:ext cx="63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D3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737515" y="2850605"/>
            <a:ext cx="314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/>
              <a:t>Δ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 = </a:t>
            </a:r>
            <a:r>
              <a:rPr lang="el-GR" altLang="zh-CN" sz="2400" b="1" dirty="0" smtClean="0"/>
              <a:t>Δ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A</a:t>
            </a:r>
            <a:r>
              <a:rPr lang="en-US" altLang="zh-CN" sz="2400" b="1" baseline="30000" dirty="0" smtClean="0"/>
              <a:t>(t-1) </a:t>
            </a:r>
            <a:r>
              <a:rPr lang="en-US" altLang="zh-CN" sz="2400" b="1" dirty="0" smtClean="0"/>
              <a:t>,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D1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737515" y="4143867"/>
            <a:ext cx="314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/>
              <a:t>Δ</a:t>
            </a:r>
            <a:r>
              <a:rPr lang="en-US" altLang="zh-CN" sz="2400" b="1" baseline="-25000" dirty="0"/>
              <a:t>2</a:t>
            </a:r>
            <a:r>
              <a:rPr lang="en-US" altLang="zh-CN" sz="2400" b="1" dirty="0" smtClean="0"/>
              <a:t> = </a:t>
            </a:r>
            <a:r>
              <a:rPr lang="el-GR" altLang="zh-CN" sz="2400" b="1" dirty="0" smtClean="0"/>
              <a:t>Δ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A</a:t>
            </a:r>
            <a:r>
              <a:rPr lang="en-US" altLang="zh-CN" sz="2400" b="1" baseline="30000" dirty="0" smtClean="0"/>
              <a:t>(t-1) </a:t>
            </a:r>
            <a:r>
              <a:rPr lang="en-US" altLang="zh-CN" sz="2400" b="1" dirty="0" smtClean="0"/>
              <a:t>,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D2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737515" y="5472147"/>
            <a:ext cx="314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/>
              <a:t>Δ</a:t>
            </a:r>
            <a:r>
              <a:rPr lang="en-US" altLang="zh-CN" sz="2400" b="1" baseline="-25000" dirty="0"/>
              <a:t>3</a:t>
            </a:r>
            <a:r>
              <a:rPr lang="en-US" altLang="zh-CN" sz="2400" b="1" dirty="0" smtClean="0"/>
              <a:t> = </a:t>
            </a:r>
            <a:r>
              <a:rPr lang="el-GR" altLang="zh-CN" sz="2400" b="1" dirty="0" smtClean="0"/>
              <a:t>Δ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A</a:t>
            </a:r>
            <a:r>
              <a:rPr lang="en-US" altLang="zh-CN" sz="2400" b="1" baseline="30000" dirty="0" smtClean="0"/>
              <a:t>(t-1) </a:t>
            </a:r>
            <a:r>
              <a:rPr lang="en-US" altLang="zh-CN" sz="2400" b="1" dirty="0" smtClean="0"/>
              <a:t>,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D3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cxnSp>
        <p:nvCxnSpPr>
          <p:cNvPr id="30" name="曲线连接符 29"/>
          <p:cNvCxnSpPr/>
          <p:nvPr/>
        </p:nvCxnSpPr>
        <p:spPr>
          <a:xfrm rot="10800000" flipH="1">
            <a:off x="2189387" y="3481043"/>
            <a:ext cx="6096" cy="662824"/>
          </a:xfrm>
          <a:prstGeom prst="curvedConnector3">
            <a:avLst>
              <a:gd name="adj1" fmla="val -37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 flipH="1">
            <a:off x="2251118" y="4841823"/>
            <a:ext cx="6096" cy="662824"/>
          </a:xfrm>
          <a:prstGeom prst="curvedConnector3">
            <a:avLst>
              <a:gd name="adj1" fmla="val -37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447653" y="1678906"/>
            <a:ext cx="221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17378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模型并行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265012" y="2431378"/>
            <a:ext cx="1109472" cy="46329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265012" y="3081554"/>
            <a:ext cx="1109472" cy="46329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265012" y="3731730"/>
            <a:ext cx="1109472" cy="46329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265012" y="4328946"/>
            <a:ext cx="1109472" cy="46329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1265012" y="4926162"/>
            <a:ext cx="1109472" cy="46329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740500" y="2894674"/>
            <a:ext cx="164592" cy="1868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746596" y="3571330"/>
            <a:ext cx="164592" cy="1868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46596" y="4198834"/>
            <a:ext cx="164592" cy="1868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746596" y="4812146"/>
            <a:ext cx="164592" cy="1868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8" idx="2"/>
            <a:endCxn id="4" idx="2"/>
          </p:cNvCxnSpPr>
          <p:nvPr/>
        </p:nvCxnSpPr>
        <p:spPr>
          <a:xfrm rot="10800000">
            <a:off x="1265012" y="2663026"/>
            <a:ext cx="12700" cy="2494784"/>
          </a:xfrm>
          <a:prstGeom prst="curvedConnector3">
            <a:avLst>
              <a:gd name="adj1" fmla="val 2664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rot="20471702">
            <a:off x="2702061" y="2472318"/>
            <a:ext cx="1667710" cy="314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677403" y="3557030"/>
            <a:ext cx="1597152" cy="3312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02007">
            <a:off x="2602342" y="4540360"/>
            <a:ext cx="1677295" cy="3574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078060" y="2013802"/>
            <a:ext cx="844296" cy="736112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067392" y="3287314"/>
            <a:ext cx="854964" cy="79578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5078060" y="4620494"/>
            <a:ext cx="844296" cy="79578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360852" y="2886673"/>
                <a:ext cx="3413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∆ 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30000" dirty="0" smtClean="0"/>
                  <a:t>(t-1)</a:t>
                </a:r>
                <a:r>
                  <a:rPr lang="en-US" altLang="zh-CN" b="1" dirty="0" smtClean="0"/>
                  <a:t>,D)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852" y="2886673"/>
                <a:ext cx="3413080" cy="276999"/>
              </a:xfrm>
              <a:prstGeom prst="rect">
                <a:avLst/>
              </a:prstGeom>
              <a:blipFill>
                <a:blip r:embed="rId2"/>
                <a:stretch>
                  <a:fillRect l="-232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371520" y="4083094"/>
                <a:ext cx="3413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∆ 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2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30000" dirty="0" smtClean="0"/>
                  <a:t>(t-1)</a:t>
                </a:r>
                <a:r>
                  <a:rPr lang="en-US" altLang="zh-CN" b="1" dirty="0" smtClean="0"/>
                  <a:t>,D)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20" y="4083094"/>
                <a:ext cx="3413080" cy="276999"/>
              </a:xfrm>
              <a:prstGeom prst="rect">
                <a:avLst/>
              </a:prstGeom>
              <a:blipFill>
                <a:blip r:embed="rId3"/>
                <a:stretch>
                  <a:fillRect l="-232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76448" y="5496534"/>
                <a:ext cx="3413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∆ 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3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30000" dirty="0" smtClean="0"/>
                  <a:t>(t-1)</a:t>
                </a:r>
                <a:r>
                  <a:rPr lang="en-US" altLang="zh-CN" b="1" dirty="0" smtClean="0"/>
                  <a:t>,D)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48" y="5496534"/>
                <a:ext cx="3413080" cy="276999"/>
              </a:xfrm>
              <a:prstGeom prst="rect">
                <a:avLst/>
              </a:prstGeom>
              <a:blipFill>
                <a:blip r:embed="rId4"/>
                <a:stretch>
                  <a:fillRect l="-232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5877"/>
              </p:ext>
            </p:extLst>
          </p:nvPr>
        </p:nvGraphicFramePr>
        <p:xfrm>
          <a:off x="9518995" y="1858591"/>
          <a:ext cx="1731264" cy="804434"/>
        </p:xfrm>
        <a:graphic>
          <a:graphicData uri="http://schemas.openxmlformats.org/drawingml/2006/table">
            <a:tbl>
              <a:tblPr>
                <a:effectLst/>
                <a:tableStyleId>{D113A9D2-9D6B-4929-AA2D-F23B5EE8CBE7}</a:tableStyleId>
              </a:tblPr>
              <a:tblGrid>
                <a:gridCol w="432816">
                  <a:extLst>
                    <a:ext uri="{9D8B030D-6E8A-4147-A177-3AD203B41FA5}">
                      <a16:colId xmlns:a16="http://schemas.microsoft.com/office/drawing/2014/main" val="833521270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3361464108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200266882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2298614683"/>
                    </a:ext>
                  </a:extLst>
                </a:gridCol>
              </a:tblGrid>
              <a:tr h="40221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43230"/>
                  </a:ext>
                </a:extLst>
              </a:tr>
              <a:tr h="40221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68439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3600"/>
              </p:ext>
            </p:extLst>
          </p:nvPr>
        </p:nvGraphicFramePr>
        <p:xfrm>
          <a:off x="9518994" y="3125560"/>
          <a:ext cx="1731264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2816">
                  <a:extLst>
                    <a:ext uri="{9D8B030D-6E8A-4147-A177-3AD203B41FA5}">
                      <a16:colId xmlns:a16="http://schemas.microsoft.com/office/drawing/2014/main" val="4002256829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22575185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872691190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81014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8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69508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5694"/>
              </p:ext>
            </p:extLst>
          </p:nvPr>
        </p:nvGraphicFramePr>
        <p:xfrm>
          <a:off x="9518994" y="4959880"/>
          <a:ext cx="1731264" cy="741680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432816">
                  <a:extLst>
                    <a:ext uri="{9D8B030D-6E8A-4147-A177-3AD203B41FA5}">
                      <a16:colId xmlns:a16="http://schemas.microsoft.com/office/drawing/2014/main" val="2878863567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3150927393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98411274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5632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14688"/>
                  </a:ext>
                </a:extLst>
              </a:tr>
            </a:tbl>
          </a:graphicData>
        </a:graphic>
      </p:graphicFrame>
      <p:sp>
        <p:nvSpPr>
          <p:cNvPr id="26" name="左右箭头 25"/>
          <p:cNvSpPr/>
          <p:nvPr/>
        </p:nvSpPr>
        <p:spPr>
          <a:xfrm>
            <a:off x="6659971" y="2051361"/>
            <a:ext cx="2121408" cy="41852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6659971" y="3516888"/>
            <a:ext cx="2121408" cy="41852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>
            <a:off x="6589528" y="4959880"/>
            <a:ext cx="2121408" cy="41852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79603" y="1875149"/>
            <a:ext cx="99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Read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589528" y="1277519"/>
            <a:ext cx="221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19530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3" y="2889022"/>
            <a:ext cx="3002134" cy="2620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118" y="5856294"/>
            <a:ext cx="23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）多次迭代找最优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21382" y="5875587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）神经网络结构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81817" y="5875587"/>
            <a:ext cx="361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(3)Z = X ^2 +Y^4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(0,2)</a:t>
            </a:r>
            <a:r>
              <a:rPr lang="zh-CN" altLang="en-US" dirty="0" smtClean="0"/>
              <a:t>点的梯度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5926" y="267854"/>
            <a:ext cx="851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机器学习特点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9115" y="1042363"/>
            <a:ext cx="116108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迭代容错性：</a:t>
            </a:r>
            <a:r>
              <a:rPr lang="zh-CN" altLang="en-US" sz="2400" dirty="0"/>
              <a:t>模型的更新并非一次完成，需要循环迭代多次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4"/>
            <a:r>
              <a:rPr lang="zh-CN" altLang="en-US" sz="2400" dirty="0" smtClean="0"/>
              <a:t>    即使</a:t>
            </a:r>
            <a:r>
              <a:rPr lang="zh-CN" altLang="en-US" sz="2400" dirty="0"/>
              <a:t>在每个循环中产生一些错误，模型最终仍能</a:t>
            </a:r>
            <a:r>
              <a:rPr lang="zh-CN" altLang="en-US" sz="2400" dirty="0" smtClean="0"/>
              <a:t>收敛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结构（参数）性：</a:t>
            </a:r>
            <a:r>
              <a:rPr lang="zh-CN" altLang="en-US" sz="2400" dirty="0" smtClean="0"/>
              <a:t>在运行过程中参数是有依赖性的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参数</a:t>
            </a:r>
            <a:r>
              <a:rPr lang="zh-CN" altLang="en-US" sz="2400" b="1" dirty="0"/>
              <a:t>收敛的非均匀性：</a:t>
            </a:r>
            <a:r>
              <a:rPr lang="zh-CN" altLang="en-US" sz="2400" dirty="0"/>
              <a:t>有些参数几轮迭代就会收敛，而有的参数却需要上百轮迭代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82" y="2997793"/>
            <a:ext cx="1845018" cy="25116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442" y="2636143"/>
            <a:ext cx="3943927" cy="28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zh-CN" altLang="en-US" dirty="0" smtClean="0"/>
              <a:t>工业上机器学习</a:t>
            </a:r>
            <a:r>
              <a:rPr lang="zh-CN" altLang="en-US" dirty="0"/>
              <a:t>计算特点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165331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参数很大，超过单个机器的容纳能力（比如大型</a:t>
            </a:r>
            <a:r>
              <a:rPr lang="en-US" altLang="zh-CN" dirty="0"/>
              <a:t>Logistic Regression</a:t>
            </a:r>
            <a:r>
              <a:rPr lang="zh-CN" altLang="en-US" dirty="0"/>
              <a:t>和神经网络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训练数据巨大，需要分布式并行提速（大数据）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2" y="3011055"/>
            <a:ext cx="2379700" cy="1080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4" y="3125062"/>
            <a:ext cx="2410691" cy="8520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5218" y="4664365"/>
            <a:ext cx="452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过多的磁盘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操作，造成性能下降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过多的通信以及必须完全同步造成的时间浪费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0" y="4525818"/>
            <a:ext cx="5726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数据量大的时候驱动器节点存不下，会使用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2.RDD</a:t>
            </a:r>
            <a:r>
              <a:rPr lang="zh-CN" altLang="en-US" dirty="0" smtClean="0"/>
              <a:t>存不下的时候会溢出到磁盘内，造成性能太低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是只读的，对于每次迭代需要重新创建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存储更新的参数，引入大量额外开销。因此不适用与迭代性计算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6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90" y="208107"/>
            <a:ext cx="10515600" cy="64039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参数服务器</a:t>
            </a:r>
            <a:r>
              <a:rPr lang="en-US" altLang="zh-CN" smtClean="0"/>
              <a:t>——</a:t>
            </a:r>
            <a:r>
              <a:rPr lang="en-US" altLang="zh-CN" b="1" smtClean="0"/>
              <a:t>Parameter </a:t>
            </a:r>
            <a:r>
              <a:rPr lang="en-US" altLang="zh-CN" b="1" dirty="0"/>
              <a:t>Server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47091" y="5800436"/>
            <a:ext cx="363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使用参数服务器计算随机梯度下降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" y="951779"/>
            <a:ext cx="4768273" cy="32122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8604" y="5033940"/>
            <a:ext cx="30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参数服务器架构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17" y="848504"/>
            <a:ext cx="4274547" cy="46753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97472" y="1690255"/>
            <a:ext cx="1838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端：收集参数梯度，执行参数更新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端：从</a:t>
            </a:r>
            <a:r>
              <a:rPr lang="en-US" altLang="zh-CN" dirty="0" smtClean="0"/>
              <a:t>PS</a:t>
            </a:r>
            <a:r>
              <a:rPr lang="zh-CN" altLang="en-US" dirty="0" smtClean="0"/>
              <a:t>端获得参数，使用部分数据进行参数梯度计算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1088</Words>
  <Application>Microsoft Office PowerPoint</Application>
  <PresentationFormat>宽屏</PresentationFormat>
  <Paragraphs>158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分布式机器学习</vt:lpstr>
      <vt:lpstr>目录</vt:lpstr>
      <vt:lpstr>数据</vt:lpstr>
      <vt:lpstr>计算</vt:lpstr>
      <vt:lpstr>数据并行</vt:lpstr>
      <vt:lpstr>模型并行</vt:lpstr>
      <vt:lpstr>PowerPoint 演示文稿</vt:lpstr>
      <vt:lpstr>工业上机器学习计算特点</vt:lpstr>
      <vt:lpstr>参数服务器——Parameter Server</vt:lpstr>
      <vt:lpstr>一致性模型</vt:lpstr>
      <vt:lpstr>Tensorflow</vt:lpstr>
      <vt:lpstr>PowerPoint 演示文稿</vt:lpstr>
      <vt:lpstr>MXNet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分布式机器学习</dc:title>
  <dc:creator>Mr_Zhan</dc:creator>
  <cp:lastModifiedBy>Mr_Zhan</cp:lastModifiedBy>
  <cp:revision>177</cp:revision>
  <dcterms:created xsi:type="dcterms:W3CDTF">2018-03-17T13:24:11Z</dcterms:created>
  <dcterms:modified xsi:type="dcterms:W3CDTF">2018-03-19T10:28:38Z</dcterms:modified>
</cp:coreProperties>
</file>