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0" r:id="rId4"/>
    <p:sldId id="263" r:id="rId5"/>
    <p:sldId id="265" r:id="rId6"/>
    <p:sldId id="266" r:id="rId7"/>
    <p:sldId id="273" r:id="rId8"/>
    <p:sldId id="274" r:id="rId9"/>
    <p:sldId id="275" r:id="rId10"/>
    <p:sldId id="271" r:id="rId11"/>
    <p:sldId id="272" r:id="rId12"/>
    <p:sldId id="276" r:id="rId13"/>
    <p:sldId id="278" r:id="rId14"/>
    <p:sldId id="277"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443" autoAdjust="0"/>
  </p:normalViewPr>
  <p:slideViewPr>
    <p:cSldViewPr>
      <p:cViewPr>
        <p:scale>
          <a:sx n="70" d="100"/>
          <a:sy n="70" d="100"/>
        </p:scale>
        <p:origin x="-138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B9BBF9-E9DC-4498-83B9-1AF719659615}" type="datetimeFigureOut">
              <a:rPr lang="zh-CN" altLang="en-US" smtClean="0"/>
              <a:pPr/>
              <a:t>2018/9/3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9F5BDD-173A-44E7-8255-37F7552DFE4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A9F5BDD-173A-44E7-8255-37F7552DFE44}" type="slidenum">
              <a:rPr lang="zh-CN" altLang="en-US" smtClean="0"/>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baseline="0" dirty="0" smtClean="0">
                <a:solidFill>
                  <a:schemeClr val="tx1"/>
                </a:solidFill>
                <a:latin typeface="+mn-lt"/>
                <a:ea typeface="+mn-ea"/>
                <a:cs typeface="+mn-cs"/>
              </a:rPr>
              <a:t>学习系统没有像很多其它形式的机器学习方法一样被告知应该做出什么行为</a:t>
            </a:r>
            <a:endParaRPr lang="en-US" altLang="zh-CN" sz="1200" kern="1200" baseline="0" dirty="0" smtClean="0">
              <a:solidFill>
                <a:schemeClr val="tx1"/>
              </a:solidFill>
              <a:latin typeface="+mn-lt"/>
              <a:ea typeface="+mn-ea"/>
              <a:cs typeface="+mn-cs"/>
            </a:endParaRPr>
          </a:p>
          <a:p>
            <a:endParaRPr lang="zh-CN" altLang="en-US" sz="1200" kern="1200" baseline="0" dirty="0" smtClean="0">
              <a:solidFill>
                <a:schemeClr val="tx1"/>
              </a:solidFill>
              <a:latin typeface="+mn-lt"/>
              <a:ea typeface="+mn-ea"/>
              <a:cs typeface="+mn-cs"/>
            </a:endParaRPr>
          </a:p>
          <a:p>
            <a:r>
              <a:rPr lang="zh-CN" altLang="en-US" sz="1200" kern="1200" baseline="0" dirty="0" smtClean="0">
                <a:solidFill>
                  <a:schemeClr val="tx1"/>
                </a:solidFill>
                <a:latin typeface="+mn-lt"/>
                <a:ea typeface="+mn-ea"/>
                <a:cs typeface="+mn-cs"/>
              </a:rPr>
              <a:t>必须在尝试了之后才能发现哪些行为会导致奖励的最大化</a:t>
            </a:r>
            <a:endParaRPr lang="en-US" altLang="zh-CN" sz="1200" kern="1200" baseline="0" dirty="0" smtClean="0">
              <a:solidFill>
                <a:schemeClr val="tx1"/>
              </a:solidFill>
              <a:latin typeface="+mn-lt"/>
              <a:ea typeface="+mn-ea"/>
              <a:cs typeface="+mn-cs"/>
            </a:endParaRPr>
          </a:p>
          <a:p>
            <a:endParaRPr lang="zh-CN" altLang="en-US" sz="1200" kern="1200" baseline="0" dirty="0" smtClean="0">
              <a:solidFill>
                <a:schemeClr val="tx1"/>
              </a:solidFill>
              <a:latin typeface="+mn-lt"/>
              <a:ea typeface="+mn-ea"/>
              <a:cs typeface="+mn-cs"/>
            </a:endParaRPr>
          </a:p>
          <a:p>
            <a:r>
              <a:rPr lang="zh-CN" altLang="en-US" sz="1200" kern="1200" baseline="0" dirty="0" smtClean="0">
                <a:solidFill>
                  <a:schemeClr val="tx1"/>
                </a:solidFill>
                <a:latin typeface="+mn-lt"/>
                <a:ea typeface="+mn-ea"/>
                <a:cs typeface="+mn-cs"/>
              </a:rPr>
              <a:t>当前的行为可能不仅仅会影响即时奖励，还会影响下一步的奖励以及后续的所有奖励</a:t>
            </a:r>
            <a:endParaRPr lang="zh-CN" altLang="en-US" dirty="0"/>
          </a:p>
        </p:txBody>
      </p:sp>
      <p:sp>
        <p:nvSpPr>
          <p:cNvPr id="4" name="灯片编号占位符 3"/>
          <p:cNvSpPr>
            <a:spLocks noGrp="1"/>
          </p:cNvSpPr>
          <p:nvPr>
            <p:ph type="sldNum" sz="quarter" idx="10"/>
          </p:nvPr>
        </p:nvSpPr>
        <p:spPr/>
        <p:txBody>
          <a:bodyPr/>
          <a:lstStyle/>
          <a:p>
            <a:fld id="{9A9F5BDD-173A-44E7-8255-37F7552DFE44}" type="slidenum">
              <a:rPr lang="zh-CN" altLang="en-US" smtClean="0"/>
              <a:pPr/>
              <a:t>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D7AFD43-AF4D-4B36-8E09-3447122F1FEC}" type="datetimeFigureOut">
              <a:rPr lang="zh-CN" altLang="en-US" smtClean="0"/>
              <a:pPr/>
              <a:t>2018/9/3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7B739-E3A6-403C-B52E-53BCA864BD27}"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D7AFD43-AF4D-4B36-8E09-3447122F1FEC}" type="datetimeFigureOut">
              <a:rPr lang="zh-CN" altLang="en-US" smtClean="0"/>
              <a:pPr/>
              <a:t>2018/9/3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7B739-E3A6-403C-B52E-53BCA864BD27}"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D7AFD43-AF4D-4B36-8E09-3447122F1FEC}" type="datetimeFigureOut">
              <a:rPr lang="zh-CN" altLang="en-US" smtClean="0"/>
              <a:pPr/>
              <a:t>2018/9/3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7B739-E3A6-403C-B52E-53BCA864BD27}"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D7AFD43-AF4D-4B36-8E09-3447122F1FEC}" type="datetimeFigureOut">
              <a:rPr lang="zh-CN" altLang="en-US" smtClean="0"/>
              <a:pPr/>
              <a:t>2018/9/3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7B739-E3A6-403C-B52E-53BCA864BD27}"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D7AFD43-AF4D-4B36-8E09-3447122F1FEC}" type="datetimeFigureOut">
              <a:rPr lang="zh-CN" altLang="en-US" smtClean="0"/>
              <a:pPr/>
              <a:t>2018/9/3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7B739-E3A6-403C-B52E-53BCA864BD27}"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D7AFD43-AF4D-4B36-8E09-3447122F1FEC}" type="datetimeFigureOut">
              <a:rPr lang="zh-CN" altLang="en-US" smtClean="0"/>
              <a:pPr/>
              <a:t>2018/9/3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7B739-E3A6-403C-B52E-53BCA864BD27}"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D7AFD43-AF4D-4B36-8E09-3447122F1FEC}" type="datetimeFigureOut">
              <a:rPr lang="zh-CN" altLang="en-US" smtClean="0"/>
              <a:pPr/>
              <a:t>2018/9/3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8A7B739-E3A6-403C-B52E-53BCA864BD27}"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D7AFD43-AF4D-4B36-8E09-3447122F1FEC}" type="datetimeFigureOut">
              <a:rPr lang="zh-CN" altLang="en-US" smtClean="0"/>
              <a:pPr/>
              <a:t>2018/9/3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8A7B739-E3A6-403C-B52E-53BCA864BD27}"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D7AFD43-AF4D-4B36-8E09-3447122F1FEC}" type="datetimeFigureOut">
              <a:rPr lang="zh-CN" altLang="en-US" smtClean="0"/>
              <a:pPr/>
              <a:t>2018/9/3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8A7B739-E3A6-403C-B52E-53BCA864BD27}"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D7AFD43-AF4D-4B36-8E09-3447122F1FEC}" type="datetimeFigureOut">
              <a:rPr lang="zh-CN" altLang="en-US" smtClean="0"/>
              <a:pPr/>
              <a:t>2018/9/3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7B739-E3A6-403C-B52E-53BCA864BD27}"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D7AFD43-AF4D-4B36-8E09-3447122F1FEC}" type="datetimeFigureOut">
              <a:rPr lang="zh-CN" altLang="en-US" smtClean="0"/>
              <a:pPr/>
              <a:t>2018/9/3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7B739-E3A6-403C-B52E-53BCA864BD27}"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7AFD43-AF4D-4B36-8E09-3447122F1FEC}" type="datetimeFigureOut">
              <a:rPr lang="zh-CN" altLang="en-US" smtClean="0"/>
              <a:pPr/>
              <a:t>2018/9/3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A7B739-E3A6-403C-B52E-53BCA864BD2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2018655"/>
          </a:xfrm>
        </p:spPr>
        <p:txBody>
          <a:bodyPr/>
          <a:lstStyle/>
          <a:p>
            <a:r>
              <a:rPr lang="zh-CN" altLang="en-US" dirty="0" smtClean="0"/>
              <a:t>强化学习</a:t>
            </a:r>
            <a:r>
              <a:rPr lang="en-US" altLang="zh-CN" dirty="0" smtClean="0"/>
              <a:t/>
            </a:r>
            <a:br>
              <a:rPr lang="en-US" altLang="zh-CN" dirty="0" smtClean="0"/>
            </a:br>
            <a:r>
              <a:rPr lang="en-US" altLang="zh-CN" dirty="0" smtClean="0"/>
              <a:t>Reinforcement Learning</a:t>
            </a:r>
            <a:endParaRPr lang="zh-CN" altLang="en-US" dirty="0"/>
          </a:p>
        </p:txBody>
      </p:sp>
      <p:sp>
        <p:nvSpPr>
          <p:cNvPr id="3" name="副标题 2"/>
          <p:cNvSpPr>
            <a:spLocks noGrp="1"/>
          </p:cNvSpPr>
          <p:nvPr>
            <p:ph type="subTitle" idx="1"/>
          </p:nvPr>
        </p:nvSpPr>
        <p:spPr>
          <a:xfrm>
            <a:off x="1371600" y="4797152"/>
            <a:ext cx="6400800" cy="841648"/>
          </a:xfrm>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95536" y="620688"/>
            <a:ext cx="8208912" cy="54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561975" y="447675"/>
            <a:ext cx="8018463" cy="5962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Limitation(</a:t>
            </a:r>
            <a:r>
              <a:rPr lang="zh-CN" altLang="en-US" dirty="0" smtClean="0"/>
              <a:t>局限</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采样效率低，而且所需的经验量大。</a:t>
            </a:r>
            <a:endParaRPr lang="en-US" altLang="zh-CN" dirty="0" smtClean="0"/>
          </a:p>
          <a:p>
            <a:r>
              <a:rPr lang="zh-CN" altLang="en-US" dirty="0" smtClean="0"/>
              <a:t>奖励函数设置困难。</a:t>
            </a:r>
            <a:endParaRPr lang="en-US" altLang="zh-CN" dirty="0" smtClean="0"/>
          </a:p>
          <a:p>
            <a:r>
              <a:rPr lang="zh-CN" altLang="en-US" dirty="0" smtClean="0"/>
              <a:t>落地困难吗，泛化能力差。</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2780928"/>
            <a:ext cx="8229600" cy="1143000"/>
          </a:xfrm>
        </p:spPr>
        <p:txBody>
          <a:bodyPr/>
          <a:lstStyle/>
          <a:p>
            <a:r>
              <a:rPr lang="zh-CN" altLang="en-US" dirty="0" smtClean="0"/>
              <a:t>谢谢大家</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2"/>
          </p:nvPr>
        </p:nvSpPr>
        <p:spPr>
          <a:xfrm>
            <a:off x="395536" y="4005064"/>
            <a:ext cx="8291264" cy="3129211"/>
          </a:xfrm>
        </p:spPr>
        <p:txBody>
          <a:bodyPr>
            <a:normAutofit/>
          </a:bodyPr>
          <a:lstStyle/>
          <a:p>
            <a:endParaRPr lang="zh-CN" altLang="en-US" dirty="0" smtClean="0"/>
          </a:p>
          <a:p>
            <a:r>
              <a:rPr lang="zh-CN" altLang="en-US" dirty="0" smtClean="0"/>
              <a:t>状态（</a:t>
            </a:r>
            <a:r>
              <a:rPr lang="en-US" altLang="zh-CN" dirty="0" smtClean="0"/>
              <a:t>state</a:t>
            </a:r>
            <a:r>
              <a:rPr lang="zh-CN" altLang="en-US" dirty="0" smtClean="0"/>
              <a:t>）：杆的角度和速度</a:t>
            </a:r>
          </a:p>
          <a:p>
            <a:r>
              <a:rPr lang="zh-CN" altLang="en-US" dirty="0" smtClean="0"/>
              <a:t>行动（</a:t>
            </a:r>
            <a:r>
              <a:rPr lang="en-US" altLang="zh-CN" dirty="0" smtClean="0"/>
              <a:t>action</a:t>
            </a:r>
            <a:r>
              <a:rPr lang="zh-CN" altLang="en-US" dirty="0" smtClean="0"/>
              <a:t>）：小车进行左或右方向移动</a:t>
            </a:r>
          </a:p>
          <a:p>
            <a:r>
              <a:rPr lang="zh-CN" altLang="en-US" dirty="0" smtClean="0"/>
              <a:t>奖励（</a:t>
            </a:r>
            <a:r>
              <a:rPr lang="en-US" altLang="zh-CN" dirty="0" smtClean="0"/>
              <a:t>reward</a:t>
            </a:r>
            <a:r>
              <a:rPr lang="zh-CN" altLang="en-US" dirty="0" smtClean="0"/>
              <a:t>）：杆不倾斜</a:t>
            </a:r>
            <a:r>
              <a:rPr lang="en-US" altLang="zh-CN" dirty="0" smtClean="0"/>
              <a:t>1    </a:t>
            </a:r>
            <a:r>
              <a:rPr lang="zh-CN" altLang="en-US" dirty="0" smtClean="0"/>
              <a:t>杆倾斜</a:t>
            </a:r>
            <a:r>
              <a:rPr lang="en-US" altLang="zh-CN" dirty="0" smtClean="0"/>
              <a:t>0 </a:t>
            </a:r>
            <a:endParaRPr lang="zh-CN" altLang="en-US" dirty="0"/>
          </a:p>
        </p:txBody>
      </p:sp>
      <p:pic>
        <p:nvPicPr>
          <p:cNvPr id="13314" name="Picture 2"/>
          <p:cNvPicPr>
            <a:picLocks noGrp="1" noChangeAspect="1" noChangeArrowheads="1"/>
          </p:cNvPicPr>
          <p:nvPr>
            <p:ph sz="half" idx="1"/>
          </p:nvPr>
        </p:nvPicPr>
        <p:blipFill>
          <a:blip r:embed="rId2" cstate="print"/>
          <a:srcRect/>
          <a:stretch>
            <a:fillRect/>
          </a:stretch>
        </p:blipFill>
        <p:spPr bwMode="auto">
          <a:xfrm>
            <a:off x="179512" y="188640"/>
            <a:ext cx="5112568" cy="3968444"/>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outline</a:t>
            </a:r>
            <a:endParaRPr lang="zh-CN" altLang="en-US" dirty="0"/>
          </a:p>
        </p:txBody>
      </p:sp>
      <p:sp>
        <p:nvSpPr>
          <p:cNvPr id="3" name="内容占位符 2"/>
          <p:cNvSpPr>
            <a:spLocks noGrp="1"/>
          </p:cNvSpPr>
          <p:nvPr>
            <p:ph idx="1"/>
          </p:nvPr>
        </p:nvSpPr>
        <p:spPr>
          <a:xfrm>
            <a:off x="457200" y="1700808"/>
            <a:ext cx="8229600" cy="4425355"/>
          </a:xfrm>
        </p:spPr>
        <p:txBody>
          <a:bodyPr/>
          <a:lstStyle/>
          <a:p>
            <a:r>
              <a:rPr lang="en-US" altLang="zh-CN" dirty="0" smtClean="0"/>
              <a:t>Basic components</a:t>
            </a:r>
          </a:p>
          <a:p>
            <a:endParaRPr lang="en-US" altLang="zh-CN" dirty="0" smtClean="0"/>
          </a:p>
          <a:p>
            <a:r>
              <a:rPr lang="en-US" altLang="zh-CN" dirty="0" smtClean="0"/>
              <a:t>Policy gradient</a:t>
            </a:r>
          </a:p>
          <a:p>
            <a:endParaRPr lang="en-US" altLang="zh-CN" dirty="0" smtClean="0"/>
          </a:p>
          <a:p>
            <a:r>
              <a:rPr lang="en-US" altLang="zh-CN" dirty="0" smtClean="0"/>
              <a:t>Limitation</a:t>
            </a:r>
          </a:p>
          <a:p>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什么是强化学习</a:t>
            </a:r>
            <a:endParaRPr lang="zh-CN" alt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539552" y="1556792"/>
            <a:ext cx="4176464" cy="2736304"/>
          </a:xfrm>
          <a:prstGeom prst="rect">
            <a:avLst/>
          </a:prstGeom>
          <a:noFill/>
          <a:ln w="9525">
            <a:noFill/>
            <a:miter lim="800000"/>
            <a:headEnd/>
            <a:tailEnd/>
          </a:ln>
        </p:spPr>
      </p:pic>
      <p:sp>
        <p:nvSpPr>
          <p:cNvPr id="5" name="减号 4"/>
          <p:cNvSpPr/>
          <p:nvPr/>
        </p:nvSpPr>
        <p:spPr>
          <a:xfrm>
            <a:off x="-612576" y="1340768"/>
            <a:ext cx="8820472" cy="144016"/>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圖片 3"/>
          <p:cNvPicPr>
            <a:picLocks noChangeAspect="1"/>
          </p:cNvPicPr>
          <p:nvPr/>
        </p:nvPicPr>
        <p:blipFill>
          <a:blip r:embed="rId4" cstate="print"/>
          <a:stretch>
            <a:fillRect/>
          </a:stretch>
        </p:blipFill>
        <p:spPr>
          <a:xfrm>
            <a:off x="4860032" y="3861048"/>
            <a:ext cx="3960440" cy="252028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3968" y="3717032"/>
            <a:ext cx="4104456" cy="1143000"/>
          </a:xfrm>
        </p:spPr>
        <p:txBody>
          <a:bodyPr/>
          <a:lstStyle/>
          <a:p>
            <a:pPr algn="l"/>
            <a:r>
              <a:rPr lang="en-US" altLang="zh-CN" dirty="0" smtClean="0"/>
              <a:t>Cannot Control</a:t>
            </a:r>
            <a:endParaRPr lang="zh-CN" altLang="en-US" dirty="0"/>
          </a:p>
        </p:txBody>
      </p:sp>
      <p:sp>
        <p:nvSpPr>
          <p:cNvPr id="3" name="矩形 2"/>
          <p:cNvSpPr/>
          <p:nvPr/>
        </p:nvSpPr>
        <p:spPr>
          <a:xfrm>
            <a:off x="251520" y="5013176"/>
            <a:ext cx="2376264" cy="12241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3600" dirty="0" smtClean="0"/>
              <a:t> Actor</a:t>
            </a:r>
            <a:endParaRPr lang="zh-CN" altLang="en-US" sz="3600" dirty="0"/>
          </a:p>
        </p:txBody>
      </p:sp>
      <p:sp>
        <p:nvSpPr>
          <p:cNvPr id="4" name="矩形 3"/>
          <p:cNvSpPr/>
          <p:nvPr/>
        </p:nvSpPr>
        <p:spPr>
          <a:xfrm>
            <a:off x="3347864" y="5013176"/>
            <a:ext cx="2376264" cy="12241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3600" dirty="0" smtClean="0"/>
              <a:t> Environ-</a:t>
            </a:r>
            <a:r>
              <a:rPr lang="en-US" altLang="zh-CN" sz="3600" dirty="0" err="1" smtClean="0"/>
              <a:t>ment</a:t>
            </a:r>
            <a:endParaRPr lang="zh-CN" altLang="en-US" sz="3600" dirty="0"/>
          </a:p>
        </p:txBody>
      </p:sp>
      <p:sp>
        <p:nvSpPr>
          <p:cNvPr id="5" name="矩形 4"/>
          <p:cNvSpPr/>
          <p:nvPr/>
        </p:nvSpPr>
        <p:spPr>
          <a:xfrm>
            <a:off x="6444208" y="5013176"/>
            <a:ext cx="2376264" cy="12241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3600" dirty="0" smtClean="0"/>
              <a:t> Reward </a:t>
            </a:r>
            <a:r>
              <a:rPr lang="en-US" altLang="zh-CN" sz="3600" dirty="0" err="1" smtClean="0"/>
              <a:t>functioin</a:t>
            </a:r>
            <a:endParaRPr lang="zh-CN" altLang="en-US" sz="3600" dirty="0"/>
          </a:p>
        </p:txBody>
      </p:sp>
      <p:sp>
        <p:nvSpPr>
          <p:cNvPr id="9" name="矩形 8"/>
          <p:cNvSpPr/>
          <p:nvPr/>
        </p:nvSpPr>
        <p:spPr>
          <a:xfrm flipH="1">
            <a:off x="3203848" y="4797152"/>
            <a:ext cx="5760640" cy="15841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 name="圖片 3"/>
          <p:cNvPicPr>
            <a:picLocks noChangeAspect="1"/>
          </p:cNvPicPr>
          <p:nvPr/>
        </p:nvPicPr>
        <p:blipFill>
          <a:blip r:embed="rId2" cstate="print"/>
          <a:stretch>
            <a:fillRect/>
          </a:stretch>
        </p:blipFill>
        <p:spPr>
          <a:xfrm>
            <a:off x="179512" y="1700808"/>
            <a:ext cx="3456384" cy="2160240"/>
          </a:xfrm>
          <a:prstGeom prst="rect">
            <a:avLst/>
          </a:prstGeom>
        </p:spPr>
      </p:pic>
      <p:sp>
        <p:nvSpPr>
          <p:cNvPr id="11" name="标题 1"/>
          <p:cNvSpPr txBox="1">
            <a:spLocks/>
          </p:cNvSpPr>
          <p:nvPr/>
        </p:nvSpPr>
        <p:spPr>
          <a:xfrm>
            <a:off x="251520" y="260648"/>
            <a:ext cx="82296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4800" b="0" i="0" u="none" strike="noStrike" kern="1200" cap="none" spc="0" normalizeH="0" baseline="0" noProof="0" dirty="0" smtClean="0">
                <a:ln>
                  <a:noFill/>
                </a:ln>
                <a:solidFill>
                  <a:schemeClr val="tx1"/>
                </a:solidFill>
                <a:effectLst/>
                <a:uLnTx/>
                <a:uFillTx/>
                <a:latin typeface="+mj-lt"/>
                <a:ea typeface="+mj-ea"/>
                <a:cs typeface="+mj-cs"/>
              </a:rPr>
              <a:t>Basic Component</a:t>
            </a:r>
            <a:endParaRPr kumimoji="0" lang="zh-CN" altLang="en-US" sz="48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Policy of Actor</a:t>
            </a:r>
            <a:endParaRPr lang="zh-CN" altLang="en-US" dirty="0"/>
          </a:p>
        </p:txBody>
      </p:sp>
      <p:sp>
        <p:nvSpPr>
          <p:cNvPr id="3" name="内容占位符 2"/>
          <p:cNvSpPr>
            <a:spLocks noGrp="1"/>
          </p:cNvSpPr>
          <p:nvPr>
            <p:ph idx="1"/>
          </p:nvPr>
        </p:nvSpPr>
        <p:spPr/>
        <p:txBody>
          <a:bodyPr/>
          <a:lstStyle/>
          <a:p>
            <a:r>
              <a:rPr lang="en-US" altLang="zh-CN" dirty="0" smtClean="0"/>
              <a:t>Policy  π is a network with parameter </a:t>
            </a:r>
            <a:r>
              <a:rPr lang="en-US" altLang="zh-CN" dirty="0" smtClean="0">
                <a:sym typeface="Symbol"/>
              </a:rPr>
              <a:t></a:t>
            </a:r>
          </a:p>
          <a:p>
            <a:endParaRPr lang="en-US" altLang="zh-CN" dirty="0" smtClean="0">
              <a:sym typeface="Symbol"/>
            </a:endParaRPr>
          </a:p>
          <a:p>
            <a:r>
              <a:rPr lang="en-US" altLang="zh-CN" dirty="0" smtClean="0"/>
              <a:t>Input: the observation of machine represented as a vector or a matrix</a:t>
            </a:r>
          </a:p>
          <a:p>
            <a:endParaRPr lang="en-US" altLang="zh-CN" dirty="0" smtClean="0"/>
          </a:p>
          <a:p>
            <a:r>
              <a:rPr lang="en-US" altLang="zh-CN" dirty="0" smtClean="0"/>
              <a:t>Output: each action corresponds to a neuron in output </a:t>
            </a:r>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State(</a:t>
            </a:r>
            <a:r>
              <a:rPr lang="zh-CN" altLang="en-US" dirty="0" smtClean="0"/>
              <a:t>状态</a:t>
            </a:r>
            <a:r>
              <a:rPr lang="en-US" altLang="zh-CN" dirty="0" smtClean="0"/>
              <a:t>)</a:t>
            </a:r>
            <a:endParaRPr lang="zh-CN" alt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395536" y="1844824"/>
            <a:ext cx="8229600" cy="33869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Reward(</a:t>
            </a:r>
            <a:r>
              <a:rPr lang="zh-CN" altLang="en-US" dirty="0" smtClean="0"/>
              <a:t>奖励</a:t>
            </a:r>
            <a:r>
              <a:rPr lang="en-US" altLang="zh-CN" dirty="0" smtClean="0"/>
              <a:t>)</a:t>
            </a:r>
            <a:endParaRPr lang="zh-CN" altLang="en-US" dirty="0"/>
          </a:p>
        </p:txBody>
      </p:sp>
      <p:pic>
        <p:nvPicPr>
          <p:cNvPr id="10242" name="Picture 2"/>
          <p:cNvPicPr>
            <a:picLocks noGrp="1" noChangeAspect="1" noChangeArrowheads="1"/>
          </p:cNvPicPr>
          <p:nvPr>
            <p:ph idx="1"/>
          </p:nvPr>
        </p:nvPicPr>
        <p:blipFill>
          <a:blip r:embed="rId2" cstate="print"/>
          <a:srcRect/>
          <a:stretch>
            <a:fillRect/>
          </a:stretch>
        </p:blipFill>
        <p:spPr bwMode="auto">
          <a:xfrm>
            <a:off x="539552" y="1196752"/>
            <a:ext cx="8038096" cy="54380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lstStyle/>
          <a:p>
            <a:pPr algn="l"/>
            <a:r>
              <a:rPr lang="en-US" altLang="zh-CN" dirty="0" smtClean="0"/>
              <a:t>Basic process</a:t>
            </a:r>
            <a:endParaRPr lang="zh-CN" altLang="en-US" dirty="0"/>
          </a:p>
        </p:txBody>
      </p:sp>
      <p:sp>
        <p:nvSpPr>
          <p:cNvPr id="5" name="减号 4"/>
          <p:cNvSpPr/>
          <p:nvPr/>
        </p:nvSpPr>
        <p:spPr>
          <a:xfrm>
            <a:off x="-468560" y="1124744"/>
            <a:ext cx="8100392" cy="45719"/>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267" name="Picture 3"/>
          <p:cNvPicPr>
            <a:picLocks noGrp="1" noChangeAspect="1" noChangeArrowheads="1"/>
          </p:cNvPicPr>
          <p:nvPr>
            <p:ph idx="1"/>
          </p:nvPr>
        </p:nvPicPr>
        <p:blipFill>
          <a:blip r:embed="rId2" cstate="print"/>
          <a:srcRect/>
          <a:stretch>
            <a:fillRect/>
          </a:stretch>
        </p:blipFill>
        <p:spPr bwMode="auto">
          <a:xfrm>
            <a:off x="323528" y="1340768"/>
            <a:ext cx="8064896" cy="504056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lstStyle/>
          <a:p>
            <a:pPr algn="l"/>
            <a:r>
              <a:rPr lang="en-US" altLang="zh-CN" dirty="0" smtClean="0"/>
              <a:t>Basic process</a:t>
            </a:r>
            <a:endParaRPr lang="zh-CN" altLang="en-US" dirty="0"/>
          </a:p>
        </p:txBody>
      </p:sp>
      <p:sp>
        <p:nvSpPr>
          <p:cNvPr id="5" name="减号 4"/>
          <p:cNvSpPr/>
          <p:nvPr/>
        </p:nvSpPr>
        <p:spPr>
          <a:xfrm>
            <a:off x="-468560" y="1124744"/>
            <a:ext cx="8100392" cy="45719"/>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290" name="Picture 2"/>
          <p:cNvPicPr>
            <a:picLocks noGrp="1" noChangeAspect="1" noChangeArrowheads="1"/>
          </p:cNvPicPr>
          <p:nvPr>
            <p:ph idx="1"/>
          </p:nvPr>
        </p:nvPicPr>
        <p:blipFill>
          <a:blip r:embed="rId2" cstate="print"/>
          <a:srcRect/>
          <a:stretch>
            <a:fillRect/>
          </a:stretch>
        </p:blipFill>
        <p:spPr bwMode="auto">
          <a:xfrm>
            <a:off x="179512" y="1466364"/>
            <a:ext cx="8313921" cy="5130988"/>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607</TotalTime>
  <Words>188</Words>
  <Application>Microsoft Office PowerPoint</Application>
  <PresentationFormat>全屏显示(4:3)</PresentationFormat>
  <Paragraphs>39</Paragraphs>
  <Slides>14</Slides>
  <Notes>2</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强化学习 Reinforcement Learning</vt:lpstr>
      <vt:lpstr>outline</vt:lpstr>
      <vt:lpstr>什么是强化学习</vt:lpstr>
      <vt:lpstr>Cannot Control</vt:lpstr>
      <vt:lpstr>Policy of Actor</vt:lpstr>
      <vt:lpstr>State(状态)</vt:lpstr>
      <vt:lpstr>Reward(奖励)</vt:lpstr>
      <vt:lpstr>Basic process</vt:lpstr>
      <vt:lpstr>Basic process</vt:lpstr>
      <vt:lpstr>幻灯片 10</vt:lpstr>
      <vt:lpstr>幻灯片 11</vt:lpstr>
      <vt:lpstr>Limitation(局限)</vt:lpstr>
      <vt:lpstr>谢谢大家</vt:lpstr>
      <vt:lpstr>幻灯片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强化学习 Reinforcement Learning</dc:title>
  <dc:creator>Administrator</dc:creator>
  <cp:lastModifiedBy>Administrator</cp:lastModifiedBy>
  <cp:revision>37</cp:revision>
  <dcterms:created xsi:type="dcterms:W3CDTF">2018-08-31T08:59:44Z</dcterms:created>
  <dcterms:modified xsi:type="dcterms:W3CDTF">2018-09-03T10:35:45Z</dcterms:modified>
</cp:coreProperties>
</file>