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85" r:id="rId5"/>
    <p:sldId id="287" r:id="rId6"/>
    <p:sldId id="290" r:id="rId7"/>
    <p:sldId id="258" r:id="rId8"/>
    <p:sldId id="291" r:id="rId9"/>
    <p:sldId id="295" r:id="rId10"/>
    <p:sldId id="260" r:id="rId11"/>
    <p:sldId id="261" r:id="rId12"/>
    <p:sldId id="262" r:id="rId13"/>
    <p:sldId id="270" r:id="rId14"/>
    <p:sldId id="271" r:id="rId15"/>
    <p:sldId id="266" r:id="rId16"/>
    <p:sldId id="280" r:id="rId17"/>
    <p:sldId id="273" r:id="rId18"/>
    <p:sldId id="272" r:id="rId19"/>
    <p:sldId id="284" r:id="rId20"/>
    <p:sldId id="292" r:id="rId21"/>
    <p:sldId id="281" r:id="rId22"/>
    <p:sldId id="275" r:id="rId23"/>
    <p:sldId id="276" r:id="rId24"/>
    <p:sldId id="277" r:id="rId25"/>
    <p:sldId id="283" r:id="rId26"/>
    <p:sldId id="282" r:id="rId27"/>
    <p:sldId id="29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424" autoAdjust="0"/>
  </p:normalViewPr>
  <p:slideViewPr>
    <p:cSldViewPr snapToGrid="0">
      <p:cViewPr varScale="1">
        <p:scale>
          <a:sx n="55" d="100"/>
          <a:sy n="55" d="100"/>
        </p:scale>
        <p:origin x="115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31091-DE2D-4864-8D52-DC562B4B6E76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26E4C-067E-4951-BA36-F1202C511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4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+mn-lt"/>
              </a:rPr>
              <a:t>机器学习与系统结合的会</a:t>
            </a:r>
            <a:endParaRPr lang="en-US" altLang="zh-CN" sz="1200" dirty="0" smtClean="0"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Jeff Dean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Michael I. Jordan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Fei-Fei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1" dirty="0" smtClean="0">
                <a:latin typeface="+mn-lt"/>
              </a:rPr>
              <a:t>使用流水线方式加速分布式深度学习应用的训练速度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63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baseline="0" dirty="0" smtClean="0"/>
              <a:t>IBM Power8</a:t>
            </a:r>
            <a:r>
              <a:rPr lang="zh-CN" altLang="en-US" baseline="0" dirty="0" smtClean="0"/>
              <a:t>、英伟达</a:t>
            </a:r>
            <a:r>
              <a:rPr lang="en-US" altLang="zh-CN" baseline="0" dirty="0" smtClean="0"/>
              <a:t>DGX-1</a:t>
            </a:r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分为两层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Worker</a:t>
            </a:r>
            <a:r>
              <a:rPr lang="zh-CN" altLang="en-US" dirty="0" smtClean="0"/>
              <a:t>：执行前向和反向传播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PS</a:t>
            </a:r>
            <a:r>
              <a:rPr lang="zh-CN" altLang="en-US" dirty="0" smtClean="0"/>
              <a:t>：存储整个模型，收集</a:t>
            </a:r>
            <a:r>
              <a:rPr lang="zh-CN" altLang="en-US" dirty="0" smtClean="0"/>
              <a:t>梯度执行更新同步后再返回新的参数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37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数学解释：全梯度下降、随机梯度下降、批梯度下降</a:t>
            </a:r>
            <a:r>
              <a:rPr lang="en-US" altLang="zh-CN" dirty="0" smtClean="0"/>
              <a:t>=》</a:t>
            </a:r>
            <a:r>
              <a:rPr lang="zh-CN" altLang="en-US" dirty="0" smtClean="0"/>
              <a:t>本质是使用平均值估计整体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73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每台机器拥有部分模型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模型依赖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顺序执行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效率不高，很少使用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分布式深度学习介绍完毕，</a:t>
            </a:r>
            <a:r>
              <a:rPr lang="en-US" altLang="zh-CN" dirty="0" smtClean="0"/>
              <a:t>Motivation</a:t>
            </a:r>
            <a:r>
              <a:rPr lang="zh-CN" altLang="en-US" dirty="0" smtClean="0"/>
              <a:t>以及主要工作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178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数据并行，每个节点都拥有完整模型，每次迭代需要同步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模型越来越复杂，通信量越来越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横轴，纵轴，</a:t>
            </a:r>
            <a:r>
              <a:rPr lang="en-US" altLang="zh-CN" dirty="0" smtClean="0"/>
              <a:t>K80&lt;</a:t>
            </a:r>
            <a:r>
              <a:rPr lang="en-US" altLang="zh-CN" dirty="0" err="1" smtClean="0"/>
              <a:t>TitanX</a:t>
            </a:r>
            <a:r>
              <a:rPr lang="en-US" altLang="zh-CN" dirty="0" smtClean="0"/>
              <a:t>&lt;V100</a:t>
            </a:r>
            <a:endParaRPr lang="en-US" altLang="zh-CN" dirty="0" smtClean="0"/>
          </a:p>
          <a:p>
            <a:r>
              <a:rPr lang="en-US" altLang="zh-CN" dirty="0" smtClean="0"/>
              <a:t>4.GPU</a:t>
            </a:r>
            <a:r>
              <a:rPr lang="zh-CN" altLang="en-US" dirty="0" smtClean="0"/>
              <a:t>计算能力的提升将瓶颈转移到网络部分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96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两种划分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以层划分</a:t>
            </a:r>
            <a:r>
              <a:rPr lang="zh-CN" altLang="en-US" dirty="0" smtClean="0"/>
              <a:t>，横轴纵轴</a:t>
            </a:r>
            <a:r>
              <a:rPr lang="en-US" altLang="zh-CN" dirty="0" smtClean="0"/>
              <a:t>1234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4321</a:t>
            </a:r>
            <a:r>
              <a:rPr lang="zh-CN" altLang="en-US" dirty="0" smtClean="0"/>
              <a:t>，蓝色</a:t>
            </a:r>
            <a:r>
              <a:rPr lang="zh-CN" altLang="en-US" dirty="0" smtClean="0"/>
              <a:t>、绿色、顺序执行， </a:t>
            </a:r>
            <a:r>
              <a:rPr lang="en-US" altLang="zh-CN" dirty="0" smtClean="0"/>
              <a:t>-&gt; GPU</a:t>
            </a:r>
            <a:r>
              <a:rPr lang="zh-CN" altLang="en-US" dirty="0" smtClean="0"/>
              <a:t>效率</a:t>
            </a:r>
            <a:r>
              <a:rPr lang="zh-CN" altLang="en-US" dirty="0" smtClean="0"/>
              <a:t>低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算法划分，顺序执行，效率不高，难以通用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51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将传统的数据并行与流水线增强的模型并行结合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以层划分阶段，每个阶段包含</a:t>
            </a:r>
            <a:r>
              <a:rPr lang="en-US" altLang="zh-CN" dirty="0" smtClean="0"/>
              <a:t>1~</a:t>
            </a:r>
            <a:r>
              <a:rPr lang="zh-CN" altLang="en-US" dirty="0" smtClean="0"/>
              <a:t>多连续层，每个阶段映射到一台机器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每个机器执行相应模型前向和反向传播，传统模型并行，前向传播阶段执行后向后传递中间结果执行下个阶段，反向传播同样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为了提升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利用率，冲入多个</a:t>
            </a:r>
            <a:r>
              <a:rPr lang="en-US" altLang="zh-CN" dirty="0" err="1" smtClean="0"/>
              <a:t>minibatch</a:t>
            </a:r>
            <a:r>
              <a:rPr lang="zh-CN" altLang="en-US" dirty="0" smtClean="0"/>
              <a:t>，用流水线提升模型并行。每个时间片执行完一个</a:t>
            </a:r>
            <a:r>
              <a:rPr lang="en-US" altLang="zh-CN" dirty="0" err="1" smtClean="0"/>
              <a:t>minibatch</a:t>
            </a:r>
            <a:r>
              <a:rPr lang="zh-CN" altLang="en-US" dirty="0" smtClean="0"/>
              <a:t>的前向传播后异步发送中间结果，同时处理下一个任务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19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复制因子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参数服务器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卷积层计算量大，参数量少，数据并行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全连接计算量少，参数量大，模型并行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77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25-&gt;5,</a:t>
            </a:r>
            <a:r>
              <a:rPr lang="zh-CN" altLang="en-US" dirty="0" smtClean="0"/>
              <a:t>减少到</a:t>
            </a:r>
            <a:r>
              <a:rPr lang="en-US" altLang="zh-CN" dirty="0" smtClean="0"/>
              <a:t>1/5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VGG</a:t>
            </a:r>
            <a:r>
              <a:rPr lang="zh-CN" altLang="en-US" dirty="0" smtClean="0"/>
              <a:t>中间结果与整体参数通信数量差别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重叠计算与通信，提升硬件有效性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015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划分算法，计算平均、通信量少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合理调度，合理运用硬件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保证准确性，也就是保证训练的有效性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152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刻画模型，在一台机器跑</a:t>
            </a:r>
            <a:r>
              <a:rPr lang="en-US" altLang="zh-CN" dirty="0" smtClean="0"/>
              <a:t>1000minibatch</a:t>
            </a:r>
            <a:r>
              <a:rPr lang="zh-CN" altLang="en-US" dirty="0" smtClean="0"/>
              <a:t>，得到三个数据量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、每一层的前向反向计算时间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、每一层的激活值，梯度大小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、每一层的参数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64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宏观深度学习介绍、微观介绍、分布式深度学习介绍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本文的背景以及</a:t>
            </a:r>
            <a:r>
              <a:rPr lang="en-US" altLang="zh-CN" dirty="0" smtClean="0"/>
              <a:t>Motivation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本文工作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实验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缺点以及未来工作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66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最小化整体训练时间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使得每个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的计算量差不多，每个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的吞吐量就差不多，整个流水线就会加快执行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给定</a:t>
            </a:r>
            <a:r>
              <a:rPr lang="en-US" altLang="zh-CN" dirty="0" smtClean="0"/>
              <a:t>M</a:t>
            </a:r>
            <a:r>
              <a:rPr lang="zh-CN" altLang="en-US" dirty="0" smtClean="0"/>
              <a:t>机器，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层的话最优解是那个最慢的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，拆分问题，将</a:t>
            </a:r>
            <a:r>
              <a:rPr lang="en-US" altLang="zh-CN" dirty="0" smtClean="0"/>
              <a:t>N’</a:t>
            </a:r>
            <a:r>
              <a:rPr lang="zh-CN" altLang="en-US" dirty="0" smtClean="0"/>
              <a:t>层放在一个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，复制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层剩下的就是个子问题了，就找到了一个最优的子结构，因此可以用</a:t>
            </a:r>
            <a:r>
              <a:rPr lang="en-US" altLang="zh-CN" dirty="0" smtClean="0"/>
              <a:t>DP</a:t>
            </a:r>
            <a:r>
              <a:rPr lang="zh-CN" altLang="en-US" dirty="0" smtClean="0"/>
              <a:t>解决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18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1.T</a:t>
            </a:r>
            <a:r>
              <a:rPr lang="zh-CN" altLang="en-US" dirty="0" smtClean="0"/>
              <a:t>代表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-&gt;j</a:t>
            </a:r>
            <a:r>
              <a:rPr lang="zh-CN" altLang="en-US" dirty="0" smtClean="0"/>
              <a:t>层放在一个阶段，使用</a:t>
            </a:r>
            <a:r>
              <a:rPr lang="en-US" altLang="zh-CN" dirty="0" smtClean="0"/>
              <a:t>m</a:t>
            </a:r>
            <a:r>
              <a:rPr lang="zh-CN" altLang="en-US" dirty="0" smtClean="0"/>
              <a:t>台机器复制的一个时间，括号中包含计算与通信时间，通信代表与数据并行参数服务器的一个通信</a:t>
            </a:r>
            <a:endParaRPr lang="en-US" altLang="zh-CN" dirty="0" smtClean="0"/>
          </a:p>
          <a:p>
            <a:r>
              <a:rPr lang="en-US" altLang="zh-CN" dirty="0" smtClean="0"/>
              <a:t>2.A</a:t>
            </a:r>
            <a:r>
              <a:rPr lang="zh-CN" altLang="en-US" dirty="0" smtClean="0"/>
              <a:t>有两种情况，要么一个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复制多次，要么多个</a:t>
            </a:r>
            <a:r>
              <a:rPr lang="en-US" altLang="zh-CN" dirty="0" smtClean="0"/>
              <a:t>stage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假设</a:t>
            </a:r>
            <a:r>
              <a:rPr lang="en-US" altLang="zh-CN" dirty="0" smtClean="0"/>
              <a:t>i+1-&gt;j</a:t>
            </a:r>
            <a:r>
              <a:rPr lang="zh-CN" altLang="en-US" dirty="0" smtClean="0"/>
              <a:t>在一个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复制，剩下就是子问题，时间就是三个中最大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总结：问题转化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大问题化小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子问题总数是</a:t>
            </a:r>
            <a:r>
              <a:rPr lang="en-US" altLang="zh-CN" dirty="0" smtClean="0"/>
              <a:t>MN</a:t>
            </a:r>
            <a:r>
              <a:rPr lang="zh-CN" altLang="en-US" dirty="0" smtClean="0"/>
              <a:t>，每个子问题的复杂度是</a:t>
            </a:r>
            <a:r>
              <a:rPr lang="en-US" altLang="zh-CN" dirty="0" smtClean="0"/>
              <a:t>O(MN)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68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优先前向：导致后向执行堵塞，参数得不到更新，阻碍训练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优先后向：导致后向没有前向的结果进行处理，减慢流水线吞吐率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一前一后调度策略，到达</a:t>
            </a:r>
            <a:r>
              <a:rPr lang="zh-CN" altLang="en-US" dirty="0" smtClean="0"/>
              <a:t>稳定状态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参数版本问题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788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权值存储，使用最新，应用到使用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垂直同步，使用最稳定，应用到最稳定</a:t>
            </a:r>
            <a:endParaRPr lang="en-US" altLang="zh-CN" dirty="0" smtClean="0"/>
          </a:p>
          <a:p>
            <a:r>
              <a:rPr lang="en-US" altLang="zh-CN" dirty="0" smtClean="0"/>
              <a:t>3.N</a:t>
            </a:r>
            <a:r>
              <a:rPr lang="zh-CN" altLang="en-US" dirty="0" smtClean="0"/>
              <a:t>个阶段，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次迭代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总结：提出</a:t>
            </a:r>
            <a:r>
              <a:rPr lang="en-US" altLang="zh-CN" dirty="0" err="1" smtClean="0"/>
              <a:t>PipeDream</a:t>
            </a:r>
            <a:r>
              <a:rPr lang="zh-CN" altLang="en-US" dirty="0" smtClean="0"/>
              <a:t>，引出三个挑战，三种方法解决挑战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目标：在不损失数学有效性的情况下提升硬件有效性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84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每台机器一块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，一块</a:t>
            </a:r>
            <a:r>
              <a:rPr lang="en-US" altLang="zh-CN" dirty="0" smtClean="0"/>
              <a:t>GPU</a:t>
            </a:r>
          </a:p>
          <a:p>
            <a:r>
              <a:rPr lang="en-US" altLang="zh-CN" dirty="0" smtClean="0"/>
              <a:t>1.A</a:t>
            </a:r>
            <a:r>
              <a:rPr lang="zh-CN" altLang="en-US" dirty="0" smtClean="0"/>
              <a:t>计算差网络强，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计算强网络差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每一列介绍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43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准确性、时间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931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国立台湾大学从反向传播比前向传播时间长切入，向里面多注入</a:t>
            </a:r>
            <a:r>
              <a:rPr lang="en-US" altLang="zh-CN" dirty="0" err="1" smtClean="0"/>
              <a:t>minibatch</a:t>
            </a:r>
            <a:r>
              <a:rPr lang="zh-CN" altLang="en-US" dirty="0" smtClean="0"/>
              <a:t>，将一前一后作为一个时间片，并发执行提高利用率，优点提升利用率，隐藏网络在计算里面，但是并不一定保证网络就比计算时间小。缺点权值版本过多，因此他使用权值预测的方法，但是对准确率不保证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我准备从网络部分切入，两者均未考虑网络在里面，考虑</a:t>
            </a:r>
            <a:r>
              <a:rPr lang="en-US" altLang="zh-CN" dirty="0" smtClean="0"/>
              <a:t>GPU</a:t>
            </a:r>
            <a:r>
              <a:rPr lang="en-US" altLang="zh-CN" baseline="0" dirty="0" smtClean="0"/>
              <a:t> topo</a:t>
            </a:r>
            <a:r>
              <a:rPr lang="zh-CN" altLang="en-US" baseline="0" dirty="0" smtClean="0"/>
              <a:t>，网络连接的异构性，从而对模型划分，任务调度，有效学习三个方面的影响</a:t>
            </a:r>
            <a:endParaRPr lang="en-US" altLang="zh-CN" baseline="0" dirty="0" smtClean="0"/>
          </a:p>
          <a:p>
            <a:r>
              <a:rPr lang="en-US" altLang="zh-CN" baseline="0" dirty="0" smtClean="0"/>
              <a:t>2.1 </a:t>
            </a:r>
            <a:r>
              <a:rPr lang="zh-CN" altLang="en-US" baseline="0" dirty="0" smtClean="0"/>
              <a:t>前 </a:t>
            </a:r>
            <a:r>
              <a:rPr lang="en-US" altLang="zh-CN" baseline="0" dirty="0" smtClean="0"/>
              <a:t>= </a:t>
            </a:r>
            <a:r>
              <a:rPr lang="zh-CN" altLang="en-US" baseline="0" dirty="0" smtClean="0"/>
              <a:t>反， 加入网络</a:t>
            </a:r>
            <a:endParaRPr lang="en-US" altLang="zh-CN" baseline="0" dirty="0" smtClean="0"/>
          </a:p>
          <a:p>
            <a:r>
              <a:rPr lang="en-US" altLang="zh-CN" baseline="0" dirty="0" smtClean="0"/>
              <a:t>2.2 </a:t>
            </a:r>
            <a:r>
              <a:rPr lang="zh-CN" altLang="en-US" baseline="0" dirty="0" smtClean="0"/>
              <a:t>前 </a:t>
            </a:r>
            <a:r>
              <a:rPr lang="en-US" altLang="zh-CN" baseline="0" dirty="0" smtClean="0"/>
              <a:t>&lt; </a:t>
            </a:r>
            <a:r>
              <a:rPr lang="zh-CN" altLang="en-US" baseline="0" dirty="0" smtClean="0"/>
              <a:t>反，加入网络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6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特征选择、数据清洗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模型搭建、模型训练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模型验证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测试模型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增量学习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84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输入、中间、隐藏、参数、神经元</a:t>
            </a:r>
            <a:endParaRPr lang="en-US" altLang="zh-CN" dirty="0" smtClean="0"/>
          </a:p>
          <a:p>
            <a:r>
              <a:rPr lang="en-US" altLang="zh-CN" dirty="0" smtClean="0"/>
              <a:t>2.16*16</a:t>
            </a:r>
            <a:r>
              <a:rPr lang="zh-CN" altLang="en-US" dirty="0" smtClean="0"/>
              <a:t>图片表示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向量点积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激活函数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y=c*c*c*x</a:t>
            </a:r>
            <a:r>
              <a:rPr lang="en-US" altLang="zh-CN" baseline="0" dirty="0" smtClean="0"/>
              <a:t> = a *x</a:t>
            </a:r>
            <a:r>
              <a:rPr lang="zh-CN" altLang="en-US" dirty="0" smtClean="0"/>
              <a:t>引入</a:t>
            </a:r>
            <a:r>
              <a:rPr lang="zh-CN" altLang="en-US" dirty="0" smtClean="0"/>
              <a:t>非线性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前向传播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2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损失函数</a:t>
            </a:r>
            <a:r>
              <a:rPr lang="zh-CN" altLang="en-US" dirty="0" smtClean="0"/>
              <a:t>构建</a:t>
            </a:r>
            <a:r>
              <a:rPr lang="en-US" altLang="zh-CN" dirty="0" smtClean="0"/>
              <a:t>,</a:t>
            </a:r>
            <a:r>
              <a:rPr lang="zh-CN" altLang="en-US" dirty="0" smtClean="0"/>
              <a:t>换参数再执行一遍流程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损失函数取极值，自变量因变量、多元函数求偏导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数学表达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本质就是一张图片过一遍，得到损失函数，然后换参数再过一遍，迭代找到最好的函数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41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细节、例子介绍</a:t>
            </a:r>
            <a:endParaRPr lang="en-US" altLang="zh-CN" dirty="0" smtClean="0"/>
          </a:p>
          <a:p>
            <a:r>
              <a:rPr lang="en-US" altLang="zh-CN" dirty="0" smtClean="0"/>
              <a:t>P = x * a</a:t>
            </a:r>
          </a:p>
          <a:p>
            <a:r>
              <a:rPr lang="en-US" altLang="zh-CN" dirty="0" smtClean="0"/>
              <a:t>Q = P * b</a:t>
            </a:r>
            <a:r>
              <a:rPr lang="en-US" altLang="zh-CN" baseline="0" dirty="0" smtClean="0"/>
              <a:t> …</a:t>
            </a:r>
          </a:p>
          <a:p>
            <a:r>
              <a:rPr lang="zh-CN" altLang="en-US" dirty="0" smtClean="0"/>
              <a:t>反向传播需要中间结果值，中间值的偏导数，因此需要保存许多中间值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10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趋势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1400</a:t>
            </a:r>
            <a:r>
              <a:rPr lang="zh-CN" altLang="en-US" dirty="0" smtClean="0"/>
              <a:t>万张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 50</a:t>
            </a:r>
            <a:r>
              <a:rPr lang="zh-CN" altLang="en-US" baseline="0" dirty="0" smtClean="0"/>
              <a:t>万小时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VGG16——1</a:t>
            </a:r>
            <a:r>
              <a:rPr lang="zh-CN" altLang="en-US" dirty="0" smtClean="0"/>
              <a:t>亿多参数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参数虽然不占显存，参数一亿也就大概</a:t>
            </a:r>
            <a:r>
              <a:rPr lang="en-US" altLang="zh-CN" dirty="0" smtClean="0"/>
              <a:t>0.5G</a:t>
            </a:r>
            <a:r>
              <a:rPr lang="zh-CN" altLang="en-US" dirty="0" smtClean="0"/>
              <a:t>，但是中间结果占显存，举例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236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1.VGG16</a:t>
            </a:r>
            <a:r>
              <a:rPr lang="zh-CN" altLang="en-US" dirty="0" smtClean="0"/>
              <a:t>模型，包含</a:t>
            </a:r>
            <a:r>
              <a:rPr lang="en-US" altLang="zh-CN" dirty="0" smtClean="0"/>
              <a:t>16</a:t>
            </a:r>
            <a:r>
              <a:rPr lang="zh-CN" altLang="en-US" dirty="0" smtClean="0"/>
              <a:t>层，参数大概是</a:t>
            </a:r>
            <a:r>
              <a:rPr lang="en-US" altLang="zh-CN" dirty="0" smtClean="0"/>
              <a:t>1.38</a:t>
            </a:r>
            <a:r>
              <a:rPr lang="zh-CN" altLang="en-US" dirty="0" smtClean="0"/>
              <a:t>亿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红色是中间结果个数，蓝色代表参数个数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如果一张图是</a:t>
            </a:r>
            <a:r>
              <a:rPr lang="en-US" altLang="zh-CN" dirty="0" smtClean="0"/>
              <a:t>224</a:t>
            </a:r>
            <a:r>
              <a:rPr lang="zh-CN" altLang="en-US" dirty="0" smtClean="0"/>
              <a:t>*</a:t>
            </a:r>
            <a:r>
              <a:rPr lang="en-US" altLang="zh-CN" dirty="0" smtClean="0"/>
              <a:t>224</a:t>
            </a:r>
            <a:r>
              <a:rPr lang="zh-CN" altLang="en-US" dirty="0" smtClean="0"/>
              <a:t>*</a:t>
            </a:r>
            <a:r>
              <a:rPr lang="en-US" altLang="zh-CN" dirty="0" smtClean="0"/>
              <a:t>3</a:t>
            </a:r>
            <a:r>
              <a:rPr lang="zh-CN" altLang="en-US" dirty="0" smtClean="0"/>
              <a:t>通道，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存储大概需要</a:t>
            </a:r>
            <a:r>
              <a:rPr lang="en-US" altLang="zh-CN" dirty="0" smtClean="0"/>
              <a:t>588KB</a:t>
            </a:r>
            <a:r>
              <a:rPr lang="zh-CN" altLang="en-US" dirty="0" smtClean="0"/>
              <a:t>的内存，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一张图片前向传播中间结果</a:t>
            </a:r>
            <a:r>
              <a:rPr lang="en-US" altLang="zh-CN" dirty="0" smtClean="0"/>
              <a:t>24M</a:t>
            </a:r>
            <a:r>
              <a:rPr lang="zh-CN" altLang="en-US" dirty="0" smtClean="0"/>
              <a:t>，需</a:t>
            </a:r>
            <a:r>
              <a:rPr lang="en-US" altLang="zh-CN" dirty="0" smtClean="0"/>
              <a:t>96MB</a:t>
            </a:r>
            <a:r>
              <a:rPr lang="zh-CN" altLang="en-US" dirty="0" smtClean="0"/>
              <a:t>，反向至少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</a:t>
            </a:r>
            <a:r>
              <a:rPr lang="en-US" altLang="zh-CN" dirty="0" smtClean="0"/>
              <a:t>192MB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多张图片组成</a:t>
            </a:r>
            <a:r>
              <a:rPr lang="en-US" altLang="zh-CN" dirty="0" err="1" smtClean="0"/>
              <a:t>minibatch</a:t>
            </a:r>
            <a:r>
              <a:rPr lang="zh-CN" altLang="en-US" dirty="0" smtClean="0"/>
              <a:t>，中间结果需要存储很多份，</a:t>
            </a:r>
            <a:r>
              <a:rPr lang="zh-CN" altLang="en-US" dirty="0" smtClean="0"/>
              <a:t>解释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存储跟输入几乎成正比关系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6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26E4C-067E-4951-BA36-F1202C5115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22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1225-8C9A-4DC9-AFBD-8D7C7C2C4503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ECE9-E59D-4BB5-95F0-16AF05277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9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1225-8C9A-4DC9-AFBD-8D7C7C2C4503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ECE9-E59D-4BB5-95F0-16AF05277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2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1225-8C9A-4DC9-AFBD-8D7C7C2C4503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ECE9-E59D-4BB5-95F0-16AF05277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7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1225-8C9A-4DC9-AFBD-8D7C7C2C4503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ECE9-E59D-4BB5-95F0-16AF05277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9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1225-8C9A-4DC9-AFBD-8D7C7C2C4503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ECE9-E59D-4BB5-95F0-16AF05277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1225-8C9A-4DC9-AFBD-8D7C7C2C4503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ECE9-E59D-4BB5-95F0-16AF05277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6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1225-8C9A-4DC9-AFBD-8D7C7C2C4503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ECE9-E59D-4BB5-95F0-16AF05277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8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1225-8C9A-4DC9-AFBD-8D7C7C2C4503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ECE9-E59D-4BB5-95F0-16AF05277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5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1225-8C9A-4DC9-AFBD-8D7C7C2C4503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ECE9-E59D-4BB5-95F0-16AF05277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3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1225-8C9A-4DC9-AFBD-8D7C7C2C4503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ECE9-E59D-4BB5-95F0-16AF05277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8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1225-8C9A-4DC9-AFBD-8D7C7C2C4503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ECE9-E59D-4BB5-95F0-16AF05277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5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51225-8C9A-4DC9-AFBD-8D7C7C2C4503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ECE9-E59D-4BB5-95F0-16AF05277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8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sml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arxiv.org/abs/1512.03385" TargetMode="External"/><Relationship Id="rId3" Type="http://schemas.openxmlformats.org/officeDocument/2006/relationships/image" Target="../media/image42.png"/><Relationship Id="rId7" Type="http://schemas.openxmlformats.org/officeDocument/2006/relationships/hyperlink" Target="http://arxiv.org/abs/1512.0056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608.06993.pdf" TargetMode="External"/><Relationship Id="rId5" Type="http://schemas.openxmlformats.org/officeDocument/2006/relationships/hyperlink" Target="https://arxiv.org/abs/1404.5997" TargetMode="External"/><Relationship Id="rId10" Type="http://schemas.openxmlformats.org/officeDocument/2006/relationships/hyperlink" Target="http://mxnet.incubator.apache.org/versions/1.2.1/api/python/gluon/model_zoo.html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arxiv.org/abs/1409.155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520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3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70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esearch.fb.com/downloads/" TargetMode="External"/><Relationship Id="rId3" Type="http://schemas.openxmlformats.org/officeDocument/2006/relationships/hyperlink" Target="https://arxiv.org/abs/1404.5997" TargetMode="External"/><Relationship Id="rId7" Type="http://schemas.openxmlformats.org/officeDocument/2006/relationships/hyperlink" Target="http://www.image-ne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murproject.org/clueweb12/" TargetMode="External"/><Relationship Id="rId5" Type="http://schemas.openxmlformats.org/officeDocument/2006/relationships/hyperlink" Target="https://arxiv.org/abs/1409.1556" TargetMode="External"/><Relationship Id="rId10" Type="http://schemas.openxmlformats.org/officeDocument/2006/relationships/hyperlink" Target="http://mxnet.incubator.apache.org/versions/1.2.1/api/python/gluon/model_zoo.html" TargetMode="External"/><Relationship Id="rId4" Type="http://schemas.openxmlformats.org/officeDocument/2006/relationships/hyperlink" Target="http://arxiv.org/abs/1512.03385" TargetMode="External"/><Relationship Id="rId9" Type="http://schemas.openxmlformats.org/officeDocument/2006/relationships/hyperlink" Target="https://research.google.com/youtube8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hyperlink" Target="https://zhuanlan.zhihu.com/p/3420428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vidia.com/content/tesla/pdf/nvidia-tesla-kepler-family-datasheet.pdf" TargetMode="External"/><Relationship Id="rId11" Type="http://schemas.openxmlformats.org/officeDocument/2006/relationships/image" Target="../media/image36.png"/><Relationship Id="rId5" Type="http://schemas.openxmlformats.org/officeDocument/2006/relationships/hyperlink" Target="https://asteroidsathome.net/boinc/cpu_list.php" TargetMode="Externa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6836" y="692727"/>
            <a:ext cx="10021454" cy="2013672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cs typeface="Times New Roman" panose="02020603050405020304" pitchFamily="18" charset="0"/>
              </a:rPr>
              <a:t>PipeDream</a:t>
            </a:r>
            <a:r>
              <a:rPr lang="en-US" altLang="zh-CN" b="1" dirty="0">
                <a:cs typeface="Times New Roman" panose="02020603050405020304" pitchFamily="18" charset="0"/>
              </a:rPr>
              <a:t>: Fast and Efficient Pipeline Parallel DNN Training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2872" y="3186546"/>
            <a:ext cx="10409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Aaron </a:t>
            </a:r>
            <a:r>
              <a:rPr lang="en-US" altLang="zh-CN" sz="2400" dirty="0" err="1" smtClean="0"/>
              <a:t>Harlap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Deepak </a:t>
            </a:r>
            <a:r>
              <a:rPr lang="en-US" altLang="zh-CN" sz="2400" dirty="0" smtClean="0"/>
              <a:t>Narayanan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Amar </a:t>
            </a:r>
            <a:r>
              <a:rPr lang="en-US" altLang="zh-CN" sz="2400" dirty="0" err="1" smtClean="0"/>
              <a:t>Phanishayee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Vivek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Seshadri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Nikhil </a:t>
            </a:r>
            <a:r>
              <a:rPr lang="en-US" altLang="zh-CN" sz="2400" dirty="0" err="1" smtClean="0"/>
              <a:t>Devanur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Greg </a:t>
            </a:r>
            <a:r>
              <a:rPr lang="en-US" altLang="zh-CN" sz="2400" dirty="0" smtClean="0"/>
              <a:t>Ganger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Phil Gibbons</a:t>
            </a:r>
          </a:p>
          <a:p>
            <a:endParaRPr lang="en-US" altLang="zh-CN" sz="2400" dirty="0"/>
          </a:p>
          <a:p>
            <a:pPr algn="ctr"/>
            <a:endParaRPr lang="en-US" altLang="zh-CN" sz="2400" dirty="0" smtClean="0"/>
          </a:p>
          <a:p>
            <a:pPr algn="ctr"/>
            <a:r>
              <a:rPr lang="en-US" altLang="zh-CN" sz="2400" i="1" dirty="0" smtClean="0"/>
              <a:t>Microsoft </a:t>
            </a:r>
            <a:r>
              <a:rPr lang="en-US" altLang="zh-CN" sz="2400" i="1" dirty="0"/>
              <a:t>Research </a:t>
            </a:r>
            <a:r>
              <a:rPr lang="zh-CN" altLang="en-US" sz="2400" i="1" dirty="0" smtClean="0"/>
              <a:t>、</a:t>
            </a:r>
            <a:r>
              <a:rPr lang="en-US" altLang="zh-CN" sz="2400" i="1" dirty="0" smtClean="0"/>
              <a:t>Carnegie </a:t>
            </a:r>
            <a:r>
              <a:rPr lang="en-US" altLang="zh-CN" sz="2400" i="1" dirty="0"/>
              <a:t>Mellon University </a:t>
            </a:r>
            <a:r>
              <a:rPr lang="zh-CN" altLang="en-US" sz="2400" i="1" dirty="0" smtClean="0"/>
              <a:t>、</a:t>
            </a:r>
            <a:r>
              <a:rPr lang="en-US" altLang="zh-CN" sz="2400" i="1" dirty="0" smtClean="0"/>
              <a:t>Stanford </a:t>
            </a:r>
            <a:r>
              <a:rPr lang="en-US" altLang="zh-CN" sz="2400" i="1" dirty="0"/>
              <a:t>University</a:t>
            </a:r>
            <a:endParaRPr lang="zh-CN" altLang="en-US" sz="2400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3916218" y="5717309"/>
            <a:ext cx="476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i="1" dirty="0" smtClean="0">
                <a:hlinkClick r:id="rId3"/>
              </a:rPr>
              <a:t>SYSML 2018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28464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377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4" name="Picture 6" descr="âtensorflowâçå¾çæç´¢ç»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54" y="1632452"/>
            <a:ext cx="1349248" cy="101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38" y="2026192"/>
            <a:ext cx="1280271" cy="4419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564" y="1888333"/>
            <a:ext cx="4475405" cy="274583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340599" y="5151773"/>
            <a:ext cx="4535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Architecture of </a:t>
            </a:r>
            <a:r>
              <a:rPr lang="en-US" altLang="zh-CN" b="1" dirty="0" err="1" smtClean="0">
                <a:latin typeface="+mn-ea"/>
              </a:rPr>
              <a:t>ps</a:t>
            </a:r>
            <a:r>
              <a:rPr lang="en-US" altLang="zh-CN" b="1" dirty="0" smtClean="0">
                <a:latin typeface="+mn-ea"/>
              </a:rPr>
              <a:t>(s) communicating with </a:t>
            </a:r>
            <a:r>
              <a:rPr lang="en-US" altLang="zh-CN" b="1" dirty="0">
                <a:latin typeface="+mn-ea"/>
              </a:rPr>
              <a:t>several groups of workers.</a:t>
            </a:r>
            <a:endParaRPr lang="zh-CN" altLang="en-US" b="1" dirty="0"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470" y="3199880"/>
            <a:ext cx="5887621" cy="2868569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6400000" y="1182255"/>
            <a:ext cx="46182" cy="55602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56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INTRODUCTION——Data Parallel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81" y="1835716"/>
            <a:ext cx="4047711" cy="38193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6979" y="1660225"/>
            <a:ext cx="6807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the DNN model is replicated on multiple worker machines</a:t>
            </a:r>
          </a:p>
          <a:p>
            <a:r>
              <a:rPr lang="en-US" altLang="zh-CN" sz="2400" dirty="0"/>
              <a:t>2. each worker processing a subset of </a:t>
            </a:r>
            <a:r>
              <a:rPr lang="en-US" altLang="zh-CN" sz="2400" dirty="0" smtClean="0"/>
              <a:t>the training data</a:t>
            </a:r>
            <a:endParaRPr lang="en-US" altLang="zh-CN" sz="2400" dirty="0"/>
          </a:p>
          <a:p>
            <a:r>
              <a:rPr lang="en-US" altLang="zh-CN" sz="2400" dirty="0" smtClean="0"/>
              <a:t>3. The parameters of the model </a:t>
            </a:r>
            <a:r>
              <a:rPr lang="en-US" altLang="zh-CN" sz="2400" dirty="0"/>
              <a:t>need </a:t>
            </a:r>
            <a:r>
              <a:rPr lang="en-US" altLang="zh-CN" sz="2400" dirty="0" smtClean="0"/>
              <a:t>synchronize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932" y="5003821"/>
            <a:ext cx="3356539" cy="7255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602" y="4083743"/>
            <a:ext cx="3348906" cy="69869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29041" y="4248361"/>
            <a:ext cx="1648691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Loss Function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29041" y="5110153"/>
            <a:ext cx="2105891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Compute graduate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929040" y="6138363"/>
            <a:ext cx="2105891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Parameter update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929040" y="3985747"/>
            <a:ext cx="5851942" cy="81100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929040" y="4968227"/>
            <a:ext cx="5851942" cy="81100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929040" y="5917591"/>
            <a:ext cx="5851942" cy="81100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932" y="5950707"/>
            <a:ext cx="3501869" cy="744769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>
            <a:off x="5588000" y="4248361"/>
            <a:ext cx="341040" cy="2259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38818" y="5043406"/>
            <a:ext cx="124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statistical efficiency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36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5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INTRODUCTION—— Model </a:t>
            </a:r>
            <a:r>
              <a:rPr lang="en-US" altLang="zh-CN" dirty="0" smtClean="0"/>
              <a:t>Parallel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01673" y="2447636"/>
            <a:ext cx="6890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1.Every machine only has a block of the model(often layers)</a:t>
            </a:r>
          </a:p>
          <a:p>
            <a:r>
              <a:rPr lang="en-US" altLang="zh-CN" sz="2400" dirty="0"/>
              <a:t>2.Compute </a:t>
            </a:r>
            <a:r>
              <a:rPr lang="en-US" altLang="zh-CN" sz="2400" dirty="0" smtClean="0"/>
              <a:t>always can </a:t>
            </a:r>
            <a:r>
              <a:rPr lang="en-US" altLang="zh-CN" sz="2400" dirty="0"/>
              <a:t>be </a:t>
            </a:r>
            <a:r>
              <a:rPr lang="en-US" altLang="zh-CN" sz="2400" dirty="0" smtClean="0"/>
              <a:t>sequential</a:t>
            </a:r>
          </a:p>
          <a:p>
            <a:r>
              <a:rPr lang="en-US" altLang="zh-CN" sz="2400" dirty="0" smtClean="0"/>
              <a:t>3.</a:t>
            </a:r>
            <a:r>
              <a:rPr lang="en-US" altLang="zh-CN" sz="2400" dirty="0"/>
              <a:t> traditionally only as a last resort when </a:t>
            </a:r>
            <a:r>
              <a:rPr lang="en-US" altLang="zh-CN" sz="2400" dirty="0" smtClean="0"/>
              <a:t>the working </a:t>
            </a:r>
            <a:r>
              <a:rPr lang="en-US" altLang="zh-CN" sz="2400" dirty="0"/>
              <a:t>set of model training is too large to fit in a </a:t>
            </a:r>
            <a:r>
              <a:rPr lang="en-US" altLang="zh-CN" sz="2400" dirty="0" smtClean="0"/>
              <a:t>single worker’s </a:t>
            </a:r>
            <a:r>
              <a:rPr lang="en-US" altLang="zh-CN" sz="2400" dirty="0"/>
              <a:t>memory or cache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7" y="1932873"/>
            <a:ext cx="4432869" cy="41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827" y="25555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Motivation1——</a:t>
            </a:r>
            <a:r>
              <a:rPr lang="en-US" altLang="zh-CN" dirty="0"/>
              <a:t>Data Parallel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82" y="71552"/>
            <a:ext cx="2080490" cy="19104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019" y="2440567"/>
            <a:ext cx="5174670" cy="22271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4183" y="5126316"/>
            <a:ext cx="1138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Growing </a:t>
            </a:r>
            <a:r>
              <a:rPr lang="en-US" altLang="zh-CN" dirty="0"/>
              <a:t>model sizes </a:t>
            </a:r>
            <a:r>
              <a:rPr lang="en-US" altLang="zh-CN" dirty="0" smtClean="0"/>
              <a:t>increase per aggregation communication</a:t>
            </a:r>
          </a:p>
          <a:p>
            <a:r>
              <a:rPr lang="en-US" altLang="zh-CN" dirty="0" smtClean="0"/>
              <a:t>2.</a:t>
            </a:r>
            <a:r>
              <a:rPr lang="en-US" altLang="zh-CN" dirty="0"/>
              <a:t> rapid </a:t>
            </a:r>
            <a:r>
              <a:rPr lang="en-US" altLang="zh-CN" dirty="0" smtClean="0"/>
              <a:t>increases in </a:t>
            </a:r>
            <a:r>
              <a:rPr lang="en-US" altLang="zh-CN" dirty="0"/>
              <a:t>GPU compute capacity </a:t>
            </a:r>
            <a:r>
              <a:rPr lang="en-US" altLang="zh-CN" dirty="0" smtClean="0"/>
              <a:t>shift </a:t>
            </a:r>
            <a:r>
              <a:rPr lang="en-US" altLang="zh-CN" dirty="0"/>
              <a:t>the </a:t>
            </a:r>
            <a:r>
              <a:rPr lang="en-US" altLang="zh-CN" dirty="0" smtClean="0"/>
              <a:t>bottleneck of </a:t>
            </a:r>
            <a:r>
              <a:rPr lang="en-US" altLang="zh-CN" dirty="0"/>
              <a:t>training towards </a:t>
            </a:r>
            <a:r>
              <a:rPr lang="en-US" altLang="zh-CN" dirty="0" smtClean="0"/>
              <a:t>communication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70347"/>
              </p:ext>
            </p:extLst>
          </p:nvPr>
        </p:nvGraphicFramePr>
        <p:xfrm>
          <a:off x="341743" y="2473187"/>
          <a:ext cx="6419275" cy="229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675">
                  <a:extLst>
                    <a:ext uri="{9D8B030D-6E8A-4147-A177-3AD203B41FA5}">
                      <a16:colId xmlns:a16="http://schemas.microsoft.com/office/drawing/2014/main" val="172715017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521092750"/>
                    </a:ext>
                  </a:extLst>
                </a:gridCol>
              </a:tblGrid>
              <a:tr h="2275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032012"/>
                  </a:ext>
                </a:extLst>
              </a:tr>
              <a:tr h="227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AlexNet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61,100,840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97829"/>
                  </a:ext>
                </a:extLst>
              </a:tr>
              <a:tr h="39818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DenseNet-161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28,900,936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13329"/>
                  </a:ext>
                </a:extLst>
              </a:tr>
              <a:tr h="433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Inception V3 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23,869,000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43915"/>
                  </a:ext>
                </a:extLst>
              </a:tr>
              <a:tr h="227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ResNet-152 V1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60,404,072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98049"/>
                  </a:ext>
                </a:extLst>
              </a:tr>
              <a:tr h="2275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VGG-16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138,357,544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062723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5101936" y="6418638"/>
            <a:ext cx="7090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hlinkClick r:id="rId10"/>
              </a:rPr>
              <a:t>[1] </a:t>
            </a:r>
            <a:r>
              <a:rPr lang="zh-CN" altLang="en-US" sz="1400" dirty="0" smtClean="0">
                <a:hlinkClick r:id="rId10"/>
              </a:rPr>
              <a:t>http</a:t>
            </a:r>
            <a:r>
              <a:rPr lang="zh-CN" altLang="en-US" sz="1400" dirty="0">
                <a:hlinkClick r:id="rId10"/>
              </a:rPr>
              <a:t>://mxnet.incubator.apache.org/versions/1.2.1/api/python/gluon/model_zoo.</a:t>
            </a:r>
            <a:r>
              <a:rPr lang="zh-CN" altLang="en-US" sz="1400" dirty="0" smtClean="0">
                <a:hlinkClick r:id="rId10"/>
              </a:rPr>
              <a:t>html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21777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1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Motivation2——Model </a:t>
            </a:r>
            <a:r>
              <a:rPr lang="en-US" altLang="zh-CN" dirty="0"/>
              <a:t>Parallel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5" y="2471343"/>
            <a:ext cx="5372566" cy="2225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201" y="365125"/>
            <a:ext cx="2114271" cy="19532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89891" y="535510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lead </a:t>
            </a:r>
            <a:r>
              <a:rPr lang="en-US" altLang="zh-CN" dirty="0"/>
              <a:t>to severe underutilization </a:t>
            </a:r>
            <a:r>
              <a:rPr lang="en-US" altLang="zh-CN" dirty="0" smtClean="0"/>
              <a:t>of compute resources(</a:t>
            </a:r>
            <a:r>
              <a:rPr lang="en-US" altLang="zh-CN" dirty="0"/>
              <a:t>if each layer is assigned to a worker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2. determining </a:t>
            </a:r>
            <a:r>
              <a:rPr lang="en-US" altLang="zh-CN" dirty="0"/>
              <a:t>how </a:t>
            </a:r>
            <a:r>
              <a:rPr lang="en-US" altLang="zh-CN" dirty="0" smtClean="0"/>
              <a:t>best to </a:t>
            </a:r>
            <a:r>
              <a:rPr lang="en-US" altLang="zh-CN" dirty="0"/>
              <a:t>partition a DNN model </a:t>
            </a:r>
            <a:r>
              <a:rPr lang="en-US" altLang="zh-CN" dirty="0" smtClean="0"/>
              <a:t>among workers </a:t>
            </a:r>
            <a:r>
              <a:rPr lang="en-US" altLang="zh-CN" dirty="0"/>
              <a:t>is a </a:t>
            </a:r>
            <a:r>
              <a:rPr lang="en-US" altLang="zh-CN" dirty="0" smtClean="0"/>
              <a:t>challenging task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272" y="2270303"/>
            <a:ext cx="3045759" cy="26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Training in </a:t>
            </a:r>
            <a:r>
              <a:rPr lang="en-US" altLang="zh-CN" dirty="0" err="1"/>
              <a:t>PipeDream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17" y="1786429"/>
            <a:ext cx="5372566" cy="22252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517" y="4510837"/>
            <a:ext cx="5204911" cy="2347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807" y="2550994"/>
            <a:ext cx="3543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 Training in </a:t>
            </a:r>
            <a:r>
              <a:rPr lang="en-US" altLang="zh-CN" dirty="0" err="1"/>
              <a:t>PipeDream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87" y="2381250"/>
            <a:ext cx="3543300" cy="270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157" y="1843876"/>
            <a:ext cx="5570703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4781" y="168997"/>
            <a:ext cx="10515600" cy="837767"/>
          </a:xfrm>
        </p:spPr>
        <p:txBody>
          <a:bodyPr/>
          <a:lstStyle/>
          <a:p>
            <a:r>
              <a:rPr lang="en-US" altLang="zh-CN" dirty="0" smtClean="0"/>
              <a:t>Advantages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26" y="1867041"/>
            <a:ext cx="5131746" cy="22023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23253" y="5008480"/>
            <a:ext cx="60949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/>
              <a:t>Pipelining communicates less.</a:t>
            </a:r>
          </a:p>
          <a:p>
            <a:pPr marL="342900" indent="-342900">
              <a:buAutoNum type="arabicPeriod"/>
            </a:pPr>
            <a:endParaRPr lang="en-US" altLang="zh-CN" b="1" dirty="0" smtClean="0">
              <a:latin typeface="TeXGyreTermes-Bold"/>
            </a:endParaRPr>
          </a:p>
          <a:p>
            <a:pPr marL="342900" indent="-342900">
              <a:buAutoNum type="arabicPeriod"/>
            </a:pPr>
            <a:r>
              <a:rPr lang="en-US" altLang="zh-CN" b="1" dirty="0"/>
              <a:t>Pipelining overlaps computation and communication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67" y="1522267"/>
            <a:ext cx="3543300" cy="2705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91" y="3958383"/>
            <a:ext cx="3397251" cy="24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62909"/>
            <a:ext cx="10855036" cy="268778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r>
              <a:rPr lang="en-US" altLang="zh-CN" dirty="0"/>
              <a:t>1. Automatic partitioning of work across </a:t>
            </a:r>
            <a:r>
              <a:rPr lang="en-US" altLang="zh-CN" dirty="0" smtClean="0"/>
              <a:t>available compute </a:t>
            </a:r>
            <a:r>
              <a:rPr lang="en-US" altLang="zh-CN" dirty="0"/>
              <a:t>resources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/>
              <a:t>2. Scheduling of computation to maximize </a:t>
            </a:r>
            <a:r>
              <a:rPr lang="en-US" altLang="zh-CN" dirty="0" smtClean="0"/>
              <a:t>throughput while </a:t>
            </a:r>
            <a:r>
              <a:rPr lang="en-US" altLang="zh-CN" dirty="0"/>
              <a:t>ensuring forward progress in the learning task</a:t>
            </a:r>
            <a:r>
              <a:rPr lang="en-US" altLang="zh-CN" dirty="0" smtClean="0"/>
              <a:t>.——</a:t>
            </a:r>
            <a:r>
              <a:rPr lang="en-US" altLang="zh-CN" b="1" i="1" dirty="0"/>
              <a:t>hardware efficiency</a:t>
            </a:r>
            <a:endParaRPr lang="en-US" altLang="zh-CN" b="1" dirty="0"/>
          </a:p>
          <a:p>
            <a:r>
              <a:rPr lang="en-US" altLang="zh-CN" dirty="0"/>
              <a:t>3. Ensuring that learning is effective in the face </a:t>
            </a:r>
            <a:r>
              <a:rPr lang="en-US" altLang="zh-CN" dirty="0" smtClean="0"/>
              <a:t>of asynchrony introduced </a:t>
            </a:r>
            <a:r>
              <a:rPr lang="en-US" altLang="zh-CN" dirty="0"/>
              <a:t>by pipelining</a:t>
            </a:r>
            <a:r>
              <a:rPr lang="en-US" altLang="zh-CN" dirty="0" smtClean="0"/>
              <a:t>.——</a:t>
            </a:r>
            <a:r>
              <a:rPr lang="en-US" altLang="zh-CN" b="1" i="1" dirty="0"/>
              <a:t>statistical efficiency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274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291" y="33031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3.1 </a:t>
            </a:r>
            <a:r>
              <a:rPr lang="en-US" altLang="zh-CN" dirty="0"/>
              <a:t>Partitioning Layers Across </a:t>
            </a:r>
            <a:r>
              <a:rPr lang="en-US" altLang="zh-CN" dirty="0" smtClean="0"/>
              <a:t>Machines</a:t>
            </a:r>
            <a:br>
              <a:rPr lang="en-US" altLang="zh-CN" dirty="0" smtClean="0"/>
            </a:br>
            <a:r>
              <a:rPr lang="en-US" altLang="zh-CN" sz="3200" dirty="0"/>
              <a:t>step1——Profiling the DNN Model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31" y="2780383"/>
            <a:ext cx="4435224" cy="29644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24944" y="3527314"/>
            <a:ext cx="6225310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2000" dirty="0" smtClean="0">
                <a:latin typeface="+mn-ea"/>
              </a:rPr>
              <a:t>the </a:t>
            </a:r>
            <a:r>
              <a:rPr lang="en-US" altLang="zh-CN" sz="2000" dirty="0">
                <a:latin typeface="+mn-ea"/>
              </a:rPr>
              <a:t>total computation time across </a:t>
            </a:r>
            <a:r>
              <a:rPr lang="en-US" altLang="zh-CN" sz="2000" dirty="0" smtClean="0">
                <a:latin typeface="+mn-ea"/>
              </a:rPr>
              <a:t>the forward and </a:t>
            </a:r>
            <a:r>
              <a:rPr lang="en-US" altLang="zh-CN" sz="2000" dirty="0">
                <a:latin typeface="+mn-ea"/>
              </a:rPr>
              <a:t>backward pass for the </a:t>
            </a:r>
            <a:r>
              <a:rPr lang="en-US" altLang="zh-CN" sz="2000" dirty="0" smtClean="0">
                <a:latin typeface="+mn-ea"/>
              </a:rPr>
              <a:t>layer</a:t>
            </a:r>
          </a:p>
          <a:p>
            <a:pPr marL="342900" indent="-342900">
              <a:buFontTx/>
              <a:buAutoNum type="arabicParenR"/>
            </a:pPr>
            <a:r>
              <a:rPr lang="en-US" altLang="zh-CN" sz="2000" dirty="0">
                <a:latin typeface="+mn-ea"/>
              </a:rPr>
              <a:t>the size of the output activations of the layer (also </a:t>
            </a:r>
            <a:r>
              <a:rPr lang="en-US" altLang="zh-CN" sz="2000" dirty="0" smtClean="0">
                <a:latin typeface="+mn-ea"/>
              </a:rPr>
              <a:t>gradients)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Tx/>
              <a:buAutoNum type="arabicParenR"/>
            </a:pPr>
            <a:r>
              <a:rPr lang="en-US" altLang="zh-CN" sz="2000" dirty="0" smtClean="0">
                <a:latin typeface="+mn-ea"/>
              </a:rPr>
              <a:t>the </a:t>
            </a:r>
            <a:r>
              <a:rPr lang="en-US" altLang="zh-CN" sz="2000" dirty="0">
                <a:latin typeface="+mn-ea"/>
              </a:rPr>
              <a:t>size of parameters for layer l</a:t>
            </a:r>
            <a:r>
              <a:rPr lang="en-US" altLang="zh-CN" sz="2000" dirty="0" smtClean="0">
                <a:latin typeface="+mn-ea"/>
              </a:rPr>
              <a:t>.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36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0402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4837"/>
            <a:ext cx="10515600" cy="4763799"/>
          </a:xfrm>
        </p:spPr>
        <p:txBody>
          <a:bodyPr/>
          <a:lstStyle/>
          <a:p>
            <a:r>
              <a:rPr lang="en-US" altLang="zh-CN" dirty="0" smtClean="0"/>
              <a:t>1 Introduction of Distributed Deep Learning</a:t>
            </a:r>
          </a:p>
          <a:p>
            <a:r>
              <a:rPr lang="en-US" altLang="zh-CN" dirty="0" smtClean="0"/>
              <a:t>2 Background and Motivation</a:t>
            </a:r>
          </a:p>
          <a:p>
            <a:r>
              <a:rPr lang="en-US" altLang="zh-CN" dirty="0" smtClean="0"/>
              <a:t>3 Parallel </a:t>
            </a:r>
            <a:r>
              <a:rPr lang="en-US" altLang="zh-CN" dirty="0"/>
              <a:t>Training in </a:t>
            </a:r>
            <a:r>
              <a:rPr lang="en-US" altLang="zh-CN" dirty="0" err="1" smtClean="0"/>
              <a:t>PipeDream</a:t>
            </a:r>
            <a:endParaRPr lang="en-US" altLang="zh-CN" dirty="0" smtClean="0"/>
          </a:p>
          <a:p>
            <a:pPr lvl="1"/>
            <a:r>
              <a:rPr lang="en-US" altLang="zh-CN" dirty="0"/>
              <a:t>3.1 Pipeline </a:t>
            </a:r>
            <a:r>
              <a:rPr lang="en-US" altLang="zh-CN" dirty="0" smtClean="0"/>
              <a:t>Parallelism</a:t>
            </a:r>
          </a:p>
          <a:p>
            <a:pPr lvl="1"/>
            <a:r>
              <a:rPr lang="en-US" altLang="zh-CN" dirty="0"/>
              <a:t>3.2 Partitioning Layers Across </a:t>
            </a:r>
            <a:r>
              <a:rPr lang="en-US" altLang="zh-CN" dirty="0" smtClean="0"/>
              <a:t>Machines</a:t>
            </a:r>
          </a:p>
          <a:p>
            <a:pPr lvl="1"/>
            <a:r>
              <a:rPr lang="en-US" altLang="zh-CN" dirty="0"/>
              <a:t>3.3 Work </a:t>
            </a:r>
            <a:r>
              <a:rPr lang="en-US" altLang="zh-CN" dirty="0" smtClean="0"/>
              <a:t>Scheduling</a:t>
            </a:r>
          </a:p>
          <a:p>
            <a:pPr lvl="1"/>
            <a:r>
              <a:rPr lang="en-US" altLang="zh-CN" dirty="0"/>
              <a:t>3.4 Effective </a:t>
            </a:r>
            <a:r>
              <a:rPr lang="en-US" altLang="zh-CN" dirty="0" smtClean="0"/>
              <a:t>Learning</a:t>
            </a:r>
            <a:endParaRPr lang="en-US" altLang="zh-CN" dirty="0"/>
          </a:p>
          <a:p>
            <a:r>
              <a:rPr lang="en-US" altLang="zh-CN" dirty="0" smtClean="0"/>
              <a:t>4 Evaluation</a:t>
            </a:r>
          </a:p>
          <a:p>
            <a:r>
              <a:rPr lang="en-US" altLang="zh-CN" dirty="0" smtClean="0"/>
              <a:t>5 Weak Point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417345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562" y="29243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3.1 </a:t>
            </a:r>
            <a:r>
              <a:rPr lang="en-US" altLang="zh-CN" dirty="0"/>
              <a:t>Partitioning Layers Across </a:t>
            </a:r>
            <a:r>
              <a:rPr lang="en-US" altLang="zh-CN" dirty="0" smtClean="0"/>
              <a:t>Machines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460836" y="4651467"/>
                <a:ext cx="5495635" cy="92333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000" b="1" dirty="0" smtClean="0"/>
                  <a:t>(j,m):</a:t>
                </a:r>
                <a:r>
                  <a:rPr lang="en-US" altLang="zh-CN" sz="2000" dirty="0"/>
                  <a:t>the time taken by the slowest </a:t>
                </a:r>
                <a:r>
                  <a:rPr lang="en-US" altLang="zh-CN" sz="2000" dirty="0" smtClean="0"/>
                  <a:t>stage in </a:t>
                </a:r>
                <a:r>
                  <a:rPr lang="en-US" altLang="zh-CN" sz="2000" dirty="0"/>
                  <a:t>the optimal pipeline between layers 1 and j using </a:t>
                </a:r>
                <a:r>
                  <a:rPr lang="en-US" altLang="zh-CN" sz="2000" dirty="0" smtClean="0"/>
                  <a:t>m machines</a:t>
                </a:r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36" y="4651467"/>
                <a:ext cx="5495635" cy="923330"/>
              </a:xfrm>
              <a:prstGeom prst="rect">
                <a:avLst/>
              </a:prstGeom>
              <a:blipFill>
                <a:blip r:embed="rId3"/>
                <a:stretch>
                  <a:fillRect l="-2882" t="-8497" r="-333" b="-15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下箭头 7"/>
          <p:cNvSpPr/>
          <p:nvPr/>
        </p:nvSpPr>
        <p:spPr>
          <a:xfrm>
            <a:off x="8419319" y="3823235"/>
            <a:ext cx="942109" cy="727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DP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4056533" cy="2542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云形标注 6"/>
              <p:cNvSpPr/>
              <p:nvPr/>
            </p:nvSpPr>
            <p:spPr>
              <a:xfrm>
                <a:off x="9284855" y="5822236"/>
                <a:ext cx="2068945" cy="925434"/>
              </a:xfrm>
              <a:prstGeom prst="cloudCallout">
                <a:avLst>
                  <a:gd name="adj1" fmla="val -37351"/>
                  <a:gd name="adj2" fmla="val -6525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b="1" dirty="0" smtClean="0"/>
                  <a:t>(N,M)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云形标注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855" y="5822236"/>
                <a:ext cx="2068945" cy="925434"/>
              </a:xfrm>
              <a:prstGeom prst="cloudCallout">
                <a:avLst>
                  <a:gd name="adj1" fmla="val -37351"/>
                  <a:gd name="adj2" fmla="val -65251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28283" y="4651468"/>
            <a:ext cx="808153" cy="3417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745673" y="4651468"/>
            <a:ext cx="1179952" cy="3454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925625" y="4651467"/>
            <a:ext cx="932873" cy="3417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867734" y="4657043"/>
            <a:ext cx="932873" cy="3361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" name="右大括号 13"/>
          <p:cNvSpPr/>
          <p:nvPr/>
        </p:nvSpPr>
        <p:spPr>
          <a:xfrm rot="5400000">
            <a:off x="2641114" y="3625338"/>
            <a:ext cx="266536" cy="3119575"/>
          </a:xfrm>
          <a:prstGeom prst="rightBrace">
            <a:avLst>
              <a:gd name="adj1" fmla="val 8333"/>
              <a:gd name="adj2" fmla="val 4940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267993" y="5380760"/>
                <a:ext cx="101277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993" y="5380760"/>
                <a:ext cx="1012778" cy="75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492113" y="5587743"/>
                <a:ext cx="3707297" cy="710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sz="2000" b="0" dirty="0" smtClean="0"/>
              </a:p>
              <a:p>
                <a:r>
                  <a:rPr lang="en-US" altLang="zh-CN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𝑙𝑎𝑦𝑒𝑟𝑠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𝑚𝑎𝑐h𝑖𝑛𝑒𝑠</m:t>
                    </m:r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113" y="5587743"/>
                <a:ext cx="3707297" cy="710451"/>
              </a:xfrm>
              <a:prstGeom prst="rect">
                <a:avLst/>
              </a:prstGeom>
              <a:blipFill>
                <a:blip r:embed="rId7"/>
                <a:stretch>
                  <a:fillRect l="-1645" t="-862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641589" y="3173449"/>
            <a:ext cx="3466214" cy="393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（</a:t>
            </a:r>
            <a:r>
              <a:rPr lang="en-US" altLang="zh-CN" b="1" dirty="0" smtClean="0"/>
              <a:t>N-N’,M-M’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0107804" y="3173448"/>
            <a:ext cx="1031358" cy="3932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(N’,M’)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6641588" y="1907946"/>
            <a:ext cx="4497573" cy="399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（</a:t>
            </a:r>
            <a:r>
              <a:rPr lang="en-US" altLang="zh-CN" b="1" dirty="0" smtClean="0"/>
              <a:t>N,M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12" name="下箭头 11"/>
          <p:cNvSpPr/>
          <p:nvPr/>
        </p:nvSpPr>
        <p:spPr>
          <a:xfrm>
            <a:off x="8564902" y="2484181"/>
            <a:ext cx="637954" cy="5422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284855" y="2535950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eXGyreTermes-Regular"/>
              </a:rPr>
              <a:t>optimal sub-problem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1484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20" grpId="0" animBg="1"/>
      <p:bldP spid="23" grpId="0" animBg="1"/>
      <p:bldP spid="24" grpId="0" animBg="1"/>
      <p:bldP spid="25" grpId="0" animBg="1"/>
      <p:bldP spid="14" grpId="0" animBg="1"/>
      <p:bldP spid="26" grpId="0"/>
      <p:bldP spid="17" grpId="0"/>
      <p:bldP spid="3" grpId="0" animBg="1"/>
      <p:bldP spid="4" grpId="0" animBg="1"/>
      <p:bldP spid="31" grpId="0" animBg="1"/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en-US" altLang="zh-CN" dirty="0"/>
              <a:t>Partitioning Layers Across </a:t>
            </a:r>
            <a:r>
              <a:rPr lang="en-US" altLang="zh-CN" dirty="0" smtClean="0"/>
              <a:t>Machines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07492" y="1912026"/>
                <a:ext cx="6295948" cy="6155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2000" b="1" dirty="0" smtClean="0"/>
                  <a:t>(j,m):</a:t>
                </a:r>
                <a:r>
                  <a:rPr lang="en-US" altLang="zh-CN" sz="2000" dirty="0"/>
                  <a:t>the time taken by the slowest </a:t>
                </a:r>
                <a:r>
                  <a:rPr lang="en-US" altLang="zh-CN" sz="2000" dirty="0" smtClean="0"/>
                  <a:t>stage in </a:t>
                </a:r>
                <a:r>
                  <a:rPr lang="en-US" altLang="zh-CN" sz="2000" dirty="0"/>
                  <a:t>the optimal pipeline between layers 1 and j using </a:t>
                </a:r>
                <a:r>
                  <a:rPr lang="en-US" altLang="zh-CN" sz="2000" dirty="0" smtClean="0"/>
                  <a:t>m machines</a:t>
                </a:r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492" y="1912026"/>
                <a:ext cx="6295948" cy="615553"/>
              </a:xfrm>
              <a:prstGeom prst="rect">
                <a:avLst/>
              </a:prstGeom>
              <a:blipFill>
                <a:blip r:embed="rId3"/>
                <a:stretch>
                  <a:fillRect l="-2418" t="-12745" r="-1838" b="-22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759" y="2835530"/>
            <a:ext cx="3825572" cy="762066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>
            <a:off x="2272145" y="4184855"/>
            <a:ext cx="223713" cy="1440090"/>
          </a:xfrm>
          <a:prstGeom prst="leftBrace">
            <a:avLst>
              <a:gd name="adj1" fmla="val 8333"/>
              <a:gd name="adj2" fmla="val 4935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90073" y="3951729"/>
            <a:ext cx="622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j,m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)=T(1-&gt;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j,m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// only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stage,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replicated 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859" y="5021746"/>
            <a:ext cx="4429372" cy="11105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54981" y="5357388"/>
            <a:ext cx="244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//more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stage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云形标注 12"/>
              <p:cNvSpPr/>
              <p:nvPr/>
            </p:nvSpPr>
            <p:spPr>
              <a:xfrm>
                <a:off x="7214458" y="2819105"/>
                <a:ext cx="2068945" cy="925434"/>
              </a:xfrm>
              <a:prstGeom prst="cloudCallout">
                <a:avLst>
                  <a:gd name="adj1" fmla="val -82887"/>
                  <a:gd name="adj2" fmla="val 7647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altLang="zh-CN" b="1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b="1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云形标注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458" y="2819105"/>
                <a:ext cx="2068945" cy="925434"/>
              </a:xfrm>
              <a:prstGeom prst="cloudCallout">
                <a:avLst>
                  <a:gd name="adj1" fmla="val -82887"/>
                  <a:gd name="adj2" fmla="val 7647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50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4273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3.2 </a:t>
            </a:r>
            <a:r>
              <a:rPr lang="en-US" altLang="zh-CN" dirty="0"/>
              <a:t>Work </a:t>
            </a:r>
            <a:r>
              <a:rPr lang="en-US" altLang="zh-CN" dirty="0" smtClean="0"/>
              <a:t>Scheduling——</a:t>
            </a:r>
            <a:r>
              <a:rPr lang="en-US" altLang="zh-CN" sz="2400" i="1" dirty="0" smtClean="0"/>
              <a:t>one-forward-one-backward </a:t>
            </a:r>
            <a:r>
              <a:rPr lang="en-US" altLang="zh-CN" sz="2400" dirty="0"/>
              <a:t>(1F1B)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38" y="2570536"/>
            <a:ext cx="5204911" cy="23471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30" y="2154596"/>
            <a:ext cx="4477906" cy="317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288" y="1909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mtClean="0"/>
              <a:t>3.3 Effective Learning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88" y="2077841"/>
            <a:ext cx="5439076" cy="2777424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>
            <a:off x="5986231" y="2434163"/>
            <a:ext cx="63587" cy="32831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15789" y="3492969"/>
            <a:ext cx="193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eXGyreTermes-Bold"/>
              </a:rPr>
              <a:t>Weight Stashing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74300" y="5086464"/>
            <a:ext cx="1822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eXGyreTermes-Bold"/>
              </a:rPr>
              <a:t>Vertical Sync.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341" y="4156488"/>
            <a:ext cx="4785775" cy="4648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3778" y="5455796"/>
            <a:ext cx="5098222" cy="5791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341" y="2700420"/>
            <a:ext cx="3901778" cy="42675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15789" y="2081422"/>
            <a:ext cx="2642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eXGyreTermes-Regular"/>
              </a:rPr>
              <a:t>Vanilla </a:t>
            </a:r>
            <a:r>
              <a:rPr lang="en-US" altLang="zh-CN" b="1" dirty="0" err="1">
                <a:latin typeface="TeXGyreTermes-Regular"/>
              </a:rPr>
              <a:t>minibatch</a:t>
            </a:r>
            <a:r>
              <a:rPr lang="en-US" altLang="zh-CN" b="1" dirty="0">
                <a:latin typeface="TeXGyreTermes-Regular"/>
              </a:rPr>
              <a:t> SGD</a:t>
            </a:r>
            <a:endParaRPr lang="zh-CN" altLang="en-US" b="1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3241964" y="2077841"/>
            <a:ext cx="1025236" cy="1588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350327" y="2077841"/>
            <a:ext cx="969819" cy="1588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边形 15"/>
          <p:cNvSpPr/>
          <p:nvPr/>
        </p:nvSpPr>
        <p:spPr>
          <a:xfrm>
            <a:off x="2419927" y="1985818"/>
            <a:ext cx="3011055" cy="1764146"/>
          </a:xfrm>
          <a:prstGeom prst="parallelogram">
            <a:avLst>
              <a:gd name="adj" fmla="val 60194"/>
            </a:avLst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0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10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89" y="3472873"/>
            <a:ext cx="11369403" cy="281709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25785"/>
              </p:ext>
            </p:extLst>
          </p:nvPr>
        </p:nvGraphicFramePr>
        <p:xfrm>
          <a:off x="1053225" y="1469015"/>
          <a:ext cx="10085550" cy="1694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925">
                  <a:extLst>
                    <a:ext uri="{9D8B030D-6E8A-4147-A177-3AD203B41FA5}">
                      <a16:colId xmlns:a16="http://schemas.microsoft.com/office/drawing/2014/main" val="602177022"/>
                    </a:ext>
                  </a:extLst>
                </a:gridCol>
                <a:gridCol w="1680925">
                  <a:extLst>
                    <a:ext uri="{9D8B030D-6E8A-4147-A177-3AD203B41FA5}">
                      <a16:colId xmlns:a16="http://schemas.microsoft.com/office/drawing/2014/main" val="1553821861"/>
                    </a:ext>
                  </a:extLst>
                </a:gridCol>
                <a:gridCol w="1680925">
                  <a:extLst>
                    <a:ext uri="{9D8B030D-6E8A-4147-A177-3AD203B41FA5}">
                      <a16:colId xmlns:a16="http://schemas.microsoft.com/office/drawing/2014/main" val="1336369038"/>
                    </a:ext>
                  </a:extLst>
                </a:gridCol>
                <a:gridCol w="1680925">
                  <a:extLst>
                    <a:ext uri="{9D8B030D-6E8A-4147-A177-3AD203B41FA5}">
                      <a16:colId xmlns:a16="http://schemas.microsoft.com/office/drawing/2014/main" val="2141086492"/>
                    </a:ext>
                  </a:extLst>
                </a:gridCol>
                <a:gridCol w="1680925">
                  <a:extLst>
                    <a:ext uri="{9D8B030D-6E8A-4147-A177-3AD203B41FA5}">
                      <a16:colId xmlns:a16="http://schemas.microsoft.com/office/drawing/2014/main" val="913895259"/>
                    </a:ext>
                  </a:extLst>
                </a:gridCol>
                <a:gridCol w="1680925">
                  <a:extLst>
                    <a:ext uri="{9D8B030D-6E8A-4147-A177-3AD203B41FA5}">
                      <a16:colId xmlns:a16="http://schemas.microsoft.com/office/drawing/2014/main" val="2643656067"/>
                    </a:ext>
                  </a:extLst>
                </a:gridCol>
              </a:tblGrid>
              <a:tr h="414093"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Cluster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GPU Memory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37810"/>
                  </a:ext>
                </a:extLst>
              </a:tr>
              <a:tr h="509157">
                <a:tc>
                  <a:txBody>
                    <a:bodyPr/>
                    <a:lstStyle/>
                    <a:p>
                      <a:r>
                        <a:rPr lang="en-US" altLang="zh-CN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Cluster-A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NVIDIA Titan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 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E5-2698B v3 Xeon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 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Gbps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Ethernet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626299"/>
                  </a:ext>
                </a:extLst>
              </a:tr>
              <a:tr h="509157">
                <a:tc>
                  <a:txBody>
                    <a:bodyPr/>
                    <a:lstStyle/>
                    <a:p>
                      <a:r>
                        <a:rPr lang="en-US" altLang="zh-CN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Cluster-B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NVIDIA V100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E5-2690 Xeon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 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Gbps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Ethernet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9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3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2586"/>
            <a:ext cx="10082134" cy="24919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34" y="4231633"/>
            <a:ext cx="9983065" cy="24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 Point and Future </a:t>
            </a:r>
            <a:r>
              <a:rPr lang="en-US" altLang="zh-CN" dirty="0" smtClean="0"/>
              <a:t>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单机跑整个模型，</a:t>
                </a:r>
                <a:r>
                  <a:rPr lang="en-US" altLang="zh-CN" dirty="0" smtClean="0"/>
                  <a:t>1000mini-batchs——</a:t>
                </a:r>
                <a:r>
                  <a:rPr lang="zh-CN" altLang="en-US" dirty="0" smtClean="0"/>
                  <a:t>单机跑不下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划分模型复杂度太高</a:t>
                </a:r>
                <a:r>
                  <a:rPr lang="en-US" altLang="zh-CN" dirty="0" smtClean="0"/>
                  <a:t>——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b="1" dirty="0"/>
                  <a:t>)</a:t>
                </a:r>
                <a:endParaRPr lang="zh-CN" altLang="en-US" dirty="0"/>
              </a:p>
              <a:p>
                <a:r>
                  <a:rPr lang="en-US" altLang="zh-CN" dirty="0" smtClean="0"/>
                  <a:t>3.Scaling</a:t>
                </a:r>
                <a:r>
                  <a:rPr lang="zh-CN" altLang="en-US" dirty="0" smtClean="0"/>
                  <a:t>问题：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stage</a:t>
                </a:r>
                <a:r>
                  <a:rPr lang="zh-CN" altLang="en-US" dirty="0" smtClean="0"/>
                  <a:t>，每个</a:t>
                </a:r>
                <a:r>
                  <a:rPr lang="en-US" altLang="zh-CN" dirty="0" smtClean="0"/>
                  <a:t>stage</a:t>
                </a:r>
                <a:r>
                  <a:rPr lang="zh-CN" altLang="en-US" dirty="0" smtClean="0"/>
                  <a:t>上面保存的参数版本过多，并且中间值需要保存多个版本</a:t>
                </a:r>
                <a:endParaRPr lang="en-US" altLang="zh-CN" dirty="0"/>
              </a:p>
              <a:p>
                <a:r>
                  <a:rPr lang="en-US" altLang="zh-CN" dirty="0" smtClean="0"/>
                  <a:t>4.</a:t>
                </a:r>
                <a:r>
                  <a:rPr lang="zh-CN" altLang="en-US" dirty="0" smtClean="0"/>
                  <a:t>分布式均未考虑网络</a:t>
                </a:r>
                <a:r>
                  <a:rPr lang="en-US" altLang="zh-CN" dirty="0" smtClean="0"/>
                  <a:t>topo</a:t>
                </a:r>
                <a:r>
                  <a:rPr lang="zh-CN" altLang="en-US" dirty="0" smtClean="0"/>
                  <a:t>结构，但是网络</a:t>
                </a:r>
                <a:r>
                  <a:rPr lang="en-US" altLang="zh-CN" dirty="0" smtClean="0"/>
                  <a:t>topo</a:t>
                </a:r>
                <a:r>
                  <a:rPr lang="zh-CN" altLang="en-US" dirty="0" smtClean="0"/>
                  <a:t>影响对系统影响较大。资源仅限于计算与存储资源，作者做的实验室一台机器配置</a:t>
                </a:r>
                <a:r>
                  <a:rPr lang="en-US" altLang="zh-CN" dirty="0" smtClean="0"/>
                  <a:t>1CPU+1GPU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2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 Point and Future Work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15" y="4700437"/>
            <a:ext cx="8617385" cy="1845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64" y="1526615"/>
            <a:ext cx="9583780" cy="1333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8765"/>
            <a:ext cx="9705344" cy="14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078" y="315964"/>
            <a:ext cx="10515600" cy="804913"/>
          </a:xfrm>
        </p:spPr>
        <p:txBody>
          <a:bodyPr/>
          <a:lstStyle/>
          <a:p>
            <a:r>
              <a:rPr lang="en-US" altLang="zh-CN" dirty="0" smtClean="0"/>
              <a:t>Deep Learning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109" y="1209368"/>
            <a:ext cx="2352161" cy="24482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982" y="1307230"/>
            <a:ext cx="2107232" cy="2153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981" y="4001729"/>
            <a:ext cx="2469334" cy="26865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206" y="3814916"/>
            <a:ext cx="2458063" cy="24939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095" y="3746091"/>
            <a:ext cx="2144886" cy="2487561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3224981" y="2025445"/>
            <a:ext cx="1089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707853" y="2005780"/>
            <a:ext cx="10891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</p:cNvCxnSpPr>
          <p:nvPr/>
        </p:nvCxnSpPr>
        <p:spPr>
          <a:xfrm>
            <a:off x="8850598" y="3460955"/>
            <a:ext cx="0" cy="5407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666269" y="4768646"/>
            <a:ext cx="943900" cy="98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170900" y="4630995"/>
            <a:ext cx="943900" cy="98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863" y="1457325"/>
            <a:ext cx="2419350" cy="2200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1539" y="2418581"/>
            <a:ext cx="14001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421" y="2181580"/>
            <a:ext cx="6730998" cy="293178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496" y="262301"/>
            <a:ext cx="10515600" cy="940902"/>
          </a:xfrm>
        </p:spPr>
        <p:txBody>
          <a:bodyPr/>
          <a:lstStyle/>
          <a:p>
            <a:r>
              <a:rPr lang="en-US" altLang="zh-CN" dirty="0"/>
              <a:t>Deep Learning——Forward propagation</a:t>
            </a:r>
            <a:endParaRPr lang="zh-CN" altLang="en-US" dirty="0"/>
          </a:p>
        </p:txBody>
      </p:sp>
      <p:sp>
        <p:nvSpPr>
          <p:cNvPr id="6" name="直角上箭头 5"/>
          <p:cNvSpPr/>
          <p:nvPr/>
        </p:nvSpPr>
        <p:spPr>
          <a:xfrm rot="16200000">
            <a:off x="3916343" y="824245"/>
            <a:ext cx="855285" cy="2434238"/>
          </a:xfrm>
          <a:prstGeom prst="bentUpArrow">
            <a:avLst>
              <a:gd name="adj1" fmla="val 13079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72" y="3488613"/>
            <a:ext cx="2708152" cy="9716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96" y="1397658"/>
            <a:ext cx="2519943" cy="1701141"/>
          </a:xfrm>
          <a:prstGeom prst="rect">
            <a:avLst/>
          </a:prstGeom>
        </p:spPr>
      </p:pic>
      <p:sp>
        <p:nvSpPr>
          <p:cNvPr id="9" name="矩形标注 8"/>
          <p:cNvSpPr/>
          <p:nvPr/>
        </p:nvSpPr>
        <p:spPr>
          <a:xfrm>
            <a:off x="311458" y="3325237"/>
            <a:ext cx="2761369" cy="1198880"/>
          </a:xfrm>
          <a:prstGeom prst="wedgeRectCallout">
            <a:avLst>
              <a:gd name="adj1" fmla="val 28838"/>
              <a:gd name="adj2" fmla="val -100211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群組 3"/>
          <p:cNvGrpSpPr/>
          <p:nvPr/>
        </p:nvGrpSpPr>
        <p:grpSpPr>
          <a:xfrm>
            <a:off x="2660554" y="5931225"/>
            <a:ext cx="2345257" cy="501414"/>
            <a:chOff x="522337" y="4911258"/>
            <a:chExt cx="3282104" cy="963752"/>
          </a:xfrm>
        </p:grpSpPr>
        <p:sp>
          <p:nvSpPr>
            <p:cNvPr id="13" name="矩形 12"/>
            <p:cNvSpPr/>
            <p:nvPr/>
          </p:nvSpPr>
          <p:spPr>
            <a:xfrm>
              <a:off x="2804291" y="4935211"/>
              <a:ext cx="737928" cy="832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400" dirty="0"/>
                <a:t>b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83749" y="49112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16" name="文字方塊 2"/>
            <p:cNvSpPr txBox="1"/>
            <p:nvPr/>
          </p:nvSpPr>
          <p:spPr>
            <a:xfrm>
              <a:off x="2384389" y="5106861"/>
              <a:ext cx="36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44"/>
                <p:cNvSpPr txBox="1"/>
                <p:nvPr/>
              </p:nvSpPr>
              <p:spPr>
                <a:xfrm>
                  <a:off x="522337" y="5165129"/>
                  <a:ext cx="3282104" cy="7098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29"/>
                  <a:ext cx="3282104" cy="709881"/>
                </a:xfrm>
                <a:prstGeom prst="rect">
                  <a:avLst/>
                </a:prstGeom>
                <a:blipFill>
                  <a:blip r:embed="rId6"/>
                  <a:stretch>
                    <a:fillRect l="-7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群組 158"/>
          <p:cNvGrpSpPr/>
          <p:nvPr/>
        </p:nvGrpSpPr>
        <p:grpSpPr>
          <a:xfrm>
            <a:off x="5769148" y="5905085"/>
            <a:ext cx="2475838" cy="470571"/>
            <a:chOff x="522337" y="4801682"/>
            <a:chExt cx="3002489" cy="986652"/>
          </a:xfrm>
        </p:grpSpPr>
        <p:sp>
          <p:nvSpPr>
            <p:cNvPr id="19" name="矩形 18"/>
            <p:cNvSpPr/>
            <p:nvPr/>
          </p:nvSpPr>
          <p:spPr>
            <a:xfrm>
              <a:off x="2804291" y="5071342"/>
              <a:ext cx="655001" cy="6962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b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1883749" y="4801682"/>
              <a:ext cx="626262" cy="98665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a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22" name="文字方塊 162"/>
            <p:cNvSpPr txBox="1"/>
            <p:nvPr/>
          </p:nvSpPr>
          <p:spPr>
            <a:xfrm>
              <a:off x="2384389" y="5106861"/>
              <a:ext cx="36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163"/>
                <p:cNvSpPr txBox="1"/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4" name="文字方塊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30"/>
                  <a:ext cx="300248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82653" y="5726002"/>
            <a:ext cx="2286000" cy="704850"/>
          </a:xfrm>
          <a:prstGeom prst="rect">
            <a:avLst/>
          </a:prstGeom>
        </p:spPr>
      </p:pic>
      <p:cxnSp>
        <p:nvCxnSpPr>
          <p:cNvPr id="50" name="直線單箭頭接點 6"/>
          <p:cNvCxnSpPr/>
          <p:nvPr/>
        </p:nvCxnSpPr>
        <p:spPr>
          <a:xfrm flipV="1">
            <a:off x="4164533" y="4358641"/>
            <a:ext cx="1321867" cy="1546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手繪多邊形 23"/>
          <p:cNvSpPr/>
          <p:nvPr/>
        </p:nvSpPr>
        <p:spPr>
          <a:xfrm>
            <a:off x="6578106" y="4358641"/>
            <a:ext cx="1153654" cy="1546444"/>
          </a:xfrm>
          <a:custGeom>
            <a:avLst/>
            <a:gdLst>
              <a:gd name="connsiteX0" fmla="*/ 749508 w 882753"/>
              <a:gd name="connsiteY0" fmla="*/ 1169232 h 1169232"/>
              <a:gd name="connsiteX1" fmla="*/ 824459 w 882753"/>
              <a:gd name="connsiteY1" fmla="*/ 779488 h 1169232"/>
              <a:gd name="connsiteX2" fmla="*/ 0 w 882753"/>
              <a:gd name="connsiteY2" fmla="*/ 0 h 116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753" h="1169232">
                <a:moveTo>
                  <a:pt x="749508" y="1169232"/>
                </a:moveTo>
                <a:cubicBezTo>
                  <a:pt x="849442" y="1071796"/>
                  <a:pt x="949377" y="974360"/>
                  <a:pt x="824459" y="779488"/>
                </a:cubicBezTo>
                <a:cubicBezTo>
                  <a:pt x="699541" y="584616"/>
                  <a:pt x="349770" y="292308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6"/>
          <p:cNvCxnSpPr>
            <a:stCxn id="49" idx="0"/>
          </p:cNvCxnSpPr>
          <p:nvPr/>
        </p:nvCxnSpPr>
        <p:spPr>
          <a:xfrm flipH="1" flipV="1">
            <a:off x="8190947" y="4460240"/>
            <a:ext cx="2234706" cy="12657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线连接符 4"/>
          <p:cNvCxnSpPr/>
          <p:nvPr/>
        </p:nvCxnSpPr>
        <p:spPr>
          <a:xfrm flipV="1">
            <a:off x="3417455" y="2835564"/>
            <a:ext cx="1137336" cy="263235"/>
          </a:xfrm>
          <a:prstGeom prst="curvedConnector3">
            <a:avLst>
              <a:gd name="adj1" fmla="val -603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/>
        </p:nvCxnSpPr>
        <p:spPr>
          <a:xfrm>
            <a:off x="4349064" y="4026941"/>
            <a:ext cx="287591" cy="140273"/>
          </a:xfrm>
          <a:prstGeom prst="curvedConnector3">
            <a:avLst>
              <a:gd name="adj1" fmla="val 503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>
            <a:off x="3480937" y="3098800"/>
            <a:ext cx="1137336" cy="11961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164533" y="2181580"/>
            <a:ext cx="5843067" cy="91721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20891" y="1640468"/>
            <a:ext cx="391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y = h(g(f(x))) = C3(C2(C1*x)) = a*x</a:t>
            </a:r>
            <a:endParaRPr lang="zh-CN" altLang="en-US" b="1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311" y="4524117"/>
            <a:ext cx="2452982" cy="2101123"/>
          </a:xfrm>
          <a:prstGeom prst="rect">
            <a:avLst/>
          </a:prstGeom>
        </p:spPr>
      </p:pic>
      <p:sp>
        <p:nvSpPr>
          <p:cNvPr id="31" name="任意多边形 30"/>
          <p:cNvSpPr/>
          <p:nvPr/>
        </p:nvSpPr>
        <p:spPr>
          <a:xfrm>
            <a:off x="652704" y="4822240"/>
            <a:ext cx="1412717" cy="1324647"/>
          </a:xfrm>
          <a:custGeom>
            <a:avLst/>
            <a:gdLst>
              <a:gd name="connsiteX0" fmla="*/ 386 w 1967732"/>
              <a:gd name="connsiteY0" fmla="*/ 0 h 1819563"/>
              <a:gd name="connsiteX1" fmla="*/ 323659 w 1967732"/>
              <a:gd name="connsiteY1" fmla="*/ 1487054 h 1819563"/>
              <a:gd name="connsiteX2" fmla="*/ 1967732 w 1967732"/>
              <a:gd name="connsiteY2" fmla="*/ 1819563 h 181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7732" h="1819563">
                <a:moveTo>
                  <a:pt x="386" y="0"/>
                </a:moveTo>
                <a:cubicBezTo>
                  <a:pt x="-1923" y="591897"/>
                  <a:pt x="-4232" y="1183794"/>
                  <a:pt x="323659" y="1487054"/>
                </a:cubicBezTo>
                <a:cubicBezTo>
                  <a:pt x="651550" y="1790315"/>
                  <a:pt x="1309641" y="1804939"/>
                  <a:pt x="1967732" y="181956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8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52" grpId="0" animBg="1"/>
      <p:bldP spid="3" grpId="0" animBg="1"/>
      <p:bldP spid="4" grpId="0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523240" y="294005"/>
            <a:ext cx="10515600" cy="874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Deep Learning——Backward propagation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88" y="1150061"/>
            <a:ext cx="6268931" cy="2571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522" y="4058547"/>
            <a:ext cx="4173574" cy="230590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3200" y="4119418"/>
            <a:ext cx="2105891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Loss Function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3197" y="5101447"/>
            <a:ext cx="2105891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Compute graduate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03198" y="6083476"/>
            <a:ext cx="2105891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Parameter update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03197" y="3930859"/>
            <a:ext cx="5255494" cy="81100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03197" y="4913339"/>
            <a:ext cx="5255494" cy="81100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03197" y="5862703"/>
            <a:ext cx="5255494" cy="81100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708" y="4947279"/>
            <a:ext cx="2671264" cy="7431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9809" y="4058547"/>
            <a:ext cx="2568163" cy="53344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9980" y="6033115"/>
            <a:ext cx="2848711" cy="4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783" y="163729"/>
            <a:ext cx="10515600" cy="1110889"/>
          </a:xfrm>
        </p:spPr>
        <p:txBody>
          <a:bodyPr/>
          <a:lstStyle/>
          <a:p>
            <a:r>
              <a:rPr lang="en-US" altLang="zh-CN" dirty="0"/>
              <a:t>Backward </a:t>
            </a:r>
            <a:r>
              <a:rPr lang="en-US" altLang="zh-CN" dirty="0" smtClean="0"/>
              <a:t>propagation——Simple example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967651" y="1439838"/>
            <a:ext cx="563418" cy="544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6"/>
          </p:cNvCxnSpPr>
          <p:nvPr/>
        </p:nvCxnSpPr>
        <p:spPr>
          <a:xfrm flipV="1">
            <a:off x="3531069" y="1698456"/>
            <a:ext cx="822037" cy="138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353106" y="1425983"/>
            <a:ext cx="563418" cy="544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7" idx="6"/>
          </p:cNvCxnSpPr>
          <p:nvPr/>
        </p:nvCxnSpPr>
        <p:spPr>
          <a:xfrm flipV="1">
            <a:off x="4916524" y="1684601"/>
            <a:ext cx="822037" cy="138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5738561" y="1412129"/>
            <a:ext cx="563418" cy="544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9" idx="6"/>
          </p:cNvCxnSpPr>
          <p:nvPr/>
        </p:nvCxnSpPr>
        <p:spPr>
          <a:xfrm flipV="1">
            <a:off x="6301979" y="1670747"/>
            <a:ext cx="822037" cy="138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124016" y="1398274"/>
            <a:ext cx="563418" cy="544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1" idx="6"/>
          </p:cNvCxnSpPr>
          <p:nvPr/>
        </p:nvCxnSpPr>
        <p:spPr>
          <a:xfrm flipV="1">
            <a:off x="7687434" y="1656892"/>
            <a:ext cx="822037" cy="138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8509471" y="1425983"/>
            <a:ext cx="443344" cy="406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508306" y="1486021"/>
            <a:ext cx="471055" cy="4202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4" idx="3"/>
            <a:endCxn id="4" idx="2"/>
          </p:cNvCxnSpPr>
          <p:nvPr/>
        </p:nvCxnSpPr>
        <p:spPr>
          <a:xfrm>
            <a:off x="1979361" y="1696148"/>
            <a:ext cx="988290" cy="16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28742" y="1398274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669616" y="1308342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055071" y="1301355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505178" y="1310650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858306" y="1276014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05004" y="3514051"/>
                <a:ext cx="244763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FW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y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04" y="3514051"/>
                <a:ext cx="2447637" cy="1754326"/>
              </a:xfrm>
              <a:prstGeom prst="rect">
                <a:avLst/>
              </a:prstGeom>
              <a:blipFill>
                <a:blip r:embed="rId3"/>
                <a:stretch>
                  <a:fillRect l="-1990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850171" y="2483912"/>
                <a:ext cx="136332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71" y="2483912"/>
                <a:ext cx="1363322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8733929" y="2511903"/>
                <a:ext cx="784958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929" y="2511903"/>
                <a:ext cx="784958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850171" y="3360867"/>
                <a:ext cx="217463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71" y="3360867"/>
                <a:ext cx="2174634" cy="526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8733929" y="3381481"/>
                <a:ext cx="117378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929" y="3381481"/>
                <a:ext cx="1173783" cy="526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848671" y="4276716"/>
                <a:ext cx="2497607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671" y="4276716"/>
                <a:ext cx="2497607" cy="5267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737524" y="4235551"/>
                <a:ext cx="1465914" cy="567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524" y="4235551"/>
                <a:ext cx="1465914" cy="5679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911311" y="5073931"/>
                <a:ext cx="2666499" cy="567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311" y="5073931"/>
                <a:ext cx="2666499" cy="5679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8737811" y="5073931"/>
                <a:ext cx="168462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811" y="5073931"/>
                <a:ext cx="1684627" cy="526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4888823" y="5968299"/>
                <a:ext cx="291445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23" y="5968299"/>
                <a:ext cx="2914452" cy="526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圆角矩形 36"/>
          <p:cNvSpPr/>
          <p:nvPr/>
        </p:nvSpPr>
        <p:spPr>
          <a:xfrm>
            <a:off x="4616349" y="2339348"/>
            <a:ext cx="5795013" cy="79432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640379" y="3271920"/>
            <a:ext cx="5795013" cy="79432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610831" y="4185174"/>
            <a:ext cx="5795013" cy="79432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610830" y="5035727"/>
            <a:ext cx="5795013" cy="79432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627425" y="5924484"/>
            <a:ext cx="5795013" cy="79432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10563231" y="2606670"/>
            <a:ext cx="193964" cy="382567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083636" y="43147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BW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47127" y="3296874"/>
            <a:ext cx="3041543" cy="213601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4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35" grpId="0"/>
      <p:bldP spid="37" grpId="0" animBg="1"/>
      <p:bldP spid="38" grpId="0" animBg="1"/>
      <p:bldP spid="39" grpId="0" animBg="1"/>
      <p:bldP spid="40" grpId="0" animBg="1"/>
      <p:bldP spid="41" grpId="0" animBg="1"/>
      <p:bldP spid="5" grpId="0" animBg="1"/>
      <p:bldP spid="1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05691" y="152541"/>
            <a:ext cx="10515600" cy="974296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669138"/>
              </p:ext>
            </p:extLst>
          </p:nvPr>
        </p:nvGraphicFramePr>
        <p:xfrm>
          <a:off x="769641" y="2284079"/>
          <a:ext cx="4470401" cy="2401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27">
                  <a:extLst>
                    <a:ext uri="{9D8B030D-6E8A-4147-A177-3AD203B41FA5}">
                      <a16:colId xmlns:a16="http://schemas.microsoft.com/office/drawing/2014/main" val="734780763"/>
                    </a:ext>
                  </a:extLst>
                </a:gridCol>
                <a:gridCol w="2685474">
                  <a:extLst>
                    <a:ext uri="{9D8B030D-6E8A-4147-A177-3AD203B41FA5}">
                      <a16:colId xmlns:a16="http://schemas.microsoft.com/office/drawing/2014/main" val="12737860"/>
                    </a:ext>
                  </a:extLst>
                </a:gridCol>
              </a:tblGrid>
              <a:tr h="5328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Big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 of dataset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91738"/>
                  </a:ext>
                </a:extLst>
              </a:tr>
              <a:tr h="58803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ImageNet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14,197,122 images</a:t>
                      </a: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27TB 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42465"/>
                  </a:ext>
                </a:extLst>
              </a:tr>
              <a:tr h="61810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Instagram and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10s of billions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images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91144"/>
                  </a:ext>
                </a:extLst>
              </a:tr>
              <a:tr h="588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YouTube-8M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hours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9379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05822"/>
              </p:ext>
            </p:extLst>
          </p:nvPr>
        </p:nvGraphicFramePr>
        <p:xfrm>
          <a:off x="6378590" y="2348874"/>
          <a:ext cx="4470402" cy="2336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27">
                  <a:extLst>
                    <a:ext uri="{9D8B030D-6E8A-4147-A177-3AD203B41FA5}">
                      <a16:colId xmlns:a16="http://schemas.microsoft.com/office/drawing/2014/main" val="2059708311"/>
                    </a:ext>
                  </a:extLst>
                </a:gridCol>
                <a:gridCol w="2685475">
                  <a:extLst>
                    <a:ext uri="{9D8B030D-6E8A-4147-A177-3AD203B41FA5}">
                      <a16:colId xmlns:a16="http://schemas.microsoft.com/office/drawing/2014/main" val="2227450354"/>
                    </a:ext>
                  </a:extLst>
                </a:gridCol>
              </a:tblGrid>
              <a:tr h="5580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Big models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 of Parameters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74909"/>
                  </a:ext>
                </a:extLst>
              </a:tr>
              <a:tr h="5580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AlexNet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61,100,840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24853"/>
                  </a:ext>
                </a:extLst>
              </a:tr>
              <a:tr h="5580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ResNet-152 V1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60,404,072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51259"/>
                  </a:ext>
                </a:extLst>
              </a:tr>
              <a:tr h="6619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VGG-16</a:t>
                      </a:r>
                      <a:endParaRPr lang="zh-CN" alt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138,357,544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704042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58349" y="5842337"/>
            <a:ext cx="62830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hlinkClick r:id="rId6"/>
              </a:rPr>
              <a:t>[1] </a:t>
            </a:r>
            <a:r>
              <a:rPr lang="en-US" altLang="zh-CN" sz="1200" dirty="0">
                <a:hlinkClick r:id="rId7"/>
              </a:rPr>
              <a:t>http://www.image-net.org/</a:t>
            </a:r>
            <a:r>
              <a:rPr lang="en-US" altLang="zh-CN" sz="1200" dirty="0"/>
              <a:t> </a:t>
            </a:r>
            <a:endParaRPr lang="en-US" altLang="zh-CN" sz="1200" dirty="0" smtClean="0"/>
          </a:p>
          <a:p>
            <a:r>
              <a:rPr lang="en-US" altLang="zh-CN" sz="1200" dirty="0" smtClean="0">
                <a:hlinkClick r:id="rId8"/>
              </a:rPr>
              <a:t>[</a:t>
            </a:r>
            <a:r>
              <a:rPr lang="en-US" altLang="zh-CN" sz="1200" dirty="0">
                <a:hlinkClick r:id="rId8"/>
              </a:rPr>
              <a:t>2] https://research.fb.com/downloads/</a:t>
            </a:r>
            <a:endParaRPr lang="en-US" altLang="zh-CN" sz="1200" dirty="0"/>
          </a:p>
          <a:p>
            <a:r>
              <a:rPr lang="en-US" altLang="zh-CN" sz="1200" dirty="0">
                <a:hlinkClick r:id="rId7"/>
              </a:rPr>
              <a:t>[3] </a:t>
            </a:r>
            <a:r>
              <a:rPr lang="en-US" altLang="zh-CN" sz="1200" dirty="0" smtClean="0">
                <a:hlinkClick r:id="rId9"/>
              </a:rPr>
              <a:t>https</a:t>
            </a:r>
            <a:r>
              <a:rPr lang="en-US" altLang="zh-CN" sz="1200" dirty="0">
                <a:hlinkClick r:id="rId9"/>
              </a:rPr>
              <a:t>://research.google.com/youtube8m</a:t>
            </a:r>
            <a:r>
              <a:rPr lang="en-US" altLang="zh-CN" sz="1200" dirty="0" smtClean="0">
                <a:hlinkClick r:id="rId9"/>
              </a:rPr>
              <a:t>/</a:t>
            </a:r>
            <a:endParaRPr lang="en-US" altLang="zh-CN" sz="1200" dirty="0" smtClean="0"/>
          </a:p>
          <a:p>
            <a:r>
              <a:rPr lang="en-US" altLang="zh-CN" sz="1200" dirty="0" smtClean="0">
                <a:hlinkClick r:id="rId10"/>
              </a:rPr>
              <a:t>[4] </a:t>
            </a:r>
            <a:r>
              <a:rPr lang="zh-CN" altLang="en-US" sz="1200" dirty="0" smtClean="0">
                <a:hlinkClick r:id="rId10"/>
              </a:rPr>
              <a:t>http</a:t>
            </a:r>
            <a:r>
              <a:rPr lang="zh-CN" altLang="en-US" sz="1200" dirty="0">
                <a:hlinkClick r:id="rId10"/>
              </a:rPr>
              <a:t>://mxnet.incubator.apache.org/versions/1.2.1/api/python/gluon/model_zoo.</a:t>
            </a:r>
            <a:r>
              <a:rPr lang="zh-CN" altLang="en-US" sz="1200" dirty="0" smtClean="0">
                <a:hlinkClick r:id="rId10"/>
              </a:rPr>
              <a:t>html</a:t>
            </a:r>
            <a:endParaRPr lang="en-US" altLang="zh-CN" sz="1200" dirty="0" smtClean="0"/>
          </a:p>
          <a:p>
            <a:r>
              <a:rPr lang="en-US" altLang="zh-CN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3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08" y="430294"/>
            <a:ext cx="10515600" cy="869786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06" y="1828093"/>
            <a:ext cx="6656109" cy="3766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945690" y="1654270"/>
                <a:ext cx="2837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/>
                      <m:t>224</m:t>
                    </m:r>
                    <m:r>
                      <m:rPr>
                        <m:nor/>
                      </m:rPr>
                      <a:rPr lang="en-US" altLang="zh-CN" b="1" i="0" smtClean="0"/>
                      <m:t> </m:t>
                    </m:r>
                    <m:r>
                      <m:rPr>
                        <m:nor/>
                      </m:rPr>
                      <a:rPr lang="en-US" altLang="zh-CN" b="1"/>
                      <m:t>x</m:t>
                    </m:r>
                    <m:r>
                      <m:rPr>
                        <m:nor/>
                      </m:rPr>
                      <a:rPr lang="en-US" altLang="zh-CN" b="1" i="0" smtClean="0"/>
                      <m:t> </m:t>
                    </m:r>
                    <m:r>
                      <m:rPr>
                        <m:nor/>
                      </m:rPr>
                      <a:rPr lang="en-US" altLang="zh-CN" b="1"/>
                      <m:t>224</m:t>
                    </m:r>
                    <m:r>
                      <m:rPr>
                        <m:nor/>
                      </m:rPr>
                      <a:rPr lang="en-US" altLang="zh-CN" b="1" i="0" smtClean="0"/>
                      <m:t> </m:t>
                    </m:r>
                    <m:r>
                      <m:rPr>
                        <m:nor/>
                      </m:rPr>
                      <a:rPr lang="en-US" altLang="zh-CN" b="1"/>
                      <m:t>x</m:t>
                    </m:r>
                  </m:oMath>
                </a14:m>
                <a:r>
                  <a:rPr lang="en-US" altLang="zh-CN" b="1" dirty="0" smtClean="0"/>
                  <a:t> 3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1"/>
                      <m:t>x</m:t>
                    </m:r>
                    <m:r>
                      <m:rPr>
                        <m:nor/>
                      </m:rPr>
                      <a:rPr lang="en-US" altLang="zh-CN" b="1" i="0" smtClean="0"/>
                      <m:t> </m:t>
                    </m:r>
                  </m:oMath>
                </a14:m>
                <a:r>
                  <a:rPr lang="en-US" altLang="zh-CN" b="1" dirty="0" smtClean="0"/>
                  <a:t>4B = 588KB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690" y="1654270"/>
                <a:ext cx="2837315" cy="276999"/>
              </a:xfrm>
              <a:prstGeom prst="rect">
                <a:avLst/>
              </a:prstGeom>
              <a:blipFill>
                <a:blip r:embed="rId4"/>
                <a:stretch>
                  <a:fillRect l="-3004" t="-28261" r="-4506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7731689" y="4359990"/>
            <a:ext cx="3850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(</a:t>
            </a:r>
            <a:r>
              <a:rPr lang="en-US" altLang="zh-CN" b="1" dirty="0" err="1" smtClean="0"/>
              <a:t>batch_size</a:t>
            </a:r>
            <a:r>
              <a:rPr lang="en-US" altLang="zh-CN" b="1" dirty="0"/>
              <a:t>, channel, height, width</a:t>
            </a:r>
            <a:r>
              <a:rPr lang="en-US" altLang="zh-CN" b="1" dirty="0" smtClean="0">
                <a:solidFill>
                  <a:srgbClr val="333333"/>
                </a:solidFill>
              </a:rPr>
              <a:t>)</a:t>
            </a:r>
          </a:p>
          <a:p>
            <a:r>
              <a:rPr lang="en-US" altLang="zh-CN" b="1" dirty="0"/>
              <a:t>(128,3, 224, 224</a:t>
            </a:r>
            <a:r>
              <a:rPr lang="en-US" altLang="zh-CN" b="1" dirty="0" smtClean="0"/>
              <a:t>) = 73.5MB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6146506" y="6401251"/>
            <a:ext cx="58963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u="sng" dirty="0">
                <a:solidFill>
                  <a:srgbClr val="333333"/>
                </a:solidFill>
                <a:latin typeface="PingFangSC-Light"/>
              </a:rPr>
              <a:t>http://cs231n.stanford.edu/slides/2017/cs231n_2017_lecture9.pdf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7897943" y="3184858"/>
            <a:ext cx="3227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96MB/image for forward!</a:t>
            </a:r>
          </a:p>
          <a:p>
            <a:r>
              <a:rPr lang="en-US" altLang="zh-CN" b="1" dirty="0"/>
              <a:t>192MB/image for backward!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731689" y="5219038"/>
                <a:ext cx="406874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/>
                  <a:t>192MB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/>
                      <m:t>x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128 </a:t>
                </a:r>
                <a:r>
                  <a:rPr lang="en-US" altLang="zh-CN" b="1" dirty="0" smtClean="0"/>
                  <a:t>= 24G+params(0.514G)</a:t>
                </a:r>
              </a:p>
              <a:p>
                <a:r>
                  <a:rPr lang="en-US" altLang="zh-CN" b="1" dirty="0" smtClean="0"/>
                  <a:t>&gt;&gt;16GB(V100,P100)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689" y="5219038"/>
                <a:ext cx="4068743" cy="646331"/>
              </a:xfrm>
              <a:prstGeom prst="rect">
                <a:avLst/>
              </a:prstGeom>
              <a:blipFill>
                <a:blip r:embed="rId5"/>
                <a:stretch>
                  <a:fillRect l="-1198" t="-4717" r="-74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243" y="1064850"/>
            <a:ext cx="1213248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9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344" y="215431"/>
            <a:ext cx="4921136" cy="992620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73" y="2075410"/>
            <a:ext cx="4675909" cy="132599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246254" y="2566889"/>
            <a:ext cx="508000" cy="36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098966" y="2435655"/>
                <a:ext cx="6169831" cy="1017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1.5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×100</m:t>
                          </m:r>
                        </m:num>
                        <m:den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3.2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  <m:r>
                        <a:rPr lang="zh-CN" altLang="en-US" sz="2000" i="0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4.69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≈1.30×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			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𝟓𝟒𝟏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b="1" dirty="0" smtClean="0"/>
                  <a:t>67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 smtClean="0"/>
                  <a:t>days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966" y="2435655"/>
                <a:ext cx="6169831" cy="1017715"/>
              </a:xfrm>
              <a:prstGeom prst="rect">
                <a:avLst/>
              </a:prstGeom>
              <a:blipFill>
                <a:blip r:embed="rId4"/>
                <a:stretch>
                  <a:fillRect b="-10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268124" y="6119544"/>
            <a:ext cx="8257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400" dirty="0">
                <a:hlinkClick r:id="rId5"/>
              </a:rPr>
              <a:t>https</a:t>
            </a:r>
            <a:r>
              <a:rPr lang="en-US" altLang="zh-CN" sz="1400" dirty="0">
                <a:hlinkClick r:id="rId5"/>
              </a:rPr>
              <a:t>://</a:t>
            </a:r>
            <a:r>
              <a:rPr lang="en-US" altLang="zh-CN" sz="1400" dirty="0">
                <a:hlinkClick r:id="rId5"/>
              </a:rPr>
              <a:t>asteroidsathome.net/boinc/cpu_list.php</a:t>
            </a:r>
            <a:endParaRPr lang="en-US" altLang="zh-CN" sz="1400" dirty="0"/>
          </a:p>
          <a:p>
            <a:pPr marL="342900" indent="-342900">
              <a:buAutoNum type="arabicPeriod" startAt="2"/>
            </a:pPr>
            <a:r>
              <a:rPr lang="en-US" altLang="zh-CN" sz="1400" dirty="0" smtClean="0">
                <a:hlinkClick r:id="rId6"/>
              </a:rPr>
              <a:t>https</a:t>
            </a:r>
            <a:r>
              <a:rPr lang="en-US" altLang="zh-CN" sz="1400" dirty="0">
                <a:hlinkClick r:id="rId6"/>
              </a:rPr>
              <a:t>://</a:t>
            </a:r>
            <a:r>
              <a:rPr lang="en-US" altLang="zh-CN" sz="1400" dirty="0" smtClean="0">
                <a:hlinkClick r:id="rId6"/>
              </a:rPr>
              <a:t>www.nvidia.com/content/tesla/pdf/nvidia-tesla-kepler-family-datasheet.pdf</a:t>
            </a:r>
            <a:endParaRPr lang="en-US" altLang="zh-CN" sz="1400" dirty="0" smtClean="0"/>
          </a:p>
          <a:p>
            <a:pPr marL="342900" indent="-342900">
              <a:buAutoNum type="arabicPeriod" startAt="2"/>
            </a:pPr>
            <a:r>
              <a:rPr lang="en-US" altLang="zh-CN" sz="1400" dirty="0">
                <a:hlinkClick r:id="rId7"/>
              </a:rPr>
              <a:t>https://</a:t>
            </a:r>
            <a:r>
              <a:rPr lang="en-US" altLang="zh-CN" sz="1400" dirty="0" smtClean="0">
                <a:hlinkClick r:id="rId7"/>
              </a:rPr>
              <a:t>zhuanlan.zhihu.com/p/34204282</a:t>
            </a:r>
            <a:endParaRPr lang="en-US" altLang="zh-CN" sz="1400" dirty="0" smtClean="0"/>
          </a:p>
        </p:txBody>
      </p:sp>
      <p:sp>
        <p:nvSpPr>
          <p:cNvPr id="10" name="右箭头 9"/>
          <p:cNvSpPr/>
          <p:nvPr/>
        </p:nvSpPr>
        <p:spPr>
          <a:xfrm>
            <a:off x="5246254" y="4891938"/>
            <a:ext cx="508000" cy="369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424012" y="4752602"/>
                <a:ext cx="5512728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1.5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×100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1.4×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≈1.07×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𝐝𝐚𝐲𝐬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12" y="4752602"/>
                <a:ext cx="5512728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278" y="4079304"/>
            <a:ext cx="3916218" cy="1852131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458354" y="2125097"/>
            <a:ext cx="11650519" cy="1527179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18520" y="3985250"/>
            <a:ext cx="11650519" cy="2040240"/>
          </a:xfrm>
          <a:prstGeom prst="round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标注 2"/>
          <p:cNvSpPr/>
          <p:nvPr/>
        </p:nvSpPr>
        <p:spPr>
          <a:xfrm>
            <a:off x="5842000" y="506353"/>
            <a:ext cx="6128448" cy="1223225"/>
          </a:xfrm>
          <a:prstGeom prst="wedgeRectCallout">
            <a:avLst>
              <a:gd name="adj1" fmla="val -68991"/>
              <a:gd name="adj2" fmla="val 2460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VGG-16:</a:t>
            </a:r>
            <a:r>
              <a:rPr lang="en-US" altLang="zh-CN" dirty="0"/>
              <a:t> </a:t>
            </a:r>
            <a:r>
              <a:rPr lang="en-US" altLang="zh-CN" dirty="0" smtClean="0"/>
              <a:t>image size:224*224</a:t>
            </a:r>
          </a:p>
          <a:p>
            <a:pPr algn="ctr"/>
            <a:r>
              <a:rPr lang="en-US" altLang="zh-CN" dirty="0" smtClean="0"/>
              <a:t>15 GFLOPS for forward </a:t>
            </a:r>
          </a:p>
          <a:p>
            <a:pPr algn="ctr"/>
            <a:r>
              <a:rPr lang="en-US" altLang="zh-CN" dirty="0" smtClean="0"/>
              <a:t>1,000,000 images</a:t>
            </a:r>
          </a:p>
          <a:p>
            <a:pPr algn="ctr"/>
            <a:r>
              <a:rPr lang="en-US" altLang="zh-CN" dirty="0" smtClean="0"/>
              <a:t>Scan 100 times for a image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标注 5"/>
              <p:cNvSpPr/>
              <p:nvPr/>
            </p:nvSpPr>
            <p:spPr>
              <a:xfrm>
                <a:off x="660278" y="1223224"/>
                <a:ext cx="2443140" cy="868219"/>
              </a:xfrm>
              <a:prstGeom prst="wedgeRectCallou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prstClr val="black"/>
                          </a:solidFill>
                        </a:rPr>
                        <m:t>GFLOPS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标注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78" y="1223224"/>
                <a:ext cx="2443140" cy="868219"/>
              </a:xfrm>
              <a:prstGeom prst="wedgeRectCallou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标注 14"/>
              <p:cNvSpPr/>
              <p:nvPr/>
            </p:nvSpPr>
            <p:spPr>
              <a:xfrm>
                <a:off x="553773" y="3521336"/>
                <a:ext cx="2443140" cy="868219"/>
              </a:xfrm>
              <a:prstGeom prst="wedgeRectCallou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prstClr val="black"/>
                    </a:solidFill>
                  </a:rPr>
                  <a:t>1.4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prstClr val="black"/>
                        </a:solidFill>
                      </a:rPr>
                      <m:t>FLOP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S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5" name="矩形标注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73" y="3521336"/>
                <a:ext cx="2443140" cy="868219"/>
              </a:xfrm>
              <a:prstGeom prst="wedgeRectCallou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3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 animBg="1"/>
      <p:bldP spid="11" grpId="0"/>
      <p:bldP spid="13" grpId="0" animBg="1"/>
      <p:bldP spid="14" grpId="0" animBg="1"/>
      <p:bldP spid="3" grpId="0" animBg="1"/>
      <p:bldP spid="6" grpId="0" animBg="1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6334</TotalTime>
  <Words>2159</Words>
  <Application>Microsoft Office PowerPoint</Application>
  <PresentationFormat>宽屏</PresentationFormat>
  <Paragraphs>326</Paragraphs>
  <Slides>27</Slides>
  <Notes>26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PingFangSC-Light</vt:lpstr>
      <vt:lpstr>新細明體</vt:lpstr>
      <vt:lpstr>TeXGyreTermes-Bold</vt:lpstr>
      <vt:lpstr>TeXGyreTermes-Regular</vt:lpstr>
      <vt:lpstr>等线</vt:lpstr>
      <vt:lpstr>等线 Light</vt:lpstr>
      <vt:lpstr>Arial</vt:lpstr>
      <vt:lpstr>Cambria Math</vt:lpstr>
      <vt:lpstr>Times New Roman</vt:lpstr>
      <vt:lpstr>Office 主题​​</vt:lpstr>
      <vt:lpstr>PipeDream: Fast and Efficient Pipeline Parallel DNN Training</vt:lpstr>
      <vt:lpstr>Contents</vt:lpstr>
      <vt:lpstr>Deep Learning</vt:lpstr>
      <vt:lpstr>Deep Learning——Forward propagation</vt:lpstr>
      <vt:lpstr>PowerPoint 演示文稿</vt:lpstr>
      <vt:lpstr>Backward propagation——Simple example</vt:lpstr>
      <vt:lpstr>INTRODUCTION</vt:lpstr>
      <vt:lpstr>INTRODUCTION</vt:lpstr>
      <vt:lpstr>INTRODUCTION</vt:lpstr>
      <vt:lpstr>INTRODUCTION</vt:lpstr>
      <vt:lpstr>INTRODUCTION——Data Parallel</vt:lpstr>
      <vt:lpstr>INTRODUCTION—— Model Parallel</vt:lpstr>
      <vt:lpstr>Motivation1——Data Parallel</vt:lpstr>
      <vt:lpstr>Motivation2——Model Parallel</vt:lpstr>
      <vt:lpstr>Parallel Training in PipeDream</vt:lpstr>
      <vt:lpstr>Parallel Training in PipeDream</vt:lpstr>
      <vt:lpstr>Advantages</vt:lpstr>
      <vt:lpstr>Challenges</vt:lpstr>
      <vt:lpstr>3.1 Partitioning Layers Across Machines step1——Profiling the DNN Model</vt:lpstr>
      <vt:lpstr>3.1 Partitioning Layers Across Machines</vt:lpstr>
      <vt:lpstr>3.1 Partitioning Layers Across Machines</vt:lpstr>
      <vt:lpstr>3.2 Work Scheduling——one-forward-one-backward (1F1B)</vt:lpstr>
      <vt:lpstr>3.3 Effective Learning</vt:lpstr>
      <vt:lpstr>Evaluation</vt:lpstr>
      <vt:lpstr>Evaluation</vt:lpstr>
      <vt:lpstr>Weak Point and Future Work</vt:lpstr>
      <vt:lpstr>Weak Point and Future Work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deep learning workflows based on GPU topology</dc:title>
  <dc:creator>詹 隽</dc:creator>
  <cp:lastModifiedBy>詹 隽</cp:lastModifiedBy>
  <cp:revision>910</cp:revision>
  <dcterms:created xsi:type="dcterms:W3CDTF">2018-08-19T11:40:41Z</dcterms:created>
  <dcterms:modified xsi:type="dcterms:W3CDTF">2018-09-29T05:47:39Z</dcterms:modified>
</cp:coreProperties>
</file>