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</p:sldMasterIdLst>
  <p:notesMasterIdLst>
    <p:notesMasterId r:id="rId34"/>
  </p:notesMasterIdLst>
  <p:sldIdLst>
    <p:sldId id="256" r:id="rId16"/>
    <p:sldId id="258" r:id="rId17"/>
    <p:sldId id="259" r:id="rId18"/>
    <p:sldId id="257" r:id="rId19"/>
    <p:sldId id="260" r:id="rId20"/>
    <p:sldId id="262" r:id="rId21"/>
    <p:sldId id="263" r:id="rId22"/>
    <p:sldId id="264" r:id="rId23"/>
    <p:sldId id="27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66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34EA-3781-4E22-9335-FFE0D68FCCC2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121AF-F178-4F53-8E9B-07F5B869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6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1-hot</a:t>
            </a:r>
            <a:r>
              <a:rPr lang="zh-CN" altLang="en-US" dirty="0" smtClean="0"/>
              <a:t>缺点：长度太大，关联程度体现不出来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43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7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meaning of word is ambiguous</a:t>
            </a:r>
          </a:p>
          <a:p>
            <a:r>
              <a:rPr lang="en-US" altLang="zh-TW" baseline="0" dirty="0"/>
              <a:t>It can be easy for a document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r>
              <a:rPr lang="en-US" altLang="zh-TW" baseline="0" dirty="0"/>
              <a:t> is another approach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1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傳染病 </a:t>
            </a:r>
            <a:r>
              <a:rPr lang="en-US" altLang="zh-TW" sz="1200" dirty="0"/>
              <a:t>infection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http://ezchatbox.ml/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需要找好例子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9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统计语言模型把语言（词的序列）看作一个随机事件，并赋予相应的概率来描述其属于某种语言集合的可能性。给定一个词汇集合 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，对于一个由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中的词构成的序列</a:t>
            </a:r>
            <a:r>
              <a:rPr lang="en-US" altLang="zh-CN" dirty="0" smtClean="0"/>
              <a:t>S = ⟨w1, · · · , 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 ⟩ ∈ 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，统计语言模型赋予这个序列一个概率</a:t>
            </a:r>
            <a:r>
              <a:rPr lang="en-US" altLang="zh-CN" dirty="0" smtClean="0"/>
              <a:t>P(S)</a:t>
            </a:r>
            <a:r>
              <a:rPr lang="zh-CN" altLang="en-US" dirty="0" smtClean="0"/>
              <a:t>，来衡量</a:t>
            </a:r>
            <a:r>
              <a:rPr lang="en-US" altLang="zh-CN" dirty="0" smtClean="0"/>
              <a:t>S </a:t>
            </a:r>
            <a:r>
              <a:rPr lang="zh-CN" altLang="en-US" dirty="0" smtClean="0"/>
              <a:t>符合自然语言的语法和语义规则的置信度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9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5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假设在一段文本中，第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个词的出现只与前面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个词相关，而与其他任何词</a:t>
            </a:r>
            <a:r>
              <a:rPr lang="zh-CN" altLang="en-US" smtClean="0"/>
              <a:t>都不相关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6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Can consider longer history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82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通过哈夫曼树等手段减少复杂度</a:t>
            </a:r>
            <a:r>
              <a:rPr lang="en-US" altLang="zh-CN" dirty="0" smtClean="0"/>
              <a:t>O(V)-O(</a:t>
            </a:r>
            <a:r>
              <a:rPr lang="en-US" altLang="zh-CN" dirty="0" err="1" smtClean="0"/>
              <a:t>logV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87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3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69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5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176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65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98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87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183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82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94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399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56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542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084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0189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576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335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896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4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420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9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848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320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256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875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650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68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22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615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8219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764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2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49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970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6401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802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450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007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969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116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456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87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0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500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074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517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87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3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121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92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9087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657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6699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5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008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288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071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969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711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47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310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734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395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367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7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0874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1197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8362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165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980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2136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1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6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8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48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2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6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0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13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0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15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9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31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71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8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70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3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13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906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42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6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0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07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59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17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20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67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02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47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05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55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12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413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53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49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4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05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246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45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55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53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243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26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389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047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14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57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2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22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115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803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631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122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75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474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8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28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17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963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91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66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9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047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159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4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414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87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540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009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029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875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624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67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182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98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17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7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66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07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8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804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B994-0FCF-4CCC-AA89-B5231C3CBDA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6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6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2018/9/25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龚志远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18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Training text: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291646" y="4865812"/>
            <a:ext cx="494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318211" y="5809082"/>
            <a:ext cx="543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11987" y="52589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219576" y="62020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88245" y="5305849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4084" y="621578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025217" y="3433987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“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”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should have large probability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232144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6522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691976" y="6202063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64278" y="421408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183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07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365214" y="4989079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96053" y="5457747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87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You shall know a word by the company it keeps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934736" y="2891755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or </a:t>
            </a:r>
          </a:p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3" name="左大括弧 62"/>
          <p:cNvSpPr/>
          <p:nvPr/>
        </p:nvSpPr>
        <p:spPr>
          <a:xfrm flipH="1">
            <a:off x="7620752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89" name="群組 88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864635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2499564" y="2503636"/>
            <a:ext cx="2271550" cy="683763"/>
            <a:chOff x="-1776073" y="4374296"/>
            <a:chExt cx="3548020" cy="1067995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374263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348721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365339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981675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4623540" y="2469464"/>
            <a:ext cx="1722179" cy="687726"/>
            <a:chOff x="-1776072" y="4368108"/>
            <a:chExt cx="2689937" cy="1074184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4932644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3623357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3623357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3679117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3631735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3631735" y="2390134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4119675" y="3044000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6163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7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7664294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4321" y="1912978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908177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10079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2543106" y="2503636"/>
            <a:ext cx="2271550" cy="683763"/>
            <a:chOff x="-1776073" y="4374296"/>
            <a:chExt cx="3548020" cy="1067995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3417805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92263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08881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25217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4667082" y="2469464"/>
            <a:ext cx="1722179" cy="687726"/>
            <a:chOff x="-1776072" y="4368108"/>
            <a:chExt cx="2689937" cy="1074184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984544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76186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769919" y="442387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2502946" y="4957587"/>
            <a:ext cx="2271550" cy="683763"/>
            <a:chOff x="-1776073" y="4374296"/>
            <a:chExt cx="3548020" cy="1067995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3377645" y="459782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352103" y="4130311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68721" y="5051035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125918" y="5251857"/>
            <a:ext cx="546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weight matrix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are both |Z|X|V| matrices.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3956951" y="2735362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向右箭號 49"/>
          <p:cNvSpPr/>
          <p:nvPr/>
        </p:nvSpPr>
        <p:spPr>
          <a:xfrm rot="19183574">
            <a:off x="4033296" y="4870068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88676" y="3494904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488676" y="5938908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78032" y="3998934"/>
            <a:ext cx="49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length of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and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are both |V|.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832906" y="3224925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02652" y="2206056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8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009305" y="4361142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8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060082" y="4415897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length of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is |Z|.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920873" y="4827322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+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019520" y="6077784"/>
            <a:ext cx="15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= 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325528" y="6065616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altLang="zh-TW" sz="2400" b="1" dirty="0">
                <a:solidFill>
                  <a:srgbClr val="0000FF"/>
                </a:solidFill>
                <a:latin typeface="Calibri" panose="020F0502020204030204"/>
              </a:rPr>
              <a:t>W</a:t>
            </a:r>
            <a:r>
              <a:rPr lang="zh-TW" altLang="en-US" sz="2400" b="1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zh-TW" altLang="en-US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+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zh-TW" altLang="en-US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)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218888" y="6085524"/>
            <a:ext cx="8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baseline="-250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alibri" panose="020F0502020204030204"/>
              </a:rPr>
              <a:t>= W</a:t>
            </a:r>
            <a:endParaRPr lang="en-US" altLang="zh-TW" sz="2400" baseline="-250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7136548" y="6131501"/>
            <a:ext cx="467628" cy="369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97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54" grpId="0"/>
      <p:bldP spid="6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7664294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4321" y="1912978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908177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25217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4667082" y="2469464"/>
            <a:ext cx="1722179" cy="687726"/>
            <a:chOff x="-1776072" y="4368108"/>
            <a:chExt cx="2689937" cy="1074184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984544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76186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69918" y="1676359"/>
            <a:ext cx="2250844" cy="4758884"/>
            <a:chOff x="245918" y="1676359"/>
            <a:chExt cx="2250844" cy="4758884"/>
          </a:xfrm>
        </p:grpSpPr>
        <p:sp>
          <p:nvSpPr>
            <p:cNvPr id="13" name="文字方塊 12"/>
            <p:cNvSpPr txBox="1"/>
            <p:nvPr/>
          </p:nvSpPr>
          <p:spPr>
            <a:xfrm>
              <a:off x="286078" y="1969922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1-of-N encoding</a:t>
              </a:r>
            </a:p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of the word w</a:t>
              </a:r>
              <a:r>
                <a:rPr lang="en-US" altLang="zh-TW" sz="2400" baseline="-25000" dirty="0">
                  <a:solidFill>
                    <a:prstClr val="black"/>
                  </a:solidFill>
                  <a:latin typeface="Calibri" panose="020F0502020204030204"/>
                </a:rPr>
                <a:t>i-2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 rot="5400000">
              <a:off x="1019106" y="2503635"/>
              <a:ext cx="2271550" cy="683763"/>
              <a:chOff x="-1776073" y="4374296"/>
              <a:chExt cx="3548020" cy="106799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38447" y="4374296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893805" y="2143872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868263" y="1676359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84881" y="259708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45918" y="4423873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1-of-N encoding</a:t>
              </a:r>
            </a:p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of the word w</a:t>
              </a:r>
              <a:r>
                <a:rPr lang="en-US" altLang="zh-TW" sz="2400" baseline="-25000" dirty="0">
                  <a:solidFill>
                    <a:prstClr val="black"/>
                  </a:solidFill>
                  <a:latin typeface="Calibri" panose="020F0502020204030204"/>
                </a:rPr>
                <a:t>i-1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 rot="5400000">
              <a:off x="978946" y="4957586"/>
              <a:ext cx="2271550" cy="683763"/>
              <a:chOff x="-1776073" y="4374296"/>
              <a:chExt cx="3548020" cy="106799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38447" y="4374296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1853645" y="459782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828103" y="4130310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844721" y="5051034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5482728" y="4258727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The weights with the same color should be the same.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3" name="直線單箭頭接點 52"/>
          <p:cNvCxnSpPr>
            <a:stCxn id="21" idx="3"/>
            <a:endCxn id="30" idx="0"/>
          </p:cNvCxnSpPr>
          <p:nvPr/>
        </p:nvCxnSpPr>
        <p:spPr>
          <a:xfrm>
            <a:off x="3784406" y="1907193"/>
            <a:ext cx="1466941" cy="251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9" idx="2"/>
          </p:cNvCxnSpPr>
          <p:nvPr/>
        </p:nvCxnSpPr>
        <p:spPr>
          <a:xfrm flipV="1">
            <a:off x="3694752" y="2193857"/>
            <a:ext cx="1564953" cy="2237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30" idx="0"/>
          </p:cNvCxnSpPr>
          <p:nvPr/>
        </p:nvCxnSpPr>
        <p:spPr>
          <a:xfrm flipV="1">
            <a:off x="3751162" y="2159105"/>
            <a:ext cx="1500185" cy="227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9" idx="2"/>
          </p:cNvCxnSpPr>
          <p:nvPr/>
        </p:nvCxnSpPr>
        <p:spPr>
          <a:xfrm flipV="1">
            <a:off x="3684124" y="2193857"/>
            <a:ext cx="1575580" cy="264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30" idx="0"/>
          </p:cNvCxnSpPr>
          <p:nvPr/>
        </p:nvCxnSpPr>
        <p:spPr>
          <a:xfrm flipV="1">
            <a:off x="3718560" y="2159105"/>
            <a:ext cx="1532787" cy="62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29" idx="2"/>
          </p:cNvCxnSpPr>
          <p:nvPr/>
        </p:nvCxnSpPr>
        <p:spPr>
          <a:xfrm flipV="1">
            <a:off x="3662284" y="2193857"/>
            <a:ext cx="1597420" cy="303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1" idx="3"/>
            <a:endCxn id="27" idx="4"/>
          </p:cNvCxnSpPr>
          <p:nvPr/>
        </p:nvCxnSpPr>
        <p:spPr>
          <a:xfrm>
            <a:off x="3784405" y="1907192"/>
            <a:ext cx="1480708" cy="72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3"/>
            <a:endCxn id="27" idx="4"/>
          </p:cNvCxnSpPr>
          <p:nvPr/>
        </p:nvCxnSpPr>
        <p:spPr>
          <a:xfrm flipV="1">
            <a:off x="3744245" y="2629137"/>
            <a:ext cx="1520868" cy="1732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27" idx="4"/>
          </p:cNvCxnSpPr>
          <p:nvPr/>
        </p:nvCxnSpPr>
        <p:spPr>
          <a:xfrm>
            <a:off x="3719933" y="2399752"/>
            <a:ext cx="1545181" cy="229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7" idx="4"/>
          </p:cNvCxnSpPr>
          <p:nvPr/>
        </p:nvCxnSpPr>
        <p:spPr>
          <a:xfrm flipV="1">
            <a:off x="3671027" y="2629136"/>
            <a:ext cx="1594086" cy="2200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27" idx="4"/>
          </p:cNvCxnSpPr>
          <p:nvPr/>
        </p:nvCxnSpPr>
        <p:spPr>
          <a:xfrm flipV="1">
            <a:off x="3747579" y="2629136"/>
            <a:ext cx="1517534" cy="20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30" idx="2"/>
          </p:cNvCxnSpPr>
          <p:nvPr/>
        </p:nvCxnSpPr>
        <p:spPr>
          <a:xfrm flipV="1">
            <a:off x="3702014" y="2620771"/>
            <a:ext cx="1549333" cy="262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489144" y="5364257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Or, one word would have two word vectors.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66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1522257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……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 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1115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…… w</a:t>
            </a:r>
            <a:r>
              <a:rPr lang="en-US" altLang="zh-TW" sz="28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w</a:t>
            </a:r>
            <a:r>
              <a:rPr lang="en-US" altLang="zh-TW" sz="28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505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2872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219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3704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03560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矩形 45"/>
          <p:cNvSpPr/>
          <p:nvPr/>
        </p:nvSpPr>
        <p:spPr>
          <a:xfrm rot="5400000">
            <a:off x="5987733" y="26911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矩形 46"/>
          <p:cNvSpPr/>
          <p:nvPr/>
        </p:nvSpPr>
        <p:spPr>
          <a:xfrm rot="5400000">
            <a:off x="5987733" y="34170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9428541" y="310963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矩形 49"/>
          <p:cNvSpPr/>
          <p:nvPr/>
        </p:nvSpPr>
        <p:spPr>
          <a:xfrm rot="5400000">
            <a:off x="8623873" y="3107939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460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460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8328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9021842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772839" y="2992911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465453" y="2543105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49636" y="3295805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2723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3431465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3802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84702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5968875" y="5244105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矩形 56"/>
          <p:cNvSpPr/>
          <p:nvPr/>
        </p:nvSpPr>
        <p:spPr>
          <a:xfrm rot="5400000">
            <a:off x="9465365" y="493667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矩形 57"/>
          <p:cNvSpPr/>
          <p:nvPr/>
        </p:nvSpPr>
        <p:spPr>
          <a:xfrm rot="5400000">
            <a:off x="8620548" y="4949513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441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8325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9058666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9809663" y="4819949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446595" y="5096083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矩形 65"/>
          <p:cNvSpPr/>
          <p:nvPr/>
        </p:nvSpPr>
        <p:spPr>
          <a:xfrm rot="5400000">
            <a:off x="8618675" y="56342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8323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9465364" y="56342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9058665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9809662" y="551755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6629" y="3951941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0139" y="6141281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12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6" grpId="0" animBg="1"/>
      <p:bldP spid="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7" grpId="0"/>
      <p:bldP spid="55" grpId="0"/>
      <p:bldP spid="56" grpId="0"/>
      <p:bldP spid="40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63" grpId="0"/>
      <p:bldP spid="64" grpId="0"/>
      <p:bldP spid="66" grpId="0" animBg="1"/>
      <p:bldP spid="68" grpId="0" animBg="1"/>
      <p:bldP spid="70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51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84295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Source: http://www.slideshare.net/hustwj/cikm-keynotenov2014</a:t>
            </a: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2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09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89" y="2395804"/>
                <a:ext cx="5777992" cy="369332"/>
              </a:xfrm>
              <a:prstGeom prst="rect">
                <a:avLst/>
              </a:prstGeom>
              <a:blipFill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91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9" y="2833531"/>
                <a:ext cx="6641498" cy="369332"/>
              </a:xfrm>
              <a:prstGeom prst="rect">
                <a:avLst/>
              </a:prstGeom>
              <a:blipFill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91239" y="3263597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9" y="3263597"/>
                <a:ext cx="5896742" cy="369332"/>
              </a:xfrm>
              <a:prstGeom prst="rect">
                <a:avLst/>
              </a:prstGeom>
              <a:blipFill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68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Rome : Italy = Berlin : ?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03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91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9" y="5332270"/>
                <a:ext cx="6162758" cy="369332"/>
              </a:xfrm>
              <a:prstGeom prst="rect">
                <a:avLst/>
              </a:prstGeom>
              <a:blipFill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244003" y="5715299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361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9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sequences with different lengths → the vector with the same length</a:t>
            </a:r>
          </a:p>
          <a:p>
            <a:pPr lvl="1"/>
            <a:r>
              <a:rPr lang="en-US" altLang="zh-TW" dirty="0"/>
              <a:t>The vector representing the  meaning of the word sequence</a:t>
            </a:r>
          </a:p>
          <a:p>
            <a:pPr lvl="1"/>
            <a:r>
              <a:rPr lang="en-US" altLang="zh-TW" dirty="0"/>
              <a:t>A word sequence can be a document or a paragraph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70682" y="4151563"/>
            <a:ext cx="588258" cy="2160337"/>
            <a:chOff x="5708302" y="4391724"/>
            <a:chExt cx="588258" cy="2160337"/>
          </a:xfrm>
        </p:grpSpPr>
        <p:grpSp>
          <p:nvGrpSpPr>
            <p:cNvPr id="7" name="群組 6"/>
            <p:cNvGrpSpPr/>
            <p:nvPr/>
          </p:nvGrpSpPr>
          <p:grpSpPr>
            <a:xfrm rot="5400000">
              <a:off x="4922262" y="5177764"/>
              <a:ext cx="2160337" cy="588258"/>
              <a:chOff x="-1776072" y="4523472"/>
              <a:chExt cx="3374313" cy="9188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-1776072" y="4732676"/>
                <a:ext cx="2784185" cy="709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64741" y="4523472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" name="橢圓 11"/>
            <p:cNvSpPr/>
            <p:nvPr/>
          </p:nvSpPr>
          <p:spPr>
            <a:xfrm rot="5400000">
              <a:off x="5789104" y="535435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6016381" y="4546184"/>
            <a:ext cx="1292772" cy="788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965778" y="4257326"/>
            <a:ext cx="3143030" cy="1644878"/>
            <a:chOff x="903690" y="4257326"/>
            <a:chExt cx="3143030" cy="16448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384" y="4257326"/>
              <a:ext cx="862727" cy="88909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03690" y="5532872"/>
              <a:ext cx="314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</a:rPr>
                <a:t>(a document or paragraph)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47339" y="5145766"/>
              <a:ext cx="256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word sequence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01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44" y="1860242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3731732" y="4096444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zh-TW" alt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004026" y="4328769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18356" y="362886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04026" y="294172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524527" y="2137738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411518" y="1873728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4840102" y="2089319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向下箭號 51"/>
          <p:cNvSpPr/>
          <p:nvPr/>
        </p:nvSpPr>
        <p:spPr>
          <a:xfrm flipV="1">
            <a:off x="3605843" y="545053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向下箭號 52"/>
          <p:cNvSpPr/>
          <p:nvPr/>
        </p:nvSpPr>
        <p:spPr>
          <a:xfrm flipV="1">
            <a:off x="3600523" y="4579417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向下箭號 53"/>
          <p:cNvSpPr/>
          <p:nvPr/>
        </p:nvSpPr>
        <p:spPr>
          <a:xfrm flipV="1">
            <a:off x="3610162" y="387990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向下箭號 54"/>
          <p:cNvSpPr/>
          <p:nvPr/>
        </p:nvSpPr>
        <p:spPr>
          <a:xfrm flipV="1">
            <a:off x="3607318" y="316613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向下箭號 55"/>
          <p:cNvSpPr/>
          <p:nvPr/>
        </p:nvSpPr>
        <p:spPr>
          <a:xfrm flipV="1">
            <a:off x="3616989" y="247023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990709" y="5806347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</a:rPr>
              <a:t>Bag-of-word</a:t>
            </a:r>
            <a:endParaRPr lang="zh-TW" altLang="en-US" sz="24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8220" y="5031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Reference: Hinton, Geoffrey E., and </a:t>
            </a: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</a:rPr>
              <a:t>Ruslan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 R. </a:t>
            </a: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</a:rPr>
              <a:t>Salakhutdinov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. "Reducing the dimensionality of data with neural networks." </a:t>
            </a:r>
            <a:r>
              <a:rPr lang="en-US" altLang="zh-TW" i="1" dirty="0">
                <a:solidFill>
                  <a:prstClr val="black"/>
                </a:solidFill>
                <a:latin typeface="Calibri" panose="020F0502020204030204"/>
              </a:rPr>
              <a:t>Science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 313.5786 (2006): 504-507</a:t>
            </a: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09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the meaning of a word sequence, the order of the words can not be ignored.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0402" y="3164114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white blood cells destroying an infection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0402" y="5314478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an infection destroying white blood cells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68162" y="4221232"/>
            <a:ext cx="447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exactly the same bag-of-word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69088" y="3164114"/>
            <a:ext cx="1705428" cy="53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positive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9088" y="5314478"/>
            <a:ext cx="1705428" cy="537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negative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8026402" y="3154217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8026402" y="5264542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333922" y="4005789"/>
            <a:ext cx="19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different</a:t>
            </a:r>
          </a:p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meaning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4978402" y="3777624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向下箭號 14"/>
          <p:cNvSpPr/>
          <p:nvPr/>
        </p:nvSpPr>
        <p:spPr>
          <a:xfrm flipV="1">
            <a:off x="4978402" y="4794389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8882744" y="3777624"/>
            <a:ext cx="742950" cy="2781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向下箭號 16"/>
          <p:cNvSpPr/>
          <p:nvPr/>
        </p:nvSpPr>
        <p:spPr>
          <a:xfrm flipV="1">
            <a:off x="8882744" y="4959894"/>
            <a:ext cx="742950" cy="3046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2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0" grpId="0" animBg="1"/>
      <p:bldP spid="14" grpId="0" animBg="1"/>
      <p:bldP spid="13" grpId="0"/>
      <p:bldP spid="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206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Word Embedding</a:t>
            </a:r>
            <a:r>
              <a:rPr lang="zh-CN" altLang="en-US" dirty="0"/>
              <a:t>将一个单词转换成固定长度的向量表示，从而便于进行数学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74946" y="3857733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9251008" y="287977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94" y="3007627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6264537" y="4197742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026936" y="3221197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323154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6151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6459843" y="761831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487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8719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913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17166" y="13140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dog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31917" y="215091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cat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89376" y="149969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rabbit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659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50729" y="20689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jump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846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38583" y="17219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run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531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39450" y="304314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704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812069" y="265853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836776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apple = [ 1   0   0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bag    = [ 0   1   0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cat    = [ 0   0   1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dog   = [ 0   0   0   1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elephant   = [ 0   0   0   0   1]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611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02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Word Embedding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流程圖: 磁碟 51"/>
          <p:cNvSpPr/>
          <p:nvPr/>
        </p:nvSpPr>
        <p:spPr>
          <a:xfrm>
            <a:off x="5356736" y="5078963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流程圖: 磁碟 52"/>
          <p:cNvSpPr/>
          <p:nvPr/>
        </p:nvSpPr>
        <p:spPr>
          <a:xfrm>
            <a:off x="7349815" y="5107297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446776" y="5528606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29633" y="594991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8235187" y="590279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apple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3143309" y="5078963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dog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cat 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bird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</a:rPr>
                <a:t>class 1</a:t>
              </a:r>
              <a:endParaRPr lang="zh-TW" altLang="en-US" sz="24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5298679" y="508056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Class 2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529721" y="5107296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Class 3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47976" y="549034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ran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298689" y="5753352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jumped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130994" y="600870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walk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00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Word Class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箭號: 向右 70"/>
          <p:cNvSpPr/>
          <p:nvPr/>
        </p:nvSpPr>
        <p:spPr>
          <a:xfrm rot="2918447">
            <a:off x="4655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6916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54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利用大量文档学习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的内在含义，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间的潜在联系</a:t>
            </a:r>
            <a:endParaRPr lang="en-US" altLang="zh-CN" dirty="0" smtClean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4703" y="3062603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72209" y="3687418"/>
            <a:ext cx="482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胡锦涛 就任国家主席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习近</a:t>
            </a:r>
            <a:r>
              <a:rPr lang="zh-CN" altLang="en-US" sz="3200" dirty="0" smtClean="0"/>
              <a:t>平 就任国家主席</a:t>
            </a:r>
            <a:endParaRPr lang="zh-CN" altLang="en-US" sz="3200" dirty="0"/>
          </a:p>
        </p:txBody>
      </p:sp>
      <p:cxnSp>
        <p:nvCxnSpPr>
          <p:cNvPr id="8" name="直線接點 14"/>
          <p:cNvCxnSpPr/>
          <p:nvPr/>
        </p:nvCxnSpPr>
        <p:spPr>
          <a:xfrm>
            <a:off x="1385425" y="4351736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14"/>
          <p:cNvCxnSpPr/>
          <p:nvPr/>
        </p:nvCxnSpPr>
        <p:spPr>
          <a:xfrm>
            <a:off x="1385425" y="5335425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14"/>
          <p:cNvCxnSpPr/>
          <p:nvPr/>
        </p:nvCxnSpPr>
        <p:spPr>
          <a:xfrm>
            <a:off x="2796782" y="4351736"/>
            <a:ext cx="226223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4"/>
          <p:cNvCxnSpPr/>
          <p:nvPr/>
        </p:nvCxnSpPr>
        <p:spPr>
          <a:xfrm>
            <a:off x="2826599" y="5335425"/>
            <a:ext cx="226223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3636007" y="2605403"/>
            <a:ext cx="3478696" cy="914400"/>
          </a:xfrm>
          <a:prstGeom prst="wedgeRectCallout">
            <a:avLst>
              <a:gd name="adj1" fmla="val 73739"/>
              <a:gd name="adj2" fmla="val 1005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胡锦</a:t>
            </a:r>
            <a:r>
              <a:rPr lang="zh-CN" altLang="en-US" dirty="0" smtClean="0"/>
              <a:t>涛，习近平在某些方面相近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exploit the context?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Count based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If two words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 frequently co-occur,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) and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) would be close to each other</a:t>
            </a:r>
          </a:p>
          <a:p>
            <a:pPr lvl="1"/>
            <a:r>
              <a:rPr lang="en-US" altLang="zh-TW" dirty="0"/>
              <a:t>E.g. Glove Vector: </a:t>
            </a:r>
            <a:r>
              <a:rPr lang="en-US" altLang="zh-TW" dirty="0">
                <a:hlinkClick r:id="rId3"/>
              </a:rPr>
              <a:t>http://nlp.stanford.edu/projects/glove/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Perdition based</a:t>
            </a:r>
          </a:p>
        </p:txBody>
      </p:sp>
      <p:sp>
        <p:nvSpPr>
          <p:cNvPr id="4" name="矩形 3"/>
          <p:cNvSpPr/>
          <p:nvPr/>
        </p:nvSpPr>
        <p:spPr>
          <a:xfrm>
            <a:off x="2677492" y="402625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V(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US" altLang="zh-TW" sz="2800" dirty="0">
                <a:solidFill>
                  <a:prstClr val="black"/>
                </a:solidFill>
                <a:latin typeface="Poor Richard" panose="02080502050505020702" pitchFamily="18" charset="0"/>
              </a:rPr>
              <a:t>.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V(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lang="en-US" altLang="zh-TW" sz="2800" dirty="0">
                <a:solidFill>
                  <a:prstClr val="black"/>
                </a:solidFill>
                <a:latin typeface="Poor Richard" panose="02080502050505020702" pitchFamily="18" charset="0"/>
              </a:rPr>
              <a:t> 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箭號: 左-右雙向 4"/>
          <p:cNvSpPr/>
          <p:nvPr/>
        </p:nvSpPr>
        <p:spPr>
          <a:xfrm>
            <a:off x="4654550" y="4087812"/>
            <a:ext cx="1612900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 sz="2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7266" y="4016432"/>
            <a:ext cx="58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i,j</a:t>
            </a:r>
            <a:endParaRPr lang="zh-TW" altLang="en-US" sz="28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2679" y="4684412"/>
            <a:ext cx="22479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Inner product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72092" y="4684412"/>
            <a:ext cx="3667259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Number of times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and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white"/>
                </a:solidFill>
                <a:latin typeface="Calibri" panose="020F0502020204030204"/>
              </a:rPr>
              <a:t>j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in the same document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80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05271" y="200750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夏天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08794" y="272015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天气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76216" y="354885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天气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44862" y="426117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5504" y="51231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3181" y="58743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炎热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62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夏天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天气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炎热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晒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天天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打雷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下雨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人类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生活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的</a:t>
            </a: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………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6166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6004146" y="2069181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6004146" y="2795093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6004145" y="36504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6004145" y="43763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6004145" y="5210153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6004145" y="5936065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6700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96699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99115" y="23755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699115" y="394030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炎热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02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晒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9301147" y="24857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矩形 28"/>
          <p:cNvSpPr/>
          <p:nvPr/>
        </p:nvSpPr>
        <p:spPr>
          <a:xfrm rot="5400000">
            <a:off x="9321878" y="4046486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9321878" y="560888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8496479" y="2484087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8496479" y="4046485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8496479" y="5608883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6372" y="5158510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333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333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333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333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33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333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8201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201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201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894448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8894448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8894448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0879" y="2538597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Collect data: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7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Language Modeling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797054" y="41879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2632506" y="51596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2014962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44911" y="2444098"/>
            <a:ext cx="7171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b|a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): the probability of NN predicting the next word.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36487" y="1691252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P(“wreck a nice beach”)</a:t>
            </a:r>
          </a:p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wreck|START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a|wreck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nice|a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beach|nice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284210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2517815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2785716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3040157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3264189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97054" y="558338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49690" y="588895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“START”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04950" y="296152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“wreck”)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10987" y="42069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4946439" y="51787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328895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4598143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831748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5099649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5354090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5578122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110987" y="560243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63623" y="590800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“wreck”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18883" y="298057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“a”)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358620" y="42260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7194072" y="51977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576528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845776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7079381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7347282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601723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7825755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358620" y="562148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11256" y="592705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“a”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66516" y="299962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“nice”)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653503" y="42450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9488955" y="52168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8871411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9140659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9374264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9642165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9896606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10120638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653503" y="564053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06139" y="594610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“nice”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61399" y="301867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“beach”)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1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7620752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806304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6097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043438" y="6181920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8438" y="4202663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757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90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3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26692" y="4922647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dog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02307" y="564490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cat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59766" y="499368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rabbit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864635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66537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2499564" y="2503636"/>
            <a:ext cx="2271550" cy="683763"/>
            <a:chOff x="-1776073" y="4374296"/>
            <a:chExt cx="3548020" cy="1067995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3374263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48721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65339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81675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4623540" y="2469464"/>
            <a:ext cx="1722179" cy="687726"/>
            <a:chOff x="-1776072" y="4368108"/>
            <a:chExt cx="2689937" cy="1074184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4932644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1995262" y="4198477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Take out the input of the neurons in the first layer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10878" y="499797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Use it to represent a word w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8965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072996" y="5440622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jump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153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260850" y="509366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run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7613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720979" y="445164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7801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908833" y="4104696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5961885" y="2879244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995263" y="5833753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Word vector, word embedding feature: V(w)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3623357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3623357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3679117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3631735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3631735" y="2390134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4119675" y="3044000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326261" y="540513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  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/>
                <a:ea typeface="新細明體" panose="02020500000000000000"/>
              </a:rPr>
              <a:t>___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8717191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8887702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287924" y="400696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988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</a:t>
            </a:r>
            <a:r>
              <a:rPr lang="en-US" altLang="zh-CN" dirty="0" err="1"/>
              <a:t>AutoEncoder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4010"/>
            <a:ext cx="6882222" cy="3228388"/>
          </a:xfrm>
        </p:spPr>
      </p:pic>
      <p:sp>
        <p:nvSpPr>
          <p:cNvPr id="5" name="文本框 4"/>
          <p:cNvSpPr txBox="1"/>
          <p:nvPr/>
        </p:nvSpPr>
        <p:spPr>
          <a:xfrm>
            <a:off x="6096000" y="1723351"/>
            <a:ext cx="722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每次输出之后，进行误差反向传播，不断优化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937760" y="2092683"/>
            <a:ext cx="2677886" cy="9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1095</Words>
  <Application>Microsoft Office PowerPoint</Application>
  <PresentationFormat>宽屏</PresentationFormat>
  <Paragraphs>315</Paragraphs>
  <Slides>18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新細明體</vt:lpstr>
      <vt:lpstr>等线</vt:lpstr>
      <vt:lpstr>等线 Light</vt:lpstr>
      <vt:lpstr>Arial</vt:lpstr>
      <vt:lpstr>Calibri</vt:lpstr>
      <vt:lpstr>Calibri Light</vt:lpstr>
      <vt:lpstr>Cambria Math</vt:lpstr>
      <vt:lpstr>Georgia</vt:lpstr>
      <vt:lpstr>Poor Richard</vt:lpstr>
      <vt:lpstr>Wingdings</vt:lpstr>
      <vt:lpstr>Office 主题​​</vt:lpstr>
      <vt:lpstr>Office 佈景主題</vt:lpstr>
      <vt:lpstr>1_Office 佈景主題</vt:lpstr>
      <vt:lpstr>2_Office 佈景主題</vt:lpstr>
      <vt:lpstr>3_Office 佈景主題</vt:lpstr>
      <vt:lpstr>4_Office 佈景主題</vt:lpstr>
      <vt:lpstr>5_Office 佈景主題</vt:lpstr>
      <vt:lpstr>6_Office 佈景主題</vt:lpstr>
      <vt:lpstr>7_Office 佈景主題</vt:lpstr>
      <vt:lpstr>8_Office 佈景主題</vt:lpstr>
      <vt:lpstr>9_Office 佈景主題</vt:lpstr>
      <vt:lpstr>10_Office 佈景主題</vt:lpstr>
      <vt:lpstr>11_Office 佈景主題</vt:lpstr>
      <vt:lpstr>12_Office 佈景主題</vt:lpstr>
      <vt:lpstr>13_Office 佈景主題</vt:lpstr>
      <vt:lpstr>Word Embedding</vt:lpstr>
      <vt:lpstr>Word Embedding</vt:lpstr>
      <vt:lpstr>PowerPoint 演示文稿</vt:lpstr>
      <vt:lpstr>Word Embedding</vt:lpstr>
      <vt:lpstr>How to exploit the context?</vt:lpstr>
      <vt:lpstr>Prediction-based – Training</vt:lpstr>
      <vt:lpstr>Prediction-based  – Language Modeling</vt:lpstr>
      <vt:lpstr>Prediction-based</vt:lpstr>
      <vt:lpstr>Deep AutoEncoder</vt:lpstr>
      <vt:lpstr>Prediction-based</vt:lpstr>
      <vt:lpstr>Prediction-based  – Sharing Parameters</vt:lpstr>
      <vt:lpstr>Prediction-based  – Sharing Parameters</vt:lpstr>
      <vt:lpstr>Prediction-based – Various Architectures</vt:lpstr>
      <vt:lpstr>Word Embedding</vt:lpstr>
      <vt:lpstr>Word Embedding</vt:lpstr>
      <vt:lpstr>Document Embedding</vt:lpstr>
      <vt:lpstr>Semantic Embedding</vt:lpstr>
      <vt:lpstr>Beyond Bag of Word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</dc:title>
  <dc:creator>gzy</dc:creator>
  <cp:lastModifiedBy>gzy</cp:lastModifiedBy>
  <cp:revision>10</cp:revision>
  <dcterms:created xsi:type="dcterms:W3CDTF">2018-09-20T12:15:39Z</dcterms:created>
  <dcterms:modified xsi:type="dcterms:W3CDTF">2018-09-25T04:19:12Z</dcterms:modified>
</cp:coreProperties>
</file>