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818" autoAdjust="0"/>
  </p:normalViewPr>
  <p:slideViewPr>
    <p:cSldViewPr snapToGrid="0">
      <p:cViewPr varScale="1">
        <p:scale>
          <a:sx n="94" d="100"/>
          <a:sy n="9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35C91-BE65-4642-95C9-C448E5B4B27A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50BEA-E541-4A0A-9863-F05B264E2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0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首先，我们看一个例子。假设有一组超市商品销售记录。每条记录都是一次购物中出现过的商品组合。我们取出其中同时出现过</a:t>
            </a:r>
            <a:r>
              <a:rPr lang="en-US" altLang="zh-CN" dirty="0" smtClean="0"/>
              <a:t>40%</a:t>
            </a:r>
            <a:r>
              <a:rPr lang="zh-CN" altLang="en-US" dirty="0" smtClean="0"/>
              <a:t>以上的商品组合。这样的组合中包含什么样的信息呢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1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65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剪枝是根据我们前面提到的定理，频繁项集的子集一定也是频繁项集。但是反之不然 ，所以剪枝之后需要通过支持度计数来删除费频繁项集。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5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我们可以看到。</a:t>
            </a:r>
            <a:r>
              <a:rPr lang="en-US" altLang="zh-CN" dirty="0" smtClean="0"/>
              <a:t>L2</a:t>
            </a:r>
            <a:r>
              <a:rPr lang="zh-CN" altLang="en-US" dirty="0" smtClean="0"/>
              <a:t>自连接产生的候选集有</a:t>
            </a:r>
            <a:r>
              <a:rPr lang="en-US" altLang="zh-CN" dirty="0" smtClean="0"/>
              <a:t>A,B,C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A,C,E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B,C,E</a:t>
            </a:r>
            <a:r>
              <a:rPr lang="zh-CN" altLang="en-US" baseline="0" dirty="0" smtClean="0"/>
              <a:t>，经过剪枝，</a:t>
            </a:r>
            <a:r>
              <a:rPr lang="en-US" altLang="zh-CN" baseline="0" dirty="0" smtClean="0"/>
              <a:t>B,C,E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7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最后，根据找到的频繁项集，可以计算产生强关联规则。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87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每次进行支持度计数都要扫描整个数据集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87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我们通过一个例子看一下，如何通过</a:t>
            </a:r>
            <a:r>
              <a:rPr lang="en-US" altLang="zh-CN" dirty="0" smtClean="0"/>
              <a:t>FP-growth</a:t>
            </a:r>
            <a:r>
              <a:rPr lang="zh-CN" altLang="en-US" smtClean="0"/>
              <a:t>算法发现频繁项集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3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7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但是，频繁出现、附属关系，这两种情况需要一种明确的界</a:t>
            </a:r>
            <a:r>
              <a:rPr lang="zh-CN" altLang="en-US" dirty="0" smtClean="0"/>
              <a:t>定，通常用关联规则表示两个事务之间的关联关系。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3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从上面的例子，我们主观上可以得出，买啤酒的人可能更喜欢搭配辣条，那么，要怎样去量化这两者之间的关联度呢</a:t>
            </a:r>
            <a:r>
              <a:rPr lang="zh-CN" altLang="en-US" dirty="0" smtClean="0"/>
              <a:t>？通常用关联规则去表示。关联规则包括置信度和支持度两个特征。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2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置信度和支持度给出了两个项之间的关联程度。通常而言，只有关联度高的信息才是有用的。我们用最小支持度阈值和最小置信度阈值来获取有用的信息。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8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而言，强关联规则才是有用的。怎么样才能找到强关联规则呢？首先需要找到频繁项集。首先，我们看一下，项集的定义。我们可以看到，每个事物数据集有这么多的项集，也就是很多种可能的组合，但是这些组合显然不可能全部都是有用的信息，我们需要对其进行过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7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过滤之后的项集我们称之为频繁项集。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前面我们知道，挖掘强关联规则的第一步是找到频繁项集。我</a:t>
            </a:r>
            <a:r>
              <a:rPr lang="zh-CN" altLang="en-US" dirty="0" smtClean="0"/>
              <a:t>们通过一个例子来看看</a:t>
            </a:r>
            <a:r>
              <a:rPr lang="en-US" altLang="zh-CN" dirty="0" err="1" smtClean="0"/>
              <a:t>Apriori</a:t>
            </a:r>
            <a:r>
              <a:rPr lang="zh-CN" altLang="en-US" dirty="0" smtClean="0"/>
              <a:t>算法求频繁项集的过程。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88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7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首先，由频繁一项集自连接产生备选二项集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0BEA-E541-4A0A-9863-F05B264E24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9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7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2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1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7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6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4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9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1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9639-D74A-42D9-8BF6-31FB91B50227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E028-EB7D-4C16-8850-6E22DDA84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199"/>
            <a:ext cx="7772400" cy="934403"/>
          </a:xfrm>
        </p:spPr>
        <p:txBody>
          <a:bodyPr/>
          <a:lstStyle/>
          <a:p>
            <a:r>
              <a:rPr lang="en-US" altLang="zh-CN" dirty="0" err="1" smtClean="0"/>
              <a:t>Apriori</a:t>
            </a:r>
            <a:r>
              <a:rPr lang="en-US" altLang="zh-CN" dirty="0" smtClean="0"/>
              <a:t> &amp; FP-growth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Find Frequent 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 and Association Rules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8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55" y="2939787"/>
            <a:ext cx="4754086" cy="32371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/>
              <a:t>itemset</a:t>
            </a:r>
            <a:r>
              <a:rPr lang="en-US" altLang="zh-CN" dirty="0"/>
              <a:t>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Step2:</a:t>
                </a:r>
                <a:r>
                  <a:rPr lang="zh-CN" altLang="en-US" dirty="0" smtClean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self-join</a:t>
                </a:r>
                <a:r>
                  <a:rPr lang="zh-CN" altLang="en-US" dirty="0" smtClean="0"/>
                  <a:t>产生候选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然后通过剪枝及支持度计数产生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83" y="4715831"/>
            <a:ext cx="5266667" cy="18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7273"/>
            <a:ext cx="4552381" cy="24952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/>
              <a:t>itemset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self-join:</a:t>
            </a:r>
            <a:r>
              <a:rPr lang="zh-CN" altLang="en-US" dirty="0" smtClean="0"/>
              <a:t>一个表通过某个键值与自身做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11200" y="3027999"/>
            <a:ext cx="3281680" cy="243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92880" y="3352800"/>
            <a:ext cx="254000" cy="210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/>
              <a:t>itemset</a:t>
            </a:r>
            <a:r>
              <a:rPr lang="en-US" altLang="zh-CN" dirty="0"/>
              <a:t>(1)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898775"/>
              </a:xfrm>
            </p:spPr>
            <p:txBody>
              <a:bodyPr/>
              <a:lstStyle/>
              <a:p>
                <a:r>
                  <a:rPr lang="en-US" altLang="zh-CN" dirty="0" smtClean="0"/>
                  <a:t>Pruning</a:t>
                </a:r>
              </a:p>
              <a:p>
                <a:pPr lvl="1"/>
                <a:r>
                  <a:rPr lang="zh-CN" altLang="en-US" sz="2000" dirty="0" smtClean="0"/>
                  <a:t>对于由</a:t>
                </a:r>
                <a:r>
                  <a:rPr lang="en-US" altLang="zh-CN" sz="2000" dirty="0" smtClean="0"/>
                  <a:t>self-join</a:t>
                </a:r>
                <a:r>
                  <a:rPr lang="zh-CN" altLang="en-US" sz="2000" dirty="0" smtClean="0"/>
                  <a:t>产生</a:t>
                </a:r>
                <a:r>
                  <a:rPr lang="zh-CN" altLang="en-US" sz="2000" dirty="0" smtClean="0"/>
                  <a:t>的</a:t>
                </a:r>
                <a:r>
                  <a:rPr lang="en-US" altLang="zh-CN" sz="2000" dirty="0"/>
                  <a:t>k</a:t>
                </a:r>
                <a:r>
                  <a:rPr lang="zh-CN" altLang="en-US" sz="2000" dirty="0" smtClean="0"/>
                  <a:t>项</a:t>
                </a:r>
                <a:r>
                  <a:rPr lang="zh-CN" altLang="en-US" sz="2000" dirty="0" smtClean="0"/>
                  <a:t>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由</m:t>
                    </m:r>
                  </m:oMath>
                </a14:m>
                <a:r>
                  <a:rPr lang="zh-CN" altLang="en-US" sz="2000" dirty="0" smtClean="0"/>
                  <a:t>于频繁项集的子集一定是</a:t>
                </a:r>
                <a:r>
                  <a:rPr lang="zh-CN" altLang="en-US" sz="2000" dirty="0"/>
                  <a:t>频</a:t>
                </a:r>
                <a:r>
                  <a:rPr lang="zh-CN" altLang="en-US" sz="2000" dirty="0" smtClean="0"/>
                  <a:t>繁项集，根据这一定则，将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中</a:t>
                </a:r>
                <a:r>
                  <a:rPr lang="zh-CN" altLang="en-US" sz="2000" dirty="0"/>
                  <a:t>存在</a:t>
                </a:r>
                <a:r>
                  <a:rPr lang="zh-CN" altLang="en-US" sz="2000" dirty="0" smtClean="0"/>
                  <a:t>子</a:t>
                </a:r>
                <a:r>
                  <a:rPr lang="zh-CN" altLang="en-US" sz="2000" dirty="0" smtClean="0"/>
                  <a:t>集为非频繁项集</a:t>
                </a:r>
                <a:r>
                  <a:rPr lang="zh-CN" altLang="en-US" sz="2000" dirty="0" smtClean="0"/>
                  <a:t>的</a:t>
                </a:r>
                <a:r>
                  <a:rPr lang="en-US" altLang="zh-CN" sz="2000" dirty="0" smtClean="0"/>
                  <a:t>k-1</a:t>
                </a:r>
                <a:r>
                  <a:rPr lang="zh-CN" altLang="en-US" sz="2000" dirty="0" smtClean="0"/>
                  <a:t>项</a:t>
                </a:r>
                <a:r>
                  <a:rPr lang="zh-CN" altLang="en-US" sz="2000" dirty="0" smtClean="0"/>
                  <a:t>集删除（</a:t>
                </a:r>
                <a:r>
                  <a:rPr lang="zh-CN" altLang="en-US" sz="2000" dirty="0" smtClean="0"/>
                  <a:t>该</a:t>
                </a:r>
                <a:r>
                  <a:rPr lang="en-US" altLang="zh-CN" sz="2000" dirty="0"/>
                  <a:t>k</a:t>
                </a:r>
                <a:r>
                  <a:rPr lang="zh-CN" altLang="en-US" sz="2000" dirty="0" smtClean="0"/>
                  <a:t>项</a:t>
                </a:r>
                <a:r>
                  <a:rPr lang="zh-CN" altLang="en-US" sz="2000" dirty="0" smtClean="0"/>
                  <a:t>集也一定为非频繁项集）。</a:t>
                </a:r>
                <a:endParaRPr lang="en-US" altLang="zh-CN" sz="2000" dirty="0" smtClean="0"/>
              </a:p>
              <a:p>
                <a:r>
                  <a:rPr lang="en-US" altLang="zh-CN" dirty="0" smtClean="0"/>
                  <a:t>Support Count</a:t>
                </a:r>
              </a:p>
              <a:p>
                <a:pPr lvl="1"/>
                <a:r>
                  <a:rPr lang="zh-CN" altLang="en-US" sz="2000" dirty="0" smtClean="0"/>
                  <a:t>对于</a:t>
                </a:r>
                <a:r>
                  <a:rPr lang="en-US" altLang="zh-CN" sz="2000" dirty="0" smtClean="0"/>
                  <a:t>pruning</a:t>
                </a:r>
                <a:r>
                  <a:rPr lang="zh-CN" altLang="en-US" sz="2000" dirty="0" smtClean="0"/>
                  <a:t>之后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，通过支持度计数，删除其中支持度计数小于</a:t>
                </a:r>
                <a:r>
                  <a:rPr lang="en-US" altLang="zh-CN" sz="2000" dirty="0" err="1" smtClean="0"/>
                  <a:t>min_sup</a:t>
                </a:r>
                <a:r>
                  <a:rPr lang="zh-CN" altLang="en-US" sz="2000" dirty="0" smtClean="0"/>
                  <a:t>的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项</a:t>
                </a:r>
                <a:r>
                  <a:rPr lang="zh-CN" altLang="en-US" sz="2000" dirty="0" smtClean="0"/>
                  <a:t>集，剩余的部分即为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898775"/>
              </a:xfrm>
              <a:blipFill>
                <a:blip r:embed="rId3"/>
                <a:stretch>
                  <a:fillRect l="-1391" t="-3361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3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28" y="2817677"/>
            <a:ext cx="7145972" cy="31227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/>
              <a:t>itemset</a:t>
            </a:r>
            <a:r>
              <a:rPr lang="en-US" altLang="zh-CN" dirty="0"/>
              <a:t>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重复上述步骤，直到找到频繁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259" y="2433046"/>
            <a:ext cx="1880411" cy="21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</a:t>
            </a:r>
            <a:r>
              <a:rPr lang="en-US" altLang="zh-CN" dirty="0" smtClean="0"/>
              <a:t>Association </a:t>
            </a:r>
            <a:r>
              <a:rPr lang="en-US" altLang="zh-CN" dirty="0"/>
              <a:t>R</a:t>
            </a:r>
            <a:r>
              <a:rPr lang="en-US" altLang="zh-CN" dirty="0" smtClean="0"/>
              <a:t>ule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167255"/>
              </a:xfrm>
            </p:spPr>
            <p:txBody>
              <a:bodyPr/>
              <a:lstStyle/>
              <a:p>
                <a:r>
                  <a:rPr lang="zh-CN" altLang="en-US" dirty="0" smtClean="0"/>
                  <a:t>对于最终得到的频繁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项集</a:t>
                </a:r>
                <a:r>
                  <a:rPr lang="zh-CN" altLang="en-US" dirty="0" smtClean="0"/>
                  <a:t>，通过计算最</a:t>
                </a:r>
                <a:r>
                  <a:rPr lang="zh-CN" altLang="en-US" dirty="0" smtClean="0"/>
                  <a:t>小支持度阈值和最小置信度阈值，产生强关联规则。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167255"/>
              </a:xfrm>
              <a:blipFill>
                <a:blip r:embed="rId3"/>
                <a:stretch>
                  <a:fillRect l="-1391" t="-5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9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Apriori</a:t>
            </a:r>
            <a:r>
              <a:rPr lang="en-US" altLang="zh-CN" dirty="0" smtClean="0"/>
              <a:t> Evaluation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83367"/>
              </p:ext>
            </p:extLst>
          </p:nvPr>
        </p:nvGraphicFramePr>
        <p:xfrm>
          <a:off x="1000760" y="1993900"/>
          <a:ext cx="714248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4083756619"/>
                    </a:ext>
                  </a:extLst>
                </a:gridCol>
                <a:gridCol w="3591560">
                  <a:extLst>
                    <a:ext uri="{9D8B030D-6E8A-4147-A177-3AD203B41FA5}">
                      <a16:colId xmlns:a16="http://schemas.microsoft.com/office/drawing/2014/main" val="318205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3323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、原理简单，容易实现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、频繁项集挖掘的经典算法，很多其他频繁项集挖掘算法都利用了</a:t>
                      </a:r>
                      <a:r>
                        <a:rPr lang="en-US" altLang="zh-CN" dirty="0" err="1" smtClean="0"/>
                        <a:t>Apriori</a:t>
                      </a:r>
                      <a:r>
                        <a:rPr lang="zh-CN" altLang="en-US" dirty="0" smtClean="0"/>
                        <a:t>的算法思想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、需要产生大量的候选项集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、可能需要重复地扫描整个数据库，通过模式匹配检查一个很大的候选集合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74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7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FP-growth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913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频繁模式增长（</a:t>
            </a:r>
            <a:r>
              <a:rPr lang="en-US" altLang="zh-CN" dirty="0" smtClean="0"/>
              <a:t>Frequent-Pattern Growth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000" dirty="0"/>
              <a:t>不需</a:t>
            </a:r>
            <a:r>
              <a:rPr lang="zh-CN" altLang="en-US" sz="2000" dirty="0" smtClean="0"/>
              <a:t>要产生候选项集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构造</a:t>
            </a:r>
            <a:r>
              <a:rPr lang="en-US" altLang="zh-CN" sz="2000" dirty="0" smtClean="0"/>
              <a:t>FP-tree</a:t>
            </a:r>
            <a:r>
              <a:rPr lang="zh-CN" altLang="en-US" sz="2000" dirty="0" smtClean="0"/>
              <a:t>，通过挖掘</a:t>
            </a:r>
            <a:r>
              <a:rPr lang="en-US" altLang="zh-CN" sz="2000" dirty="0" smtClean="0"/>
              <a:t>FP-tree</a:t>
            </a:r>
            <a:r>
              <a:rPr lang="zh-CN" altLang="en-US" sz="2000" dirty="0" smtClean="0"/>
              <a:t>，找到频繁项集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效</a:t>
            </a:r>
            <a:r>
              <a:rPr lang="zh-CN" altLang="en-US" sz="2000" dirty="0" smtClean="0"/>
              <a:t>率比</a:t>
            </a:r>
            <a:r>
              <a:rPr lang="en-US" altLang="zh-CN" sz="2000" dirty="0" err="1" smtClean="0"/>
              <a:t>Apriori</a:t>
            </a:r>
            <a:r>
              <a:rPr lang="zh-CN" altLang="en-US" sz="2000" dirty="0" smtClean="0"/>
              <a:t>更高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27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Sample3: How to use FP-growth to find frequent </a:t>
            </a:r>
            <a:r>
              <a:rPr lang="en-US" altLang="zh-CN" sz="2000" dirty="0" err="1"/>
              <a:t>itemset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r>
              <a:rPr lang="zh-CN" altLang="en-US" sz="2000" dirty="0"/>
              <a:t>给定一组事务数据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 smtClean="0"/>
              <a:t>设</a:t>
            </a:r>
            <a:r>
              <a:rPr lang="en-US" altLang="zh-CN" sz="2000" dirty="0" err="1" smtClean="0"/>
              <a:t>min_sup</a:t>
            </a:r>
            <a:r>
              <a:rPr lang="en-US" altLang="zh-CN" sz="2000" dirty="0" smtClean="0"/>
              <a:t>=20%</a:t>
            </a:r>
            <a:r>
              <a:rPr lang="zh-CN" altLang="en-US" sz="2000" dirty="0" smtClean="0"/>
              <a:t>，求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中的频繁项集。</a:t>
            </a:r>
            <a:endParaRPr lang="en-US" altLang="zh-CN" sz="20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3162"/>
              </p:ext>
            </p:extLst>
          </p:nvPr>
        </p:nvGraphicFramePr>
        <p:xfrm>
          <a:off x="5802630" y="2222022"/>
          <a:ext cx="1483360" cy="355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3325884373"/>
                    </a:ext>
                  </a:extLst>
                </a:gridCol>
              </a:tblGrid>
              <a:tr h="323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Items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92514"/>
                  </a:ext>
                </a:extLst>
              </a:tr>
              <a:tr h="323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A,B,C,E,F,O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75864"/>
                  </a:ext>
                </a:extLst>
              </a:tr>
              <a:tr h="3235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A,C,G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05795"/>
                  </a:ext>
                </a:extLst>
              </a:tr>
              <a:tr h="3235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E,I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29553"/>
                  </a:ext>
                </a:extLst>
              </a:tr>
              <a:tr h="3235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A,C,D,E,G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7751"/>
                  </a:ext>
                </a:extLst>
              </a:tr>
              <a:tr h="3235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A,C,E,G,L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41977"/>
                  </a:ext>
                </a:extLst>
              </a:tr>
              <a:tr h="3235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E,J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36388"/>
                  </a:ext>
                </a:extLst>
              </a:tr>
              <a:tr h="323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A,B,C,E,F,P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88849"/>
                  </a:ext>
                </a:extLst>
              </a:tr>
              <a:tr h="323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A,C,D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84324"/>
                  </a:ext>
                </a:extLst>
              </a:tr>
              <a:tr h="323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A,C,E,G,M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00453"/>
                  </a:ext>
                </a:extLst>
              </a:tr>
              <a:tr h="323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A,C,E,G,N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17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zh-CN" altLang="en-US" dirty="0"/>
              <a:t>建</a:t>
            </a:r>
            <a:r>
              <a:rPr lang="zh-CN" altLang="en-US" dirty="0" smtClean="0"/>
              <a:t>立项头表</a:t>
            </a:r>
            <a:endParaRPr lang="en-US" altLang="zh-CN" dirty="0" smtClean="0"/>
          </a:p>
          <a:p>
            <a:pPr lvl="1"/>
            <a:r>
              <a:rPr lang="zh-CN" altLang="en-US" sz="1800" dirty="0"/>
              <a:t>按</a:t>
            </a:r>
            <a:r>
              <a:rPr lang="zh-CN" altLang="en-US" sz="1800" dirty="0" smtClean="0"/>
              <a:t>照每个项在事务数据集中的出现次数，建立项头表，并根据项头表对数据集重新排序</a:t>
            </a:r>
            <a:endParaRPr lang="en-US" altLang="zh-CN" sz="1800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https://images2015.cnblogs.com/blog/1042406/201701/1042406-20170119161846125-5059038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7" y="2980390"/>
            <a:ext cx="5127625" cy="33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：构造</a:t>
            </a:r>
            <a:r>
              <a:rPr lang="en-US" altLang="zh-CN" dirty="0" smtClean="0"/>
              <a:t>FP-tree</a:t>
            </a:r>
          </a:p>
          <a:p>
            <a:pPr lvl="1"/>
            <a:r>
              <a:rPr lang="zh-CN" altLang="en-US" sz="1800" dirty="0" smtClean="0"/>
              <a:t>对排序后的数据集逐条遍历，构建</a:t>
            </a:r>
            <a:r>
              <a:rPr lang="en-US" altLang="zh-CN" sz="1800" dirty="0" smtClean="0"/>
              <a:t>FP-tree </a:t>
            </a:r>
            <a:endParaRPr lang="zh-CN" altLang="en-US" sz="1800" dirty="0"/>
          </a:p>
        </p:txBody>
      </p:sp>
      <p:pic>
        <p:nvPicPr>
          <p:cNvPr id="2050" name="Picture 2" descr="https://images2015.cnblogs.com/blog/1042406/201701/1042406-20170119163935296-13866962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60" y="2562012"/>
            <a:ext cx="4696916" cy="320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06" y="2562012"/>
            <a:ext cx="4804093" cy="3282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060" y="2554954"/>
            <a:ext cx="5555759" cy="32891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831" y="2554954"/>
            <a:ext cx="5585271" cy="33066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6043" y="2550391"/>
            <a:ext cx="5533233" cy="32758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6544" y="2550391"/>
            <a:ext cx="5612696" cy="33228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0796" y="2551332"/>
            <a:ext cx="5434344" cy="32172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4211" y="2550391"/>
            <a:ext cx="5622059" cy="33283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8513" y="2549637"/>
            <a:ext cx="5594252" cy="331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3715" y="2523671"/>
            <a:ext cx="5623495" cy="33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0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Sample1: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组超市商品销售清单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18253"/>
              </p:ext>
            </p:extLst>
          </p:nvPr>
        </p:nvGraphicFramePr>
        <p:xfrm>
          <a:off x="628651" y="2862119"/>
          <a:ext cx="340059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598">
                  <a:extLst>
                    <a:ext uri="{9D8B030D-6E8A-4147-A177-3AD203B41FA5}">
                      <a16:colId xmlns:a16="http://schemas.microsoft.com/office/drawing/2014/main" val="22465709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商</a:t>
                      </a:r>
                      <a:r>
                        <a:rPr lang="zh-CN" altLang="en-US" sz="1400" dirty="0" smtClean="0"/>
                        <a:t>品销售记</a:t>
                      </a:r>
                      <a:r>
                        <a:rPr lang="zh-CN" altLang="en-US" sz="1400" dirty="0" smtClean="0"/>
                        <a:t>录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874573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啤酒、辣条、可乐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57201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可乐、薯条、辣条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069580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啤酒、辣条、火腿肠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13034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可乐、薯条、火腿肠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78619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可乐、薯条、酸奶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36905558"/>
                  </a:ext>
                </a:extLst>
              </a:tr>
            </a:tbl>
          </a:graphicData>
        </a:graphic>
      </p:graphicFrame>
      <p:sp>
        <p:nvSpPr>
          <p:cNvPr id="5" name="云形 4"/>
          <p:cNvSpPr/>
          <p:nvPr/>
        </p:nvSpPr>
        <p:spPr>
          <a:xfrm>
            <a:off x="5062624" y="1504604"/>
            <a:ext cx="1745500" cy="978333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/>
              <a:t>如果你是超市经理，会制定怎样的销售策略？</a:t>
            </a:r>
          </a:p>
        </p:txBody>
      </p:sp>
      <p:sp>
        <p:nvSpPr>
          <p:cNvPr id="6" name="右箭头 5"/>
          <p:cNvSpPr/>
          <p:nvPr/>
        </p:nvSpPr>
        <p:spPr>
          <a:xfrm>
            <a:off x="4355869" y="3620424"/>
            <a:ext cx="432262" cy="152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28722"/>
              </p:ext>
            </p:extLst>
          </p:nvPr>
        </p:nvGraphicFramePr>
        <p:xfrm>
          <a:off x="5062624" y="3140248"/>
          <a:ext cx="361603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018">
                  <a:extLst>
                    <a:ext uri="{9D8B030D-6E8A-4147-A177-3AD203B41FA5}">
                      <a16:colId xmlns:a16="http://schemas.microsoft.com/office/drawing/2014/main" val="1893162799"/>
                    </a:ext>
                  </a:extLst>
                </a:gridCol>
                <a:gridCol w="1808018">
                  <a:extLst>
                    <a:ext uri="{9D8B030D-6E8A-4147-A177-3AD203B41FA5}">
                      <a16:colId xmlns:a16="http://schemas.microsoft.com/office/drawing/2014/main" val="100306562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组合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出现次数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827458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啤酒、辣条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661783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可乐、薯条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081774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可乐、辣条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7909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中挖掘频繁项集</a:t>
            </a:r>
            <a:endParaRPr lang="en-US" altLang="zh-CN" dirty="0" smtClean="0"/>
          </a:p>
          <a:p>
            <a:pPr lvl="1"/>
            <a:r>
              <a:rPr lang="zh-CN" altLang="en-US" sz="1600" dirty="0"/>
              <a:t>逆</a:t>
            </a:r>
            <a:r>
              <a:rPr lang="zh-CN" altLang="en-US" sz="1600" dirty="0" smtClean="0"/>
              <a:t>序挖掘项头表表项，直到遍历整个项头表，发现频繁项集。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条</a:t>
            </a:r>
            <a:r>
              <a:rPr lang="zh-CN" altLang="en-US" sz="1600" dirty="0" smtClean="0"/>
              <a:t>件模式基：与该项一起出现的前缀路径集构成，同时需要满足最小值支持度阈值要求。</a:t>
            </a:r>
            <a:endParaRPr lang="en-US" altLang="zh-CN" sz="16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08" y="3200400"/>
            <a:ext cx="5301555" cy="2886752"/>
          </a:xfrm>
          <a:prstGeom prst="rect">
            <a:avLst/>
          </a:prstGeom>
        </p:spPr>
      </p:pic>
      <p:sp>
        <p:nvSpPr>
          <p:cNvPr id="7" name="线形标注 2 6"/>
          <p:cNvSpPr/>
          <p:nvPr/>
        </p:nvSpPr>
        <p:spPr>
          <a:xfrm>
            <a:off x="6979920" y="3200400"/>
            <a:ext cx="1463040" cy="650240"/>
          </a:xfrm>
          <a:prstGeom prst="borderCallout2">
            <a:avLst>
              <a:gd name="adj1" fmla="val 18750"/>
              <a:gd name="adj2" fmla="val -8333"/>
              <a:gd name="adj3" fmla="val 18749"/>
              <a:gd name="adj4" fmla="val -28031"/>
              <a:gd name="adj5" fmla="val 45034"/>
              <a:gd name="adj6" fmla="val -33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发现的频繁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项集</a:t>
            </a:r>
            <a:r>
              <a:rPr lang="en-US" altLang="zh-CN" sz="1400" dirty="0" smtClean="0"/>
              <a:t>{A,C,E,B,F}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848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3074" name="Picture 2" descr="https://images2015.cnblogs.com/blog/1042406/201701/1042406-20170119171924093-133184122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9" y="2844137"/>
            <a:ext cx="5194541" cy="2824826"/>
          </a:xfr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中挖掘频繁项集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线形标注 2 4"/>
          <p:cNvSpPr/>
          <p:nvPr/>
        </p:nvSpPr>
        <p:spPr>
          <a:xfrm>
            <a:off x="6979920" y="3200400"/>
            <a:ext cx="1463040" cy="650240"/>
          </a:xfrm>
          <a:prstGeom prst="borderCallout2">
            <a:avLst>
              <a:gd name="adj1" fmla="val 18750"/>
              <a:gd name="adj2" fmla="val -8333"/>
              <a:gd name="adj3" fmla="val 18749"/>
              <a:gd name="adj4" fmla="val -28031"/>
              <a:gd name="adj5" fmla="val 45034"/>
              <a:gd name="adj6" fmla="val -33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发现的频</a:t>
            </a:r>
            <a:r>
              <a:rPr lang="zh-CN" altLang="en-US" sz="1400" dirty="0" smtClean="0"/>
              <a:t>繁</a:t>
            </a:r>
            <a:r>
              <a:rPr lang="en-US" altLang="zh-CN" sz="1400" dirty="0"/>
              <a:t>3</a:t>
            </a:r>
            <a:r>
              <a:rPr lang="zh-CN" altLang="en-US" sz="1400" dirty="0" smtClean="0"/>
              <a:t>项</a:t>
            </a:r>
            <a:r>
              <a:rPr lang="zh-CN" altLang="en-US" sz="1400" dirty="0" smtClean="0"/>
              <a:t>集</a:t>
            </a:r>
            <a:r>
              <a:rPr lang="en-US" altLang="zh-CN" sz="1400" dirty="0" smtClean="0"/>
              <a:t>{</a:t>
            </a:r>
            <a:r>
              <a:rPr lang="en-US" altLang="zh-CN" sz="1400" dirty="0" smtClean="0"/>
              <a:t>A,C,D}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54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4098" name="Picture 2" descr="https://images2015.cnblogs.com/blog/1042406/201701/1042406-20170119205839703-73925249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95" y="2773680"/>
            <a:ext cx="5173044" cy="22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中挖掘频繁项集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" name="线形标注 2 5"/>
          <p:cNvSpPr/>
          <p:nvPr/>
        </p:nvSpPr>
        <p:spPr>
          <a:xfrm>
            <a:off x="7052310" y="2773680"/>
            <a:ext cx="1463040" cy="650240"/>
          </a:xfrm>
          <a:prstGeom prst="borderCallout2">
            <a:avLst>
              <a:gd name="adj1" fmla="val 18750"/>
              <a:gd name="adj2" fmla="val -8333"/>
              <a:gd name="adj3" fmla="val 18749"/>
              <a:gd name="adj4" fmla="val -28031"/>
              <a:gd name="adj5" fmla="val 45034"/>
              <a:gd name="adj6" fmla="val -33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发现的频</a:t>
            </a:r>
            <a:r>
              <a:rPr lang="zh-CN" altLang="en-US" sz="1400" dirty="0" smtClean="0"/>
              <a:t>繁</a:t>
            </a:r>
            <a:r>
              <a:rPr lang="en-US" altLang="zh-CN" sz="1400" dirty="0"/>
              <a:t>4</a:t>
            </a:r>
            <a:r>
              <a:rPr lang="zh-CN" altLang="en-US" sz="1400" dirty="0" smtClean="0"/>
              <a:t>项</a:t>
            </a:r>
            <a:r>
              <a:rPr lang="zh-CN" altLang="en-US" sz="1400" dirty="0" smtClean="0"/>
              <a:t>集</a:t>
            </a:r>
            <a:r>
              <a:rPr lang="en-US" altLang="zh-CN" sz="1400" dirty="0" smtClean="0"/>
              <a:t>{</a:t>
            </a:r>
            <a:r>
              <a:rPr lang="en-US" altLang="zh-CN" sz="1400" dirty="0" smtClean="0"/>
              <a:t>A,C,E,G}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886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5122" name="Picture 2" descr="https://images2015.cnblogs.com/blog/1042406/201701/1042406-20170119210046375-5932755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5" y="2634646"/>
            <a:ext cx="4870366" cy="210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中挖掘频繁项集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" name="线形标注 2 5"/>
          <p:cNvSpPr/>
          <p:nvPr/>
        </p:nvSpPr>
        <p:spPr>
          <a:xfrm>
            <a:off x="6381115" y="4416410"/>
            <a:ext cx="1463040" cy="650240"/>
          </a:xfrm>
          <a:prstGeom prst="borderCallout2">
            <a:avLst>
              <a:gd name="adj1" fmla="val 18750"/>
              <a:gd name="adj2" fmla="val -8333"/>
              <a:gd name="adj3" fmla="val 18749"/>
              <a:gd name="adj4" fmla="val -28031"/>
              <a:gd name="adj5" fmla="val -53404"/>
              <a:gd name="adj6" fmla="val -64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发现的频</a:t>
            </a:r>
            <a:r>
              <a:rPr lang="zh-CN" altLang="en-US" sz="1400" dirty="0" smtClean="0"/>
              <a:t>繁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项</a:t>
            </a:r>
            <a:r>
              <a:rPr lang="zh-CN" altLang="en-US" sz="1400" dirty="0" smtClean="0"/>
              <a:t>集</a:t>
            </a:r>
            <a:r>
              <a:rPr lang="en-US" altLang="zh-CN" sz="1400" dirty="0" smtClean="0"/>
              <a:t>{</a:t>
            </a:r>
            <a:r>
              <a:rPr lang="en-US" altLang="zh-CN" sz="1400" dirty="0" smtClean="0"/>
              <a:t>A,C,E}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6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6146" name="Picture 2" descr="https://images2015.cnblogs.com/blog/1042406/201701/1042406-20170119210254812-195938874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55" y="2784306"/>
            <a:ext cx="4829726" cy="20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FP-tree</a:t>
            </a:r>
            <a:r>
              <a:rPr lang="zh-CN" altLang="en-US" dirty="0" smtClean="0"/>
              <a:t>中挖掘频繁项集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" name="线形标注 2 5"/>
          <p:cNvSpPr/>
          <p:nvPr/>
        </p:nvSpPr>
        <p:spPr>
          <a:xfrm>
            <a:off x="6553200" y="4516120"/>
            <a:ext cx="1463040" cy="650240"/>
          </a:xfrm>
          <a:prstGeom prst="borderCallout2">
            <a:avLst>
              <a:gd name="adj1" fmla="val 18750"/>
              <a:gd name="adj2" fmla="val -8333"/>
              <a:gd name="adj3" fmla="val 18749"/>
              <a:gd name="adj4" fmla="val -28031"/>
              <a:gd name="adj5" fmla="val -94029"/>
              <a:gd name="adj6" fmla="val -54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发现的频</a:t>
            </a:r>
            <a:r>
              <a:rPr lang="zh-CN" altLang="en-US" sz="1400" dirty="0" smtClean="0"/>
              <a:t>繁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项</a:t>
            </a:r>
            <a:r>
              <a:rPr lang="zh-CN" altLang="en-US" sz="1400" dirty="0" smtClean="0"/>
              <a:t>集</a:t>
            </a:r>
            <a:r>
              <a:rPr lang="en-US" altLang="zh-CN" sz="1400" dirty="0" smtClean="0"/>
              <a:t>{</a:t>
            </a:r>
            <a:r>
              <a:rPr lang="en-US" altLang="zh-CN" sz="1400" dirty="0" smtClean="0"/>
              <a:t>A,C}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75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频繁项集、关联规则的主要应用：</a:t>
            </a:r>
            <a:endParaRPr lang="en-US" altLang="zh-CN" dirty="0" smtClean="0"/>
          </a:p>
          <a:p>
            <a:pPr lvl="2"/>
            <a:r>
              <a:rPr lang="en-US" altLang="zh-CN" sz="2400" dirty="0" smtClean="0"/>
              <a:t>1.</a:t>
            </a:r>
            <a:r>
              <a:rPr lang="zh-CN" altLang="en-US" sz="2400" dirty="0" smtClean="0"/>
              <a:t>市场决策（购物篮分析）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2.</a:t>
            </a:r>
            <a:r>
              <a:rPr lang="zh-CN" altLang="en-US" sz="2400" dirty="0" smtClean="0"/>
              <a:t>数据预处理，发现主要特征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3.</a:t>
            </a:r>
            <a:r>
              <a:rPr lang="zh-CN" altLang="en-US" sz="2400" dirty="0" smtClean="0"/>
              <a:t>在社交媒体中，发现热点话题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4.</a:t>
            </a:r>
            <a:r>
              <a:rPr lang="zh-CN" altLang="en-US" sz="2400" dirty="0"/>
              <a:t>根</a:t>
            </a:r>
            <a:r>
              <a:rPr lang="zh-CN" altLang="en-US" sz="2400" dirty="0" smtClean="0"/>
              <a:t>据已有的数据集进行预测。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25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Association </a:t>
            </a:r>
            <a:r>
              <a:rPr lang="en-US" altLang="zh-CN" dirty="0"/>
              <a:t>A</a:t>
            </a:r>
            <a:r>
              <a:rPr lang="en-US" altLang="zh-CN" dirty="0" smtClean="0"/>
              <a:t>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330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/>
              <a:t>频</a:t>
            </a:r>
            <a:r>
              <a:rPr lang="zh-CN" altLang="en-US" dirty="0" smtClean="0"/>
              <a:t>繁出现的商品组合可以摆放近点；（著名的啤酒与尿布）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/>
              <a:t>哪</a:t>
            </a:r>
            <a:r>
              <a:rPr lang="zh-CN" altLang="en-US" dirty="0" smtClean="0"/>
              <a:t>些附属商品可以降价，和主体商品捆绑销售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05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define association rule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1.support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2.confidence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24377"/>
              </p:ext>
            </p:extLst>
          </p:nvPr>
        </p:nvGraphicFramePr>
        <p:xfrm>
          <a:off x="628650" y="4195964"/>
          <a:ext cx="361603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018">
                  <a:extLst>
                    <a:ext uri="{9D8B030D-6E8A-4147-A177-3AD203B41FA5}">
                      <a16:colId xmlns:a16="http://schemas.microsoft.com/office/drawing/2014/main" val="1893162799"/>
                    </a:ext>
                  </a:extLst>
                </a:gridCol>
                <a:gridCol w="1808018">
                  <a:extLst>
                    <a:ext uri="{9D8B030D-6E8A-4147-A177-3AD203B41FA5}">
                      <a16:colId xmlns:a16="http://schemas.microsoft.com/office/drawing/2014/main" val="100306562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组合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出现次数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827458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啤酒、辣条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661783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可乐、薯条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081774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可乐、辣条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79098643"/>
                  </a:ext>
                </a:extLst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404446" y="4655127"/>
            <a:ext cx="498764" cy="10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501904"/>
                  </p:ext>
                </p:extLst>
              </p:nvPr>
            </p:nvGraphicFramePr>
            <p:xfrm>
              <a:off x="5062971" y="4195964"/>
              <a:ext cx="3616036" cy="112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6036">
                      <a:extLst>
                        <a:ext uri="{9D8B030D-6E8A-4147-A177-3AD203B41FA5}">
                          <a16:colId xmlns:a16="http://schemas.microsoft.com/office/drawing/2014/main" val="189316279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Association</a:t>
                          </a:r>
                          <a:r>
                            <a:rPr lang="en-US" altLang="zh-CN" sz="1400" baseline="0" dirty="0" smtClean="0"/>
                            <a:t> Rule</a:t>
                          </a:r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18274587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400" dirty="0" smtClean="0"/>
                            <a:t>啤酒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辣条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[support=40%;confidence=100%]</a:t>
                          </a:r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26617836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400" dirty="0" smtClean="0"/>
                            <a:t>可乐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薯条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[support=60%;confidence=75%]</a:t>
                          </a:r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2081774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400" dirty="0" smtClean="0"/>
                            <a:t>可乐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⇒ </m:t>
                              </m:r>
                            </m:oMath>
                          </a14:m>
                          <a:r>
                            <a:rPr lang="zh-CN" altLang="en-US" sz="1400" dirty="0" smtClean="0"/>
                            <a:t>辣条</a:t>
                          </a:r>
                          <a:r>
                            <a:rPr lang="en-US" altLang="zh-CN" sz="1400" dirty="0" smtClean="0"/>
                            <a:t>[support=50%;confidence=50%]</a:t>
                          </a:r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579098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501904"/>
                  </p:ext>
                </p:extLst>
              </p:nvPr>
            </p:nvGraphicFramePr>
            <p:xfrm>
              <a:off x="5062971" y="4195964"/>
              <a:ext cx="3616036" cy="112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6036">
                      <a:extLst>
                        <a:ext uri="{9D8B030D-6E8A-4147-A177-3AD203B41FA5}">
                          <a16:colId xmlns:a16="http://schemas.microsoft.com/office/drawing/2014/main" val="1893162799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Association</a:t>
                          </a:r>
                          <a:r>
                            <a:rPr lang="en-US" altLang="zh-CN" sz="1400" baseline="0" dirty="0" smtClean="0"/>
                            <a:t> Rule</a:t>
                          </a:r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182745877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4"/>
                          <a:stretch>
                            <a:fillRect l="-168" t="-108696" r="-673" b="-2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178367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4"/>
                          <a:stretch>
                            <a:fillRect l="-168" t="-204255" r="-673" b="-123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17746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4"/>
                          <a:stretch>
                            <a:fillRect l="-168" t="-310870" r="-673" b="-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90986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68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define association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383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最小支持度阈值（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min_sup</a:t>
            </a:r>
            <a:r>
              <a:rPr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最小置信度阈值（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min_conf</a:t>
            </a:r>
            <a:r>
              <a:rPr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如果同时满足最小支持度阈值与最小置信度阈值，则称这样的关联规则为强规则。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71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769" y="3107426"/>
            <a:ext cx="5273040" cy="3283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define association rule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47561"/>
              </a:xfrm>
            </p:spPr>
            <p:txBody>
              <a:bodyPr/>
              <a:lstStyle/>
              <a:p>
                <a:r>
                  <a:rPr lang="en-US" altLang="zh-CN" dirty="0" smtClean="0"/>
                  <a:t>3.Itemset</a:t>
                </a:r>
              </a:p>
              <a:p>
                <a:pPr lvl="1"/>
                <a:r>
                  <a:rPr lang="en-US" altLang="zh-CN" sz="2000" dirty="0" smtClean="0"/>
                  <a:t>k-</a:t>
                </a:r>
                <a:r>
                  <a:rPr lang="en-US" altLang="zh-CN" sz="2000" dirty="0" err="1" smtClean="0"/>
                  <a:t>itemset</a:t>
                </a:r>
                <a:r>
                  <a:rPr lang="zh-CN" altLang="en-US" sz="2000" dirty="0" smtClean="0"/>
                  <a:t>：包含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个项的集合，记为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lvl="1"/>
                <a:r>
                  <a:rPr lang="zh-CN" altLang="en-US" sz="2000" dirty="0"/>
                  <a:t>含</a:t>
                </a:r>
                <a:r>
                  <a:rPr lang="zh-CN" altLang="en-US" sz="2000" dirty="0" smtClean="0"/>
                  <a:t>有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个元素的集合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，包含的项集个数为：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47561"/>
              </a:xfrm>
              <a:blipFill>
                <a:blip r:embed="rId4"/>
                <a:stretch>
                  <a:fillRect l="-1391" t="-5904" b="-15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s://img-blog.csdn.net/20160509191340869?watermark/2/text/aHR0cDovL2Jsb2cuY3Nkbi5uZXQv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4480" y="1761513"/>
            <a:ext cx="1964979" cy="19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img-blog.csdn.net/20160509191340869?watermark/2/text/aHR0cDovL2Jsb2cuY3Nkbi5uZXQv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1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 </a:t>
            </a:r>
            <a:r>
              <a:rPr lang="en-US" altLang="zh-CN" dirty="0" err="1" smtClean="0"/>
              <a:t>Itemset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451735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min_sup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{A,B}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是一个频繁项集，频繁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项集记为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显然，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如果项集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是一个频繁项集，那么它的所有子集都是频繁项集。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451735"/>
              </a:xfrm>
              <a:blipFill>
                <a:blip r:embed="rId3"/>
                <a:stretch>
                  <a:fillRect l="-1391" t="-4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0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frequent 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" y="1825625"/>
            <a:ext cx="8488680" cy="4351338"/>
          </a:xfrm>
        </p:spPr>
        <p:txBody>
          <a:bodyPr/>
          <a:lstStyle/>
          <a:p>
            <a:r>
              <a:rPr lang="en-US" altLang="zh-CN" dirty="0" smtClean="0"/>
              <a:t>Sample2: How to use </a:t>
            </a:r>
            <a:r>
              <a:rPr lang="en-US" altLang="zh-CN" dirty="0" err="1" smtClean="0"/>
              <a:t>Apriori</a:t>
            </a:r>
            <a:r>
              <a:rPr lang="en-US" altLang="zh-CN" dirty="0" smtClean="0"/>
              <a:t> to find frequent </a:t>
            </a:r>
            <a:r>
              <a:rPr lang="en-US" altLang="zh-CN" dirty="0" err="1" smtClean="0"/>
              <a:t>itemset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给定一组事务数</a:t>
            </a:r>
            <a:r>
              <a:rPr lang="zh-CN" altLang="en-US" dirty="0" smtClean="0"/>
              <a:t>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如下：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</a:t>
            </a:r>
            <a:r>
              <a:rPr lang="en-US" altLang="zh-CN" dirty="0" err="1" smtClean="0"/>
              <a:t>min_sup</a:t>
            </a:r>
            <a:r>
              <a:rPr lang="en-US" altLang="zh-CN" dirty="0" smtClean="0"/>
              <a:t> = 0.5,</a:t>
            </a:r>
            <a:r>
              <a:rPr lang="zh-CN" altLang="en-US" dirty="0" smtClean="0"/>
              <a:t>求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中的频繁项集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89958"/>
              </p:ext>
            </p:extLst>
          </p:nvPr>
        </p:nvGraphicFramePr>
        <p:xfrm>
          <a:off x="1623060" y="29311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24576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560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Items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53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A,C,D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36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B,C,E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97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A,B,C,E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64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B,E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16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2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frequent </a:t>
            </a:r>
            <a:r>
              <a:rPr lang="en-US" altLang="zh-CN" dirty="0" err="1" smtClean="0"/>
              <a:t>itemset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Step1:</a:t>
                </a: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产生候选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，通过支持度计数比较产生频繁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6" y="2871017"/>
            <a:ext cx="8396287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5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16366</TotalTime>
  <Words>1687</Words>
  <Application>Microsoft Office PowerPoint</Application>
  <PresentationFormat>全屏显示(4:3)</PresentationFormat>
  <Paragraphs>182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华文中宋</vt:lpstr>
      <vt:lpstr>Arial</vt:lpstr>
      <vt:lpstr>Calibri</vt:lpstr>
      <vt:lpstr>Calibri Light</vt:lpstr>
      <vt:lpstr>Cambria Math</vt:lpstr>
      <vt:lpstr>Times New Roman</vt:lpstr>
      <vt:lpstr>Office 主题​​</vt:lpstr>
      <vt:lpstr>Apriori &amp; FP-growth</vt:lpstr>
      <vt:lpstr>Sample1:</vt:lpstr>
      <vt:lpstr>Association Analysis</vt:lpstr>
      <vt:lpstr>How to define association rule</vt:lpstr>
      <vt:lpstr>How to define association rule</vt:lpstr>
      <vt:lpstr>How to define association rule</vt:lpstr>
      <vt:lpstr>Frequent Itemset</vt:lpstr>
      <vt:lpstr>Find frequent itemset(1)</vt:lpstr>
      <vt:lpstr>Find frequent itemset（1）</vt:lpstr>
      <vt:lpstr>Find frequent itemset(1)</vt:lpstr>
      <vt:lpstr>Find frequent itemset(1)</vt:lpstr>
      <vt:lpstr>Find frequent itemset(1)</vt:lpstr>
      <vt:lpstr>Find frequent itemset(1)</vt:lpstr>
      <vt:lpstr>Generate Association Rule</vt:lpstr>
      <vt:lpstr>Apriori Evaluation</vt:lpstr>
      <vt:lpstr>FP-growth</vt:lpstr>
      <vt:lpstr>Find frequent itemset(2)</vt:lpstr>
      <vt:lpstr>PowerPoint 演示文稿</vt:lpstr>
      <vt:lpstr>Find frequent itemset(2)</vt:lpstr>
      <vt:lpstr>Find frequent itemset(2)</vt:lpstr>
      <vt:lpstr>Find frequent itemset(2)</vt:lpstr>
      <vt:lpstr>Find frequent itemset(2)</vt:lpstr>
      <vt:lpstr>Find frequent itemset(2)</vt:lpstr>
      <vt:lpstr>Find frequent itemset(2)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罗 文</dc:creator>
  <cp:lastModifiedBy>罗 文</cp:lastModifiedBy>
  <cp:revision>75</cp:revision>
  <dcterms:created xsi:type="dcterms:W3CDTF">2018-09-25T05:39:38Z</dcterms:created>
  <dcterms:modified xsi:type="dcterms:W3CDTF">2018-10-09T03:08:30Z</dcterms:modified>
</cp:coreProperties>
</file>