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381" r:id="rId9"/>
    <p:sldId id="382" r:id="rId10"/>
    <p:sldId id="388" r:id="rId11"/>
    <p:sldId id="384" r:id="rId12"/>
    <p:sldId id="385" r:id="rId13"/>
    <p:sldId id="386" r:id="rId14"/>
    <p:sldId id="387" r:id="rId15"/>
    <p:sldId id="383" r:id="rId16"/>
    <p:sldId id="286" r:id="rId17"/>
    <p:sldId id="287" r:id="rId18"/>
    <p:sldId id="291" r:id="rId19"/>
    <p:sldId id="292" r:id="rId20"/>
    <p:sldId id="294" r:id="rId21"/>
    <p:sldId id="390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81" autoAdjust="0"/>
  </p:normalViewPr>
  <p:slideViewPr>
    <p:cSldViewPr snapToGrid="0">
      <p:cViewPr varScale="1">
        <p:scale>
          <a:sx n="75" d="100"/>
          <a:sy n="75" d="100"/>
        </p:scale>
        <p:origin x="16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Recurrent</a:t>
            </a:r>
            <a:r>
              <a:rPr lang="zh-CN" altLang="en-US" dirty="0" smtClean="0"/>
              <a:t>）循环神经网络通过将长度不定的输入分割为等长度的小块，然后将其依次的输入到网络中，从而实现了神经网络对变长输入的处理。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Recursive</a:t>
            </a:r>
            <a:r>
              <a:rPr lang="zh-CN" altLang="en-US" dirty="0" smtClean="0"/>
              <a:t>）递归神经网络处理树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图结构的的信息。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forget gate</a:t>
            </a:r>
          </a:p>
          <a:p>
            <a:r>
              <a:rPr lang="en-US" altLang="zh-CN" dirty="0" err="1" smtClean="0"/>
              <a:t>Zi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input gate</a:t>
            </a:r>
          </a:p>
          <a:p>
            <a:r>
              <a:rPr lang="en-US" altLang="zh-CN" dirty="0" smtClean="0"/>
              <a:t>Zo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output gate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1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Sequence to sequence 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对源语言进行编码，将源语言编码到一个固定维度的中间向量，然后在使用一个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进行解码翻译到目标语言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</a:t>
            </a:r>
            <a:r>
              <a:rPr lang="zh-TW" altLang="en-US" dirty="0" smtClean="0"/>
              <a:t>有哪</a:t>
            </a:r>
            <a:r>
              <a:rPr lang="zh-TW" altLang="en-US" dirty="0"/>
              <a:t>一個一定比較長或比較</a:t>
            </a:r>
            <a:r>
              <a:rPr lang="zh-TW" altLang="en-US" dirty="0" smtClean="0"/>
              <a:t>短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RNN-based Encoder-Decoder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982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More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916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involve many factors of W and repeated </a:t>
            </a:r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8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通过一个例子来分析一下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和普通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的区别，以及</a:t>
            </a:r>
            <a:r>
              <a:rPr lang="en-US" altLang="zh-CN" dirty="0" smtClean="0"/>
              <a:t>RNN</a:t>
            </a:r>
            <a:r>
              <a:rPr lang="zh-CN" altLang="en-US" smtClean="0"/>
              <a:t>适合处理于</a:t>
            </a:r>
            <a:r>
              <a:rPr lang="zh-CN" altLang="en-US" smtClean="0"/>
              <a:t>哪</a:t>
            </a:r>
            <a:r>
              <a:rPr lang="zh-CN" altLang="en-US" smtClean="0"/>
              <a:t>一类型的任务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订票系统，电脑客服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Slot Filling</a:t>
            </a:r>
            <a:r>
              <a:rPr lang="zh-CN" altLang="en-US" dirty="0" smtClean="0"/>
              <a:t>：语义解析中的工作，在某一特定话题下，句子中某些单词的含义，比较像分类。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将一个单词转换成固定长度的向量表示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网络：只包含一层全连接层</a:t>
            </a:r>
            <a:endParaRPr lang="en-US" altLang="zh-CN" dirty="0" smtClean="0"/>
          </a:p>
          <a:p>
            <a:r>
              <a:rPr lang="zh-CN" altLang="en-US" dirty="0" smtClean="0"/>
              <a:t>输入：词向量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2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全连接层，卷积层的神经网络不适合处理序列数据，数据在序列中的位置对结果有很大的影响。因此，要对神经网络进行改造，使得神经网络有记忆功能。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90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梯度爆炸：梯度值随着层的递进成指数级增长 （</a:t>
            </a:r>
            <a:r>
              <a:rPr lang="en-US" altLang="zh-CN" dirty="0" smtClean="0"/>
              <a:t>clipping</a:t>
            </a:r>
            <a:r>
              <a:rPr lang="zh-CN" altLang="en-US" dirty="0" smtClean="0"/>
              <a:t>技术）</a:t>
            </a:r>
            <a:endParaRPr lang="en-US" altLang="zh-CN" dirty="0" smtClean="0"/>
          </a:p>
          <a:p>
            <a:r>
              <a:rPr lang="zh-CN" altLang="en-US" dirty="0" smtClean="0"/>
              <a:t>梯度消失：梯度值随着层的递进越来越接近于零（改进网络结构：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1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3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23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27.png"/><Relationship Id="rId10" Type="http://schemas.openxmlformats.org/officeDocument/2006/relationships/image" Target="../media/image260.png"/><Relationship Id="rId4" Type="http://schemas.openxmlformats.org/officeDocument/2006/relationships/image" Target="../media/image22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9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9.png"/><Relationship Id="rId4" Type="http://schemas.openxmlformats.org/officeDocument/2006/relationships/image" Target="../media/image87.png"/><Relationship Id="rId9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Unfortunately …… 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RNN-based network is not always easy to learn</a:t>
            </a:r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682401"/>
            <a:ext cx="7384702" cy="4035551"/>
          </a:xfrm>
          <a:prstGeom prst="rect">
            <a:avLst/>
          </a:prstGeom>
        </p:spPr>
      </p:pic>
      <p:sp>
        <p:nvSpPr>
          <p:cNvPr id="7" name="文字方塊 7"/>
          <p:cNvSpPr txBox="1"/>
          <p:nvPr/>
        </p:nvSpPr>
        <p:spPr>
          <a:xfrm>
            <a:off x="2022649" y="2316632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experiments on Language modeling</a:t>
            </a:r>
            <a:endParaRPr lang="zh-TW" altLang="en-US" sz="2400" dirty="0"/>
          </a:p>
        </p:txBody>
      </p:sp>
      <p:sp>
        <p:nvSpPr>
          <p:cNvPr id="8" name="文字方塊 8"/>
          <p:cNvSpPr txBox="1"/>
          <p:nvPr/>
        </p:nvSpPr>
        <p:spPr>
          <a:xfrm>
            <a:off x="6798788" y="4691998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9" name="文字方塊 9"/>
          <p:cNvSpPr txBox="1"/>
          <p:nvPr/>
        </p:nvSpPr>
        <p:spPr>
          <a:xfrm>
            <a:off x="5864130" y="3668699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10" name="向下箭號 10"/>
          <p:cNvSpPr/>
          <p:nvPr/>
        </p:nvSpPr>
        <p:spPr>
          <a:xfrm>
            <a:off x="7001064" y="5192145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1"/>
          <p:cNvSpPr/>
          <p:nvPr/>
        </p:nvSpPr>
        <p:spPr>
          <a:xfrm rot="5400000">
            <a:off x="5335682" y="3754894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4"/>
          <p:cNvSpPr txBox="1"/>
          <p:nvPr/>
        </p:nvSpPr>
        <p:spPr>
          <a:xfrm rot="16200000">
            <a:off x="334388" y="4103822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6017" y="627252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Long Short-term Memory </a:t>
            </a:r>
            <a:endParaRPr lang="zh-TW" altLang="en-US" dirty="0"/>
          </a:p>
        </p:txBody>
      </p:sp>
      <p:sp>
        <p:nvSpPr>
          <p:cNvPr id="5" name="文字方塊 30"/>
          <p:cNvSpPr txBox="1"/>
          <p:nvPr/>
        </p:nvSpPr>
        <p:spPr>
          <a:xfrm>
            <a:off x="585373" y="4917142"/>
            <a:ext cx="261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 change slowly</a:t>
            </a:r>
            <a:endParaRPr lang="zh-TW" altLang="en-US" sz="2800" dirty="0"/>
          </a:p>
        </p:txBody>
      </p:sp>
      <p:sp>
        <p:nvSpPr>
          <p:cNvPr id="6" name="文字方塊 31"/>
          <p:cNvSpPr txBox="1"/>
          <p:nvPr/>
        </p:nvSpPr>
        <p:spPr>
          <a:xfrm>
            <a:off x="616502" y="5848999"/>
            <a:ext cx="261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 change faster</a:t>
            </a:r>
            <a:endParaRPr lang="zh-TW" altLang="en-US" sz="2800" dirty="0"/>
          </a:p>
        </p:txBody>
      </p:sp>
      <p:sp>
        <p:nvSpPr>
          <p:cNvPr id="7" name="文字方塊 32"/>
          <p:cNvSpPr txBox="1"/>
          <p:nvPr/>
        </p:nvSpPr>
        <p:spPr>
          <a:xfrm>
            <a:off x="3909303" y="4942898"/>
            <a:ext cx="449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</a:t>
            </a:r>
            <a:r>
              <a:rPr lang="en-US" altLang="zh-TW" sz="2800" baseline="30000" dirty="0" err="1"/>
              <a:t>t</a:t>
            </a:r>
            <a:r>
              <a:rPr lang="en-US" altLang="zh-TW" sz="2800" dirty="0"/>
              <a:t> is c</a:t>
            </a:r>
            <a:r>
              <a:rPr lang="en-US" altLang="zh-TW" sz="2800" baseline="30000" dirty="0"/>
              <a:t>t-1</a:t>
            </a:r>
            <a:r>
              <a:rPr lang="en-US" altLang="zh-TW" sz="2800" dirty="0"/>
              <a:t> added by something</a:t>
            </a:r>
            <a:endParaRPr lang="zh-TW" altLang="en-US" sz="2800" dirty="0"/>
          </a:p>
        </p:txBody>
      </p:sp>
      <p:sp>
        <p:nvSpPr>
          <p:cNvPr id="8" name="文字方塊 33"/>
          <p:cNvSpPr txBox="1"/>
          <p:nvPr/>
        </p:nvSpPr>
        <p:spPr>
          <a:xfrm>
            <a:off x="3909302" y="5848999"/>
            <a:ext cx="498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r>
              <a:rPr lang="en-US" altLang="zh-TW" sz="2800" dirty="0"/>
              <a:t> and h</a:t>
            </a:r>
            <a:r>
              <a:rPr lang="en-US" altLang="zh-TW" sz="2800" baseline="30000" dirty="0"/>
              <a:t>t-1</a:t>
            </a:r>
            <a:r>
              <a:rPr lang="en-US" altLang="zh-TW" sz="2800" dirty="0"/>
              <a:t> can be very different</a:t>
            </a:r>
            <a:endParaRPr lang="zh-TW" altLang="en-US" sz="2800" dirty="0"/>
          </a:p>
        </p:txBody>
      </p:sp>
      <p:sp>
        <p:nvSpPr>
          <p:cNvPr id="9" name="箭號: 向右 34"/>
          <p:cNvSpPr/>
          <p:nvPr/>
        </p:nvSpPr>
        <p:spPr>
          <a:xfrm>
            <a:off x="3153793" y="5022831"/>
            <a:ext cx="660234" cy="392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35"/>
          <p:cNvSpPr/>
          <p:nvPr/>
        </p:nvSpPr>
        <p:spPr>
          <a:xfrm>
            <a:off x="3153793" y="5932016"/>
            <a:ext cx="660234" cy="392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82813" y="2544484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461488" y="2526225"/>
            <a:ext cx="1106546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Naive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3991369" y="2549372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548572" y="1654782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y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563086" y="3833778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16" name="直線單箭頭接點 41"/>
          <p:cNvCxnSpPr>
            <a:cxnSpLocks/>
          </p:cNvCxnSpPr>
          <p:nvPr/>
        </p:nvCxnSpPr>
        <p:spPr>
          <a:xfrm>
            <a:off x="2041613" y="299810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42"/>
          <p:cNvCxnSpPr>
            <a:cxnSpLocks/>
          </p:cNvCxnSpPr>
          <p:nvPr/>
        </p:nvCxnSpPr>
        <p:spPr>
          <a:xfrm>
            <a:off x="3601901" y="301503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43"/>
          <p:cNvCxnSpPr>
            <a:cxnSpLocks/>
          </p:cNvCxnSpPr>
          <p:nvPr/>
        </p:nvCxnSpPr>
        <p:spPr>
          <a:xfrm rot="16200000">
            <a:off x="2836437" y="233211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44"/>
          <p:cNvCxnSpPr>
            <a:cxnSpLocks/>
          </p:cNvCxnSpPr>
          <p:nvPr/>
        </p:nvCxnSpPr>
        <p:spPr>
          <a:xfrm rot="16200000">
            <a:off x="2850951" y="363772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25389" y="2779317"/>
            <a:ext cx="64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</a:t>
            </a:r>
            <a:r>
              <a:rPr lang="en-US" altLang="zh-TW" sz="2800" baseline="30000" dirty="0">
                <a:solidFill>
                  <a:schemeClr val="bg1"/>
                </a:solidFill>
              </a:rPr>
              <a:t>t-1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01432" y="1498077"/>
            <a:ext cx="1134533" cy="199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782074" y="1498077"/>
            <a:ext cx="507999" cy="931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6788516" y="600372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y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825325" y="3943552"/>
            <a:ext cx="931333" cy="465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x</a:t>
            </a:r>
            <a:r>
              <a:rPr lang="en-US" altLang="zh-TW" sz="2800" baseline="30000" dirty="0" err="1">
                <a:solidFill>
                  <a:schemeClr val="tx1"/>
                </a:solidFill>
              </a:rPr>
              <a:t>t</a:t>
            </a:r>
            <a:endParaRPr lang="zh-TW" altLang="en-US" sz="28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19"/>
          <p:cNvCxnSpPr>
            <a:cxnSpLocks/>
          </p:cNvCxnSpPr>
          <p:nvPr/>
        </p:nvCxnSpPr>
        <p:spPr>
          <a:xfrm>
            <a:off x="6290073" y="199586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/>
          <p:cNvCxnSpPr>
            <a:cxnSpLocks/>
          </p:cNvCxnSpPr>
          <p:nvPr/>
        </p:nvCxnSpPr>
        <p:spPr>
          <a:xfrm rot="16200000">
            <a:off x="7076381" y="127770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2"/>
          <p:cNvCxnSpPr>
            <a:cxnSpLocks/>
          </p:cNvCxnSpPr>
          <p:nvPr/>
        </p:nvCxnSpPr>
        <p:spPr>
          <a:xfrm rot="16200000">
            <a:off x="7113190" y="37474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790537" y="2564346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aseline="30000" dirty="0"/>
          </a:p>
        </p:txBody>
      </p:sp>
      <p:cxnSp>
        <p:nvCxnSpPr>
          <p:cNvPr id="29" name="直線單箭頭接點 24"/>
          <p:cNvCxnSpPr>
            <a:cxnSpLocks/>
          </p:cNvCxnSpPr>
          <p:nvPr/>
        </p:nvCxnSpPr>
        <p:spPr>
          <a:xfrm>
            <a:off x="6298536" y="30872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5"/>
          <p:cNvCxnSpPr>
            <a:cxnSpLocks/>
          </p:cNvCxnSpPr>
          <p:nvPr/>
        </p:nvCxnSpPr>
        <p:spPr>
          <a:xfrm>
            <a:off x="7827502" y="199586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26"/>
          <p:cNvCxnSpPr>
            <a:cxnSpLocks/>
          </p:cNvCxnSpPr>
          <p:nvPr/>
        </p:nvCxnSpPr>
        <p:spPr>
          <a:xfrm>
            <a:off x="7835965" y="30872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247376" y="1522935"/>
            <a:ext cx="507999" cy="931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c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8255839" y="2589204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5757457" y="2793260"/>
            <a:ext cx="64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</a:t>
            </a:r>
            <a:r>
              <a:rPr lang="en-US" altLang="zh-TW" sz="2800" baseline="30000" dirty="0">
                <a:solidFill>
                  <a:schemeClr val="bg1"/>
                </a:solidFill>
              </a:rPr>
              <a:t>t-1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38202" y="1726991"/>
            <a:ext cx="612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800" baseline="30000" dirty="0"/>
              <a:t>t-1</a:t>
            </a:r>
            <a:endParaRPr lang="zh-TW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670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64"/>
          <p:cNvGrpSpPr/>
          <p:nvPr/>
        </p:nvGrpSpPr>
        <p:grpSpPr>
          <a:xfrm>
            <a:off x="2648700" y="5831799"/>
            <a:ext cx="907572" cy="461665"/>
            <a:chOff x="4765592" y="6396335"/>
            <a:chExt cx="907572" cy="461665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728545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83569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95123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613005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1" name="向下箭號 162"/>
          <p:cNvSpPr/>
          <p:nvPr/>
        </p:nvSpPr>
        <p:spPr>
          <a:xfrm rot="2620627" flipV="1">
            <a:off x="3507302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63"/>
          <p:cNvSpPr/>
          <p:nvPr/>
        </p:nvSpPr>
        <p:spPr>
          <a:xfrm rot="20057551" flipV="1">
            <a:off x="2093758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65"/>
          <p:cNvSpPr/>
          <p:nvPr/>
        </p:nvSpPr>
        <p:spPr>
          <a:xfrm rot="1353372" flipV="1">
            <a:off x="2805602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66"/>
          <p:cNvSpPr/>
          <p:nvPr/>
        </p:nvSpPr>
        <p:spPr>
          <a:xfrm rot="18851723" flipV="1">
            <a:off x="1347296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219"/>
          <p:cNvGrpSpPr/>
          <p:nvPr/>
        </p:nvGrpSpPr>
        <p:grpSpPr>
          <a:xfrm>
            <a:off x="1852991" y="5822100"/>
            <a:ext cx="907572" cy="461665"/>
            <a:chOff x="4765592" y="6396335"/>
            <a:chExt cx="907572" cy="461665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13"/>
          <p:cNvGrpSpPr/>
          <p:nvPr/>
        </p:nvGrpSpPr>
        <p:grpSpPr>
          <a:xfrm>
            <a:off x="38233" y="2117509"/>
            <a:ext cx="907572" cy="461665"/>
            <a:chOff x="4775004" y="6396335"/>
            <a:chExt cx="907572" cy="461665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341229" y="849870"/>
            <a:ext cx="389050" cy="635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grpSp>
        <p:nvGrpSpPr>
          <p:cNvPr id="22" name="群組 3"/>
          <p:cNvGrpSpPr/>
          <p:nvPr/>
        </p:nvGrpSpPr>
        <p:grpSpPr>
          <a:xfrm>
            <a:off x="8232006" y="576602"/>
            <a:ext cx="907572" cy="1270403"/>
            <a:chOff x="7012720" y="4534918"/>
            <a:chExt cx="907572" cy="1270403"/>
          </a:xfrm>
        </p:grpSpPr>
        <p:sp>
          <p:nvSpPr>
            <p:cNvPr id="23" name="矩形 2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66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26" name="文字方塊 67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158395" y="849870"/>
            <a:ext cx="1217986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72"/>
              <p:cNvSpPr txBox="1"/>
              <p:nvPr/>
            </p:nvSpPr>
            <p:spPr>
              <a:xfrm>
                <a:off x="5751884" y="978599"/>
                <a:ext cx="33855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84" y="978599"/>
                <a:ext cx="338554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341229" y="2294196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30" name="群組 74"/>
          <p:cNvGrpSpPr/>
          <p:nvPr/>
        </p:nvGrpSpPr>
        <p:grpSpPr>
          <a:xfrm>
            <a:off x="7695477" y="2012665"/>
            <a:ext cx="907572" cy="1270403"/>
            <a:chOff x="7012720" y="4534918"/>
            <a:chExt cx="907572" cy="1270403"/>
          </a:xfrm>
        </p:grpSpPr>
        <p:sp>
          <p:nvSpPr>
            <p:cNvPr id="31" name="矩形 30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77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34" name="文字方塊 78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621866" y="2285933"/>
            <a:ext cx="1217986" cy="678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80"/>
              <p:cNvSpPr txBox="1"/>
              <p:nvPr/>
            </p:nvSpPr>
            <p:spPr>
              <a:xfrm>
                <a:off x="5751884" y="2422925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84" y="2422925"/>
                <a:ext cx="285116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5341229" y="3762028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grpSp>
        <p:nvGrpSpPr>
          <p:cNvPr id="38" name="群組 84"/>
          <p:cNvGrpSpPr/>
          <p:nvPr/>
        </p:nvGrpSpPr>
        <p:grpSpPr>
          <a:xfrm>
            <a:off x="7695477" y="3480497"/>
            <a:ext cx="907572" cy="1270403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87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42" name="文字方塊 88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21866" y="3753765"/>
            <a:ext cx="1217986" cy="6782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90"/>
              <p:cNvSpPr txBox="1"/>
              <p:nvPr/>
            </p:nvSpPr>
            <p:spPr>
              <a:xfrm>
                <a:off x="5751884" y="3890757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84" y="3890757"/>
                <a:ext cx="28511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5341228" y="5306109"/>
            <a:ext cx="410655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46" name="群組 92"/>
          <p:cNvGrpSpPr/>
          <p:nvPr/>
        </p:nvGrpSpPr>
        <p:grpSpPr>
          <a:xfrm>
            <a:off x="7695477" y="5024578"/>
            <a:ext cx="907572" cy="1270403"/>
            <a:chOff x="7012720" y="4534918"/>
            <a:chExt cx="907572" cy="1270403"/>
          </a:xfrm>
        </p:grpSpPr>
        <p:sp>
          <p:nvSpPr>
            <p:cNvPr id="47" name="矩形 46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9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  <p:sp>
          <p:nvSpPr>
            <p:cNvPr id="50" name="文字方塊 96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621866" y="5297846"/>
            <a:ext cx="1217986" cy="678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98"/>
              <p:cNvSpPr txBox="1"/>
              <p:nvPr/>
            </p:nvSpPr>
            <p:spPr>
              <a:xfrm>
                <a:off x="5751884" y="5434838"/>
                <a:ext cx="285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84" y="5434838"/>
                <a:ext cx="285116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374" y="216031"/>
            <a:ext cx="1661549" cy="21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64"/>
          <p:cNvGrpSpPr/>
          <p:nvPr/>
        </p:nvGrpSpPr>
        <p:grpSpPr>
          <a:xfrm>
            <a:off x="2648700" y="5831799"/>
            <a:ext cx="907572" cy="461665"/>
            <a:chOff x="4765592" y="6396335"/>
            <a:chExt cx="907572" cy="461665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728545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83569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95123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613005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1" name="向下箭號 162"/>
          <p:cNvSpPr/>
          <p:nvPr/>
        </p:nvSpPr>
        <p:spPr>
          <a:xfrm rot="2620627" flipV="1">
            <a:off x="3507302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63"/>
          <p:cNvSpPr/>
          <p:nvPr/>
        </p:nvSpPr>
        <p:spPr>
          <a:xfrm rot="20057551" flipV="1">
            <a:off x="2093758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65"/>
          <p:cNvSpPr/>
          <p:nvPr/>
        </p:nvSpPr>
        <p:spPr>
          <a:xfrm rot="1353372" flipV="1">
            <a:off x="2805602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66"/>
          <p:cNvSpPr/>
          <p:nvPr/>
        </p:nvSpPr>
        <p:spPr>
          <a:xfrm rot="18851723" flipV="1">
            <a:off x="1347296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219"/>
          <p:cNvGrpSpPr/>
          <p:nvPr/>
        </p:nvGrpSpPr>
        <p:grpSpPr>
          <a:xfrm>
            <a:off x="1852991" y="5822100"/>
            <a:ext cx="907572" cy="461665"/>
            <a:chOff x="4765592" y="6396335"/>
            <a:chExt cx="907572" cy="461665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13"/>
          <p:cNvGrpSpPr/>
          <p:nvPr/>
        </p:nvGrpSpPr>
        <p:grpSpPr>
          <a:xfrm>
            <a:off x="38233" y="2117509"/>
            <a:ext cx="907572" cy="461665"/>
            <a:chOff x="4775004" y="6396335"/>
            <a:chExt cx="907572" cy="461665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74" y="216031"/>
            <a:ext cx="1661549" cy="2147474"/>
          </a:xfrm>
          <a:prstGeom prst="rect">
            <a:avLst/>
          </a:prstGeom>
        </p:spPr>
      </p:pic>
      <p:cxnSp>
        <p:nvCxnSpPr>
          <p:cNvPr id="22" name="直線單箭頭接點 51"/>
          <p:cNvCxnSpPr>
            <a:cxnSpLocks/>
          </p:cNvCxnSpPr>
          <p:nvPr/>
        </p:nvCxnSpPr>
        <p:spPr>
          <a:xfrm>
            <a:off x="455628" y="6012915"/>
            <a:ext cx="13800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52"/>
          <p:cNvCxnSpPr>
            <a:cxnSpLocks/>
          </p:cNvCxnSpPr>
          <p:nvPr/>
        </p:nvCxnSpPr>
        <p:spPr>
          <a:xfrm>
            <a:off x="473055" y="2579174"/>
            <a:ext cx="0" cy="343174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56"/>
          <p:cNvSpPr txBox="1"/>
          <p:nvPr/>
        </p:nvSpPr>
        <p:spPr>
          <a:xfrm>
            <a:off x="525821" y="3258349"/>
            <a:ext cx="1514287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“peephole”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461492" y="1444547"/>
            <a:ext cx="389050" cy="635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87176" y="1439304"/>
            <a:ext cx="2008427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8"/>
              <p:cNvSpPr txBox="1"/>
              <p:nvPr/>
            </p:nvSpPr>
            <p:spPr>
              <a:xfrm>
                <a:off x="4055541" y="1510754"/>
                <a:ext cx="41868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41" y="1510754"/>
                <a:ext cx="4186890" cy="430887"/>
              </a:xfrm>
              <a:prstGeom prst="rect">
                <a:avLst/>
              </a:prstGeom>
              <a:blipFill rotWithShape="0">
                <a:blip r:embed="rId3"/>
                <a:stretch>
                  <a:fillRect r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6"/>
          <p:cNvGrpSpPr/>
          <p:nvPr/>
        </p:nvGrpSpPr>
        <p:grpSpPr>
          <a:xfrm>
            <a:off x="7389379" y="771143"/>
            <a:ext cx="907572" cy="1948455"/>
            <a:chOff x="7186187" y="771143"/>
            <a:chExt cx="907572" cy="1948455"/>
          </a:xfrm>
        </p:grpSpPr>
        <p:grpSp>
          <p:nvGrpSpPr>
            <p:cNvPr id="29" name="群組 58"/>
            <p:cNvGrpSpPr/>
            <p:nvPr/>
          </p:nvGrpSpPr>
          <p:grpSpPr>
            <a:xfrm>
              <a:off x="7186187" y="771143"/>
              <a:ext cx="907572" cy="1270403"/>
              <a:chOff x="7012720" y="4534918"/>
              <a:chExt cx="907572" cy="1270403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5" y="5166135"/>
                <a:ext cx="432322" cy="63918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61"/>
              <p:cNvSpPr txBox="1"/>
              <p:nvPr/>
            </p:nvSpPr>
            <p:spPr>
              <a:xfrm>
                <a:off x="7192823" y="4652619"/>
                <a:ext cx="547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t</a:t>
                </a:r>
                <a:endParaRPr lang="zh-TW" altLang="en-US" sz="2400" baseline="30000" dirty="0"/>
              </a:p>
            </p:txBody>
          </p:sp>
          <p:sp>
            <p:nvSpPr>
              <p:cNvPr id="35" name="文字方塊 62"/>
              <p:cNvSpPr txBox="1"/>
              <p:nvPr/>
            </p:nvSpPr>
            <p:spPr>
              <a:xfrm>
                <a:off x="7012720" y="525489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sz="2400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sz="2400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81"/>
            <p:cNvSpPr txBox="1"/>
            <p:nvPr/>
          </p:nvSpPr>
          <p:spPr>
            <a:xfrm>
              <a:off x="7186187" y="215870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822281" y="1441226"/>
            <a:ext cx="640754" cy="6391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99"/>
          <p:cNvSpPr txBox="1"/>
          <p:nvPr/>
        </p:nvSpPr>
        <p:spPr>
          <a:xfrm>
            <a:off x="6379913" y="2773715"/>
            <a:ext cx="15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</a:t>
            </a:r>
            <a:endParaRPr lang="zh-TW" altLang="en-US" sz="2400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861518" y="2158705"/>
            <a:ext cx="590413" cy="6558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7"/>
          <p:cNvGrpSpPr/>
          <p:nvPr/>
        </p:nvGrpSpPr>
        <p:grpSpPr>
          <a:xfrm>
            <a:off x="3707100" y="3258349"/>
            <a:ext cx="5345626" cy="638040"/>
            <a:chOff x="3904578" y="3100699"/>
            <a:chExt cx="5345626" cy="638040"/>
          </a:xfrm>
        </p:grpSpPr>
        <p:grpSp>
          <p:nvGrpSpPr>
            <p:cNvPr id="40" name="群組 101"/>
            <p:cNvGrpSpPr/>
            <p:nvPr/>
          </p:nvGrpSpPr>
          <p:grpSpPr>
            <a:xfrm>
              <a:off x="3904578" y="3100699"/>
              <a:ext cx="1514214" cy="638040"/>
              <a:chOff x="6038727" y="5794241"/>
              <a:chExt cx="1514214" cy="63804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163891" y="5794241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z</a:t>
                </a:r>
                <a:r>
                  <a:rPr lang="en-US" altLang="zh-TW" sz="2400" baseline="30000" dirty="0" err="1"/>
                  <a:t>i</a:t>
                </a:r>
                <a:endParaRPr lang="zh-TW" altLang="en-US" sz="2400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z</a:t>
                </a:r>
                <a:r>
                  <a:rPr lang="en-US" altLang="zh-TW" sz="2400" baseline="30000" dirty="0" err="1"/>
                  <a:t>f</a:t>
                </a:r>
                <a:endParaRPr lang="zh-TW" altLang="en-US" sz="2400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038727" y="5796416"/>
                <a:ext cx="410655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z</a:t>
                </a:r>
                <a:r>
                  <a:rPr lang="en-US" altLang="zh-TW" sz="2400" baseline="30000" dirty="0"/>
                  <a:t>o</a:t>
                </a:r>
                <a:endParaRPr lang="zh-TW" altLang="en-US" sz="2400" baseline="30000" dirty="0"/>
              </a:p>
            </p:txBody>
          </p:sp>
        </p:grpSp>
        <p:sp>
          <p:nvSpPr>
            <p:cNvPr id="41" name="文字方塊 105"/>
            <p:cNvSpPr txBox="1"/>
            <p:nvPr/>
          </p:nvSpPr>
          <p:spPr>
            <a:xfrm>
              <a:off x="5068222" y="3214076"/>
              <a:ext cx="4181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obtained by the same way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0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12"/>
          <p:cNvGrpSpPr/>
          <p:nvPr/>
        </p:nvGrpSpPr>
        <p:grpSpPr>
          <a:xfrm>
            <a:off x="6096714" y="5828354"/>
            <a:ext cx="907572" cy="461665"/>
            <a:chOff x="4765592" y="6396335"/>
            <a:chExt cx="907572" cy="461665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225231" y="2977300"/>
            <a:ext cx="1908007" cy="3101939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"/>
              <p:cNvSpPr txBox="1"/>
              <p:nvPr/>
            </p:nvSpPr>
            <p:spPr>
              <a:xfrm>
                <a:off x="5471831" y="3171743"/>
                <a:ext cx="2214388" cy="442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31" y="3171743"/>
                <a:ext cx="2214388" cy="442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12"/>
              <p:cNvSpPr txBox="1"/>
              <p:nvPr/>
            </p:nvSpPr>
            <p:spPr>
              <a:xfrm>
                <a:off x="7586852" y="3182854"/>
                <a:ext cx="114717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52" y="3182854"/>
                <a:ext cx="1147173" cy="4448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123"/>
          <p:cNvGrpSpPr/>
          <p:nvPr/>
        </p:nvGrpSpPr>
        <p:grpSpPr>
          <a:xfrm>
            <a:off x="2648700" y="5831799"/>
            <a:ext cx="907572" cy="461665"/>
            <a:chOff x="4765592" y="6396335"/>
            <a:chExt cx="907572" cy="461665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728545" y="4424492"/>
            <a:ext cx="720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83569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5" name="橢圓 137"/>
          <p:cNvSpPr/>
          <p:nvPr/>
        </p:nvSpPr>
        <p:spPr>
          <a:xfrm>
            <a:off x="2400851" y="3571077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51239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613005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8" name="橢圓 145"/>
          <p:cNvSpPr/>
          <p:nvPr/>
        </p:nvSpPr>
        <p:spPr>
          <a:xfrm>
            <a:off x="1073360" y="2751799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47"/>
          <p:cNvGrpSpPr/>
          <p:nvPr/>
        </p:nvGrpSpPr>
        <p:grpSpPr>
          <a:xfrm>
            <a:off x="2389929" y="2724883"/>
            <a:ext cx="438150" cy="438150"/>
            <a:chOff x="6656524" y="2699227"/>
            <a:chExt cx="438150" cy="438150"/>
          </a:xfrm>
        </p:grpSpPr>
        <p:sp>
          <p:nvSpPr>
            <p:cNvPr id="20" name="橢圓 14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150"/>
                <p:cNvSpPr txBox="1"/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文字方塊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6" y="2808362"/>
                  <a:ext cx="2837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155"/>
          <p:cNvSpPr/>
          <p:nvPr/>
        </p:nvSpPr>
        <p:spPr>
          <a:xfrm>
            <a:off x="3749428" y="27470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11070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168"/>
          <p:cNvSpPr txBox="1"/>
          <p:nvPr/>
        </p:nvSpPr>
        <p:spPr>
          <a:xfrm>
            <a:off x="3529498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cxnSp>
        <p:nvCxnSpPr>
          <p:cNvPr id="25" name="直線單箭頭接點 169"/>
          <p:cNvCxnSpPr>
            <a:cxnSpLocks/>
          </p:cNvCxnSpPr>
          <p:nvPr/>
        </p:nvCxnSpPr>
        <p:spPr>
          <a:xfrm flipH="1" flipV="1">
            <a:off x="1311239" y="3217724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1"/>
          <p:cNvCxnSpPr>
            <a:cxnSpLocks/>
          </p:cNvCxnSpPr>
          <p:nvPr/>
        </p:nvCxnSpPr>
        <p:spPr>
          <a:xfrm>
            <a:off x="1516939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15"/>
          <p:cNvCxnSpPr>
            <a:cxnSpLocks/>
            <a:endCxn id="15" idx="5"/>
          </p:cNvCxnSpPr>
          <p:nvPr/>
        </p:nvCxnSpPr>
        <p:spPr>
          <a:xfrm flipH="1" flipV="1">
            <a:off x="2774835" y="3945061"/>
            <a:ext cx="338290" cy="49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16"/>
          <p:cNvCxnSpPr>
            <a:cxnSpLocks/>
            <a:stCxn id="14" idx="0"/>
            <a:endCxn id="15" idx="3"/>
          </p:cNvCxnSpPr>
          <p:nvPr/>
        </p:nvCxnSpPr>
        <p:spPr>
          <a:xfrm flipV="1">
            <a:off x="2195699" y="3945061"/>
            <a:ext cx="269318" cy="47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17"/>
          <p:cNvCxnSpPr>
            <a:cxnSpLocks/>
          </p:cNvCxnSpPr>
          <p:nvPr/>
        </p:nvCxnSpPr>
        <p:spPr>
          <a:xfrm flipV="1">
            <a:off x="2616625" y="3170092"/>
            <a:ext cx="1" cy="39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764209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507302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093758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2805602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1347296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227"/>
          <p:cNvGrpSpPr/>
          <p:nvPr/>
        </p:nvGrpSpPr>
        <p:grpSpPr>
          <a:xfrm>
            <a:off x="1852991" y="5836168"/>
            <a:ext cx="907572" cy="461665"/>
            <a:chOff x="4765592" y="6396335"/>
            <a:chExt cx="907572" cy="461665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22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230"/>
          <p:cNvGrpSpPr/>
          <p:nvPr/>
        </p:nvGrpSpPr>
        <p:grpSpPr>
          <a:xfrm>
            <a:off x="38233" y="2117509"/>
            <a:ext cx="907572" cy="461665"/>
            <a:chOff x="4775004" y="6396335"/>
            <a:chExt cx="907572" cy="461665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232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233"/>
          <p:cNvGrpSpPr/>
          <p:nvPr/>
        </p:nvGrpSpPr>
        <p:grpSpPr>
          <a:xfrm>
            <a:off x="4326924" y="2108181"/>
            <a:ext cx="907572" cy="461665"/>
            <a:chOff x="4775004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23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2728680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"/>
          <p:cNvSpPr/>
          <p:nvPr/>
        </p:nvSpPr>
        <p:spPr>
          <a:xfrm>
            <a:off x="827309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239"/>
          <p:cNvCxnSpPr>
            <a:cxnSpLocks/>
          </p:cNvCxnSpPr>
          <p:nvPr/>
        </p:nvCxnSpPr>
        <p:spPr>
          <a:xfrm>
            <a:off x="2861984" y="2981264"/>
            <a:ext cx="887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240"/>
          <p:cNvCxnSpPr>
            <a:cxnSpLocks/>
          </p:cNvCxnSpPr>
          <p:nvPr/>
        </p:nvCxnSpPr>
        <p:spPr>
          <a:xfrm flipH="1" flipV="1">
            <a:off x="3983284" y="3185183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242"/>
              <p:cNvSpPr txBox="1"/>
              <p:nvPr/>
            </p:nvSpPr>
            <p:spPr>
              <a:xfrm>
                <a:off x="5471831" y="3889577"/>
                <a:ext cx="2950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31" y="3889577"/>
                <a:ext cx="295048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363893" y="3548141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93" y="3548141"/>
                <a:ext cx="52129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031786" y="2741686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86" y="2741686"/>
                <a:ext cx="52129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07855" y="2723295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855" y="2723295"/>
                <a:ext cx="52129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字方塊 3"/>
          <p:cNvSpPr txBox="1"/>
          <p:nvPr/>
        </p:nvSpPr>
        <p:spPr>
          <a:xfrm>
            <a:off x="2562572" y="2909870"/>
            <a:ext cx="14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62"/>
              <p:cNvSpPr txBox="1"/>
              <p:nvPr/>
            </p:nvSpPr>
            <p:spPr>
              <a:xfrm>
                <a:off x="5471831" y="4516925"/>
                <a:ext cx="22350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31" y="4516925"/>
                <a:ext cx="223509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8299" y="107209"/>
            <a:ext cx="3262194" cy="2838057"/>
          </a:xfrm>
          <a:prstGeom prst="rect">
            <a:avLst/>
          </a:prstGeom>
        </p:spPr>
      </p:pic>
      <p:pic>
        <p:nvPicPr>
          <p:cNvPr id="55" name="圖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8374" y="216031"/>
            <a:ext cx="1661549" cy="21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3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7577" y="2379784"/>
            <a:ext cx="720000" cy="368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39"/>
          <p:cNvSpPr txBox="1"/>
          <p:nvPr/>
        </p:nvSpPr>
        <p:spPr>
          <a:xfrm>
            <a:off x="3550081" y="2347656"/>
            <a:ext cx="90757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2400" baseline="30000" dirty="0">
                <a:solidFill>
                  <a:schemeClr val="bg1"/>
                </a:solidFill>
              </a:rPr>
              <a:t>t-1</a:t>
            </a:r>
            <a:endParaRPr lang="zh-TW" alt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GRU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18949" y="468685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endParaRPr lang="zh-TW" altLang="en-US" sz="2400" baseline="30000" dirty="0"/>
          </a:p>
        </p:txBody>
      </p:sp>
      <p:sp>
        <p:nvSpPr>
          <p:cNvPr id="8" name="矩形 7"/>
          <p:cNvSpPr/>
          <p:nvPr/>
        </p:nvSpPr>
        <p:spPr>
          <a:xfrm>
            <a:off x="5778823" y="47198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baseline="30000" dirty="0"/>
          </a:p>
        </p:txBody>
      </p:sp>
      <p:grpSp>
        <p:nvGrpSpPr>
          <p:cNvPr id="9" name="群組 31"/>
          <p:cNvGrpSpPr/>
          <p:nvPr/>
        </p:nvGrpSpPr>
        <p:grpSpPr>
          <a:xfrm>
            <a:off x="7074235" y="1033585"/>
            <a:ext cx="907572" cy="461665"/>
            <a:chOff x="3326306" y="1395097"/>
            <a:chExt cx="907572" cy="461665"/>
          </a:xfrm>
        </p:grpSpPr>
        <p:sp>
          <p:nvSpPr>
            <p:cNvPr id="10" name="矩形 9"/>
            <p:cNvSpPr/>
            <p:nvPr/>
          </p:nvSpPr>
          <p:spPr>
            <a:xfrm>
              <a:off x="3407878" y="1409486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23"/>
            <p:cNvSpPr txBox="1"/>
            <p:nvPr/>
          </p:nvSpPr>
          <p:spPr>
            <a:xfrm>
              <a:off x="3326306" y="139509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y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單箭頭接點 24"/>
          <p:cNvCxnSpPr>
            <a:cxnSpLocks/>
          </p:cNvCxnSpPr>
          <p:nvPr/>
        </p:nvCxnSpPr>
        <p:spPr>
          <a:xfrm flipH="1" flipV="1">
            <a:off x="4852473" y="3433551"/>
            <a:ext cx="0" cy="12301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5"/>
          <p:cNvCxnSpPr>
            <a:cxnSpLocks/>
            <a:endCxn id="39" idx="2"/>
          </p:cNvCxnSpPr>
          <p:nvPr/>
        </p:nvCxnSpPr>
        <p:spPr>
          <a:xfrm flipV="1">
            <a:off x="4335810" y="2570254"/>
            <a:ext cx="1591169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下箭號 161"/>
          <p:cNvSpPr/>
          <p:nvPr/>
        </p:nvSpPr>
        <p:spPr>
          <a:xfrm flipV="1">
            <a:off x="7316439" y="1553134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65"/>
          <p:cNvSpPr/>
          <p:nvPr/>
        </p:nvSpPr>
        <p:spPr>
          <a:xfrm rot="18993628" flipV="1">
            <a:off x="4942948" y="5087568"/>
            <a:ext cx="438150" cy="87276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4"/>
          <p:cNvSpPr/>
          <p:nvPr/>
        </p:nvSpPr>
        <p:spPr>
          <a:xfrm>
            <a:off x="4368543" y="2580725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80"/>
          <p:cNvCxnSpPr>
            <a:cxnSpLocks/>
          </p:cNvCxnSpPr>
          <p:nvPr/>
        </p:nvCxnSpPr>
        <p:spPr>
          <a:xfrm flipV="1">
            <a:off x="7510106" y="3907932"/>
            <a:ext cx="0" cy="9263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3"/>
          <p:cNvGrpSpPr/>
          <p:nvPr/>
        </p:nvGrpSpPr>
        <p:grpSpPr>
          <a:xfrm>
            <a:off x="4739635" y="5896672"/>
            <a:ext cx="1720252" cy="480851"/>
            <a:chOff x="4853681" y="5907782"/>
            <a:chExt cx="1720252" cy="480851"/>
          </a:xfrm>
        </p:grpSpPr>
        <p:grpSp>
          <p:nvGrpSpPr>
            <p:cNvPr id="19" name="群組 3"/>
            <p:cNvGrpSpPr/>
            <p:nvPr/>
          </p:nvGrpSpPr>
          <p:grpSpPr>
            <a:xfrm>
              <a:off x="5666361" y="5926968"/>
              <a:ext cx="907572" cy="461665"/>
              <a:chOff x="4765592" y="6396335"/>
              <a:chExt cx="907572" cy="4616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823114" y="6442783"/>
                <a:ext cx="720000" cy="368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5"/>
              <p:cNvSpPr txBox="1"/>
              <p:nvPr/>
            </p:nvSpPr>
            <p:spPr>
              <a:xfrm>
                <a:off x="4765592" y="639633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t</a:t>
                </a:r>
                <a:endParaRPr lang="zh-TW" altLang="en-US" sz="2400" baseline="30000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4913487" y="5954231"/>
              <a:ext cx="720000" cy="36877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98"/>
            <p:cNvSpPr txBox="1"/>
            <p:nvPr/>
          </p:nvSpPr>
          <p:spPr>
            <a:xfrm>
              <a:off x="4853681" y="5907782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線單箭頭接點 104"/>
          <p:cNvCxnSpPr>
            <a:cxnSpLocks/>
          </p:cNvCxnSpPr>
          <p:nvPr/>
        </p:nvCxnSpPr>
        <p:spPr>
          <a:xfrm flipV="1">
            <a:off x="4033253" y="2814674"/>
            <a:ext cx="0" cy="332394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6" y="1607763"/>
            <a:ext cx="1927419" cy="172263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175514" y="4726826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h'</a:t>
            </a:r>
            <a:endParaRPr lang="zh-TW" altLang="en-US" sz="2400" baseline="30000" dirty="0"/>
          </a:p>
        </p:txBody>
      </p:sp>
      <p:cxnSp>
        <p:nvCxnSpPr>
          <p:cNvPr id="27" name="直線單箭頭接點 83"/>
          <p:cNvCxnSpPr>
            <a:cxnSpLocks/>
          </p:cNvCxnSpPr>
          <p:nvPr/>
        </p:nvCxnSpPr>
        <p:spPr>
          <a:xfrm flipV="1">
            <a:off x="4059536" y="6145819"/>
            <a:ext cx="69108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84"/>
          <p:cNvGrpSpPr/>
          <p:nvPr/>
        </p:nvGrpSpPr>
        <p:grpSpPr>
          <a:xfrm>
            <a:off x="4614594" y="2967626"/>
            <a:ext cx="438150" cy="438150"/>
            <a:chOff x="6656524" y="2699227"/>
            <a:chExt cx="438150" cy="438150"/>
          </a:xfrm>
        </p:grpSpPr>
        <p:sp>
          <p:nvSpPr>
            <p:cNvPr id="29" name="橢圓 8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86"/>
                <p:cNvSpPr txBox="1"/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455" r="-25455"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87"/>
          <p:cNvGrpSpPr/>
          <p:nvPr/>
        </p:nvGrpSpPr>
        <p:grpSpPr>
          <a:xfrm>
            <a:off x="7125110" y="5915858"/>
            <a:ext cx="907572" cy="461665"/>
            <a:chOff x="4765592" y="6396335"/>
            <a:chExt cx="907572" cy="461665"/>
          </a:xfrm>
        </p:grpSpPr>
        <p:sp>
          <p:nvSpPr>
            <p:cNvPr id="32" name="矩形 3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89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34" name="向下箭號 162"/>
          <p:cNvSpPr/>
          <p:nvPr/>
        </p:nvSpPr>
        <p:spPr>
          <a:xfrm flipV="1">
            <a:off x="7308946" y="5274595"/>
            <a:ext cx="438150" cy="55070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62"/>
          <p:cNvSpPr/>
          <p:nvPr/>
        </p:nvSpPr>
        <p:spPr>
          <a:xfrm rot="7262412" flipV="1">
            <a:off x="5921523" y="2770685"/>
            <a:ext cx="438150" cy="24217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114"/>
          <p:cNvCxnSpPr>
            <a:cxnSpLocks/>
            <a:endCxn id="40" idx="2"/>
          </p:cNvCxnSpPr>
          <p:nvPr/>
        </p:nvCxnSpPr>
        <p:spPr>
          <a:xfrm flipV="1">
            <a:off x="6120147" y="2744309"/>
            <a:ext cx="0" cy="1959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115"/>
          <p:cNvCxnSpPr>
            <a:cxnSpLocks/>
          </p:cNvCxnSpPr>
          <p:nvPr/>
        </p:nvCxnSpPr>
        <p:spPr>
          <a:xfrm>
            <a:off x="6168650" y="3676496"/>
            <a:ext cx="1068342" cy="8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116"/>
          <p:cNvGrpSpPr/>
          <p:nvPr/>
        </p:nvGrpSpPr>
        <p:grpSpPr>
          <a:xfrm>
            <a:off x="5926979" y="2351179"/>
            <a:ext cx="438150" cy="438150"/>
            <a:chOff x="6656524" y="2699227"/>
            <a:chExt cx="438150" cy="438150"/>
          </a:xfrm>
        </p:grpSpPr>
        <p:sp>
          <p:nvSpPr>
            <p:cNvPr id="39" name="橢圓 11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118"/>
                <p:cNvSpPr txBox="1"/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636" r="-27273"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119"/>
          <p:cNvGrpSpPr/>
          <p:nvPr/>
        </p:nvGrpSpPr>
        <p:grpSpPr>
          <a:xfrm>
            <a:off x="7291031" y="3445312"/>
            <a:ext cx="438150" cy="438150"/>
            <a:chOff x="6656524" y="2699227"/>
            <a:chExt cx="438150" cy="438150"/>
          </a:xfrm>
        </p:grpSpPr>
        <p:sp>
          <p:nvSpPr>
            <p:cNvPr id="42" name="橢圓 120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121"/>
                <p:cNvSpPr txBox="1"/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5"/>
                  <a:ext cx="33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455" r="-25455" b="-180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字方塊 28"/>
          <p:cNvSpPr txBox="1"/>
          <p:nvPr/>
        </p:nvSpPr>
        <p:spPr>
          <a:xfrm>
            <a:off x="6621629" y="3198250"/>
            <a:ext cx="70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</a:t>
            </a:r>
            <a:endParaRPr lang="zh-TW" altLang="en-US" sz="2400" dirty="0"/>
          </a:p>
        </p:txBody>
      </p:sp>
      <p:grpSp>
        <p:nvGrpSpPr>
          <p:cNvPr id="45" name="群組 122"/>
          <p:cNvGrpSpPr/>
          <p:nvPr/>
        </p:nvGrpSpPr>
        <p:grpSpPr>
          <a:xfrm>
            <a:off x="7294279" y="2359414"/>
            <a:ext cx="438150" cy="438150"/>
            <a:chOff x="6656524" y="2699227"/>
            <a:chExt cx="438150" cy="438150"/>
          </a:xfrm>
        </p:grpSpPr>
        <p:sp>
          <p:nvSpPr>
            <p:cNvPr id="46" name="橢圓 12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124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565" r="-19565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3" y="3256427"/>
            <a:ext cx="3445367" cy="3155791"/>
          </a:xfrm>
          <a:prstGeom prst="rect">
            <a:avLst/>
          </a:prstGeom>
        </p:spPr>
      </p:pic>
      <p:cxnSp>
        <p:nvCxnSpPr>
          <p:cNvPr id="49" name="直線單箭頭接點 92"/>
          <p:cNvCxnSpPr>
            <a:cxnSpLocks/>
            <a:stCxn id="33" idx="1"/>
          </p:cNvCxnSpPr>
          <p:nvPr/>
        </p:nvCxnSpPr>
        <p:spPr>
          <a:xfrm flipH="1">
            <a:off x="6349900" y="6146691"/>
            <a:ext cx="775210" cy="486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下箭號 165"/>
          <p:cNvSpPr/>
          <p:nvPr/>
        </p:nvSpPr>
        <p:spPr>
          <a:xfrm rot="2321610" flipV="1">
            <a:off x="5701334" y="5104334"/>
            <a:ext cx="438150" cy="82069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100"/>
          <p:cNvCxnSpPr>
            <a:cxnSpLocks/>
          </p:cNvCxnSpPr>
          <p:nvPr/>
        </p:nvCxnSpPr>
        <p:spPr>
          <a:xfrm>
            <a:off x="6419437" y="2580725"/>
            <a:ext cx="8466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101"/>
          <p:cNvCxnSpPr>
            <a:cxnSpLocks/>
          </p:cNvCxnSpPr>
          <p:nvPr/>
        </p:nvCxnSpPr>
        <p:spPr>
          <a:xfrm flipV="1">
            <a:off x="7498694" y="2811956"/>
            <a:ext cx="0" cy="6019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49175" y="4248366"/>
            <a:ext cx="81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reset</a:t>
            </a:r>
            <a:endParaRPr lang="zh-TW" altLang="en-US" sz="2400" dirty="0"/>
          </a:p>
        </p:txBody>
      </p:sp>
      <p:sp>
        <p:nvSpPr>
          <p:cNvPr id="54" name="矩形 53"/>
          <p:cNvSpPr/>
          <p:nvPr/>
        </p:nvSpPr>
        <p:spPr>
          <a:xfrm>
            <a:off x="5100997" y="4264116"/>
            <a:ext cx="106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108"/>
              <p:cNvSpPr txBox="1"/>
              <p:nvPr/>
            </p:nvSpPr>
            <p:spPr>
              <a:xfrm>
                <a:off x="2858781" y="992460"/>
                <a:ext cx="42243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81" y="992460"/>
                <a:ext cx="42243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4" grpId="0" animBg="1"/>
      <p:bldP spid="15" grpId="0" animBg="1"/>
      <p:bldP spid="16" grpId="0" animBg="1"/>
      <p:bldP spid="26" grpId="0" animBg="1"/>
      <p:bldP spid="34" grpId="0" animBg="1"/>
      <p:bldP spid="35" grpId="0" animBg="1"/>
      <p:bldP spid="44" grpId="0"/>
      <p:bldP spid="50" grpId="0" animBg="1"/>
      <p:bldP spid="53" grpId="0"/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 ……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6" name="向上箭號 25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上箭號 26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箭號 (上彎) 29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上彎) 30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39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圓角矩形圖說文字 3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endCxn id="20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46825" y="2915243"/>
            <a:ext cx="56431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 and output are both sequences with the same length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52501" y="4139973"/>
            <a:ext cx="56431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RNN can do more than that!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54755" y="616397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我</a:t>
            </a:r>
            <a:endParaRPr lang="en-US" altLang="zh-TW" sz="2400" dirty="0"/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14881" y="6150256"/>
            <a:ext cx="492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覺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620282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太</a:t>
            </a:r>
            <a:endParaRPr lang="en-US" altLang="zh-TW" sz="2400" dirty="0"/>
          </a:p>
        </p:txBody>
      </p:sp>
      <p:sp>
        <p:nvSpPr>
          <p:cNvPr id="52" name="矩形 51"/>
          <p:cNvSpPr/>
          <p:nvPr/>
        </p:nvSpPr>
        <p:spPr>
          <a:xfrm>
            <a:off x="3199157" y="61735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得</a:t>
            </a:r>
            <a:endParaRPr lang="en-US" altLang="zh-TW" sz="2400" dirty="0"/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糟</a:t>
            </a:r>
            <a:endParaRPr lang="en-US" altLang="zh-TW" sz="2400" dirty="0"/>
          </a:p>
        </p:txBody>
      </p:sp>
      <p:sp>
        <p:nvSpPr>
          <p:cNvPr id="54" name="矩形 53"/>
          <p:cNvSpPr/>
          <p:nvPr/>
        </p:nvSpPr>
        <p:spPr>
          <a:xfrm>
            <a:off x="7219551" y="61827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了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超</a:t>
            </a:r>
            <a:r>
              <a:rPr lang="zh-TW" altLang="en-US" sz="2400" dirty="0" smtClean="0">
                <a:solidFill>
                  <a:srgbClr val="FF0000"/>
                </a:solidFill>
              </a:rPr>
              <a:t>好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好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B050"/>
                </a:solidFill>
              </a:rPr>
              <a:t>普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</a:rPr>
              <a:t>負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超</a:t>
            </a:r>
            <a:r>
              <a:rPr lang="zh-TW" altLang="en-US" sz="2400" dirty="0" smtClean="0">
                <a:solidFill>
                  <a:srgbClr val="0000FF"/>
                </a:solidFill>
              </a:rPr>
              <a:t>負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看了這部電影覺得很高興 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這部電影太糟了</a:t>
            </a:r>
            <a:endParaRPr lang="en-US" altLang="zh-TW" dirty="0"/>
          </a:p>
          <a:p>
            <a:pPr algn="ctr"/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這部電影很棒 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57524" y="4005492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635290" y="4005491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Negative (</a:t>
            </a:r>
            <a:r>
              <a:rPr lang="zh-TW" altLang="en-US" sz="2400" dirty="0" smtClean="0">
                <a:solidFill>
                  <a:srgbClr val="0000FF"/>
                </a:solidFill>
              </a:rPr>
              <a:t>負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869414" y="4008657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1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/>
              <a:t>Machine Translation</a:t>
            </a:r>
            <a:r>
              <a:rPr lang="en-US" altLang="zh-TW" b="1" dirty="0"/>
              <a:t>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3049576" y="5085982"/>
            <a:ext cx="2949101" cy="1273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Containing all information about input sequence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8" name="矩形 1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21" name="矩形 20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2270836" y="4405792"/>
            <a:ext cx="1004976" cy="963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/>
              <a:t>Machine Translation</a:t>
            </a:r>
            <a:r>
              <a:rPr lang="en-US" altLang="zh-TW" b="1" dirty="0"/>
              <a:t>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396623" y="41441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367455" y="3125010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8053" y="5805746"/>
            <a:ext cx="3958604" cy="606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Don’t know when to stop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76529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慣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55568" y="4147157"/>
            <a:ext cx="465153" cy="614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1056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66015" y="31951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性</a:t>
            </a: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6397563" y="44224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088154" y="37625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6378898" y="3442137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  <p:bldP spid="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Taipei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Taipei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November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/>
              <a:t>Machine Translation</a:t>
            </a:r>
            <a:r>
              <a:rPr lang="en-US" altLang="zh-TW" b="1" dirty="0"/>
              <a:t>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541452" y="5550811"/>
            <a:ext cx="3615205" cy="621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Add a symbol “</a:t>
            </a:r>
            <a:r>
              <a:rPr lang="en-US" altLang="zh-TW" sz="2400" b="1" dirty="0"/>
              <a:t>===</a:t>
            </a:r>
            <a:r>
              <a:rPr lang="en-US" altLang="zh-TW" sz="2400" dirty="0"/>
              <a:t>“ (</a:t>
            </a:r>
            <a:r>
              <a:rPr lang="zh-TW" altLang="en-US" sz="2400" dirty="0"/>
              <a:t>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3769743" y="6284240"/>
            <a:ext cx="516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[Ilya Sutskever, NIPS’14][Dzmitry Bahdanau,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5683898" y="3171839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===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50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91" grpId="0" animBg="1"/>
      <p:bldP spid="62" grpId="0" animBg="1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</a:p>
          <a:p>
            <a:r>
              <a:rPr lang="en-US" altLang="zh-TW" sz="2400" dirty="0" smtClean="0"/>
              <a:t>E.g</a:t>
            </a:r>
            <a:r>
              <a:rPr lang="en-US" altLang="zh-TW" sz="2400" dirty="0"/>
              <a:t>. Machine translation / Chat-bot</a:t>
            </a: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076552" y="465564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35476" y="46556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05579" y="5659378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73358" y="564726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21"/>
          <p:cNvSpPr txBox="1"/>
          <p:nvPr/>
        </p:nvSpPr>
        <p:spPr>
          <a:xfrm>
            <a:off x="1023830" y="574679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11" name="文字方塊 46"/>
          <p:cNvSpPr txBox="1"/>
          <p:nvPr/>
        </p:nvSpPr>
        <p:spPr>
          <a:xfrm>
            <a:off x="3878317" y="574679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sp>
        <p:nvSpPr>
          <p:cNvPr id="12" name="矩形 11"/>
          <p:cNvSpPr/>
          <p:nvPr/>
        </p:nvSpPr>
        <p:spPr>
          <a:xfrm>
            <a:off x="2034181" y="564726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44"/>
          <p:cNvSpPr txBox="1"/>
          <p:nvPr/>
        </p:nvSpPr>
        <p:spPr>
          <a:xfrm>
            <a:off x="1952432" y="574679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器</a:t>
            </a:r>
          </a:p>
        </p:txBody>
      </p:sp>
      <p:sp>
        <p:nvSpPr>
          <p:cNvPr id="14" name="矩形 13"/>
          <p:cNvSpPr/>
          <p:nvPr/>
        </p:nvSpPr>
        <p:spPr>
          <a:xfrm>
            <a:off x="2996428" y="564726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45"/>
          <p:cNvSpPr txBox="1"/>
          <p:nvPr/>
        </p:nvSpPr>
        <p:spPr>
          <a:xfrm>
            <a:off x="2908033" y="574679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學</a:t>
            </a:r>
          </a:p>
        </p:txBody>
      </p:sp>
      <p:cxnSp>
        <p:nvCxnSpPr>
          <p:cNvPr id="16" name="直線單箭頭接點 56"/>
          <p:cNvCxnSpPr/>
          <p:nvPr/>
        </p:nvCxnSpPr>
        <p:spPr>
          <a:xfrm>
            <a:off x="1556518" y="502923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49"/>
          <p:cNvCxnSpPr/>
          <p:nvPr/>
        </p:nvCxnSpPr>
        <p:spPr>
          <a:xfrm flipV="1">
            <a:off x="1325303" y="529382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55"/>
          <p:cNvCxnSpPr/>
          <p:nvPr/>
        </p:nvCxnSpPr>
        <p:spPr>
          <a:xfrm flipV="1">
            <a:off x="4205935" y="529382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57"/>
          <p:cNvCxnSpPr/>
          <p:nvPr/>
        </p:nvCxnSpPr>
        <p:spPr>
          <a:xfrm flipV="1">
            <a:off x="3222359" y="529382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63"/>
          <p:cNvCxnSpPr/>
          <p:nvPr/>
        </p:nvCxnSpPr>
        <p:spPr>
          <a:xfrm flipV="1">
            <a:off x="2266758" y="529382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97887" y="46556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2" name="直線單箭頭接點 65"/>
          <p:cNvCxnSpPr/>
          <p:nvPr/>
        </p:nvCxnSpPr>
        <p:spPr>
          <a:xfrm>
            <a:off x="2518929" y="502923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82791" y="46556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67"/>
          <p:cNvCxnSpPr/>
          <p:nvPr/>
        </p:nvCxnSpPr>
        <p:spPr>
          <a:xfrm>
            <a:off x="3503833" y="502923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15"/>
          <p:cNvSpPr txBox="1"/>
          <p:nvPr/>
        </p:nvSpPr>
        <p:spPr>
          <a:xfrm>
            <a:off x="1028246" y="3495233"/>
            <a:ext cx="253944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Information of the whole sentences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3979529" y="3495233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8" name="群組 59"/>
          <p:cNvGrpSpPr/>
          <p:nvPr/>
        </p:nvGrpSpPr>
        <p:grpSpPr>
          <a:xfrm>
            <a:off x="6917729" y="2692594"/>
            <a:ext cx="461665" cy="1413164"/>
            <a:chOff x="2700170" y="5157068"/>
            <a:chExt cx="461665" cy="1413164"/>
          </a:xfrm>
        </p:grpSpPr>
        <p:sp>
          <p:nvSpPr>
            <p:cNvPr id="29" name="矩形 28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6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62"/>
          <p:cNvGrpSpPr/>
          <p:nvPr/>
        </p:nvGrpSpPr>
        <p:grpSpPr>
          <a:xfrm>
            <a:off x="5905693" y="2705845"/>
            <a:ext cx="461665" cy="1413164"/>
            <a:chOff x="1417239" y="5157069"/>
            <a:chExt cx="461665" cy="1413164"/>
          </a:xfrm>
        </p:grpSpPr>
        <p:sp>
          <p:nvSpPr>
            <p:cNvPr id="32" name="矩形 31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文字方塊 69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線單箭頭接點 70"/>
          <p:cNvCxnSpPr/>
          <p:nvPr/>
        </p:nvCxnSpPr>
        <p:spPr>
          <a:xfrm flipV="1">
            <a:off x="6132092" y="415783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71"/>
          <p:cNvCxnSpPr/>
          <p:nvPr/>
        </p:nvCxnSpPr>
        <p:spPr>
          <a:xfrm flipV="1">
            <a:off x="7132092" y="4157832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899516" y="4497623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899516" y="4506252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" name="直線單箭頭接點 74"/>
          <p:cNvCxnSpPr/>
          <p:nvPr/>
        </p:nvCxnSpPr>
        <p:spPr>
          <a:xfrm>
            <a:off x="6390149" y="481702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5"/>
          <p:cNvCxnSpPr/>
          <p:nvPr/>
        </p:nvCxnSpPr>
        <p:spPr>
          <a:xfrm>
            <a:off x="7412094" y="4817020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手繪多邊形 26"/>
          <p:cNvSpPr/>
          <p:nvPr/>
        </p:nvSpPr>
        <p:spPr>
          <a:xfrm>
            <a:off x="6378699" y="3499760"/>
            <a:ext cx="685800" cy="192166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102"/>
          <p:cNvSpPr/>
          <p:nvPr/>
        </p:nvSpPr>
        <p:spPr>
          <a:xfrm>
            <a:off x="7407147" y="3499760"/>
            <a:ext cx="685800" cy="1921662"/>
          </a:xfrm>
          <a:custGeom>
            <a:avLst/>
            <a:gdLst>
              <a:gd name="connsiteX0" fmla="*/ 0 w 685800"/>
              <a:gd name="connsiteY0" fmla="*/ 0 h 2016606"/>
              <a:gd name="connsiteX1" fmla="*/ 215900 w 685800"/>
              <a:gd name="connsiteY1" fmla="*/ 381000 h 2016606"/>
              <a:gd name="connsiteX2" fmla="*/ 266700 w 685800"/>
              <a:gd name="connsiteY2" fmla="*/ 1524000 h 2016606"/>
              <a:gd name="connsiteX3" fmla="*/ 342900 w 685800"/>
              <a:gd name="connsiteY3" fmla="*/ 1917700 h 2016606"/>
              <a:gd name="connsiteX4" fmla="*/ 546100 w 685800"/>
              <a:gd name="connsiteY4" fmla="*/ 2006600 h 2016606"/>
              <a:gd name="connsiteX5" fmla="*/ 685800 w 685800"/>
              <a:gd name="connsiteY5" fmla="*/ 1739900 h 20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2016606">
                <a:moveTo>
                  <a:pt x="0" y="0"/>
                </a:moveTo>
                <a:cubicBezTo>
                  <a:pt x="85725" y="63500"/>
                  <a:pt x="171450" y="127000"/>
                  <a:pt x="215900" y="381000"/>
                </a:cubicBezTo>
                <a:cubicBezTo>
                  <a:pt x="260350" y="635000"/>
                  <a:pt x="245533" y="1267883"/>
                  <a:pt x="266700" y="1524000"/>
                </a:cubicBezTo>
                <a:cubicBezTo>
                  <a:pt x="287867" y="1780117"/>
                  <a:pt x="296333" y="1837267"/>
                  <a:pt x="342900" y="1917700"/>
                </a:cubicBezTo>
                <a:cubicBezTo>
                  <a:pt x="389467" y="1998133"/>
                  <a:pt x="488950" y="2036233"/>
                  <a:pt x="546100" y="2006600"/>
                </a:cubicBezTo>
                <a:cubicBezTo>
                  <a:pt x="603250" y="1976967"/>
                  <a:pt x="644525" y="1858433"/>
                  <a:pt x="685800" y="17399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87"/>
          <p:cNvGrpSpPr/>
          <p:nvPr/>
        </p:nvGrpSpPr>
        <p:grpSpPr>
          <a:xfrm>
            <a:off x="7947180" y="2705561"/>
            <a:ext cx="461665" cy="1413164"/>
            <a:chOff x="2700170" y="5157068"/>
            <a:chExt cx="461665" cy="1413164"/>
          </a:xfrm>
        </p:grpSpPr>
        <p:sp>
          <p:nvSpPr>
            <p:cNvPr id="43" name="矩形 42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文字方塊 89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直線單箭頭接點 90"/>
          <p:cNvCxnSpPr/>
          <p:nvPr/>
        </p:nvCxnSpPr>
        <p:spPr>
          <a:xfrm flipV="1">
            <a:off x="8161543" y="4170799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928967" y="4519219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903003" y="554457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105"/>
          <p:cNvCxnSpPr>
            <a:cxnSpLocks/>
          </p:cNvCxnSpPr>
          <p:nvPr/>
        </p:nvCxnSpPr>
        <p:spPr>
          <a:xfrm flipV="1">
            <a:off x="6132092" y="511206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917729" y="5557537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0" name="直線單箭頭接點 107"/>
          <p:cNvCxnSpPr>
            <a:cxnSpLocks/>
          </p:cNvCxnSpPr>
          <p:nvPr/>
        </p:nvCxnSpPr>
        <p:spPr>
          <a:xfrm flipV="1">
            <a:off x="7146818" y="5125033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947180" y="5570504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2" name="直線單箭頭接點 109"/>
          <p:cNvCxnSpPr>
            <a:cxnSpLocks/>
          </p:cNvCxnSpPr>
          <p:nvPr/>
        </p:nvCxnSpPr>
        <p:spPr>
          <a:xfrm flipV="1">
            <a:off x="8176269" y="5138000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110"/>
          <p:cNvCxnSpPr/>
          <p:nvPr/>
        </p:nvCxnSpPr>
        <p:spPr>
          <a:xfrm flipV="1">
            <a:off x="4199816" y="433129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號: 向右 6"/>
          <p:cNvSpPr/>
          <p:nvPr/>
        </p:nvSpPr>
        <p:spPr>
          <a:xfrm>
            <a:off x="3577479" y="3713280"/>
            <a:ext cx="406337" cy="426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9"/>
          <p:cNvSpPr txBox="1"/>
          <p:nvPr/>
        </p:nvSpPr>
        <p:spPr>
          <a:xfrm>
            <a:off x="1701215" y="6358342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56" name="文字方塊 111"/>
          <p:cNvSpPr txBox="1"/>
          <p:nvPr/>
        </p:nvSpPr>
        <p:spPr>
          <a:xfrm>
            <a:off x="6103359" y="6368502"/>
            <a:ext cx="2050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cxnSp>
        <p:nvCxnSpPr>
          <p:cNvPr id="57" name="直線單箭頭接點 16"/>
          <p:cNvCxnSpPr/>
          <p:nvPr/>
        </p:nvCxnSpPr>
        <p:spPr>
          <a:xfrm flipV="1">
            <a:off x="5865915" y="6679066"/>
            <a:ext cx="52739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112"/>
          <p:cNvCxnSpPr>
            <a:cxnSpLocks/>
          </p:cNvCxnSpPr>
          <p:nvPr/>
        </p:nvCxnSpPr>
        <p:spPr>
          <a:xfrm flipH="1" flipV="1">
            <a:off x="3424348" y="6689226"/>
            <a:ext cx="52739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89000" y="3387697"/>
            <a:ext cx="3784600" cy="3022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14056" y="2581091"/>
            <a:ext cx="2819594" cy="38494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76"/>
          <p:cNvSpPr txBox="1"/>
          <p:nvPr/>
        </p:nvSpPr>
        <p:spPr>
          <a:xfrm rot="5400000">
            <a:off x="5441826" y="3185851"/>
            <a:ext cx="143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machine</a:t>
            </a:r>
            <a:endParaRPr lang="zh-TW" altLang="en-US" sz="2400" dirty="0"/>
          </a:p>
        </p:txBody>
      </p:sp>
      <p:sp>
        <p:nvSpPr>
          <p:cNvPr id="63" name="文字方塊 78"/>
          <p:cNvSpPr txBox="1"/>
          <p:nvPr/>
        </p:nvSpPr>
        <p:spPr>
          <a:xfrm rot="5400000">
            <a:off x="6443524" y="3160829"/>
            <a:ext cx="143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</a:t>
            </a:r>
            <a:endParaRPr lang="zh-TW" altLang="en-US" sz="2400" dirty="0"/>
          </a:p>
        </p:txBody>
      </p:sp>
      <p:sp>
        <p:nvSpPr>
          <p:cNvPr id="64" name="文字方塊 79"/>
          <p:cNvSpPr txBox="1"/>
          <p:nvPr/>
        </p:nvSpPr>
        <p:spPr>
          <a:xfrm rot="5400000">
            <a:off x="7487945" y="3216374"/>
            <a:ext cx="143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. (period)</a:t>
            </a:r>
            <a:endParaRPr lang="zh-TW" altLang="en-US" sz="2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4118536" y="6417847"/>
            <a:ext cx="174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Jointly Train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21" grpId="0" animBg="1"/>
      <p:bldP spid="23" grpId="0" animBg="1"/>
      <p:bldP spid="25" grpId="0" animBg="1"/>
      <p:bldP spid="27" grpId="0" animBg="1"/>
      <p:bldP spid="47" grpId="0" animBg="1"/>
      <p:bldP spid="49" grpId="0" animBg="1"/>
      <p:bldP spid="51" grpId="0" animBg="1"/>
      <p:bldP spid="54" grpId="0" animBg="1"/>
      <p:bldP spid="55" grpId="0"/>
      <p:bldP spid="56" grpId="0"/>
      <p:bldP spid="59" grpId="0" animBg="1"/>
      <p:bldP spid="60" grpId="0" animBg="1"/>
      <p:bldP spid="62" grpId="0"/>
      <p:bldP spid="63" grpId="0"/>
      <p:bldP spid="64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Propagation Trough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080" r="54084" b="9912"/>
          <a:stretch/>
        </p:blipFill>
        <p:spPr>
          <a:xfrm>
            <a:off x="172720" y="1896140"/>
            <a:ext cx="3788027" cy="2753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888" r="667"/>
          <a:stretch/>
        </p:blipFill>
        <p:spPr>
          <a:xfrm>
            <a:off x="81280" y="4511040"/>
            <a:ext cx="9001760" cy="2118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99280" y="2075487"/>
                <a:ext cx="3943350" cy="2050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 smtClean="0"/>
                  <a:t>       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hh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r>
                  <a:rPr lang="en-US" altLang="zh-CN" sz="2000" dirty="0" smtClean="0"/>
                  <a:t>  </a:t>
                </a:r>
              </a:p>
              <a:p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280" y="2075487"/>
                <a:ext cx="3943350" cy="2050754"/>
              </a:xfrm>
              <a:prstGeom prst="rect">
                <a:avLst/>
              </a:prstGeom>
              <a:blipFill rotWithShape="0">
                <a:blip r:embed="rId5"/>
                <a:stretch>
                  <a:fillRect b="-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arrival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Taipei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500711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arrival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Recurrent Neural Network(RNN)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315227" y="461743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46922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315227" y="234786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60302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489321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561443" y="3445003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3553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609244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495539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378233" y="3489321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374349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396614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282256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2870202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213871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2870202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59251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60302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59950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3339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3151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33940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3992974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2849390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3997041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2853457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3920828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3926090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206909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09421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42413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46204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114135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105753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932250" y="597592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683752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662847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662847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054183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031493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071009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407953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72185" y="1399463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409901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/>
          <p:cNvGrpSpPr/>
          <p:nvPr/>
        </p:nvGrpSpPr>
        <p:grpSpPr>
          <a:xfrm>
            <a:off x="148512" y="2293209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RNN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RNN</a:t>
                </a:r>
                <a:endParaRPr lang="zh-TW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293209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RNN</a:t>
                </a:r>
                <a:endParaRPr lang="zh-TW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RNN</a:t>
                </a:r>
                <a:endParaRPr lang="zh-TW" altLang="en-US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4857002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4877395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59227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612005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617238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638767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4890946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4866994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Taipei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490511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051948"/>
            <a:ext cx="1669073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049318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4866994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4877395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790102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790102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753645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610535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62940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Naïve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21"/>
          <p:cNvGrpSpPr/>
          <p:nvPr/>
        </p:nvGrpSpPr>
        <p:grpSpPr>
          <a:xfrm>
            <a:off x="294443" y="2930917"/>
            <a:ext cx="2827866" cy="2673220"/>
            <a:chOff x="5883124" y="170421"/>
            <a:chExt cx="2827866" cy="2673220"/>
          </a:xfrm>
        </p:grpSpPr>
        <p:sp>
          <p:nvSpPr>
            <p:cNvPr id="32" name="矩形 31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f</a:t>
              </a:r>
              <a:endParaRPr lang="zh-TW" altLang="en-US" sz="28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h</a:t>
              </a:r>
              <a:endParaRPr lang="zh-TW" altLang="en-US" sz="2800" baseline="30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h</a:t>
              </a:r>
              <a:r>
                <a:rPr lang="en-US" altLang="zh-TW" sz="2800" baseline="30000" dirty="0"/>
                <a:t>'</a:t>
              </a:r>
              <a:endParaRPr lang="zh-TW" altLang="en-US" sz="2800" baseline="30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y</a:t>
              </a:r>
              <a:endParaRPr lang="zh-TW" altLang="en-US" sz="2800" baseline="30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x</a:t>
              </a:r>
              <a:endParaRPr lang="zh-TW" altLang="en-US" sz="2800" baseline="30000" dirty="0"/>
            </a:p>
          </p:txBody>
        </p:sp>
        <p:cxnSp>
          <p:nvCxnSpPr>
            <p:cNvPr id="37" name="直線單箭頭接點 8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9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10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11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3425082" y="2946358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'</a:t>
            </a:r>
            <a:endParaRPr lang="zh-TW" altLang="en-US" sz="2800" baseline="30000" dirty="0"/>
          </a:p>
        </p:txBody>
      </p:sp>
      <p:sp>
        <p:nvSpPr>
          <p:cNvPr id="42" name="矩形 41"/>
          <p:cNvSpPr/>
          <p:nvPr/>
        </p:nvSpPr>
        <p:spPr>
          <a:xfrm>
            <a:off x="3425082" y="4537922"/>
            <a:ext cx="507999" cy="931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30000" dirty="0"/>
          </a:p>
        </p:txBody>
      </p:sp>
      <p:sp>
        <p:nvSpPr>
          <p:cNvPr id="43" name="矩形 42"/>
          <p:cNvSpPr/>
          <p:nvPr/>
        </p:nvSpPr>
        <p:spPr>
          <a:xfrm>
            <a:off x="4927364" y="4517316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44" name="矩形 43"/>
          <p:cNvSpPr/>
          <p:nvPr/>
        </p:nvSpPr>
        <p:spPr>
          <a:xfrm>
            <a:off x="5426521" y="2962204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W</a:t>
            </a:r>
            <a:r>
              <a:rPr lang="en-US" altLang="zh-TW" sz="2800" baseline="30000" dirty="0" err="1"/>
              <a:t>h</a:t>
            </a:r>
            <a:endParaRPr lang="zh-TW" altLang="en-US" sz="2800" baseline="30000" dirty="0"/>
          </a:p>
        </p:txBody>
      </p:sp>
      <p:sp>
        <p:nvSpPr>
          <p:cNvPr id="45" name="矩形 44"/>
          <p:cNvSpPr/>
          <p:nvPr/>
        </p:nvSpPr>
        <p:spPr>
          <a:xfrm>
            <a:off x="6011101" y="4517315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'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29"/>
              <p:cNvSpPr txBox="1"/>
              <p:nvPr/>
            </p:nvSpPr>
            <p:spPr>
              <a:xfrm>
                <a:off x="4040834" y="4767436"/>
                <a:ext cx="27726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34" y="4767436"/>
                <a:ext cx="277261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30"/>
          <p:cNvSpPr txBox="1"/>
          <p:nvPr/>
        </p:nvSpPr>
        <p:spPr>
          <a:xfrm>
            <a:off x="4077778" y="5551934"/>
            <a:ext cx="125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31"/>
              <p:cNvSpPr txBox="1"/>
              <p:nvPr/>
            </p:nvSpPr>
            <p:spPr>
              <a:xfrm>
                <a:off x="4048290" y="3237628"/>
                <a:ext cx="5270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90" y="3237628"/>
                <a:ext cx="52706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474612" y="2970472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endParaRPr lang="zh-TW" altLang="en-US" sz="2800" baseline="30000" dirty="0"/>
          </a:p>
        </p:txBody>
      </p:sp>
      <p:grpSp>
        <p:nvGrpSpPr>
          <p:cNvPr id="50" name="群組 36"/>
          <p:cNvGrpSpPr/>
          <p:nvPr/>
        </p:nvGrpSpPr>
        <p:grpSpPr>
          <a:xfrm>
            <a:off x="7389842" y="2962204"/>
            <a:ext cx="1527172" cy="931334"/>
            <a:chOff x="6392338" y="600501"/>
            <a:chExt cx="1527172" cy="931334"/>
          </a:xfrm>
        </p:grpSpPr>
        <p:sp>
          <p:nvSpPr>
            <p:cNvPr id="51" name="矩形 50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W</a:t>
              </a:r>
              <a:r>
                <a:rPr lang="en-US" altLang="zh-TW" sz="2800" baseline="30000" dirty="0"/>
                <a:t>i</a:t>
              </a:r>
              <a:endParaRPr lang="zh-TW" altLang="en-US" sz="2800" baseline="300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x</a:t>
              </a:r>
              <a:endParaRPr lang="zh-TW" altLang="en-US" sz="28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35"/>
              <p:cNvSpPr txBox="1"/>
              <p:nvPr/>
            </p:nvSpPr>
            <p:spPr>
              <a:xfrm>
                <a:off x="6995011" y="319658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1" y="3196580"/>
                <a:ext cx="3494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22"/>
          <p:cNvSpPr txBox="1"/>
          <p:nvPr/>
        </p:nvSpPr>
        <p:spPr>
          <a:xfrm>
            <a:off x="7148949" y="638578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Ignore bias here</a:t>
            </a:r>
            <a:endParaRPr lang="zh-TW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r="3649"/>
          <a:stretch/>
        </p:blipFill>
        <p:spPr>
          <a:xfrm>
            <a:off x="6759629" y="4322188"/>
            <a:ext cx="2367340" cy="1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Deep RNN</a:t>
            </a:r>
            <a:endParaRPr lang="zh-TW" altLang="en-US" dirty="0"/>
          </a:p>
        </p:txBody>
      </p:sp>
      <p:sp>
        <p:nvSpPr>
          <p:cNvPr id="30" name="文字方塊 80"/>
          <p:cNvSpPr txBox="1"/>
          <p:nvPr/>
        </p:nvSpPr>
        <p:spPr>
          <a:xfrm>
            <a:off x="8114190" y="5088554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591735" y="4884499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626537" y="4884498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7" name="矩形 6"/>
          <p:cNvSpPr/>
          <p:nvPr/>
        </p:nvSpPr>
        <p:spPr>
          <a:xfrm>
            <a:off x="2946404" y="4907646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591735" y="6206623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0" name="直線單箭頭接點 60"/>
          <p:cNvCxnSpPr>
            <a:cxnSpLocks/>
          </p:cNvCxnSpPr>
          <p:nvPr/>
        </p:nvCxnSpPr>
        <p:spPr>
          <a:xfrm>
            <a:off x="1185334" y="535638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61"/>
          <p:cNvCxnSpPr>
            <a:cxnSpLocks/>
          </p:cNvCxnSpPr>
          <p:nvPr/>
        </p:nvCxnSpPr>
        <p:spPr>
          <a:xfrm>
            <a:off x="2556936" y="537331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62"/>
          <p:cNvCxnSpPr>
            <a:cxnSpLocks/>
          </p:cNvCxnSpPr>
          <p:nvPr/>
        </p:nvCxnSpPr>
        <p:spPr>
          <a:xfrm rot="16200000">
            <a:off x="1879600" y="467640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63"/>
          <p:cNvCxnSpPr>
            <a:cxnSpLocks/>
          </p:cNvCxnSpPr>
          <p:nvPr/>
        </p:nvCxnSpPr>
        <p:spPr>
          <a:xfrm rot="16200000">
            <a:off x="1879600" y="601056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77739" y="4913475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5232408" y="4936622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877739" y="6235599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18" name="直線單箭頭接點 68"/>
          <p:cNvCxnSpPr>
            <a:cxnSpLocks/>
          </p:cNvCxnSpPr>
          <p:nvPr/>
        </p:nvCxnSpPr>
        <p:spPr>
          <a:xfrm>
            <a:off x="3471338" y="538535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69"/>
          <p:cNvCxnSpPr>
            <a:cxnSpLocks/>
          </p:cNvCxnSpPr>
          <p:nvPr/>
        </p:nvCxnSpPr>
        <p:spPr>
          <a:xfrm>
            <a:off x="4842940" y="540228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70"/>
          <p:cNvCxnSpPr>
            <a:cxnSpLocks/>
          </p:cNvCxnSpPr>
          <p:nvPr/>
        </p:nvCxnSpPr>
        <p:spPr>
          <a:xfrm rot="16200000">
            <a:off x="4165604" y="470538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71"/>
          <p:cNvCxnSpPr>
            <a:cxnSpLocks/>
          </p:cNvCxnSpPr>
          <p:nvPr/>
        </p:nvCxnSpPr>
        <p:spPr>
          <a:xfrm rot="16200000">
            <a:off x="4165604" y="603954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97609" y="4918363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7552278" y="4941510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25" name="矩形 24"/>
          <p:cNvSpPr/>
          <p:nvPr/>
        </p:nvSpPr>
        <p:spPr>
          <a:xfrm>
            <a:off x="6197609" y="6240487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26" name="直線單箭頭接點 76"/>
          <p:cNvCxnSpPr>
            <a:cxnSpLocks/>
          </p:cNvCxnSpPr>
          <p:nvPr/>
        </p:nvCxnSpPr>
        <p:spPr>
          <a:xfrm>
            <a:off x="5791208" y="539024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77"/>
          <p:cNvCxnSpPr>
            <a:cxnSpLocks/>
          </p:cNvCxnSpPr>
          <p:nvPr/>
        </p:nvCxnSpPr>
        <p:spPr>
          <a:xfrm>
            <a:off x="7162810" y="540717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78"/>
          <p:cNvCxnSpPr>
            <a:cxnSpLocks/>
          </p:cNvCxnSpPr>
          <p:nvPr/>
        </p:nvCxnSpPr>
        <p:spPr>
          <a:xfrm rot="16200000">
            <a:off x="6485474" y="471026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79"/>
          <p:cNvCxnSpPr>
            <a:cxnSpLocks/>
          </p:cNvCxnSpPr>
          <p:nvPr/>
        </p:nvCxnSpPr>
        <p:spPr>
          <a:xfrm rot="16200000">
            <a:off x="6485474" y="604442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106"/>
          <p:cNvSpPr txBox="1"/>
          <p:nvPr/>
        </p:nvSpPr>
        <p:spPr>
          <a:xfrm>
            <a:off x="8092435" y="2787942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591735" y="3999070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16" name="矩形 15"/>
          <p:cNvSpPr/>
          <p:nvPr/>
        </p:nvSpPr>
        <p:spPr>
          <a:xfrm>
            <a:off x="3877739" y="4028046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97609" y="4032934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609604" y="1354622"/>
            <a:ext cx="7433740" cy="2642468"/>
            <a:chOff x="609604" y="1354622"/>
            <a:chExt cx="7433740" cy="2642468"/>
          </a:xfrm>
        </p:grpSpPr>
        <p:sp>
          <p:nvSpPr>
            <p:cNvPr id="54" name="文字方塊 107"/>
            <p:cNvSpPr txBox="1"/>
            <p:nvPr/>
          </p:nvSpPr>
          <p:spPr>
            <a:xfrm rot="5400000">
              <a:off x="4194184" y="1346301"/>
              <a:ext cx="4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74802" y="2642426"/>
              <a:ext cx="931333" cy="9313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f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9604" y="2642425"/>
              <a:ext cx="507999" cy="9313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b</a:t>
              </a:r>
              <a:r>
                <a:rPr lang="en-US" altLang="zh-TW" sz="2800" baseline="30000" dirty="0"/>
                <a:t>0</a:t>
              </a:r>
              <a:endParaRPr lang="zh-TW" altLang="en-US" sz="2800" baseline="30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929471" y="2665573"/>
              <a:ext cx="507999" cy="9313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b</a:t>
              </a:r>
              <a:r>
                <a:rPr lang="en-US" altLang="zh-TW" sz="2800" baseline="30000" dirty="0"/>
                <a:t>1</a:t>
              </a:r>
              <a:endParaRPr lang="zh-TW" altLang="en-US" sz="2800" baseline="30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574802" y="1756997"/>
              <a:ext cx="931333" cy="4656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</a:t>
              </a:r>
              <a:r>
                <a:rPr lang="en-US" altLang="zh-TW" sz="2800" baseline="30000" dirty="0"/>
                <a:t>1</a:t>
              </a:r>
              <a:endParaRPr lang="zh-TW" altLang="en-US" sz="2800" baseline="30000" dirty="0"/>
            </a:p>
          </p:txBody>
        </p:sp>
        <p:cxnSp>
          <p:nvCxnSpPr>
            <p:cNvPr id="35" name="直線單箭頭接點 86"/>
            <p:cNvCxnSpPr>
              <a:cxnSpLocks/>
            </p:cNvCxnSpPr>
            <p:nvPr/>
          </p:nvCxnSpPr>
          <p:spPr>
            <a:xfrm>
              <a:off x="1168401" y="3114307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87"/>
            <p:cNvCxnSpPr>
              <a:cxnSpLocks/>
            </p:cNvCxnSpPr>
            <p:nvPr/>
          </p:nvCxnSpPr>
          <p:spPr>
            <a:xfrm>
              <a:off x="2540003" y="3131240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88"/>
            <p:cNvCxnSpPr>
              <a:cxnSpLocks/>
            </p:cNvCxnSpPr>
            <p:nvPr/>
          </p:nvCxnSpPr>
          <p:spPr>
            <a:xfrm rot="16200000">
              <a:off x="1862667" y="24343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89"/>
            <p:cNvCxnSpPr>
              <a:cxnSpLocks/>
            </p:cNvCxnSpPr>
            <p:nvPr/>
          </p:nvCxnSpPr>
          <p:spPr>
            <a:xfrm rot="16200000">
              <a:off x="1862667" y="3768492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860806" y="2671402"/>
              <a:ext cx="931333" cy="9313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f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15475" y="2694549"/>
              <a:ext cx="507999" cy="9313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b</a:t>
              </a:r>
              <a:r>
                <a:rPr lang="en-US" altLang="zh-TW" sz="2800" baseline="30000" dirty="0"/>
                <a:t>2</a:t>
              </a:r>
              <a:endParaRPr lang="zh-TW" altLang="en-US" sz="2800" baseline="300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860806" y="1785973"/>
              <a:ext cx="931333" cy="4656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</a:t>
              </a:r>
              <a:r>
                <a:rPr lang="en-US" altLang="zh-TW" sz="2800" baseline="30000" dirty="0"/>
                <a:t>2</a:t>
              </a:r>
              <a:endParaRPr lang="zh-TW" altLang="en-US" sz="2800" baseline="30000" dirty="0"/>
            </a:p>
          </p:txBody>
        </p:sp>
        <p:cxnSp>
          <p:nvCxnSpPr>
            <p:cNvPr id="42" name="直線單箭頭接點 94"/>
            <p:cNvCxnSpPr>
              <a:cxnSpLocks/>
            </p:cNvCxnSpPr>
            <p:nvPr/>
          </p:nvCxnSpPr>
          <p:spPr>
            <a:xfrm>
              <a:off x="3454405" y="3143283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95"/>
            <p:cNvCxnSpPr>
              <a:cxnSpLocks/>
            </p:cNvCxnSpPr>
            <p:nvPr/>
          </p:nvCxnSpPr>
          <p:spPr>
            <a:xfrm>
              <a:off x="4826007" y="31602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96"/>
            <p:cNvCxnSpPr>
              <a:cxnSpLocks/>
            </p:cNvCxnSpPr>
            <p:nvPr/>
          </p:nvCxnSpPr>
          <p:spPr>
            <a:xfrm rot="16200000">
              <a:off x="4148671" y="2463307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97"/>
            <p:cNvCxnSpPr>
              <a:cxnSpLocks/>
            </p:cNvCxnSpPr>
            <p:nvPr/>
          </p:nvCxnSpPr>
          <p:spPr>
            <a:xfrm rot="16200000">
              <a:off x="4148671" y="3797468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180676" y="2676290"/>
              <a:ext cx="931333" cy="9313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f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535345" y="2699437"/>
              <a:ext cx="507999" cy="9313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b</a:t>
              </a:r>
              <a:r>
                <a:rPr lang="en-US" altLang="zh-TW" sz="2800" baseline="30000" dirty="0"/>
                <a:t>3</a:t>
              </a:r>
              <a:endParaRPr lang="zh-TW" altLang="en-US" sz="2800" baseline="300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80676" y="1790861"/>
              <a:ext cx="931333" cy="4656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c</a:t>
              </a:r>
              <a:r>
                <a:rPr lang="en-US" altLang="zh-TW" sz="2800" baseline="30000" dirty="0"/>
                <a:t>3</a:t>
              </a:r>
              <a:endParaRPr lang="zh-TW" altLang="en-US" sz="2800" baseline="30000" dirty="0"/>
            </a:p>
          </p:txBody>
        </p:sp>
        <p:cxnSp>
          <p:nvCxnSpPr>
            <p:cNvPr id="49" name="直線單箭頭接點 102"/>
            <p:cNvCxnSpPr>
              <a:cxnSpLocks/>
            </p:cNvCxnSpPr>
            <p:nvPr/>
          </p:nvCxnSpPr>
          <p:spPr>
            <a:xfrm>
              <a:off x="5774275" y="314817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103"/>
            <p:cNvCxnSpPr>
              <a:cxnSpLocks/>
            </p:cNvCxnSpPr>
            <p:nvPr/>
          </p:nvCxnSpPr>
          <p:spPr>
            <a:xfrm>
              <a:off x="7145877" y="316510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104"/>
            <p:cNvCxnSpPr>
              <a:cxnSpLocks/>
            </p:cNvCxnSpPr>
            <p:nvPr/>
          </p:nvCxnSpPr>
          <p:spPr>
            <a:xfrm rot="16200000">
              <a:off x="6468541" y="246819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05"/>
            <p:cNvCxnSpPr>
              <a:cxnSpLocks/>
            </p:cNvCxnSpPr>
            <p:nvPr/>
          </p:nvCxnSpPr>
          <p:spPr>
            <a:xfrm rot="16200000">
              <a:off x="6468541" y="380235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108"/>
            <p:cNvSpPr txBox="1"/>
            <p:nvPr/>
          </p:nvSpPr>
          <p:spPr>
            <a:xfrm rot="5400000">
              <a:off x="6524592" y="1371121"/>
              <a:ext cx="4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56" name="文字方塊 54"/>
            <p:cNvSpPr txBox="1"/>
            <p:nvPr/>
          </p:nvSpPr>
          <p:spPr>
            <a:xfrm rot="5400000">
              <a:off x="1910453" y="1310110"/>
              <a:ext cx="4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3797332" y="704045"/>
                <a:ext cx="21902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32" y="704045"/>
                <a:ext cx="2190215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971069" y="716417"/>
                <a:ext cx="21716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69" y="716417"/>
                <a:ext cx="217168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8011727" y="666626"/>
                <a:ext cx="484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27" y="666626"/>
                <a:ext cx="4844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3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1155</Words>
  <Application>Microsoft Office PowerPoint</Application>
  <PresentationFormat>全屏显示(4:3)</PresentationFormat>
  <Paragraphs>397</Paragraphs>
  <Slides>22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新細明體</vt:lpstr>
      <vt:lpstr>等线</vt:lpstr>
      <vt:lpstr>等线 Light</vt:lpstr>
      <vt:lpstr>Arial</vt:lpstr>
      <vt:lpstr>Calibri</vt:lpstr>
      <vt:lpstr>Calibri Light</vt:lpstr>
      <vt:lpstr>Cambria Math</vt:lpstr>
      <vt:lpstr>Office 佈景主題</vt:lpstr>
      <vt:lpstr>方程式</vt:lpstr>
      <vt:lpstr>Recurrent Neural Network (RNN)</vt:lpstr>
      <vt:lpstr>Example Application</vt:lpstr>
      <vt:lpstr>Example Application</vt:lpstr>
      <vt:lpstr>Example Application</vt:lpstr>
      <vt:lpstr>Recurrent Neural Network(RNN)</vt:lpstr>
      <vt:lpstr>PowerPoint 演示文稿</vt:lpstr>
      <vt:lpstr>PowerPoint 演示文稿</vt:lpstr>
      <vt:lpstr>Naïve RNN</vt:lpstr>
      <vt:lpstr>Deep RNN</vt:lpstr>
      <vt:lpstr>Unfortunately …… </vt:lpstr>
      <vt:lpstr>Long Short-term Memory </vt:lpstr>
      <vt:lpstr>PowerPoint 演示文稿</vt:lpstr>
      <vt:lpstr>PowerPoint 演示文稿</vt:lpstr>
      <vt:lpstr>PowerPoint 演示文稿</vt:lpstr>
      <vt:lpstr>GRU</vt:lpstr>
      <vt:lpstr>More Applications ……</vt:lpstr>
      <vt:lpstr>Many to one</vt:lpstr>
      <vt:lpstr>Many to Many (No Limitation)</vt:lpstr>
      <vt:lpstr>Many to Many (No Limitation)</vt:lpstr>
      <vt:lpstr>Many to Many (No Limitation)</vt:lpstr>
      <vt:lpstr>Many to Many (No Limitation)</vt:lpstr>
      <vt:lpstr>Back Propagation Trough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Genevieve</cp:lastModifiedBy>
  <cp:revision>84</cp:revision>
  <dcterms:created xsi:type="dcterms:W3CDTF">2016-12-22T03:23:40Z</dcterms:created>
  <dcterms:modified xsi:type="dcterms:W3CDTF">2018-10-23T04:04:13Z</dcterms:modified>
</cp:coreProperties>
</file>