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72" r:id="rId10"/>
    <p:sldId id="273" r:id="rId11"/>
    <p:sldId id="274" r:id="rId12"/>
    <p:sldId id="270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20" autoAdjust="0"/>
  </p:normalViewPr>
  <p:slideViewPr>
    <p:cSldViewPr snapToGrid="0">
      <p:cViewPr varScale="1">
        <p:scale>
          <a:sx n="54" d="100"/>
          <a:sy n="54" d="100"/>
        </p:scale>
        <p:origin x="1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A0F50-5CE7-4988-A89A-7127067827DE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D448D-6312-4E28-B107-9F3D7C7D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9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我们这里有一张图片，卷积神经网络的作用就是</a:t>
            </a:r>
            <a:endParaRPr lang="en-US" altLang="zh-CN" dirty="0"/>
          </a:p>
          <a:p>
            <a:r>
              <a:rPr lang="zh-CN" altLang="en-US" dirty="0"/>
              <a:t>目前卷。。广泛应用于计算机视觉领域的图像识别，由于其不断创新，在视频分析，自然语言处理方面也有很好的效果。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3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池化层</a:t>
            </a:r>
            <a:endParaRPr lang="en-US" altLang="zh-CN" dirty="0"/>
          </a:p>
          <a:p>
            <a:r>
              <a:rPr lang="zh-CN" altLang="en-US" dirty="0"/>
              <a:t>由于卷积神经网络要运用到实际中</a:t>
            </a:r>
            <a:endParaRPr lang="en-US" altLang="zh-CN" dirty="0"/>
          </a:p>
          <a:p>
            <a:r>
              <a:rPr lang="zh-CN" altLang="en-US" dirty="0"/>
              <a:t>为了减少运算量提取最有价值的值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边缘，斑块</a:t>
            </a:r>
            <a:endParaRPr lang="en-US" altLang="zh-CN" dirty="0"/>
          </a:p>
          <a:p>
            <a:r>
              <a:rPr lang="zh-CN" altLang="en-US" dirty="0"/>
              <a:t>纹理</a:t>
            </a:r>
            <a:endParaRPr lang="en-US" altLang="zh-CN" dirty="0"/>
          </a:p>
          <a:p>
            <a:r>
              <a:rPr lang="zh-CN" altLang="en-US" dirty="0"/>
              <a:t>物体部件</a:t>
            </a:r>
            <a:endParaRPr lang="en-US" altLang="zh-CN" dirty="0"/>
          </a:p>
          <a:p>
            <a:r>
              <a:rPr lang="zh-CN" altLang="en-US" dirty="0"/>
              <a:t>类别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3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下面我们来看一下</a:t>
            </a:r>
            <a:r>
              <a:rPr lang="en-US" altLang="zh-CN" dirty="0"/>
              <a:t>CNN</a:t>
            </a:r>
            <a:r>
              <a:rPr lang="zh-CN" altLang="en-US" dirty="0"/>
              <a:t>的整体结构。顾名思义，卷神分为卷积和神经网络两个部分</a:t>
            </a:r>
            <a:endParaRPr lang="en-US" altLang="zh-CN" dirty="0"/>
          </a:p>
          <a:p>
            <a:r>
              <a:rPr lang="zh-CN" altLang="en-US" dirty="0"/>
              <a:t>首先我们来回顾一下神经网络的结构，</a:t>
            </a:r>
            <a:r>
              <a:rPr lang="en-US" altLang="zh-CN" dirty="0"/>
              <a:t>z</a:t>
            </a:r>
            <a:r>
              <a:rPr lang="zh-CN" altLang="en-US" dirty="0"/>
              <a:t>？</a:t>
            </a:r>
            <a:r>
              <a:rPr lang="en-US" altLang="zh-CN" dirty="0"/>
              <a:t>a</a:t>
            </a:r>
            <a:r>
              <a:rPr lang="zh-CN" altLang="en-US" dirty="0"/>
              <a:t>？为什么用激活函数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2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于是我们就可以把上面的三层神经网络抽象成这样的一个流程图。。。</a:t>
            </a:r>
            <a:r>
              <a:rPr lang="en-US" altLang="zh-CN" dirty="0" err="1"/>
              <a:t>Softmax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6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下面我们着重看一下全连接层</a:t>
            </a:r>
            <a:endParaRPr lang="en-US" altLang="zh-CN" dirty="0"/>
          </a:p>
          <a:p>
            <a:r>
              <a:rPr lang="zh-CN" altLang="en-US" dirty="0"/>
              <a:t>思考全连接层有什么问题？我们再来看这张图，就看猫耳朵，如果用全连接层，输入就会。。。耳朵的形状就会被忽视。</a:t>
            </a:r>
            <a:endParaRPr lang="en-US" altLang="zh-CN" dirty="0"/>
          </a:p>
          <a:p>
            <a:r>
              <a:rPr lang="zh-CN" altLang="en-US" dirty="0"/>
              <a:t>但如果我们用卷积层，输入数据的方式就可以保持形状不变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3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下面我们就来看卷积神经网络的整体结构，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下面我介绍一下卷积神经网络的卷积层。</a:t>
            </a:r>
            <a:endParaRPr lang="en-US" altLang="zh-CN" dirty="0"/>
          </a:p>
          <a:p>
            <a:r>
              <a:rPr lang="zh-CN" altLang="en-US" dirty="0"/>
              <a:t>将各个位置上滤波器的元素和输入的对应元素相乘，然后再求和（乘积累加运算）</a:t>
            </a:r>
            <a:endParaRPr lang="en-US" altLang="zh-CN" dirty="0"/>
          </a:p>
          <a:p>
            <a:r>
              <a:rPr lang="zh-CN" altLang="en-US" dirty="0"/>
              <a:t>不仅保持了图像形状，还减少了参数数量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0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中也存在偏置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6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输入数据应用了幅度为</a:t>
            </a:r>
            <a:r>
              <a:rPr lang="en-US" altLang="zh-CN" dirty="0"/>
              <a:t>1</a:t>
            </a:r>
            <a:r>
              <a:rPr lang="zh-CN" altLang="en-US" dirty="0"/>
              <a:t>的填充</a:t>
            </a:r>
            <a:endParaRPr lang="en-US" altLang="zh-CN" dirty="0"/>
          </a:p>
          <a:p>
            <a:r>
              <a:rPr lang="zh-CN" altLang="en-US" dirty="0"/>
              <a:t>步幅设为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下面我们就来看卷积神经网络的池化层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448D-6312-4E28-B107-9F3D7C7DD0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6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5FA4-33C1-452F-B767-D7617964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9A345-953D-46DC-AF85-10F0A310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2313-0C4D-4CB0-8152-4B7B8CDD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BADA3-6F5A-45C2-A685-28DAC1E7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53261-8D5B-44C6-B169-C2BE7484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9A962-9F80-4E91-A43E-7473C503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AA591-153C-49F8-86A5-AB40BEED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1302C-51B4-45DA-8167-7D154B16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DC24C-B10D-4E94-8F0C-F2034538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00C5E-6154-413B-929B-93FF2743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E4EB1-0D66-40C2-8CF5-0006A113D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12212-9BA9-4D5D-862A-D8AECF384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AC7B-01E8-41A3-891B-3C4D0DE8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C444-86C1-4F01-9475-E44E698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D3DDD-2A76-4005-B8FC-57DE8F1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B0EA4-09F4-426E-96DA-2E57FD9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FF433-DB63-4DB9-A3C7-02AB0D60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76E26-62D9-4825-AD3E-5742176A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3225-37E3-44E5-8AC5-9FE0094F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BE5A5-EC40-4B83-B22E-3477F685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5A4B-368A-4B77-8B90-B4A8BA3F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57217-0E02-4B02-A923-15FC068C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D8DD-C0C9-4D8A-AFAD-D57BA6CF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30F5-AE44-434D-8BE7-B5C5688E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8D94-44EC-446C-AEA1-D9060CC2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0DF14-B125-401E-BC01-9CB0B596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3BF05-71C9-4ED6-BC09-5AE49E09D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F2320-92AB-4263-ACEA-C329C25D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97B8-530D-4FC4-8348-89B516C7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5EB0A-6899-457E-9668-6CB5CABD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76206-9608-4D6F-84F5-35E88A0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2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C87C-0620-47D2-8AA4-B3BD89FF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DE724-BACB-4DE1-9E85-302F377A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6A93C-93F2-400F-967B-30631A7C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FD556F-0430-46AF-9920-8A6ADE5E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843BB-4E26-4339-925B-3748973E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9D699-1BA2-4AB1-BF37-1BBEBB0A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ECAF42-3120-42DE-B603-98346390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5D7FD-5EAB-46D2-BFB2-1C7D749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5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E83D3-3B38-44DC-B95D-80B35567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EBADC-CD4D-440E-B80D-67D1E41E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BBE0C-A869-419A-ACD1-B6A509F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C006D-FAC9-4C66-9BCE-FCF2B92C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3B151-3EBB-4014-9B87-48072021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B6179-BCF8-4EEE-A692-03D9561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2D431-ACC1-48F6-A664-AC7541E2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38D75-150F-4018-AE75-BFE56881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ABFB3-A739-4D38-A678-1D867EB0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2EB7F-317B-4602-B3AE-E39F6E3E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022CF-7FFC-4D7D-B980-30BC792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23C1A-F34A-4C60-BBFA-F4189673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A8104-6098-45D4-A305-EABAA2B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BFCF-8207-4CD9-8E8E-07C3453B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C697B-6E19-44D6-805B-CC0A188CC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DD4D9-14FF-44F6-A9C2-EED20788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15C99-FCA7-4B4A-817D-494E0F78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5415F-30A9-4531-9866-628A5CEF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EE723-F86E-46C2-9A0C-E2EA7B2F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EC876-73DD-4F2E-BF6C-53852DE2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77780-DD22-4DA3-9E6B-835A419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44B8E-E63A-4D33-8DF0-0076BF6F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A054-F0BD-403B-A0B5-A92A257E62C2}" type="datetimeFigureOut">
              <a:rPr lang="zh-CN" altLang="en-US" smtClean="0"/>
              <a:t>2018/11/6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F574-7478-44FB-8D99-F11299D3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74EF6-3190-494C-9F9A-894DF0A49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698-687C-4DF3-84CE-E6CC36F91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12B9-87A5-4C72-999B-43873190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CAC2A-5365-42A6-8336-9C00671D8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002" y="4781862"/>
            <a:ext cx="3052997" cy="4759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Yanze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3">
            <a:extLst>
              <a:ext uri="{FF2B5EF4-FFF2-40B4-BE49-F238E27FC236}">
                <a16:creationId xmlns:a16="http://schemas.microsoft.com/office/drawing/2014/main" id="{499F64D0-CBAB-4293-9315-CB6F52FC8976}"/>
              </a:ext>
            </a:extLst>
          </p:cNvPr>
          <p:cNvSpPr/>
          <p:nvPr/>
        </p:nvSpPr>
        <p:spPr>
          <a:xfrm>
            <a:off x="7746955" y="2170267"/>
            <a:ext cx="504825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 167">
            <a:extLst>
              <a:ext uri="{FF2B5EF4-FFF2-40B4-BE49-F238E27FC236}">
                <a16:creationId xmlns:a16="http://schemas.microsoft.com/office/drawing/2014/main" id="{EAE99225-5813-42B3-BADE-35F09D810ED9}"/>
              </a:ext>
            </a:extLst>
          </p:cNvPr>
          <p:cNvSpPr/>
          <p:nvPr/>
        </p:nvSpPr>
        <p:spPr>
          <a:xfrm>
            <a:off x="2698705" y="2168679"/>
            <a:ext cx="574675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圆角矩形 1">
            <a:extLst>
              <a:ext uri="{FF2B5EF4-FFF2-40B4-BE49-F238E27FC236}">
                <a16:creationId xmlns:a16="http://schemas.microsoft.com/office/drawing/2014/main" id="{6CC4F724-C4F4-4255-828C-233E4BEF9CBC}"/>
              </a:ext>
            </a:extLst>
          </p:cNvPr>
          <p:cNvSpPr/>
          <p:nvPr/>
        </p:nvSpPr>
        <p:spPr>
          <a:xfrm>
            <a:off x="3511505" y="2168679"/>
            <a:ext cx="506412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28C154E5-2B36-4FDB-8C85-064EB281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05" y="3591079"/>
            <a:ext cx="65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</a:rPr>
              <a:t>Conv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F5A6EF96-FC9D-4FF4-943E-6A190761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67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ReLU</a:t>
            </a:r>
          </a:p>
        </p:txBody>
      </p:sp>
      <p:sp>
        <p:nvSpPr>
          <p:cNvPr id="8" name=" 167">
            <a:extLst>
              <a:ext uri="{FF2B5EF4-FFF2-40B4-BE49-F238E27FC236}">
                <a16:creationId xmlns:a16="http://schemas.microsoft.com/office/drawing/2014/main" id="{FDC24943-DF4A-4972-BFC4-A45492ECAE0B}"/>
              </a:ext>
            </a:extLst>
          </p:cNvPr>
          <p:cNvSpPr/>
          <p:nvPr/>
        </p:nvSpPr>
        <p:spPr>
          <a:xfrm>
            <a:off x="4254455" y="2168679"/>
            <a:ext cx="574675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D2255035-32D9-4255-AC1D-C43623F89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080" y="3591079"/>
            <a:ext cx="809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Pooling</a:t>
            </a:r>
          </a:p>
        </p:txBody>
      </p:sp>
      <p:sp>
        <p:nvSpPr>
          <p:cNvPr id="12" name=" 167">
            <a:extLst>
              <a:ext uri="{FF2B5EF4-FFF2-40B4-BE49-F238E27FC236}">
                <a16:creationId xmlns:a16="http://schemas.microsoft.com/office/drawing/2014/main" id="{6C130425-AEDA-49A6-88F3-DE098AEE431E}"/>
              </a:ext>
            </a:extLst>
          </p:cNvPr>
          <p:cNvSpPr/>
          <p:nvPr/>
        </p:nvSpPr>
        <p:spPr>
          <a:xfrm>
            <a:off x="5229180" y="2168679"/>
            <a:ext cx="573087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5AB1D6E0-4EA1-41E2-9F6C-051692C58040}"/>
              </a:ext>
            </a:extLst>
          </p:cNvPr>
          <p:cNvSpPr/>
          <p:nvPr/>
        </p:nvSpPr>
        <p:spPr>
          <a:xfrm>
            <a:off x="6041980" y="2168679"/>
            <a:ext cx="506412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0D026858-FBE3-498E-A8BA-944E9731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180" y="3591079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</a:rPr>
              <a:t>Conv</a:t>
            </a: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27D81E3A-1350-4414-A760-AD7AF12A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955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>
                <a:latin typeface="Times New Roman" panose="02020603050405020304" pitchFamily="18" charset="0"/>
              </a:rPr>
              <a:t>ReLU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2B1C68D1-6541-4EE5-B216-46B634D9732A}"/>
              </a:ext>
            </a:extLst>
          </p:cNvPr>
          <p:cNvSpPr/>
          <p:nvPr/>
        </p:nvSpPr>
        <p:spPr>
          <a:xfrm>
            <a:off x="6948442" y="2168679"/>
            <a:ext cx="554038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92061FD3-4222-4059-83B9-B66D5C5F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17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Affine</a:t>
            </a:r>
          </a:p>
        </p:txBody>
      </p:sp>
      <p:sp>
        <p:nvSpPr>
          <p:cNvPr id="19" name="文本框 24">
            <a:extLst>
              <a:ext uri="{FF2B5EF4-FFF2-40B4-BE49-F238E27FC236}">
                <a16:creationId xmlns:a16="http://schemas.microsoft.com/office/drawing/2014/main" id="{6A36915C-9D8E-409A-A031-ACC19F91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30" y="3608542"/>
            <a:ext cx="650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ReLU</a:t>
            </a:r>
          </a:p>
        </p:txBody>
      </p:sp>
      <p:sp>
        <p:nvSpPr>
          <p:cNvPr id="21" name="圆角矩形 26">
            <a:extLst>
              <a:ext uri="{FF2B5EF4-FFF2-40B4-BE49-F238E27FC236}">
                <a16:creationId xmlns:a16="http://schemas.microsoft.com/office/drawing/2014/main" id="{B4BDEEA9-268C-4A9E-976C-C6BB104277BB}"/>
              </a:ext>
            </a:extLst>
          </p:cNvPr>
          <p:cNvSpPr/>
          <p:nvPr/>
        </p:nvSpPr>
        <p:spPr>
          <a:xfrm>
            <a:off x="9472567" y="2168680"/>
            <a:ext cx="642938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04F68DF2-399B-4654-A7D5-15C62F4652E6}"/>
              </a:ext>
            </a:extLst>
          </p:cNvPr>
          <p:cNvSpPr/>
          <p:nvPr/>
        </p:nvSpPr>
        <p:spPr>
          <a:xfrm>
            <a:off x="8651830" y="2168680"/>
            <a:ext cx="577850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3" name="文本框 28">
            <a:extLst>
              <a:ext uri="{FF2B5EF4-FFF2-40B4-BE49-F238E27FC236}">
                <a16:creationId xmlns:a16="http://schemas.microsoft.com/office/drawing/2014/main" id="{CF782163-77D8-45A5-8090-1FB61FA3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17" y="3627592"/>
            <a:ext cx="650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Affine</a:t>
            </a:r>
          </a:p>
        </p:txBody>
      </p:sp>
      <p:sp>
        <p:nvSpPr>
          <p:cNvPr id="24" name="文本框 29">
            <a:extLst>
              <a:ext uri="{FF2B5EF4-FFF2-40B4-BE49-F238E27FC236}">
                <a16:creationId xmlns:a16="http://schemas.microsoft.com/office/drawing/2014/main" id="{618A6544-C7D1-464D-AED3-28E820F3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130" y="3629179"/>
            <a:ext cx="88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Softmax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74D8662-F50C-4D13-AD9A-628B1BBBDF7F}"/>
              </a:ext>
            </a:extLst>
          </p:cNvPr>
          <p:cNvCxnSpPr>
            <a:cxnSpLocks/>
          </p:cNvCxnSpPr>
          <p:nvPr/>
        </p:nvCxnSpPr>
        <p:spPr>
          <a:xfrm>
            <a:off x="4830996" y="3759354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D91ABA-72C2-40E4-A1B6-728C339D80A1}"/>
              </a:ext>
            </a:extLst>
          </p:cNvPr>
          <p:cNvCxnSpPr>
            <a:cxnSpLocks/>
          </p:cNvCxnSpPr>
          <p:nvPr/>
        </p:nvCxnSpPr>
        <p:spPr>
          <a:xfrm>
            <a:off x="2293060" y="3780785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FE1739-64D6-4C70-91CC-E7DDA956F9FB}"/>
              </a:ext>
            </a:extLst>
          </p:cNvPr>
          <p:cNvCxnSpPr>
            <a:cxnSpLocks/>
          </p:cNvCxnSpPr>
          <p:nvPr/>
        </p:nvCxnSpPr>
        <p:spPr>
          <a:xfrm flipV="1">
            <a:off x="4017917" y="3767599"/>
            <a:ext cx="26828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F11101-4F20-4F5A-B0E5-037F704D87A0}"/>
              </a:ext>
            </a:extLst>
          </p:cNvPr>
          <p:cNvCxnSpPr>
            <a:cxnSpLocks/>
          </p:cNvCxnSpPr>
          <p:nvPr/>
        </p:nvCxnSpPr>
        <p:spPr>
          <a:xfrm flipV="1">
            <a:off x="3264797" y="3780082"/>
            <a:ext cx="295920" cy="6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C66980C-1D6B-45E3-A3F5-A052B59B9162}"/>
              </a:ext>
            </a:extLst>
          </p:cNvPr>
          <p:cNvCxnSpPr>
            <a:cxnSpLocks/>
          </p:cNvCxnSpPr>
          <p:nvPr/>
        </p:nvCxnSpPr>
        <p:spPr>
          <a:xfrm flipV="1">
            <a:off x="5786563" y="3780082"/>
            <a:ext cx="30462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AB16918-6EB3-4D6A-8885-87ADA328E2CE}"/>
              </a:ext>
            </a:extLst>
          </p:cNvPr>
          <p:cNvCxnSpPr>
            <a:cxnSpLocks/>
          </p:cNvCxnSpPr>
          <p:nvPr/>
        </p:nvCxnSpPr>
        <p:spPr>
          <a:xfrm flipV="1">
            <a:off x="7508829" y="3760852"/>
            <a:ext cx="28416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DFE1739-64D6-4C70-91CC-E7DDA956F9FB}"/>
              </a:ext>
            </a:extLst>
          </p:cNvPr>
          <p:cNvCxnSpPr>
            <a:cxnSpLocks/>
          </p:cNvCxnSpPr>
          <p:nvPr/>
        </p:nvCxnSpPr>
        <p:spPr>
          <a:xfrm flipV="1">
            <a:off x="9236029" y="3800322"/>
            <a:ext cx="2873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CCC188-4B15-48BB-8229-6191E227ED7C}"/>
              </a:ext>
            </a:extLst>
          </p:cNvPr>
          <p:cNvCxnSpPr>
            <a:cxnSpLocks/>
          </p:cNvCxnSpPr>
          <p:nvPr/>
        </p:nvCxnSpPr>
        <p:spPr>
          <a:xfrm>
            <a:off x="6570789" y="3779288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A573C5-9C8B-4B92-BFCF-C4173468B5DD}"/>
              </a:ext>
            </a:extLst>
          </p:cNvPr>
          <p:cNvCxnSpPr>
            <a:cxnSpLocks/>
          </p:cNvCxnSpPr>
          <p:nvPr/>
        </p:nvCxnSpPr>
        <p:spPr>
          <a:xfrm>
            <a:off x="8250193" y="3778494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28957F3-6785-4167-B4BA-E1712880058D}"/>
              </a:ext>
            </a:extLst>
          </p:cNvPr>
          <p:cNvCxnSpPr>
            <a:cxnSpLocks/>
          </p:cNvCxnSpPr>
          <p:nvPr/>
        </p:nvCxnSpPr>
        <p:spPr>
          <a:xfrm>
            <a:off x="10120621" y="3804021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CA1985CA-408C-4FDD-BA30-9460D384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3" y="3059868"/>
            <a:ext cx="1647548" cy="1368809"/>
          </a:xfrm>
          <a:prstGeom prst="rect">
            <a:avLst/>
          </a:prstGeom>
        </p:spPr>
      </p:pic>
      <p:sp>
        <p:nvSpPr>
          <p:cNvPr id="32" name=" 167">
            <a:extLst>
              <a:ext uri="{FF2B5EF4-FFF2-40B4-BE49-F238E27FC236}">
                <a16:creationId xmlns:a16="http://schemas.microsoft.com/office/drawing/2014/main" id="{0E8A27FB-6C7B-4BD3-AFA1-C452C2AA87AE}"/>
              </a:ext>
            </a:extLst>
          </p:cNvPr>
          <p:cNvSpPr/>
          <p:nvPr/>
        </p:nvSpPr>
        <p:spPr>
          <a:xfrm>
            <a:off x="4254455" y="2168679"/>
            <a:ext cx="574675" cy="318135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F92BF784-FA2E-4F78-B17B-49B8F585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939" y="3597953"/>
            <a:ext cx="8596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</a:rPr>
              <a:t>Pooling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19F03CC-30F9-4950-A97F-2FF96D69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35902"/>
              </p:ext>
            </p:extLst>
          </p:nvPr>
        </p:nvGraphicFramePr>
        <p:xfrm>
          <a:off x="1564674" y="2124012"/>
          <a:ext cx="2903988" cy="292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997">
                  <a:extLst>
                    <a:ext uri="{9D8B030D-6E8A-4147-A177-3AD203B41FA5}">
                      <a16:colId xmlns:a16="http://schemas.microsoft.com/office/drawing/2014/main" val="2712054967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87486155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197074657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2571407916"/>
                    </a:ext>
                  </a:extLst>
                </a:gridCol>
              </a:tblGrid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18934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25459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02083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90023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C329A2-C60D-44C9-BEAE-42F3540E295F}"/>
              </a:ext>
            </a:extLst>
          </p:cNvPr>
          <p:cNvCxnSpPr>
            <a:cxnSpLocks/>
          </p:cNvCxnSpPr>
          <p:nvPr/>
        </p:nvCxnSpPr>
        <p:spPr>
          <a:xfrm>
            <a:off x="4900474" y="3584104"/>
            <a:ext cx="2077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E5BADDF-6507-4890-80FD-469AB508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37941"/>
              </p:ext>
            </p:extLst>
          </p:nvPr>
        </p:nvGraphicFramePr>
        <p:xfrm>
          <a:off x="7461545" y="2950186"/>
          <a:ext cx="1192740" cy="126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</a:tbl>
          </a:graphicData>
        </a:graphic>
      </p:graphicFrame>
      <p:sp>
        <p:nvSpPr>
          <p:cNvPr id="19" name="标题 1">
            <a:extLst>
              <a:ext uri="{FF2B5EF4-FFF2-40B4-BE49-F238E27FC236}">
                <a16:creationId xmlns:a16="http://schemas.microsoft.com/office/drawing/2014/main" id="{55877CB7-BCE4-45D1-8BFD-933AD3027DBA}"/>
              </a:ext>
            </a:extLst>
          </p:cNvPr>
          <p:cNvSpPr txBox="1">
            <a:spLocks/>
          </p:cNvSpPr>
          <p:nvPr/>
        </p:nvSpPr>
        <p:spPr>
          <a:xfrm>
            <a:off x="7461545" y="4774321"/>
            <a:ext cx="2903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886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4809DC-8E02-4F56-8D25-C58F2594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28" y="1610789"/>
            <a:ext cx="9951272" cy="45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4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77E119-5D60-4726-87C2-AE70A295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E9364-DABC-4698-93B8-F400C58A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15" y="2569965"/>
            <a:ext cx="2282608" cy="18964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7DEAFF-7B1B-4B0B-995E-413BE7C1294A}"/>
              </a:ext>
            </a:extLst>
          </p:cNvPr>
          <p:cNvSpPr/>
          <p:nvPr/>
        </p:nvSpPr>
        <p:spPr>
          <a:xfrm>
            <a:off x="4465468" y="2357362"/>
            <a:ext cx="4332303" cy="232163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48B90A4-8573-43BF-9CB3-97E99C131E1D}"/>
              </a:ext>
            </a:extLst>
          </p:cNvPr>
          <p:cNvSpPr txBox="1">
            <a:spLocks/>
          </p:cNvSpPr>
          <p:nvPr/>
        </p:nvSpPr>
        <p:spPr>
          <a:xfrm>
            <a:off x="9921536" y="1873001"/>
            <a:ext cx="1495147" cy="968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517A9BB-4F38-4A5B-9C8A-ECE030EBA38B}"/>
              </a:ext>
            </a:extLst>
          </p:cNvPr>
          <p:cNvSpPr txBox="1">
            <a:spLocks/>
          </p:cNvSpPr>
          <p:nvPr/>
        </p:nvSpPr>
        <p:spPr>
          <a:xfrm>
            <a:off x="9921536" y="3033816"/>
            <a:ext cx="1495147" cy="968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EF7049F-DD3B-4802-8319-4CEC9D231AEE}"/>
              </a:ext>
            </a:extLst>
          </p:cNvPr>
          <p:cNvSpPr txBox="1">
            <a:spLocks/>
          </p:cNvSpPr>
          <p:nvPr/>
        </p:nvSpPr>
        <p:spPr>
          <a:xfrm>
            <a:off x="9921535" y="4194631"/>
            <a:ext cx="1495147" cy="968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F2F8D1-857E-4E8F-9705-36359533C878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648723" y="3518178"/>
            <a:ext cx="81674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CEF5DA-458D-4BCC-9C4F-D7C63E92484F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8797771" y="3518177"/>
            <a:ext cx="112376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FB9B6FA-B35B-443F-B2A8-F259CCA4B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12" y="3965574"/>
            <a:ext cx="4795873" cy="2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72798B-5E35-4D39-BCEF-93462544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68" y="3005613"/>
            <a:ext cx="6253208" cy="311946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4D400E-66AA-428C-9566-494C4B35E4D7}"/>
              </a:ext>
            </a:extLst>
          </p:cNvPr>
          <p:cNvCxnSpPr/>
          <p:nvPr/>
        </p:nvCxnSpPr>
        <p:spPr>
          <a:xfrm flipH="1" flipV="1">
            <a:off x="4279037" y="2672179"/>
            <a:ext cx="3107184" cy="75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939E0397-01E2-4573-A5D1-4146AE395B01}"/>
              </a:ext>
            </a:extLst>
          </p:cNvPr>
          <p:cNvSpPr/>
          <p:nvPr/>
        </p:nvSpPr>
        <p:spPr>
          <a:xfrm>
            <a:off x="2956264" y="2009397"/>
            <a:ext cx="1322773" cy="132556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87D3FCA-99C9-43CC-9E09-D7CC1FB9B6CD}"/>
              </a:ext>
            </a:extLst>
          </p:cNvPr>
          <p:cNvSpPr txBox="1">
            <a:spLocks/>
          </p:cNvSpPr>
          <p:nvPr/>
        </p:nvSpPr>
        <p:spPr>
          <a:xfrm>
            <a:off x="838200" y="2093492"/>
            <a:ext cx="1912398" cy="115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+ b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f(z)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1D3F074-9E56-4618-ACF8-131725070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42" y="3523041"/>
            <a:ext cx="2938508" cy="3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7070D-0EBA-498F-A17F-FB0B40E1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7" y="2744595"/>
            <a:ext cx="1647548" cy="1368809"/>
          </a:xfrm>
          <a:prstGeom prst="rect">
            <a:avLst/>
          </a:prstGeom>
        </p:spPr>
      </p:pic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F376144C-144C-4D8C-A983-5458D0A78BE4}"/>
              </a:ext>
            </a:extLst>
          </p:cNvPr>
          <p:cNvSpPr/>
          <p:nvPr/>
        </p:nvSpPr>
        <p:spPr>
          <a:xfrm>
            <a:off x="2969109" y="1455899"/>
            <a:ext cx="1168094" cy="395118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D048F175-C609-4DC0-8D2B-3A04AA2B770D}"/>
              </a:ext>
            </a:extLst>
          </p:cNvPr>
          <p:cNvSpPr/>
          <p:nvPr/>
        </p:nvSpPr>
        <p:spPr>
          <a:xfrm>
            <a:off x="4433124" y="1450915"/>
            <a:ext cx="1168095" cy="39561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35462021-F239-457D-A39C-EF81D357FD2A}"/>
              </a:ext>
            </a:extLst>
          </p:cNvPr>
          <p:cNvSpPr/>
          <p:nvPr/>
        </p:nvSpPr>
        <p:spPr>
          <a:xfrm>
            <a:off x="6250562" y="1455900"/>
            <a:ext cx="1122908" cy="39561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42792039-D24B-4E3C-B650-F407D1D19AF1}"/>
              </a:ext>
            </a:extLst>
          </p:cNvPr>
          <p:cNvSpPr/>
          <p:nvPr/>
        </p:nvSpPr>
        <p:spPr>
          <a:xfrm>
            <a:off x="7714577" y="1450915"/>
            <a:ext cx="1168095" cy="39561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FBFEDE51-BDAD-4B21-9330-AB64B6406CC6}"/>
              </a:ext>
            </a:extLst>
          </p:cNvPr>
          <p:cNvSpPr/>
          <p:nvPr/>
        </p:nvSpPr>
        <p:spPr>
          <a:xfrm>
            <a:off x="9417639" y="1455900"/>
            <a:ext cx="1122908" cy="39561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FC079537-D2A5-4D98-ABA7-64FE724262CF}"/>
              </a:ext>
            </a:extLst>
          </p:cNvPr>
          <p:cNvSpPr/>
          <p:nvPr/>
        </p:nvSpPr>
        <p:spPr>
          <a:xfrm>
            <a:off x="10823214" y="1450915"/>
            <a:ext cx="1226535" cy="395617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8C35EB2-0BA4-4B92-8526-F9A08549073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2572615" y="3429000"/>
            <a:ext cx="396494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2C4B1EC-DCBA-48CD-B7C1-18D5E78D2A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137203" y="3426507"/>
            <a:ext cx="295921" cy="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2B8FC3-FAB7-4704-BF5C-6381DB56552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01219" y="3429000"/>
            <a:ext cx="649343" cy="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FEF992-F364-4C9D-B569-1AA202FAE18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73470" y="3433985"/>
            <a:ext cx="369199" cy="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D5833D-0FEF-48C5-BEA4-5F6FD98EBA4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882672" y="3429000"/>
            <a:ext cx="534967" cy="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9CA109-AF02-4E36-86BE-13F4C87B21E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0540547" y="3429000"/>
            <a:ext cx="282667" cy="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29F353-3187-4033-950D-17F449AA643C}"/>
              </a:ext>
            </a:extLst>
          </p:cNvPr>
          <p:cNvCxnSpPr>
            <a:stCxn id="14" idx="2"/>
          </p:cNvCxnSpPr>
          <p:nvPr/>
        </p:nvCxnSpPr>
        <p:spPr>
          <a:xfrm flipH="1">
            <a:off x="11436481" y="5407085"/>
            <a:ext cx="1" cy="3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标题 1">
            <a:extLst>
              <a:ext uri="{FF2B5EF4-FFF2-40B4-BE49-F238E27FC236}">
                <a16:creationId xmlns:a16="http://schemas.microsoft.com/office/drawing/2014/main" id="{FB46E3FD-6508-4305-990A-D079310518AB}"/>
              </a:ext>
            </a:extLst>
          </p:cNvPr>
          <p:cNvSpPr txBox="1">
            <a:spLocks/>
          </p:cNvSpPr>
          <p:nvPr/>
        </p:nvSpPr>
        <p:spPr>
          <a:xfrm>
            <a:off x="10925543" y="5797118"/>
            <a:ext cx="1021876" cy="4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473BC1-6C87-487D-8EE6-A1901AE2F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8"/>
          <a:stretch/>
        </p:blipFill>
        <p:spPr>
          <a:xfrm>
            <a:off x="1585319" y="2185419"/>
            <a:ext cx="2779411" cy="25996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751D1B-ACDA-4CDB-B8B4-5D182F530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006" y="3078655"/>
            <a:ext cx="5235675" cy="1012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76DF27-4CCA-4F4F-94F6-A6410194B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006" y="4599791"/>
            <a:ext cx="5306728" cy="1231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A234D4-592E-4896-8772-66DCC9A96349}"/>
              </a:ext>
            </a:extLst>
          </p:cNvPr>
          <p:cNvSpPr txBox="1"/>
          <p:nvPr/>
        </p:nvSpPr>
        <p:spPr>
          <a:xfrm>
            <a:off x="3259109" y="4836474"/>
            <a:ext cx="12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D0CCC8-5C49-41AF-873C-E34D83397664}"/>
              </a:ext>
            </a:extLst>
          </p:cNvPr>
          <p:cNvSpPr txBox="1"/>
          <p:nvPr/>
        </p:nvSpPr>
        <p:spPr>
          <a:xfrm>
            <a:off x="1585319" y="4836474"/>
            <a:ext cx="125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DFC04C-613B-4F2F-A5AB-E6521796E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006" y="1530890"/>
            <a:ext cx="5397812" cy="44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3">
            <a:extLst>
              <a:ext uri="{FF2B5EF4-FFF2-40B4-BE49-F238E27FC236}">
                <a16:creationId xmlns:a16="http://schemas.microsoft.com/office/drawing/2014/main" id="{499F64D0-CBAB-4293-9315-CB6F52FC8976}"/>
              </a:ext>
            </a:extLst>
          </p:cNvPr>
          <p:cNvSpPr/>
          <p:nvPr/>
        </p:nvSpPr>
        <p:spPr>
          <a:xfrm>
            <a:off x="7746955" y="2170267"/>
            <a:ext cx="504825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 167">
            <a:extLst>
              <a:ext uri="{FF2B5EF4-FFF2-40B4-BE49-F238E27FC236}">
                <a16:creationId xmlns:a16="http://schemas.microsoft.com/office/drawing/2014/main" id="{EAE99225-5813-42B3-BADE-35F09D810ED9}"/>
              </a:ext>
            </a:extLst>
          </p:cNvPr>
          <p:cNvSpPr/>
          <p:nvPr/>
        </p:nvSpPr>
        <p:spPr>
          <a:xfrm>
            <a:off x="2698705" y="2168679"/>
            <a:ext cx="574675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圆角矩形 1">
            <a:extLst>
              <a:ext uri="{FF2B5EF4-FFF2-40B4-BE49-F238E27FC236}">
                <a16:creationId xmlns:a16="http://schemas.microsoft.com/office/drawing/2014/main" id="{6CC4F724-C4F4-4255-828C-233E4BEF9CBC}"/>
              </a:ext>
            </a:extLst>
          </p:cNvPr>
          <p:cNvSpPr/>
          <p:nvPr/>
        </p:nvSpPr>
        <p:spPr>
          <a:xfrm>
            <a:off x="3511505" y="2168679"/>
            <a:ext cx="506412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28C154E5-2B36-4FDB-8C85-064EB281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05" y="3591079"/>
            <a:ext cx="655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</a:rPr>
              <a:t>Conv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F5A6EF96-FC9D-4FF4-943E-6A190761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67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ReLU</a:t>
            </a:r>
          </a:p>
        </p:txBody>
      </p:sp>
      <p:sp>
        <p:nvSpPr>
          <p:cNvPr id="8" name=" 167">
            <a:extLst>
              <a:ext uri="{FF2B5EF4-FFF2-40B4-BE49-F238E27FC236}">
                <a16:creationId xmlns:a16="http://schemas.microsoft.com/office/drawing/2014/main" id="{FDC24943-DF4A-4972-BFC4-A45492ECAE0B}"/>
              </a:ext>
            </a:extLst>
          </p:cNvPr>
          <p:cNvSpPr/>
          <p:nvPr/>
        </p:nvSpPr>
        <p:spPr>
          <a:xfrm>
            <a:off x="4254455" y="2168679"/>
            <a:ext cx="574675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D2255035-32D9-4255-AC1D-C43623F89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080" y="3591079"/>
            <a:ext cx="809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Pooling</a:t>
            </a:r>
          </a:p>
        </p:txBody>
      </p:sp>
      <p:sp>
        <p:nvSpPr>
          <p:cNvPr id="12" name=" 167">
            <a:extLst>
              <a:ext uri="{FF2B5EF4-FFF2-40B4-BE49-F238E27FC236}">
                <a16:creationId xmlns:a16="http://schemas.microsoft.com/office/drawing/2014/main" id="{6C130425-AEDA-49A6-88F3-DE098AEE431E}"/>
              </a:ext>
            </a:extLst>
          </p:cNvPr>
          <p:cNvSpPr/>
          <p:nvPr/>
        </p:nvSpPr>
        <p:spPr>
          <a:xfrm>
            <a:off x="5229180" y="2168679"/>
            <a:ext cx="573087" cy="31813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5AB1D6E0-4EA1-41E2-9F6C-051692C58040}"/>
              </a:ext>
            </a:extLst>
          </p:cNvPr>
          <p:cNvSpPr/>
          <p:nvPr/>
        </p:nvSpPr>
        <p:spPr>
          <a:xfrm>
            <a:off x="6041980" y="2168679"/>
            <a:ext cx="506412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0D026858-FBE3-498E-A8BA-944E9731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180" y="3591079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</a:rPr>
              <a:t>Conv</a:t>
            </a:r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27D81E3A-1350-4414-A760-AD7AF12A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955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ReLU</a:t>
            </a:r>
          </a:p>
        </p:txBody>
      </p: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2B1C68D1-6541-4EE5-B216-46B634D9732A}"/>
              </a:ext>
            </a:extLst>
          </p:cNvPr>
          <p:cNvSpPr/>
          <p:nvPr/>
        </p:nvSpPr>
        <p:spPr>
          <a:xfrm>
            <a:off x="6948442" y="2168679"/>
            <a:ext cx="554038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8" name="文本框 21">
            <a:extLst>
              <a:ext uri="{FF2B5EF4-FFF2-40B4-BE49-F238E27FC236}">
                <a16:creationId xmlns:a16="http://schemas.microsoft.com/office/drawing/2014/main" id="{92061FD3-4222-4059-83B9-B66D5C5F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17" y="3606954"/>
            <a:ext cx="65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Affine</a:t>
            </a:r>
          </a:p>
        </p:txBody>
      </p:sp>
      <p:sp>
        <p:nvSpPr>
          <p:cNvPr id="19" name="文本框 24">
            <a:extLst>
              <a:ext uri="{FF2B5EF4-FFF2-40B4-BE49-F238E27FC236}">
                <a16:creationId xmlns:a16="http://schemas.microsoft.com/office/drawing/2014/main" id="{6A36915C-9D8E-409A-A031-ACC19F91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30" y="3608542"/>
            <a:ext cx="650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ReLU</a:t>
            </a:r>
          </a:p>
        </p:txBody>
      </p:sp>
      <p:sp>
        <p:nvSpPr>
          <p:cNvPr id="21" name="圆角矩形 26">
            <a:extLst>
              <a:ext uri="{FF2B5EF4-FFF2-40B4-BE49-F238E27FC236}">
                <a16:creationId xmlns:a16="http://schemas.microsoft.com/office/drawing/2014/main" id="{B4BDEEA9-268C-4A9E-976C-C6BB104277BB}"/>
              </a:ext>
            </a:extLst>
          </p:cNvPr>
          <p:cNvSpPr/>
          <p:nvPr/>
        </p:nvSpPr>
        <p:spPr>
          <a:xfrm>
            <a:off x="9472567" y="2168680"/>
            <a:ext cx="642938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04F68DF2-399B-4654-A7D5-15C62F4652E6}"/>
              </a:ext>
            </a:extLst>
          </p:cNvPr>
          <p:cNvSpPr/>
          <p:nvPr/>
        </p:nvSpPr>
        <p:spPr>
          <a:xfrm>
            <a:off x="8651830" y="2168680"/>
            <a:ext cx="577850" cy="318135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3" name="文本框 28">
            <a:extLst>
              <a:ext uri="{FF2B5EF4-FFF2-40B4-BE49-F238E27FC236}">
                <a16:creationId xmlns:a16="http://schemas.microsoft.com/office/drawing/2014/main" id="{CF782163-77D8-45A5-8090-1FB61FA3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17" y="3627592"/>
            <a:ext cx="6508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Affine</a:t>
            </a:r>
          </a:p>
        </p:txBody>
      </p:sp>
      <p:sp>
        <p:nvSpPr>
          <p:cNvPr id="24" name="文本框 29">
            <a:extLst>
              <a:ext uri="{FF2B5EF4-FFF2-40B4-BE49-F238E27FC236}">
                <a16:creationId xmlns:a16="http://schemas.microsoft.com/office/drawing/2014/main" id="{618A6544-C7D1-464D-AED3-28E820F3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130" y="3629179"/>
            <a:ext cx="88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</a:rPr>
              <a:t>Softmax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74D8662-F50C-4D13-AD9A-628B1BBBDF7F}"/>
              </a:ext>
            </a:extLst>
          </p:cNvPr>
          <p:cNvCxnSpPr>
            <a:cxnSpLocks/>
          </p:cNvCxnSpPr>
          <p:nvPr/>
        </p:nvCxnSpPr>
        <p:spPr>
          <a:xfrm>
            <a:off x="4830996" y="3759354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D91ABA-72C2-40E4-A1B6-728C339D80A1}"/>
              </a:ext>
            </a:extLst>
          </p:cNvPr>
          <p:cNvCxnSpPr>
            <a:cxnSpLocks/>
          </p:cNvCxnSpPr>
          <p:nvPr/>
        </p:nvCxnSpPr>
        <p:spPr>
          <a:xfrm>
            <a:off x="2293060" y="3780785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FE1739-64D6-4C70-91CC-E7DDA956F9FB}"/>
              </a:ext>
            </a:extLst>
          </p:cNvPr>
          <p:cNvCxnSpPr>
            <a:cxnSpLocks/>
          </p:cNvCxnSpPr>
          <p:nvPr/>
        </p:nvCxnSpPr>
        <p:spPr>
          <a:xfrm flipV="1">
            <a:off x="4017917" y="3767599"/>
            <a:ext cx="26828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CF11101-4F20-4F5A-B0E5-037F704D87A0}"/>
              </a:ext>
            </a:extLst>
          </p:cNvPr>
          <p:cNvCxnSpPr>
            <a:cxnSpLocks/>
          </p:cNvCxnSpPr>
          <p:nvPr/>
        </p:nvCxnSpPr>
        <p:spPr>
          <a:xfrm flipV="1">
            <a:off x="3264797" y="3780082"/>
            <a:ext cx="295920" cy="6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C66980C-1D6B-45E3-A3F5-A052B59B9162}"/>
              </a:ext>
            </a:extLst>
          </p:cNvPr>
          <p:cNvCxnSpPr>
            <a:cxnSpLocks/>
          </p:cNvCxnSpPr>
          <p:nvPr/>
        </p:nvCxnSpPr>
        <p:spPr>
          <a:xfrm flipV="1">
            <a:off x="5786563" y="3780082"/>
            <a:ext cx="30462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AB16918-6EB3-4D6A-8885-87ADA328E2CE}"/>
              </a:ext>
            </a:extLst>
          </p:cNvPr>
          <p:cNvCxnSpPr>
            <a:cxnSpLocks/>
          </p:cNvCxnSpPr>
          <p:nvPr/>
        </p:nvCxnSpPr>
        <p:spPr>
          <a:xfrm flipV="1">
            <a:off x="7508829" y="3760852"/>
            <a:ext cx="28416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DFE1739-64D6-4C70-91CC-E7DDA956F9FB}"/>
              </a:ext>
            </a:extLst>
          </p:cNvPr>
          <p:cNvCxnSpPr>
            <a:cxnSpLocks/>
          </p:cNvCxnSpPr>
          <p:nvPr/>
        </p:nvCxnSpPr>
        <p:spPr>
          <a:xfrm flipV="1">
            <a:off x="9236029" y="3800322"/>
            <a:ext cx="2873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CCC188-4B15-48BB-8229-6191E227ED7C}"/>
              </a:ext>
            </a:extLst>
          </p:cNvPr>
          <p:cNvCxnSpPr>
            <a:cxnSpLocks/>
          </p:cNvCxnSpPr>
          <p:nvPr/>
        </p:nvCxnSpPr>
        <p:spPr>
          <a:xfrm>
            <a:off x="6570789" y="3779288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A573C5-9C8B-4B92-BFCF-C4173468B5DD}"/>
              </a:ext>
            </a:extLst>
          </p:cNvPr>
          <p:cNvCxnSpPr>
            <a:cxnSpLocks/>
          </p:cNvCxnSpPr>
          <p:nvPr/>
        </p:nvCxnSpPr>
        <p:spPr>
          <a:xfrm>
            <a:off x="8250193" y="3778494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28957F3-6785-4167-B4BA-E1712880058D}"/>
              </a:ext>
            </a:extLst>
          </p:cNvPr>
          <p:cNvCxnSpPr>
            <a:cxnSpLocks/>
          </p:cNvCxnSpPr>
          <p:nvPr/>
        </p:nvCxnSpPr>
        <p:spPr>
          <a:xfrm>
            <a:off x="10120621" y="3804021"/>
            <a:ext cx="407987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CA1985CA-408C-4FDD-BA30-9460D384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3" y="3059868"/>
            <a:ext cx="1647548" cy="1368809"/>
          </a:xfrm>
          <a:prstGeom prst="rect">
            <a:avLst/>
          </a:prstGeom>
        </p:spPr>
      </p:pic>
      <p:sp>
        <p:nvSpPr>
          <p:cNvPr id="32" name=" 167">
            <a:extLst>
              <a:ext uri="{FF2B5EF4-FFF2-40B4-BE49-F238E27FC236}">
                <a16:creationId xmlns:a16="http://schemas.microsoft.com/office/drawing/2014/main" id="{0E8A27FB-6C7B-4BD3-AFA1-C452C2AA87AE}"/>
              </a:ext>
            </a:extLst>
          </p:cNvPr>
          <p:cNvSpPr/>
          <p:nvPr/>
        </p:nvSpPr>
        <p:spPr>
          <a:xfrm>
            <a:off x="2692356" y="2153597"/>
            <a:ext cx="574675" cy="318135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F92BF784-FA2E-4F78-B17B-49B8F585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933" y="3591079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</a:rPr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0808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4BEC48-0EBC-450C-AFFB-AE307EBE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5" y="1833824"/>
            <a:ext cx="8983889" cy="37244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606505-0BF2-462A-9DEC-CC4D98CF4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83" y="1750072"/>
            <a:ext cx="9066434" cy="38783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95CBF4-8CCF-483E-8FD3-75972E82D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03" y="1955531"/>
            <a:ext cx="9046805" cy="34154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9BB7D4-CA51-4691-A90D-85CF38F69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783" y="1885325"/>
            <a:ext cx="9122704" cy="35744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662126D-2C64-47EC-A67B-9C90186BA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104" y="1786855"/>
            <a:ext cx="9123578" cy="3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5595BA-9A67-45CF-8F78-238065689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90951"/>
              </p:ext>
            </p:extLst>
          </p:nvPr>
        </p:nvGraphicFramePr>
        <p:xfrm>
          <a:off x="783439" y="1944494"/>
          <a:ext cx="2903988" cy="292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997">
                  <a:extLst>
                    <a:ext uri="{9D8B030D-6E8A-4147-A177-3AD203B41FA5}">
                      <a16:colId xmlns:a16="http://schemas.microsoft.com/office/drawing/2014/main" val="2712054967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87486155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197074657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2571407916"/>
                    </a:ext>
                  </a:extLst>
                </a:gridCol>
              </a:tblGrid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18934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25459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02083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900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2097AC-9B03-49D5-9C51-889FC2F8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4748"/>
              </p:ext>
            </p:extLst>
          </p:nvPr>
        </p:nvGraphicFramePr>
        <p:xfrm>
          <a:off x="4709363" y="2478123"/>
          <a:ext cx="1789110" cy="1901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3788974199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9058"/>
                  </a:ext>
                </a:extLst>
              </a:tr>
            </a:tbl>
          </a:graphicData>
        </a:graphic>
      </p:graphicFrame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FD4179E5-6378-4F1A-B6C3-E8A51A981FF6}"/>
              </a:ext>
            </a:extLst>
          </p:cNvPr>
          <p:cNvSpPr/>
          <p:nvPr/>
        </p:nvSpPr>
        <p:spPr>
          <a:xfrm>
            <a:off x="3958698" y="3097197"/>
            <a:ext cx="479394" cy="486052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*</a:t>
            </a:r>
            <a:endParaRPr lang="en-US" altLang="zh-CN" sz="3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10CB984-1BC9-4C7D-B829-7ACBBE11EE87}"/>
              </a:ext>
            </a:extLst>
          </p:cNvPr>
          <p:cNvCxnSpPr>
            <a:cxnSpLocks/>
          </p:cNvCxnSpPr>
          <p:nvPr/>
        </p:nvCxnSpPr>
        <p:spPr>
          <a:xfrm flipV="1">
            <a:off x="6769744" y="3404586"/>
            <a:ext cx="608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B721E59-D8CB-4F04-9EF5-2B26F2A72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1868"/>
              </p:ext>
            </p:extLst>
          </p:nvPr>
        </p:nvGraphicFramePr>
        <p:xfrm>
          <a:off x="7715701" y="2766227"/>
          <a:ext cx="1286256" cy="1325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128">
                  <a:extLst>
                    <a:ext uri="{9D8B030D-6E8A-4147-A177-3AD203B41FA5}">
                      <a16:colId xmlns:a16="http://schemas.microsoft.com/office/drawing/2014/main" val="1329813491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527334767"/>
                    </a:ext>
                  </a:extLst>
                </a:gridCol>
              </a:tblGrid>
              <a:tr h="662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7310"/>
                  </a:ext>
                </a:extLst>
              </a:tr>
              <a:tr h="662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858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DD53F85-D5C9-454C-81C2-49961923A1E6}"/>
              </a:ext>
            </a:extLst>
          </p:cNvPr>
          <p:cNvSpPr txBox="1"/>
          <p:nvPr/>
        </p:nvSpPr>
        <p:spPr>
          <a:xfrm>
            <a:off x="9170882" y="3167390"/>
            <a:ext cx="50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6F181B3-2B86-4364-AE26-73CD9096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6222"/>
              </p:ext>
            </p:extLst>
          </p:nvPr>
        </p:nvGraphicFramePr>
        <p:xfrm>
          <a:off x="9840905" y="3097613"/>
          <a:ext cx="643128" cy="662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128">
                  <a:extLst>
                    <a:ext uri="{9D8B030D-6E8A-4147-A177-3AD203B41FA5}">
                      <a16:colId xmlns:a16="http://schemas.microsoft.com/office/drawing/2014/main" val="1329813491"/>
                    </a:ext>
                  </a:extLst>
                </a:gridCol>
              </a:tblGrid>
              <a:tr h="662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731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2A006EA-2897-410D-B372-C8C960E12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79307"/>
              </p:ext>
            </p:extLst>
          </p:nvPr>
        </p:nvGraphicFramePr>
        <p:xfrm>
          <a:off x="9519341" y="4864678"/>
          <a:ext cx="1286256" cy="1325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128">
                  <a:extLst>
                    <a:ext uri="{9D8B030D-6E8A-4147-A177-3AD203B41FA5}">
                      <a16:colId xmlns:a16="http://schemas.microsoft.com/office/drawing/2014/main" val="1329813491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527334767"/>
                    </a:ext>
                  </a:extLst>
                </a:gridCol>
              </a:tblGrid>
              <a:tr h="662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7310"/>
                  </a:ext>
                </a:extLst>
              </a:tr>
              <a:tr h="662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85850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B0AA4-D0C3-4FCA-868D-175B1DED10E4}"/>
              </a:ext>
            </a:extLst>
          </p:cNvPr>
          <p:cNvCxnSpPr>
            <a:cxnSpLocks/>
          </p:cNvCxnSpPr>
          <p:nvPr/>
        </p:nvCxnSpPr>
        <p:spPr>
          <a:xfrm>
            <a:off x="10162469" y="4030463"/>
            <a:ext cx="0" cy="59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1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19D6-A6E1-4673-B131-9A87E1C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6EF945-AF01-493B-A5E0-743EFDD0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51231"/>
              </p:ext>
            </p:extLst>
          </p:nvPr>
        </p:nvGraphicFramePr>
        <p:xfrm>
          <a:off x="1002191" y="1610789"/>
          <a:ext cx="4439820" cy="426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70">
                  <a:extLst>
                    <a:ext uri="{9D8B030D-6E8A-4147-A177-3AD203B41FA5}">
                      <a16:colId xmlns:a16="http://schemas.microsoft.com/office/drawing/2014/main" val="775652319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82190632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13632445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39753518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970184813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490447894"/>
                    </a:ext>
                  </a:extLst>
                </a:gridCol>
              </a:tblGrid>
              <a:tr h="711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45715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647389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902594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051042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26729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684877"/>
                  </a:ext>
                </a:extLst>
              </a:tr>
            </a:tbl>
          </a:graphicData>
        </a:graphic>
      </p:graphicFrame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4A29F94B-515F-4BE8-A387-FD9462D8FF6A}"/>
              </a:ext>
            </a:extLst>
          </p:cNvPr>
          <p:cNvSpPr/>
          <p:nvPr/>
        </p:nvSpPr>
        <p:spPr>
          <a:xfrm>
            <a:off x="5728196" y="3495074"/>
            <a:ext cx="479394" cy="486052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*</a:t>
            </a:r>
            <a:endParaRPr lang="en-US" altLang="zh-CN" sz="36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0B01B88-7685-4CFF-B1A6-863EE6D8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05806"/>
              </p:ext>
            </p:extLst>
          </p:nvPr>
        </p:nvGraphicFramePr>
        <p:xfrm>
          <a:off x="6493775" y="2793026"/>
          <a:ext cx="1789110" cy="1901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3788974199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905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3EF301-EBBD-4450-B48F-E3CAE405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8547"/>
              </p:ext>
            </p:extLst>
          </p:nvPr>
        </p:nvGraphicFramePr>
        <p:xfrm>
          <a:off x="9048549" y="2283811"/>
          <a:ext cx="2903988" cy="292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997">
                  <a:extLst>
                    <a:ext uri="{9D8B030D-6E8A-4147-A177-3AD203B41FA5}">
                      <a16:colId xmlns:a16="http://schemas.microsoft.com/office/drawing/2014/main" val="2712054967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87486155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1970746571"/>
                    </a:ext>
                  </a:extLst>
                </a:gridCol>
                <a:gridCol w="725997">
                  <a:extLst>
                    <a:ext uri="{9D8B030D-6E8A-4147-A177-3AD203B41FA5}">
                      <a16:colId xmlns:a16="http://schemas.microsoft.com/office/drawing/2014/main" val="2571407916"/>
                    </a:ext>
                  </a:extLst>
                </a:gridCol>
              </a:tblGrid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18934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25459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02083"/>
                  </a:ext>
                </a:extLst>
              </a:tr>
              <a:tr h="730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90023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728FF-3FA4-4D31-8836-85FACBCF7678}"/>
              </a:ext>
            </a:extLst>
          </p:cNvPr>
          <p:cNvCxnSpPr>
            <a:cxnSpLocks/>
          </p:cNvCxnSpPr>
          <p:nvPr/>
        </p:nvCxnSpPr>
        <p:spPr>
          <a:xfrm flipV="1">
            <a:off x="8361664" y="3804081"/>
            <a:ext cx="608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250C7C1-0E98-4549-9F0B-BAC652D3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71139"/>
              </p:ext>
            </p:extLst>
          </p:nvPr>
        </p:nvGraphicFramePr>
        <p:xfrm>
          <a:off x="1002191" y="1610789"/>
          <a:ext cx="4439820" cy="426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70">
                  <a:extLst>
                    <a:ext uri="{9D8B030D-6E8A-4147-A177-3AD203B41FA5}">
                      <a16:colId xmlns:a16="http://schemas.microsoft.com/office/drawing/2014/main" val="775652319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82190632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13632445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39753518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970184813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490447894"/>
                    </a:ext>
                  </a:extLst>
                </a:gridCol>
              </a:tblGrid>
              <a:tr h="711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45715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647389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902594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051042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26729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68487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5515F58-C4F1-4264-BA2D-39B76048B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35300"/>
              </p:ext>
            </p:extLst>
          </p:nvPr>
        </p:nvGraphicFramePr>
        <p:xfrm>
          <a:off x="1002191" y="1604986"/>
          <a:ext cx="4439820" cy="426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70">
                  <a:extLst>
                    <a:ext uri="{9D8B030D-6E8A-4147-A177-3AD203B41FA5}">
                      <a16:colId xmlns:a16="http://schemas.microsoft.com/office/drawing/2014/main" val="775652319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82190632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136324456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139753518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970184813"/>
                    </a:ext>
                  </a:extLst>
                </a:gridCol>
                <a:gridCol w="739970">
                  <a:extLst>
                    <a:ext uri="{9D8B030D-6E8A-4147-A177-3AD203B41FA5}">
                      <a16:colId xmlns:a16="http://schemas.microsoft.com/office/drawing/2014/main" val="2490447894"/>
                    </a:ext>
                  </a:extLst>
                </a:gridCol>
              </a:tblGrid>
              <a:tr h="711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5715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47389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02594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5051042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267297"/>
                  </a:ext>
                </a:extLst>
              </a:tr>
              <a:tr h="711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684877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27F26E4-5B53-4EC7-A85C-7C9477981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46866"/>
              </p:ext>
            </p:extLst>
          </p:nvPr>
        </p:nvGraphicFramePr>
        <p:xfrm>
          <a:off x="9814128" y="3170163"/>
          <a:ext cx="1192740" cy="126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C185A80-86BE-436A-937B-CB1E26BC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47624"/>
              </p:ext>
            </p:extLst>
          </p:nvPr>
        </p:nvGraphicFramePr>
        <p:xfrm>
          <a:off x="9814128" y="3170163"/>
          <a:ext cx="1192740" cy="126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8A57F58-0653-4597-A12D-41B5C268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30015"/>
              </p:ext>
            </p:extLst>
          </p:nvPr>
        </p:nvGraphicFramePr>
        <p:xfrm>
          <a:off x="9814128" y="3170163"/>
          <a:ext cx="1192740" cy="1267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370">
                  <a:extLst>
                    <a:ext uri="{9D8B030D-6E8A-4147-A177-3AD203B41FA5}">
                      <a16:colId xmlns:a16="http://schemas.microsoft.com/office/drawing/2014/main" val="2844242633"/>
                    </a:ext>
                  </a:extLst>
                </a:gridCol>
                <a:gridCol w="596370">
                  <a:extLst>
                    <a:ext uri="{9D8B030D-6E8A-4147-A177-3AD203B41FA5}">
                      <a16:colId xmlns:a16="http://schemas.microsoft.com/office/drawing/2014/main" val="237189904"/>
                    </a:ext>
                  </a:extLst>
                </a:gridCol>
              </a:tblGrid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0154"/>
                  </a:ext>
                </a:extLst>
              </a:tr>
              <a:tr h="63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06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FE84335-D9AA-48EF-8DFE-1350FDE41B35}"/>
              </a:ext>
            </a:extLst>
          </p:cNvPr>
          <p:cNvSpPr/>
          <p:nvPr/>
        </p:nvSpPr>
        <p:spPr>
          <a:xfrm>
            <a:off x="6793003" y="5535709"/>
            <a:ext cx="35139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= (H + 2P – FH)/S + 1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 = (W + 2P – FH)/S + 1</a:t>
            </a:r>
          </a:p>
        </p:txBody>
      </p:sp>
    </p:spTree>
    <p:extLst>
      <p:ext uri="{BB962C8B-B14F-4D97-AF65-F5344CB8AC3E}">
        <p14:creationId xmlns:p14="http://schemas.microsoft.com/office/powerpoint/2010/main" val="947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510</Words>
  <Application>Microsoft Office PowerPoint</Application>
  <PresentationFormat>宽屏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Convolutional Neural Network</vt:lpstr>
      <vt:lpstr>Introduction </vt:lpstr>
      <vt:lpstr>Introduction </vt:lpstr>
      <vt:lpstr>Introduction </vt:lpstr>
      <vt:lpstr>Introduction </vt:lpstr>
      <vt:lpstr>Framework </vt:lpstr>
      <vt:lpstr>Convolution </vt:lpstr>
      <vt:lpstr>Convolution </vt:lpstr>
      <vt:lpstr>Convolution </vt:lpstr>
      <vt:lpstr>Framework </vt:lpstr>
      <vt:lpstr>Pooling </vt:lpstr>
      <vt:lpstr>Visualization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Yanze Wang</dc:creator>
  <cp:lastModifiedBy>Yanze Wang</cp:lastModifiedBy>
  <cp:revision>27</cp:revision>
  <dcterms:created xsi:type="dcterms:W3CDTF">2018-11-05T02:59:24Z</dcterms:created>
  <dcterms:modified xsi:type="dcterms:W3CDTF">2018-11-06T04:26:06Z</dcterms:modified>
</cp:coreProperties>
</file>