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67" r:id="rId13"/>
    <p:sldId id="272" r:id="rId14"/>
    <p:sldId id="273" r:id="rId15"/>
    <p:sldId id="274" r:id="rId16"/>
    <p:sldId id="268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99E-6594-4E65-B1C7-01D28064B7E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88C8-950B-4C05-B3B4-C3B1FFBD1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5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99E-6594-4E65-B1C7-01D28064B7E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88C8-950B-4C05-B3B4-C3B1FFBD1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6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99E-6594-4E65-B1C7-01D28064B7E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88C8-950B-4C05-B3B4-C3B1FFBD17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461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99E-6594-4E65-B1C7-01D28064B7E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88C8-950B-4C05-B3B4-C3B1FFBD1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54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99E-6594-4E65-B1C7-01D28064B7E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88C8-950B-4C05-B3B4-C3B1FFBD17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9236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99E-6594-4E65-B1C7-01D28064B7E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88C8-950B-4C05-B3B4-C3B1FFBD1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54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99E-6594-4E65-B1C7-01D28064B7E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88C8-950B-4C05-B3B4-C3B1FFBD1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349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99E-6594-4E65-B1C7-01D28064B7E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88C8-950B-4C05-B3B4-C3B1FFBD1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3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99E-6594-4E65-B1C7-01D28064B7E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88C8-950B-4C05-B3B4-C3B1FFBD1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2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99E-6594-4E65-B1C7-01D28064B7E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88C8-950B-4C05-B3B4-C3B1FFBD1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05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99E-6594-4E65-B1C7-01D28064B7E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88C8-950B-4C05-B3B4-C3B1FFBD1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99E-6594-4E65-B1C7-01D28064B7E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88C8-950B-4C05-B3B4-C3B1FFBD1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99E-6594-4E65-B1C7-01D28064B7E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88C8-950B-4C05-B3B4-C3B1FFBD1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29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99E-6594-4E65-B1C7-01D28064B7E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88C8-950B-4C05-B3B4-C3B1FFBD1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1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99E-6594-4E65-B1C7-01D28064B7E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88C8-950B-4C05-B3B4-C3B1FFBD1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99E-6594-4E65-B1C7-01D28064B7E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88C8-950B-4C05-B3B4-C3B1FFBD1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5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7599E-6594-4E65-B1C7-01D28064B7E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EF88C8-950B-4C05-B3B4-C3B1FFBD1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09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70873-9AE8-437A-8E2B-E8346FA31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强化学习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E937F5-EEDE-4E33-A80E-17CA96A8C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F4398-7D76-4FB3-9019-F62CEDF9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两种方法之间的区别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1485C-0D1F-4AA5-8A70-A1ECDFD5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6557" cy="4326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MC:</a:t>
            </a:r>
          </a:p>
          <a:p>
            <a:pPr marL="0" indent="0">
              <a:buNone/>
            </a:pPr>
            <a:r>
              <a:rPr lang="zh-CN" altLang="en-US" sz="2800" dirty="0"/>
              <a:t>零偏差，高方差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初始值不敏感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非马尔可夫环境有效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只能从完整序列中学习，只适用于片段性任务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464087-800D-40DA-9880-01D49CF183B5}"/>
              </a:ext>
            </a:extLst>
          </p:cNvPr>
          <p:cNvSpPr txBox="1"/>
          <p:nvPr/>
        </p:nvSpPr>
        <p:spPr>
          <a:xfrm>
            <a:off x="5734757" y="1917453"/>
            <a:ext cx="5619043" cy="301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TD: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有偏差，低方差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初始值敏感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利用了马尔可夫性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能从不完整序列中学习，适用于连续性和片段性任务</a:t>
            </a:r>
          </a:p>
        </p:txBody>
      </p:sp>
    </p:spTree>
    <p:extLst>
      <p:ext uri="{BB962C8B-B14F-4D97-AF65-F5344CB8AC3E}">
        <p14:creationId xmlns:p14="http://schemas.microsoft.com/office/powerpoint/2010/main" val="326927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69B37-B096-4214-8413-439E13BE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方法实现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D5E2F-2A0F-44E7-A0DF-FCC57D67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off-policy</a:t>
            </a:r>
            <a:r>
              <a:rPr lang="zh-CN" altLang="en-US" sz="2800" dirty="0"/>
              <a:t>方法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Q-learning</a:t>
            </a:r>
          </a:p>
          <a:p>
            <a:pPr marL="0" indent="0">
              <a:buNone/>
            </a:pPr>
            <a:endParaRPr lang="zh-CN" altLang="en-US" sz="2800" dirty="0"/>
          </a:p>
          <a:p>
            <a:r>
              <a:rPr lang="en-US" altLang="zh-CN" sz="2800" dirty="0"/>
              <a:t>on-policy</a:t>
            </a:r>
            <a:r>
              <a:rPr lang="zh-CN" altLang="en-US" sz="2800" dirty="0"/>
              <a:t>方法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Sarsa</a:t>
            </a:r>
          </a:p>
        </p:txBody>
      </p:sp>
    </p:spTree>
    <p:extLst>
      <p:ext uri="{BB962C8B-B14F-4D97-AF65-F5344CB8AC3E}">
        <p14:creationId xmlns:p14="http://schemas.microsoft.com/office/powerpoint/2010/main" val="167089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677B2-BD2E-4681-B9C3-57FE71EF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Q-Learning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5A18F3-493C-44F7-90C8-8D3086F3C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65957"/>
                <a:ext cx="10351910" cy="467540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800" dirty="0"/>
                  <a:t>建立一个决策表</a:t>
                </a:r>
                <a:r>
                  <a:rPr lang="en-US" altLang="zh-CN" sz="2800" dirty="0"/>
                  <a:t>Q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Q</a:t>
                </a:r>
                <a:r>
                  <a:rPr lang="zh-CN" altLang="en-US" sz="2800" dirty="0"/>
                  <a:t>是一个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800" dirty="0"/>
                  <a:t>的矩阵，行表示状态，列表示动作，值表示评分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初始化状态</a:t>
                </a:r>
                <a:r>
                  <a:rPr lang="en-US" altLang="zh-CN" sz="2800" dirty="0"/>
                  <a:t>s</a:t>
                </a:r>
                <a:r>
                  <a:rPr lang="zh-CN" altLang="en-US" sz="2800" dirty="0"/>
                  <a:t>为初始状态，若当前</a:t>
                </a:r>
                <a:r>
                  <a:rPr lang="en-US" altLang="zh-CN" sz="2800" dirty="0"/>
                  <a:t>s</a:t>
                </a:r>
                <a:r>
                  <a:rPr lang="zh-CN" altLang="en-US" sz="2800" dirty="0"/>
                  <a:t>不是结束状态，重复执行以下步骤</a:t>
                </a:r>
                <a:r>
                  <a:rPr lang="en-US" altLang="zh-CN" sz="2800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在</a:t>
                </a:r>
                <a:r>
                  <a:rPr lang="en-US" altLang="zh-CN" sz="2800" dirty="0"/>
                  <a:t>s</a:t>
                </a:r>
                <a:r>
                  <a:rPr lang="zh-CN" altLang="en-US" sz="2800" dirty="0"/>
                  <a:t>下所有可能动作中按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𝑠𝑜𝑓𝑡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策略</m:t>
                    </m:r>
                  </m:oMath>
                </a14:m>
                <a:r>
                  <a:rPr lang="zh-CN" altLang="en-US" sz="2800" dirty="0"/>
                  <a:t>选择动作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执行动作，获得奖励值</a:t>
                </a:r>
                <a:r>
                  <a:rPr lang="en-US" altLang="zh-CN" sz="2800" dirty="0"/>
                  <a:t>r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更新</a:t>
                </a:r>
                <a:r>
                  <a:rPr lang="en-US" altLang="zh-CN" sz="2800" dirty="0"/>
                  <a:t>Q</a:t>
                </a:r>
                <a:r>
                  <a:rPr lang="zh-CN" altLang="en-US" sz="2800" dirty="0"/>
                  <a:t>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更新状态</a:t>
                </a:r>
                <a:r>
                  <a:rPr lang="en-US" altLang="zh-CN" sz="2800" dirty="0"/>
                  <a:t>s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5A18F3-493C-44F7-90C8-8D3086F3C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65957"/>
                <a:ext cx="10351910" cy="4675406"/>
              </a:xfrm>
              <a:blipFill>
                <a:blip r:embed="rId2"/>
                <a:stretch>
                  <a:fillRect l="-1178" t="-1565" r="-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950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1C5CD-DC3D-4464-8337-973C5CFD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4A741B-A46D-4EBE-B68A-23FE0A85A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08" y="3965576"/>
            <a:ext cx="2895600" cy="192405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22CD6F-9A08-4299-A03A-360659D6D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844" y="365125"/>
            <a:ext cx="5486400" cy="31813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970AC1F-E2A3-4D8A-A707-BB368AC42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19" y="3771457"/>
            <a:ext cx="45815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C110ED-7FD3-4954-8222-45860742C469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304800"/>
                <a:ext cx="10515600" cy="63674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初始化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表为</a:t>
                </a:r>
                <a:r>
                  <a:rPr lang="en-US" altLang="zh-CN" dirty="0"/>
                  <a:t>0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开始随机选择了</a:t>
                </a:r>
                <a:r>
                  <a:rPr lang="en-US" altLang="zh-CN" dirty="0"/>
                  <a:t>5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(1, 5)=</m:t>
                      </m:r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(1, 5)+0.8∗</m:t>
                      </m:r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(5, 1), </m:t>
                      </m:r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(5, 4), </m:t>
                      </m:r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(5, 5)]=100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到达结束状态，重新开始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C110ED-7FD3-4954-8222-45860742C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304800"/>
                <a:ext cx="10515600" cy="6367463"/>
              </a:xfrm>
              <a:blipFill>
                <a:blip r:embed="rId2"/>
                <a:stretch>
                  <a:fillRect l="-464" t="-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67793D5-CA65-4E03-8689-FAF15DA78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825675"/>
            <a:ext cx="2162175" cy="1685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2D56EF-9D58-47F0-81F9-F93177E36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4" y="3429000"/>
            <a:ext cx="25717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D23A52-4581-4B11-967F-BDB26E923888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361950"/>
                <a:ext cx="10515600" cy="58150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从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开始随机选择了</a:t>
                </a:r>
                <a:r>
                  <a:rPr lang="en-US" altLang="zh-CN" dirty="0"/>
                  <a:t>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(3, 1)=</m:t>
                      </m:r>
                      <m:r>
                        <a:rPr lang="pt-BR" altLang="zh-CN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altLang="zh-CN" i="1" dirty="0">
                          <a:latin typeface="Cambria Math" panose="02040503050406030204" pitchFamily="18" charset="0"/>
                        </a:rPr>
                        <m:t>+0.8∗</m:t>
                      </m:r>
                      <m:r>
                        <a:rPr lang="pt-BR" altLang="zh-CN" i="1" dirty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pt-BR" altLang="zh-CN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altLang="zh-CN" i="1" dirty="0">
                          <a:latin typeface="Cambria Math" panose="02040503050406030204" pitchFamily="18" charset="0"/>
                        </a:rPr>
                        <m:t>(1, 2), </m:t>
                      </m:r>
                      <m:r>
                        <a:rPr lang="pt-BR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altLang="zh-CN" i="1" dirty="0">
                          <a:latin typeface="Cambria Math" panose="02040503050406030204" pitchFamily="18" charset="0"/>
                        </a:rPr>
                        <m:t>(1, 5)]=0+0.8∗10=80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经过这样多次迭代，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表最后收敛为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D23A52-4581-4B11-967F-BDB26E923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361950"/>
                <a:ext cx="10515600" cy="5815013"/>
              </a:xfrm>
              <a:blipFill>
                <a:blip r:embed="rId2"/>
                <a:stretch>
                  <a:fillRect l="-464" t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4480A54-526B-44E3-8A1E-2BE0FEB65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1343"/>
            <a:ext cx="3267075" cy="1724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F5E60E-3D7D-4725-A0EF-432BDEE60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762728"/>
            <a:ext cx="3305175" cy="16668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35FB0A-77D5-4C79-9005-3433FE3D5B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200" y="3138488"/>
            <a:ext cx="46005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13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4726F-E631-4F30-8CD5-F59E1CD2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SARSA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F636F54-E01B-400C-B015-93989E947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2" y="1864695"/>
            <a:ext cx="7458075" cy="4295775"/>
          </a:xfrm>
        </p:spPr>
      </p:pic>
    </p:spTree>
    <p:extLst>
      <p:ext uri="{BB962C8B-B14F-4D97-AF65-F5344CB8AC3E}">
        <p14:creationId xmlns:p14="http://schemas.microsoft.com/office/powerpoint/2010/main" val="327757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EDF95-74D6-48D2-B310-4A89BE65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SARSA</a:t>
            </a:r>
            <a:r>
              <a:rPr lang="zh-CN" altLang="en-US" dirty="0"/>
              <a:t>与</a:t>
            </a:r>
            <a:r>
              <a:rPr lang="en-US" altLang="zh-CN" dirty="0"/>
              <a:t>Q-learning</a:t>
            </a:r>
            <a:r>
              <a:rPr lang="zh-CN" altLang="en-US" dirty="0"/>
              <a:t>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64618-6FEB-4006-9C48-0C3066CC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7557"/>
            <a:ext cx="8596668" cy="4573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生成样本采取的方法相同，策略评估采用的方法不同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96A196-3E98-4BC2-9577-07CF43895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180518"/>
            <a:ext cx="5895975" cy="3209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426D31-7C6F-4DAF-AA33-B6F88AFDC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63" y="2180518"/>
            <a:ext cx="5886450" cy="32099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2EFF019-EE41-4406-B038-7D9F402E0150}"/>
              </a:ext>
            </a:extLst>
          </p:cNvPr>
          <p:cNvSpPr txBox="1"/>
          <p:nvPr/>
        </p:nvSpPr>
        <p:spPr>
          <a:xfrm>
            <a:off x="2696456" y="5640561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SARSA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3DA501-CEA3-47DF-B0D6-28E0CE862F27}"/>
              </a:ext>
            </a:extLst>
          </p:cNvPr>
          <p:cNvSpPr txBox="1"/>
          <p:nvPr/>
        </p:nvSpPr>
        <p:spPr>
          <a:xfrm>
            <a:off x="8410402" y="5640561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Q-Learning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896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51F1-C38B-4A18-A18E-580E5786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DQN</a:t>
            </a:r>
            <a:r>
              <a:rPr lang="zh-CN" altLang="en-US" dirty="0"/>
              <a:t>简介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27072B-7FDD-4E31-B6FE-2368B2BC6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8845"/>
                <a:ext cx="8596668" cy="45625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状态值太多，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无法存储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使用价值函数近似来解决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sz="2400" b="0" i="1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（</a:t>
                </a:r>
                <a:r>
                  <a:rPr lang="el-GR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统一</m:t>
                    </m:r>
                  </m:oMath>
                </a14:m>
                <a:r>
                  <a:rPr lang="zh-CN" altLang="en-US" sz="2400" dirty="0"/>
                  <a:t>代表参数）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使用卷积神经网络，输入为环境（图像），输出为每一个动作的</a:t>
                </a:r>
                <a:r>
                  <a:rPr lang="en-US" altLang="zh-CN" sz="2400" dirty="0"/>
                  <a:t>Q</a:t>
                </a:r>
                <a:r>
                  <a:rPr lang="zh-CN" altLang="en-US" sz="2400" dirty="0"/>
                  <a:t>值的向量，损失函数如下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27072B-7FDD-4E31-B6FE-2368B2BC6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8845"/>
                <a:ext cx="8596668" cy="4562518"/>
              </a:xfrm>
              <a:blipFill>
                <a:blip r:embed="rId2"/>
                <a:stretch>
                  <a:fillRect l="-1064" t="-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80866EA-160B-42BF-8295-CB7054369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1044"/>
            <a:ext cx="12192000" cy="20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9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0CC5D-3195-4D4B-8E41-2FB7678C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无模型的强化学习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5A1A95-E030-4FA1-9013-666972D8E9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676400" y="1957388"/>
            <a:ext cx="10515600" cy="3108325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蒙特卡罗方法</a:t>
            </a:r>
            <a:endParaRPr lang="en-US" altLang="zh-CN" sz="4000" dirty="0">
              <a:solidFill>
                <a:schemeClr val="tx1"/>
              </a:solidFill>
            </a:endParaRPr>
          </a:p>
          <a:p>
            <a:r>
              <a:rPr lang="zh-CN" altLang="en-US" sz="4000" dirty="0">
                <a:solidFill>
                  <a:schemeClr val="tx1"/>
                </a:solidFill>
              </a:rPr>
              <a:t>时间差分方法</a:t>
            </a:r>
          </a:p>
        </p:txBody>
      </p:sp>
    </p:spTree>
    <p:extLst>
      <p:ext uri="{BB962C8B-B14F-4D97-AF65-F5344CB8AC3E}">
        <p14:creationId xmlns:p14="http://schemas.microsoft.com/office/powerpoint/2010/main" val="39076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6C947-E017-483D-9039-0AC74DAA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强化学习基础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A6C267-835A-4AA1-AD89-AFEDF741B0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600" dirty="0"/>
                  <a:t>马尔可夫决策过程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3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600" dirty="0"/>
              </a:p>
              <a:p>
                <a:r>
                  <a:rPr lang="zh-CN" altLang="en-US" sz="3600" dirty="0"/>
                  <a:t>强化学习目标是找到最优的策略，使得该策略下累积回报期望最大</a:t>
                </a:r>
                <a:endParaRPr lang="en-US" altLang="zh-CN" sz="3600" dirty="0"/>
              </a:p>
              <a:p>
                <a:r>
                  <a:rPr lang="zh-CN" altLang="en-US" sz="3600" dirty="0"/>
                  <a:t>基于值函数进行策略评估、策略改进</a:t>
                </a:r>
                <a:endParaRPr lang="en-US" altLang="zh-CN" sz="3600" dirty="0"/>
              </a:p>
              <a:p>
                <a:endParaRPr lang="en-US" altLang="zh-CN" sz="36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A6C267-835A-4AA1-AD89-AFEDF741B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8" t="-2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62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984FB-3B88-4A6B-AD27-F813DC0F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值函数定义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1D03D0AD-AEE2-4486-A805-EC8930430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09511"/>
                <a:ext cx="8596668" cy="4731851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800" dirty="0"/>
                  <a:t>累计回报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800" dirty="0"/>
              </a:p>
              <a:p>
                <a:endParaRPr lang="en-US" altLang="zh-CN" sz="2800" b="0" dirty="0"/>
              </a:p>
              <a:p>
                <a:r>
                  <a:rPr lang="zh-CN" altLang="en-US" sz="2800" b="0" dirty="0"/>
                  <a:t>状态值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函数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nary>
                      </m:e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sz="2800" dirty="0"/>
              </a:p>
              <a:p>
                <a:endParaRPr lang="en-US" altLang="zh-CN" sz="2800" b="0" dirty="0"/>
              </a:p>
              <a:p>
                <a:r>
                  <a:rPr lang="zh-CN" altLang="en-US" sz="2800" b="0" dirty="0"/>
                  <a:t>行为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值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函数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nary>
                      </m:e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zh-CN" altLang="en-US" sz="2800" dirty="0"/>
                  <a:t>实际上是计算期望</a:t>
                </a:r>
                <a:endParaRPr lang="en-US" altLang="zh-CN" sz="2800" dirty="0"/>
              </a:p>
            </p:txBody>
          </p:sp>
        </mc:Choice>
        <mc:Fallback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1D03D0AD-AEE2-4486-A805-EC8930430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09511"/>
                <a:ext cx="8596668" cy="4731851"/>
              </a:xfrm>
              <a:blipFill>
                <a:blip r:embed="rId2"/>
                <a:stretch>
                  <a:fillRect l="-851" t="-902" b="-5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53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20119-FDE9-46C3-A91F-ED43551B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蒙特卡罗方法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A6303-3894-437C-B387-D72C7B210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533"/>
            <a:ext cx="8596668" cy="4652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利用经验平均代替随机变量的期望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DC0FE3-D397-4754-83ED-E08F5A572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0" y="1926897"/>
            <a:ext cx="5592510" cy="44774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51456F-18B6-41C7-89F2-DA734ED13360}"/>
              </a:ext>
            </a:extLst>
          </p:cNvPr>
          <p:cNvSpPr txBox="1"/>
          <p:nvPr/>
        </p:nvSpPr>
        <p:spPr>
          <a:xfrm>
            <a:off x="6175022" y="4165599"/>
            <a:ext cx="419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如何获得充足的经验？</a:t>
            </a:r>
          </a:p>
        </p:txBody>
      </p:sp>
    </p:spTree>
    <p:extLst>
      <p:ext uri="{BB962C8B-B14F-4D97-AF65-F5344CB8AC3E}">
        <p14:creationId xmlns:p14="http://schemas.microsoft.com/office/powerpoint/2010/main" val="64639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F5253-E1A9-481E-9A85-3220E544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探索性初始化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3A0996-0291-4346-8366-74BFD5392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800" dirty="0"/>
                  <a:t>每个状态都有一定几率作为初始状态，即假设所有的状态都能被无限频繁选中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</a:rPr>
                        <m:t>gree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策略</m:t>
                      </m:r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  <m:sub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func>
                            <m:func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sup>
                      </m:sSubSup>
                    </m:oMath>
                  </m:oMathPara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3A0996-0291-4346-8366-74BFD5392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8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11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02B01E-7651-4B6C-94C2-DDCD51063DC2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666750"/>
                <a:ext cx="10515600" cy="55102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>
                    <a:latin typeface="Cambria Math" panose="02040503050406030204" pitchFamily="18" charset="0"/>
                  </a:rPr>
                  <a:t>学习过程：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latin typeface="Cambria Math" panose="02040503050406030204" pitchFamily="18" charset="0"/>
                  </a:rPr>
                  <a:t>一次循环中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latin typeface="Cambria Math" panose="02040503050406030204" pitchFamily="18" charset="0"/>
                  </a:rPr>
                  <a:t>对于状态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s</a:t>
                </a:r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)→∞</m:t>
                      </m:r>
                    </m:oMath>
                  </m:oMathPara>
                </a14:m>
                <a:endParaRPr lang="en-US" altLang="zh-CN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b="0" dirty="0">
                    <a:latin typeface="+mn-ea"/>
                  </a:rPr>
                  <a:t>或者使用递增平均</a:t>
                </a:r>
                <a:endParaRPr lang="en-US" altLang="zh-CN" sz="2800" b="0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zh-CN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b="0" dirty="0">
                    <a:latin typeface="+mn-ea"/>
                  </a:rPr>
                  <a:t>缺点：每次试验都要到达结束状态，学习效率低</a:t>
                </a:r>
                <a:endParaRPr lang="en-US" altLang="zh-CN" sz="2800" b="0" dirty="0">
                  <a:latin typeface="+mn-ea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02B01E-7651-4B6C-94C2-DDCD51063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666750"/>
                <a:ext cx="10515600" cy="5510213"/>
              </a:xfrm>
              <a:blipFill>
                <a:blip r:embed="rId2"/>
                <a:stretch>
                  <a:fillRect l="-1159" t="-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D571A-222C-4A22-84EC-6F1BDCB0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时间差分方法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1E815A-5AD9-4B80-BCA2-D70067DD65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61067"/>
                <a:ext cx="8596668" cy="428029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sz="2800" dirty="0"/>
                  <a:t>综合了蒙特卡罗方法和动态规划方法的思想：无模型 ，每执行一步策略就更新值函数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实现方法：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MC:</a:t>
                </a:r>
                <a:r>
                  <a:rPr lang="en-US" altLang="zh-CN" sz="2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TD: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1E815A-5AD9-4B80-BCA2-D70067DD65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61067"/>
                <a:ext cx="8596668" cy="4280295"/>
              </a:xfrm>
              <a:blipFill>
                <a:blip r:embed="rId2"/>
                <a:stretch>
                  <a:fillRect l="-1277" t="-1140" r="-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2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704BB72-9D37-48FA-87A4-FEF5BC5ED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23" y="1456267"/>
            <a:ext cx="5283244" cy="344614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50219A-319F-4317-ABB6-137DA8830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756" y="1456267"/>
            <a:ext cx="5283244" cy="344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2714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1559</TotalTime>
  <Words>555</Words>
  <Application>Microsoft Office PowerPoint</Application>
  <PresentationFormat>宽屏</PresentationFormat>
  <Paragraphs>101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强化学习</vt:lpstr>
      <vt:lpstr>无模型的强化学习</vt:lpstr>
      <vt:lpstr>强化学习基础</vt:lpstr>
      <vt:lpstr>值函数定义</vt:lpstr>
      <vt:lpstr>蒙特卡罗方法</vt:lpstr>
      <vt:lpstr>探索性初始化</vt:lpstr>
      <vt:lpstr>PowerPoint 演示文稿</vt:lpstr>
      <vt:lpstr>时间差分方法</vt:lpstr>
      <vt:lpstr>PowerPoint 演示文稿</vt:lpstr>
      <vt:lpstr>两种方法之间的区别</vt:lpstr>
      <vt:lpstr>TD方法实现</vt:lpstr>
      <vt:lpstr>Q-Learning</vt:lpstr>
      <vt:lpstr>例子</vt:lpstr>
      <vt:lpstr>PowerPoint 演示文稿</vt:lpstr>
      <vt:lpstr>PowerPoint 演示文稿</vt:lpstr>
      <vt:lpstr>SARSA</vt:lpstr>
      <vt:lpstr>SARSA与Q-learning区别</vt:lpstr>
      <vt:lpstr>DQN简介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</dc:title>
  <dc:creator>豪 付</dc:creator>
  <cp:lastModifiedBy>豪 付</cp:lastModifiedBy>
  <cp:revision>46</cp:revision>
  <dcterms:created xsi:type="dcterms:W3CDTF">2018-11-17T01:54:17Z</dcterms:created>
  <dcterms:modified xsi:type="dcterms:W3CDTF">2018-11-27T03:02:10Z</dcterms:modified>
</cp:coreProperties>
</file>