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56" r:id="rId3"/>
    <p:sldId id="262" r:id="rId4"/>
    <p:sldId id="263" r:id="rId5"/>
    <p:sldId id="264" r:id="rId6"/>
    <p:sldId id="265" r:id="rId7"/>
    <p:sldId id="267" r:id="rId8"/>
    <p:sldId id="266" r:id="rId9"/>
    <p:sldId id="268" r:id="rId10"/>
    <p:sldId id="269" r:id="rId11"/>
    <p:sldId id="271" r:id="rId12"/>
    <p:sldId id="270" r:id="rId13"/>
    <p:sldId id="273" r:id="rId14"/>
    <p:sldId id="274" r:id="rId15"/>
    <p:sldId id="276" r:id="rId16"/>
    <p:sldId id="275" r:id="rId17"/>
    <p:sldId id="277" r:id="rId18"/>
    <p:sldId id="27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09" autoAdjust="0"/>
  </p:normalViewPr>
  <p:slideViewPr>
    <p:cSldViewPr>
      <p:cViewPr varScale="1">
        <p:scale>
          <a:sx n="109" d="100"/>
          <a:sy n="109" d="100"/>
        </p:scale>
        <p:origin x="672"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300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4/16/2018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2018/4/16</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zh-CN" smtClean="0"/>
              <a:t>2</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altLang="en-US" dirty="0" smtClean="0"/>
              <a:t>层次聚类有自上而下分裂和自下而上合并两种方法，这里给出自下而上合并的方法</a:t>
            </a:r>
            <a:endParaRPr lang="zh-CN" dirty="0" smtClean="0"/>
          </a:p>
        </p:txBody>
      </p:sp>
      <p:sp>
        <p:nvSpPr>
          <p:cNvPr id="4" name="幻灯片编号占位符 3"/>
          <p:cNvSpPr>
            <a:spLocks noGrp="1"/>
          </p:cNvSpPr>
          <p:nvPr>
            <p:ph type="sldNum" sz="quarter" idx="10"/>
          </p:nvPr>
        </p:nvSpPr>
        <p:spPr/>
        <p:txBody>
          <a:bodyPr/>
          <a:lstStyle/>
          <a:p>
            <a:fld id="{3A2CC701-D80A-463B-8415-A85485312088}" type="slidenum">
              <a:rPr lang="zh-CN" smtClean="0"/>
              <a:t>5</a:t>
            </a:fld>
            <a:endParaRPr lang="zh-CN"/>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相较</a:t>
            </a:r>
            <a:r>
              <a:rPr lang="en-US" altLang="zh-CN" dirty="0" smtClean="0"/>
              <a:t>k-means</a:t>
            </a:r>
            <a:r>
              <a:rPr lang="zh-CN" altLang="en-US" dirty="0" smtClean="0"/>
              <a:t>，无需选择</a:t>
            </a:r>
            <a:r>
              <a:rPr lang="en-US" altLang="zh-CN" dirty="0" smtClean="0"/>
              <a:t>k</a:t>
            </a:r>
            <a:r>
              <a:rPr lang="zh-CN" altLang="en-US" dirty="0" smtClean="0"/>
              <a:t>值</a:t>
            </a:r>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6</a:t>
            </a:fld>
            <a:endParaRPr lang="zh-CN" altLang="en-US"/>
          </a:p>
        </p:txBody>
      </p:sp>
    </p:spTree>
    <p:extLst>
      <p:ext uri="{BB962C8B-B14F-4D97-AF65-F5344CB8AC3E}">
        <p14:creationId xmlns:p14="http://schemas.microsoft.com/office/powerpoint/2010/main" val="52439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endParaRPr lang="zh-CN" baseline="0"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71130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所有密度相连的对象构成一个簇，非核心对象成为簇的边缘</a:t>
            </a:r>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8</a:t>
            </a:fld>
            <a:endParaRPr lang="zh-CN" altLang="en-US"/>
          </a:p>
        </p:txBody>
      </p:sp>
    </p:spTree>
    <p:extLst>
      <p:ext uri="{BB962C8B-B14F-4D97-AF65-F5344CB8AC3E}">
        <p14:creationId xmlns:p14="http://schemas.microsoft.com/office/powerpoint/2010/main" val="295681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t>值的选择是</a:t>
            </a:r>
            <a:r>
              <a:rPr lang="en-US" altLang="zh-CN" dirty="0" err="1" smtClean="0"/>
              <a:t>kmeans</a:t>
            </a:r>
            <a:r>
              <a:rPr lang="zh-CN" altLang="en-US" dirty="0" smtClean="0"/>
              <a:t>算法最重要的部分</a:t>
            </a:r>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12</a:t>
            </a:fld>
            <a:endParaRPr lang="zh-CN" altLang="en-US"/>
          </a:p>
        </p:txBody>
      </p:sp>
    </p:spTree>
    <p:extLst>
      <p:ext uri="{BB962C8B-B14F-4D97-AF65-F5344CB8AC3E}">
        <p14:creationId xmlns:p14="http://schemas.microsoft.com/office/powerpoint/2010/main" val="145876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单击以编辑母版副标题样式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2018/4/16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2018/4/16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2018/4/16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DF33987-6305-4E2A-BF18-EF013ECE927B}" type="datetimeFigureOut">
              <a:t>2018/4/16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2018/4/16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2018/4/16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2018/4/16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2018/4/16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t>2018/4/16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t>2018/4/16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2018/4/16</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1924" y="2924944"/>
            <a:ext cx="8117161" cy="1015752"/>
          </a:xfrm>
        </p:spPr>
        <p:txBody>
          <a:bodyPr>
            <a:normAutofit fontScale="90000"/>
          </a:bodyPr>
          <a:lstStyle/>
          <a:p>
            <a:r>
              <a:rPr lang="en-US" altLang="zh-CN" sz="2800" dirty="0" smtClean="0">
                <a:latin typeface="微软雅黑" pitchFamily="34" charset="-122"/>
                <a:ea typeface="微软雅黑" pitchFamily="34" charset="-122"/>
              </a:rPr>
              <a:t>	</a:t>
            </a:r>
            <a:r>
              <a:rPr lang="zh-CN" altLang="en-US" sz="3600" b="1" dirty="0" smtClean="0">
                <a:latin typeface="黑体" panose="02010609060101010101" pitchFamily="49" charset="-122"/>
                <a:ea typeface="黑体" panose="02010609060101010101" pitchFamily="49" charset="-122"/>
              </a:rPr>
              <a:t>机器学习经典算法之</a:t>
            </a:r>
            <a:r>
              <a:rPr lang="en-US" altLang="zh-CN" sz="2800" b="1" dirty="0" smtClean="0">
                <a:latin typeface="黑体" panose="02010609060101010101" pitchFamily="49" charset="-122"/>
                <a:ea typeface="黑体" panose="02010609060101010101" pitchFamily="49" charset="-122"/>
              </a:rPr>
              <a:t/>
            </a:r>
            <a:br>
              <a:rPr lang="en-US" altLang="zh-CN" sz="2800" b="1" dirty="0" smtClean="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
            </a:r>
            <a:br>
              <a:rPr lang="en-US" altLang="zh-CN" sz="2800" dirty="0">
                <a:latin typeface="黑体" panose="02010609060101010101" pitchFamily="49" charset="-122"/>
                <a:ea typeface="黑体" panose="02010609060101010101" pitchFamily="49" charset="-122"/>
              </a:rPr>
            </a:br>
            <a:r>
              <a:rPr lang="en-US" altLang="zh-CN" sz="2800" dirty="0" smtClean="0">
                <a:latin typeface="黑体" panose="02010609060101010101" pitchFamily="49" charset="-122"/>
                <a:ea typeface="黑体" panose="02010609060101010101" pitchFamily="49" charset="-122"/>
              </a:rPr>
              <a:t>				</a:t>
            </a:r>
            <a:r>
              <a:rPr lang="en-US" altLang="zh-CN" sz="5300" b="1" dirty="0" smtClean="0">
                <a:latin typeface="Arial" panose="020B0604020202020204" pitchFamily="34" charset="0"/>
                <a:ea typeface="黑体" panose="02010609060101010101" pitchFamily="49" charset="-122"/>
                <a:cs typeface="Arial" panose="020B0604020202020204" pitchFamily="34" charset="0"/>
              </a:rPr>
              <a:t>k-means</a:t>
            </a:r>
            <a:r>
              <a:rPr lang="zh-CN" altLang="en-US" sz="5300" b="1" dirty="0" smtClean="0">
                <a:latin typeface="黑体" panose="02010609060101010101" pitchFamily="49" charset="-122"/>
                <a:ea typeface="黑体" panose="02010609060101010101" pitchFamily="49" charset="-122"/>
              </a:rPr>
              <a:t>聚类</a:t>
            </a:r>
            <a:endParaRPr lang="zh-CN" sz="53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8573" y="548680"/>
            <a:ext cx="9629330" cy="691480"/>
          </a:xfrm>
        </p:spPr>
        <p:txBody>
          <a:bodyPr>
            <a:normAutofit/>
          </a:bodyPr>
          <a:lstStyle/>
          <a:p>
            <a:r>
              <a:rPr lang="en-US" altLang="zh-CN" sz="3200" dirty="0" smtClean="0">
                <a:solidFill>
                  <a:schemeClr val="tx1"/>
                </a:solidFill>
                <a:latin typeface="微软雅黑" pitchFamily="34" charset="-122"/>
                <a:ea typeface="微软雅黑" pitchFamily="34" charset="-122"/>
                <a:cs typeface="+mn-cs"/>
              </a:rPr>
              <a:t>3.k-means</a:t>
            </a:r>
            <a:r>
              <a:rPr lang="zh-CN" altLang="en-US" sz="3200" dirty="0" smtClean="0">
                <a:solidFill>
                  <a:schemeClr val="tx1"/>
                </a:solidFill>
                <a:latin typeface="微软雅黑" pitchFamily="34" charset="-122"/>
                <a:ea typeface="微软雅黑" pitchFamily="34" charset="-122"/>
                <a:cs typeface="+mn-cs"/>
              </a:rPr>
              <a:t>详解</a:t>
            </a:r>
            <a:endParaRPr lang="zh-CN" sz="3200" dirty="0">
              <a:solidFill>
                <a:schemeClr val="tx1"/>
              </a:solidFill>
              <a:latin typeface="微软雅黑" pitchFamily="34" charset="-122"/>
              <a:ea typeface="微软雅黑" pitchFamily="34" charset="-122"/>
              <a:cs typeface="+mn-cs"/>
            </a:endParaRPr>
          </a:p>
        </p:txBody>
      </p:sp>
      <p:sp>
        <p:nvSpPr>
          <p:cNvPr id="5" name="内容占位符 4"/>
          <p:cNvSpPr>
            <a:spLocks noGrp="1"/>
          </p:cNvSpPr>
          <p:nvPr>
            <p:ph sz="half" idx="1"/>
          </p:nvPr>
        </p:nvSpPr>
        <p:spPr>
          <a:xfrm>
            <a:off x="1218573" y="1772816"/>
            <a:ext cx="9397637" cy="4183360"/>
          </a:xfrm>
        </p:spPr>
        <p:txBody>
          <a:bodyPr>
            <a:normAutofit/>
          </a:bodyPr>
          <a:lstStyle/>
          <a:p>
            <a:pPr marL="0" indent="0">
              <a:spcBef>
                <a:spcPts val="0"/>
              </a:spcBef>
              <a:buNone/>
            </a:pPr>
            <a:r>
              <a:rPr lang="en-US" altLang="zh-CN" cap="all" dirty="0">
                <a:solidFill>
                  <a:schemeClr val="tx2"/>
                </a:solidFill>
                <a:latin typeface="微软雅黑" pitchFamily="34" charset="-122"/>
                <a:ea typeface="微软雅黑" pitchFamily="34" charset="-122"/>
              </a:rPr>
              <a:t>3</a:t>
            </a:r>
            <a:r>
              <a:rPr lang="en-US" altLang="zh-CN" cap="all" dirty="0" smtClean="0">
                <a:solidFill>
                  <a:schemeClr val="tx2"/>
                </a:solidFill>
                <a:latin typeface="微软雅黑" pitchFamily="34" charset="-122"/>
                <a:ea typeface="微软雅黑" pitchFamily="34" charset="-122"/>
              </a:rPr>
              <a:t>.1 K-means</a:t>
            </a:r>
            <a:r>
              <a:rPr lang="zh-CN" altLang="en-US" cap="all" dirty="0" smtClean="0">
                <a:solidFill>
                  <a:schemeClr val="tx2"/>
                </a:solidFill>
                <a:latin typeface="微软雅黑" pitchFamily="34" charset="-122"/>
                <a:ea typeface="微软雅黑" pitchFamily="34" charset="-122"/>
              </a:rPr>
              <a:t>的含义</a:t>
            </a:r>
            <a:endParaRPr lang="en-US" altLang="zh-CN" cap="all" dirty="0" smtClean="0">
              <a:solidFill>
                <a:schemeClr val="tx2"/>
              </a:solidFill>
              <a:latin typeface="微软雅黑" pitchFamily="34" charset="-122"/>
              <a:ea typeface="微软雅黑" pitchFamily="34" charset="-122"/>
            </a:endParaRPr>
          </a:p>
          <a:p>
            <a:pPr marL="0" indent="0">
              <a:spcBef>
                <a:spcPts val="0"/>
              </a:spcBef>
              <a:buNone/>
            </a:pPr>
            <a:endParaRPr lang="zh-CN" altLang="en-US" cap="all" dirty="0" smtClean="0">
              <a:solidFill>
                <a:schemeClr val="tx2"/>
              </a:solidFill>
              <a:latin typeface="微软雅黑" pitchFamily="34" charset="-122"/>
              <a:ea typeface="微软雅黑" pitchFamily="34" charset="-122"/>
            </a:endParaRPr>
          </a:p>
          <a:p>
            <a:r>
              <a:rPr lang="en-US" altLang="zh-CN" sz="2000" dirty="0" smtClean="0">
                <a:solidFill>
                  <a:schemeClr val="tx2"/>
                </a:solidFill>
                <a:latin typeface="华文中宋" panose="02010600040101010101" pitchFamily="2" charset="-122"/>
                <a:ea typeface="华文中宋" panose="02010600040101010101" pitchFamily="2" charset="-122"/>
              </a:rPr>
              <a:t>K-</a:t>
            </a:r>
            <a:r>
              <a:rPr lang="zh-CN" altLang="en-US" sz="2000" dirty="0" smtClean="0">
                <a:solidFill>
                  <a:schemeClr val="tx2"/>
                </a:solidFill>
                <a:latin typeface="华文中宋" panose="02010600040101010101" pitchFamily="2" charset="-122"/>
                <a:ea typeface="华文中宋" panose="02010600040101010101" pitchFamily="2" charset="-122"/>
              </a:rPr>
              <a:t>代表设置的聚类簇的个数</a:t>
            </a:r>
            <a:endParaRPr lang="en-US" altLang="zh-CN" sz="2000" dirty="0" smtClean="0">
              <a:solidFill>
                <a:schemeClr val="tx2"/>
              </a:solidFill>
              <a:latin typeface="华文中宋" panose="02010600040101010101" pitchFamily="2" charset="-122"/>
              <a:ea typeface="华文中宋" panose="02010600040101010101" pitchFamily="2" charset="-122"/>
            </a:endParaRPr>
          </a:p>
          <a:p>
            <a:endParaRPr lang="en-US" altLang="zh-CN" sz="2000" dirty="0">
              <a:solidFill>
                <a:schemeClr val="tx2"/>
              </a:solidFill>
              <a:latin typeface="华文中宋" panose="02010600040101010101" pitchFamily="2" charset="-122"/>
              <a:ea typeface="华文中宋" panose="02010600040101010101" pitchFamily="2" charset="-122"/>
            </a:endParaRPr>
          </a:p>
          <a:p>
            <a:r>
              <a:rPr lang="en-US" altLang="zh-CN" sz="2000" dirty="0" smtClean="0">
                <a:solidFill>
                  <a:schemeClr val="tx2"/>
                </a:solidFill>
                <a:latin typeface="华文中宋" panose="02010600040101010101" pitchFamily="2" charset="-122"/>
                <a:ea typeface="华文中宋" panose="02010600040101010101" pitchFamily="2" charset="-122"/>
              </a:rPr>
              <a:t>Means-</a:t>
            </a:r>
            <a:r>
              <a:rPr lang="zh-CN" altLang="en-US" sz="2000" dirty="0" smtClean="0">
                <a:solidFill>
                  <a:schemeClr val="tx2"/>
                </a:solidFill>
                <a:latin typeface="华文中宋" panose="02010600040101010101" pitchFamily="2" charset="-122"/>
                <a:ea typeface="华文中宋" panose="02010600040101010101" pitchFamily="2" charset="-122"/>
              </a:rPr>
              <a:t>代表每次聚类簇中心的迭代由簇中对象的均值决定</a:t>
            </a:r>
          </a:p>
        </p:txBody>
      </p:sp>
    </p:spTree>
    <p:extLst>
      <p:ext uri="{BB962C8B-B14F-4D97-AF65-F5344CB8AC3E}">
        <p14:creationId xmlns:p14="http://schemas.microsoft.com/office/powerpoint/2010/main" val="211928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28731659"/>
              </p:ext>
            </p:extLst>
          </p:nvPr>
        </p:nvGraphicFramePr>
        <p:xfrm>
          <a:off x="2000976" y="2237582"/>
          <a:ext cx="8125884" cy="3474720"/>
        </p:xfrm>
        <a:graphic>
          <a:graphicData uri="http://schemas.openxmlformats.org/drawingml/2006/table">
            <a:tbl>
              <a:tblPr firstRow="1" bandRow="1">
                <a:tableStyleId>{073A0DAA-6AF3-43AB-8588-CEC1D06C72B9}</a:tableStyleId>
              </a:tblPr>
              <a:tblGrid>
                <a:gridCol w="1429140">
                  <a:extLst>
                    <a:ext uri="{9D8B030D-6E8A-4147-A177-3AD203B41FA5}">
                      <a16:colId xmlns:a16="http://schemas.microsoft.com/office/drawing/2014/main" val="1766360491"/>
                    </a:ext>
                  </a:extLst>
                </a:gridCol>
                <a:gridCol w="6696744">
                  <a:extLst>
                    <a:ext uri="{9D8B030D-6E8A-4147-A177-3AD203B41FA5}">
                      <a16:colId xmlns:a16="http://schemas.microsoft.com/office/drawing/2014/main" val="1375435395"/>
                    </a:ext>
                  </a:extLst>
                </a:gridCol>
              </a:tblGrid>
              <a:tr h="407662">
                <a:tc>
                  <a:txBody>
                    <a:bodyPr/>
                    <a:lstStyle/>
                    <a:p>
                      <a:pPr algn="ctr"/>
                      <a:r>
                        <a:rPr lang="zh-CN" altLang="en-US" sz="2400" dirty="0" smtClean="0">
                          <a:latin typeface="黑体" panose="02010609060101010101" pitchFamily="49" charset="-122"/>
                          <a:ea typeface="黑体" panose="02010609060101010101" pitchFamily="49" charset="-122"/>
                        </a:rPr>
                        <a:t>步骤</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ctr"/>
                      <a:r>
                        <a:rPr lang="zh-CN" altLang="en-US" sz="2400" dirty="0" smtClean="0">
                          <a:latin typeface="黑体" panose="02010609060101010101" pitchFamily="49" charset="-122"/>
                          <a:ea typeface="黑体" panose="02010609060101010101" pitchFamily="49" charset="-122"/>
                        </a:rPr>
                        <a:t>操作</a:t>
                      </a:r>
                      <a:endParaRPr lang="zh-CN" altLang="en-US" sz="240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3166910398"/>
                  </a:ext>
                </a:extLst>
              </a:tr>
              <a:tr h="407662">
                <a:tc>
                  <a:txBody>
                    <a:bodyPr/>
                    <a:lstStyle/>
                    <a:p>
                      <a:pPr algn="l"/>
                      <a:r>
                        <a:rPr lang="en-US" altLang="zh-CN" sz="2400" dirty="0" smtClean="0">
                          <a:solidFill>
                            <a:schemeClr val="tx2"/>
                          </a:solidFill>
                          <a:latin typeface="华文中宋" panose="02010600040101010101" pitchFamily="2" charset="-122"/>
                          <a:ea typeface="华文中宋" panose="02010600040101010101" pitchFamily="2" charset="-122"/>
                        </a:rPr>
                        <a:t>step1</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2"/>
                          </a:solidFill>
                          <a:latin typeface="华文中宋" panose="02010600040101010101" pitchFamily="2" charset="-122"/>
                          <a:ea typeface="华文中宋" panose="02010600040101010101" pitchFamily="2" charset="-122"/>
                        </a:rPr>
                        <a:t>为每个聚类确定一个初始聚类中心，这样就有</a:t>
                      </a:r>
                      <a:r>
                        <a:rPr lang="en-US" altLang="zh-CN" sz="2400" dirty="0" smtClean="0">
                          <a:solidFill>
                            <a:schemeClr val="tx2"/>
                          </a:solidFill>
                          <a:latin typeface="华文中宋" panose="02010600040101010101" pitchFamily="2" charset="-122"/>
                          <a:ea typeface="华文中宋" panose="02010600040101010101" pitchFamily="2" charset="-122"/>
                        </a:rPr>
                        <a:t>K</a:t>
                      </a:r>
                      <a:r>
                        <a:rPr lang="zh-CN" altLang="en-US" sz="2400" dirty="0" smtClean="0">
                          <a:solidFill>
                            <a:schemeClr val="tx2"/>
                          </a:solidFill>
                          <a:latin typeface="华文中宋" panose="02010600040101010101" pitchFamily="2" charset="-122"/>
                          <a:ea typeface="华文中宋" panose="02010600040101010101" pitchFamily="2" charset="-122"/>
                        </a:rPr>
                        <a:t>个初始聚类中心</a:t>
                      </a:r>
                    </a:p>
                  </a:txBody>
                  <a:tcPr anchor="ctr"/>
                </a:tc>
                <a:extLst>
                  <a:ext uri="{0D108BD9-81ED-4DB2-BD59-A6C34878D82A}">
                    <a16:rowId xmlns:a16="http://schemas.microsoft.com/office/drawing/2014/main" val="2649901507"/>
                  </a:ext>
                </a:extLst>
              </a:tr>
              <a:tr h="407662">
                <a:tc>
                  <a:txBody>
                    <a:bodyPr/>
                    <a:lstStyle/>
                    <a:p>
                      <a:pPr algn="l"/>
                      <a:r>
                        <a:rPr lang="en-US" altLang="zh-CN" sz="2400" dirty="0" smtClean="0">
                          <a:solidFill>
                            <a:schemeClr val="tx2"/>
                          </a:solidFill>
                          <a:latin typeface="华文中宋" panose="02010600040101010101" pitchFamily="2" charset="-122"/>
                          <a:ea typeface="华文中宋" panose="02010600040101010101" pitchFamily="2" charset="-122"/>
                        </a:rPr>
                        <a:t>step2</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2"/>
                          </a:solidFill>
                          <a:latin typeface="华文中宋" panose="02010600040101010101" pitchFamily="2" charset="-122"/>
                          <a:ea typeface="华文中宋" panose="02010600040101010101" pitchFamily="2" charset="-122"/>
                        </a:rPr>
                        <a:t>将样本集中的样本按照最小距离原则分配到最邻近聚类</a:t>
                      </a:r>
                      <a:endParaRPr lang="en-US" altLang="zh-CN" sz="2400" dirty="0" smtClean="0">
                        <a:solidFill>
                          <a:schemeClr val="tx2"/>
                        </a:solidFill>
                        <a:latin typeface="华文中宋" panose="02010600040101010101" pitchFamily="2" charset="-122"/>
                        <a:ea typeface="华文中宋" panose="02010600040101010101" pitchFamily="2" charset="-122"/>
                      </a:endParaRPr>
                    </a:p>
                  </a:txBody>
                  <a:tcPr anchor="ctr"/>
                </a:tc>
                <a:extLst>
                  <a:ext uri="{0D108BD9-81ED-4DB2-BD59-A6C34878D82A}">
                    <a16:rowId xmlns:a16="http://schemas.microsoft.com/office/drawing/2014/main" val="3269837898"/>
                  </a:ext>
                </a:extLst>
              </a:tr>
              <a:tr h="407662">
                <a:tc>
                  <a:txBody>
                    <a:bodyPr/>
                    <a:lstStyle/>
                    <a:p>
                      <a:pPr algn="l"/>
                      <a:r>
                        <a:rPr lang="en-US" altLang="zh-CN" sz="2400" dirty="0" smtClean="0">
                          <a:solidFill>
                            <a:schemeClr val="tx2"/>
                          </a:solidFill>
                          <a:latin typeface="华文中宋" panose="02010600040101010101" pitchFamily="2" charset="-122"/>
                          <a:ea typeface="华文中宋" panose="02010600040101010101" pitchFamily="2" charset="-122"/>
                        </a:rPr>
                        <a:t>step3</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pPr algn="l"/>
                      <a:r>
                        <a:rPr lang="zh-CN" altLang="en-US" sz="2400" dirty="0" smtClean="0">
                          <a:solidFill>
                            <a:schemeClr val="tx2"/>
                          </a:solidFill>
                          <a:latin typeface="华文中宋" panose="02010600040101010101" pitchFamily="2" charset="-122"/>
                          <a:ea typeface="华文中宋" panose="02010600040101010101" pitchFamily="2" charset="-122"/>
                        </a:rPr>
                        <a:t>使用每个聚类中的样本均值作为新的聚类中心</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extLst>
                  <a:ext uri="{0D108BD9-81ED-4DB2-BD59-A6C34878D82A}">
                    <a16:rowId xmlns:a16="http://schemas.microsoft.com/office/drawing/2014/main" val="3994265021"/>
                  </a:ext>
                </a:extLst>
              </a:tr>
              <a:tr h="407662">
                <a:tc>
                  <a:txBody>
                    <a:bodyPr/>
                    <a:lstStyle/>
                    <a:p>
                      <a:pPr algn="l"/>
                      <a:r>
                        <a:rPr lang="en-US" altLang="zh-CN" sz="2400" dirty="0" smtClean="0">
                          <a:solidFill>
                            <a:schemeClr val="tx2"/>
                          </a:solidFill>
                          <a:latin typeface="华文中宋" panose="02010600040101010101" pitchFamily="2" charset="-122"/>
                          <a:ea typeface="华文中宋" panose="02010600040101010101" pitchFamily="2" charset="-122"/>
                        </a:rPr>
                        <a:t>step4</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pPr algn="l"/>
                      <a:r>
                        <a:rPr lang="zh-CN" altLang="en-US" sz="2400" dirty="0" smtClean="0">
                          <a:solidFill>
                            <a:schemeClr val="tx2"/>
                          </a:solidFill>
                          <a:latin typeface="华文中宋" panose="02010600040101010101" pitchFamily="2" charset="-122"/>
                          <a:ea typeface="华文中宋" panose="02010600040101010101" pitchFamily="2" charset="-122"/>
                        </a:rPr>
                        <a:t>重复步骤</a:t>
                      </a:r>
                      <a:r>
                        <a:rPr lang="en-US" altLang="zh-CN" sz="2400" dirty="0" smtClean="0">
                          <a:solidFill>
                            <a:schemeClr val="tx2"/>
                          </a:solidFill>
                          <a:latin typeface="华文中宋" panose="02010600040101010101" pitchFamily="2" charset="-122"/>
                          <a:ea typeface="华文中宋" panose="02010600040101010101" pitchFamily="2" charset="-122"/>
                        </a:rPr>
                        <a:t>2.3</a:t>
                      </a:r>
                      <a:r>
                        <a:rPr lang="zh-CN" altLang="en-US" sz="2400" dirty="0" smtClean="0">
                          <a:solidFill>
                            <a:schemeClr val="tx2"/>
                          </a:solidFill>
                          <a:latin typeface="华文中宋" panose="02010600040101010101" pitchFamily="2" charset="-122"/>
                          <a:ea typeface="华文中宋" panose="02010600040101010101" pitchFamily="2" charset="-122"/>
                        </a:rPr>
                        <a:t>，直至算法收敛</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extLst>
                  <a:ext uri="{0D108BD9-81ED-4DB2-BD59-A6C34878D82A}">
                    <a16:rowId xmlns:a16="http://schemas.microsoft.com/office/drawing/2014/main" val="2332690798"/>
                  </a:ext>
                </a:extLst>
              </a:tr>
              <a:tr h="407662">
                <a:tc>
                  <a:txBody>
                    <a:bodyPr/>
                    <a:lstStyle/>
                    <a:p>
                      <a:pPr algn="l"/>
                      <a:r>
                        <a:rPr lang="en-US" altLang="zh-CN" sz="2400" dirty="0" smtClean="0">
                          <a:solidFill>
                            <a:schemeClr val="tx2"/>
                          </a:solidFill>
                          <a:latin typeface="华文中宋" panose="02010600040101010101" pitchFamily="2" charset="-122"/>
                          <a:ea typeface="华文中宋" panose="02010600040101010101" pitchFamily="2" charset="-122"/>
                        </a:rPr>
                        <a:t>step5</a:t>
                      </a:r>
                      <a:endParaRPr lang="zh-CN" altLang="en-US" sz="240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2"/>
                          </a:solidFill>
                          <a:latin typeface="华文中宋" panose="02010600040101010101" pitchFamily="2" charset="-122"/>
                          <a:ea typeface="华文中宋" panose="02010600040101010101" pitchFamily="2" charset="-122"/>
                        </a:rPr>
                        <a:t>结束，得到</a:t>
                      </a:r>
                      <a:r>
                        <a:rPr lang="en-US" altLang="zh-CN" sz="2400" dirty="0" smtClean="0">
                          <a:solidFill>
                            <a:schemeClr val="tx2"/>
                          </a:solidFill>
                          <a:latin typeface="华文中宋" panose="02010600040101010101" pitchFamily="2" charset="-122"/>
                          <a:ea typeface="华文中宋" panose="02010600040101010101" pitchFamily="2" charset="-122"/>
                        </a:rPr>
                        <a:t>K</a:t>
                      </a:r>
                      <a:r>
                        <a:rPr lang="zh-CN" altLang="en-US" sz="2400" dirty="0" smtClean="0">
                          <a:solidFill>
                            <a:schemeClr val="tx2"/>
                          </a:solidFill>
                          <a:latin typeface="华文中宋" panose="02010600040101010101" pitchFamily="2" charset="-122"/>
                          <a:ea typeface="华文中宋" panose="02010600040101010101" pitchFamily="2" charset="-122"/>
                        </a:rPr>
                        <a:t>个聚类</a:t>
                      </a:r>
                    </a:p>
                  </a:txBody>
                  <a:tcPr anchor="ctr"/>
                </a:tc>
                <a:extLst>
                  <a:ext uri="{0D108BD9-81ED-4DB2-BD59-A6C34878D82A}">
                    <a16:rowId xmlns:a16="http://schemas.microsoft.com/office/drawing/2014/main" val="3993727248"/>
                  </a:ext>
                </a:extLst>
              </a:tr>
            </a:tbl>
          </a:graphicData>
        </a:graphic>
      </p:graphicFrame>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a:latin typeface="微软雅黑" pitchFamily="34" charset="-122"/>
                <a:ea typeface="微软雅黑" pitchFamily="34" charset="-122"/>
                <a:cs typeface="+mn-cs"/>
              </a:rPr>
              <a:t>3.2</a:t>
            </a:r>
            <a:r>
              <a:rPr lang="zh-CN" altLang="en-US" sz="2400" dirty="0" smtClean="0">
                <a:latin typeface="微软雅黑" pitchFamily="34" charset="-122"/>
                <a:ea typeface="微软雅黑" pitchFamily="34" charset="-122"/>
                <a:cs typeface="+mn-cs"/>
              </a:rPr>
              <a:t>算法</a:t>
            </a:r>
            <a:r>
              <a:rPr lang="zh-CN" altLang="en-US" sz="2400" dirty="0">
                <a:latin typeface="微软雅黑" pitchFamily="34" charset="-122"/>
                <a:ea typeface="微软雅黑" pitchFamily="34" charset="-122"/>
                <a:cs typeface="+mn-cs"/>
              </a:rPr>
              <a:t>步骤</a:t>
            </a:r>
          </a:p>
        </p:txBody>
      </p:sp>
      <p:sp>
        <p:nvSpPr>
          <p:cNvPr id="5" name="云形标注 4"/>
          <p:cNvSpPr/>
          <p:nvPr/>
        </p:nvSpPr>
        <p:spPr>
          <a:xfrm>
            <a:off x="9064742" y="1973316"/>
            <a:ext cx="1728192" cy="696639"/>
          </a:xfrm>
          <a:prstGeom prst="cloudCallou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1200" dirty="0" smtClean="0">
                <a:solidFill>
                  <a:schemeClr val="accent6">
                    <a:lumMod val="50000"/>
                  </a:schemeClr>
                </a:solidFill>
                <a:latin typeface="等线 Light" panose="02010600030101010101" pitchFamily="2" charset="-122"/>
                <a:ea typeface="等线 Light" panose="02010600030101010101" pitchFamily="2" charset="-122"/>
              </a:rPr>
              <a:t>K</a:t>
            </a:r>
            <a:r>
              <a:rPr lang="zh-CN" altLang="en-US" sz="1200" dirty="0" smtClean="0">
                <a:solidFill>
                  <a:schemeClr val="accent6">
                    <a:lumMod val="50000"/>
                  </a:schemeClr>
                </a:solidFill>
                <a:latin typeface="等线 Light" panose="02010600030101010101" pitchFamily="2" charset="-122"/>
                <a:ea typeface="等线 Light" panose="02010600030101010101" pitchFamily="2" charset="-122"/>
              </a:rPr>
              <a:t>值、初始聚类中心怎么选？</a:t>
            </a:r>
            <a:endParaRPr lang="zh-CN" altLang="en-US" sz="1200" dirty="0">
              <a:solidFill>
                <a:schemeClr val="accent6">
                  <a:lumMod val="50000"/>
                </a:schemeClr>
              </a:solidFill>
              <a:latin typeface="等线 Light" panose="02010600030101010101" pitchFamily="2" charset="-122"/>
              <a:ea typeface="等线 Light" panose="02010600030101010101" pitchFamily="2" charset="-122"/>
            </a:endParaRPr>
          </a:p>
        </p:txBody>
      </p:sp>
      <p:sp>
        <p:nvSpPr>
          <p:cNvPr id="6" name="云形标注 5"/>
          <p:cNvSpPr/>
          <p:nvPr/>
        </p:nvSpPr>
        <p:spPr>
          <a:xfrm>
            <a:off x="9658808" y="3165989"/>
            <a:ext cx="1800200" cy="529528"/>
          </a:xfrm>
          <a:prstGeom prst="cloudCallou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1200" dirty="0" smtClean="0">
                <a:solidFill>
                  <a:schemeClr val="accent6">
                    <a:lumMod val="50000"/>
                  </a:schemeClr>
                </a:solidFill>
                <a:latin typeface="等线 Light" panose="02010600030101010101" pitchFamily="2" charset="-122"/>
                <a:ea typeface="等线 Light" panose="02010600030101010101" pitchFamily="2" charset="-122"/>
              </a:rPr>
              <a:t>距离怎么度量？</a:t>
            </a:r>
            <a:endParaRPr lang="zh-CN" altLang="en-US" sz="1200" dirty="0">
              <a:solidFill>
                <a:schemeClr val="accent6">
                  <a:lumMod val="50000"/>
                </a:schemeClr>
              </a:solidFill>
              <a:latin typeface="等线 Light" panose="02010600030101010101" pitchFamily="2" charset="-122"/>
              <a:ea typeface="等线 Light" panose="02010600030101010101" pitchFamily="2" charset="-122"/>
            </a:endParaRPr>
          </a:p>
        </p:txBody>
      </p:sp>
      <p:sp>
        <p:nvSpPr>
          <p:cNvPr id="7" name="云形标注 6"/>
          <p:cNvSpPr/>
          <p:nvPr/>
        </p:nvSpPr>
        <p:spPr>
          <a:xfrm>
            <a:off x="8176701" y="4687584"/>
            <a:ext cx="1656184" cy="529528"/>
          </a:xfrm>
          <a:prstGeom prst="cloudCallou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1200" dirty="0" smtClean="0">
                <a:solidFill>
                  <a:schemeClr val="accent6">
                    <a:lumMod val="50000"/>
                  </a:schemeClr>
                </a:solidFill>
                <a:latin typeface="等线 Light" panose="02010600030101010101" pitchFamily="2" charset="-122"/>
                <a:ea typeface="等线 Light" panose="02010600030101010101" pitchFamily="2" charset="-122"/>
              </a:rPr>
              <a:t>算法终止条件是什么？</a:t>
            </a:r>
            <a:endParaRPr lang="zh-CN" altLang="en-US" sz="1200" dirty="0">
              <a:solidFill>
                <a:schemeClr val="accent6">
                  <a:lumMod val="50000"/>
                </a:schemeClr>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06263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smtClean="0">
                <a:latin typeface="微软雅黑" pitchFamily="34" charset="-122"/>
                <a:ea typeface="微软雅黑" pitchFamily="34" charset="-122"/>
                <a:cs typeface="+mn-cs"/>
              </a:rPr>
              <a:t>3.3</a:t>
            </a:r>
            <a:r>
              <a:rPr lang="zh-CN" altLang="en-US" sz="2400" dirty="0" smtClean="0">
                <a:latin typeface="微软雅黑" pitchFamily="34" charset="-122"/>
                <a:ea typeface="微软雅黑" pitchFamily="34" charset="-122"/>
                <a:cs typeface="+mn-cs"/>
              </a:rPr>
              <a:t>算法优化的要点</a:t>
            </a:r>
            <a:endParaRPr lang="zh-CN" altLang="en-US" sz="2400" dirty="0">
              <a:latin typeface="微软雅黑" pitchFamily="34" charset="-122"/>
              <a:ea typeface="微软雅黑" pitchFamily="34" charset="-122"/>
              <a:cs typeface="+mn-cs"/>
            </a:endParaRPr>
          </a:p>
        </p:txBody>
      </p:sp>
      <p:sp>
        <p:nvSpPr>
          <p:cNvPr id="4" name="文本占位符 3"/>
          <p:cNvSpPr>
            <a:spLocks noGrp="1"/>
          </p:cNvSpPr>
          <p:nvPr>
            <p:ph type="body" sz="half" idx="2"/>
          </p:nvPr>
        </p:nvSpPr>
        <p:spPr>
          <a:xfrm>
            <a:off x="1269876" y="1844824"/>
            <a:ext cx="9874696" cy="3888432"/>
          </a:xfrm>
        </p:spPr>
        <p:txBody>
          <a:bodyPr>
            <a:normAutofit/>
          </a:bodyPr>
          <a:lstStyle/>
          <a:p>
            <a:r>
              <a:rPr lang="zh-CN" altLang="en-US" dirty="0" smtClean="0">
                <a:solidFill>
                  <a:schemeClr val="tx2"/>
                </a:solidFill>
                <a:latin typeface="华文中宋" panose="02010600040101010101" pitchFamily="2" charset="-122"/>
                <a:ea typeface="华文中宋" panose="02010600040101010101" pitchFamily="2" charset="-122"/>
              </a:rPr>
              <a:t>（</a:t>
            </a:r>
            <a:r>
              <a:rPr lang="en-US" altLang="zh-CN" dirty="0" smtClean="0">
                <a:solidFill>
                  <a:schemeClr val="tx2"/>
                </a:solidFill>
                <a:latin typeface="华文中宋" panose="02010600040101010101" pitchFamily="2" charset="-122"/>
                <a:ea typeface="华文中宋" panose="02010600040101010101" pitchFamily="2" charset="-122"/>
              </a:rPr>
              <a:t>1</a:t>
            </a:r>
            <a:r>
              <a:rPr lang="zh-CN" altLang="en-US" dirty="0" smtClean="0">
                <a:solidFill>
                  <a:schemeClr val="tx2"/>
                </a:solidFill>
                <a:latin typeface="华文中宋" panose="02010600040101010101" pitchFamily="2" charset="-122"/>
                <a:ea typeface="华文中宋" panose="02010600040101010101" pitchFamily="2" charset="-122"/>
              </a:rPr>
              <a:t>）</a:t>
            </a:r>
            <a:r>
              <a:rPr lang="en-US" altLang="zh-CN" dirty="0" smtClean="0">
                <a:solidFill>
                  <a:schemeClr val="tx2"/>
                </a:solidFill>
                <a:latin typeface="华文中宋" panose="02010600040101010101" pitchFamily="2" charset="-122"/>
                <a:ea typeface="华文中宋" panose="02010600040101010101" pitchFamily="2" charset="-122"/>
              </a:rPr>
              <a:t>k</a:t>
            </a:r>
            <a:r>
              <a:rPr lang="zh-CN" altLang="en-US" dirty="0" smtClean="0">
                <a:solidFill>
                  <a:schemeClr val="tx2"/>
                </a:solidFill>
                <a:latin typeface="华文中宋" panose="02010600040101010101" pitchFamily="2" charset="-122"/>
                <a:ea typeface="华文中宋" panose="02010600040101010101" pitchFamily="2" charset="-122"/>
              </a:rPr>
              <a:t>值的选择</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507901471"/>
              </p:ext>
            </p:extLst>
          </p:nvPr>
        </p:nvGraphicFramePr>
        <p:xfrm>
          <a:off x="2144282" y="2924944"/>
          <a:ext cx="8125884" cy="1630680"/>
        </p:xfrm>
        <a:graphic>
          <a:graphicData uri="http://schemas.openxmlformats.org/drawingml/2006/table">
            <a:tbl>
              <a:tblPr firstRow="1" bandRow="1">
                <a:tableStyleId>{5C22544A-7EE6-4342-B048-85BDC9FD1C3A}</a:tableStyleId>
              </a:tblPr>
              <a:tblGrid>
                <a:gridCol w="1651029">
                  <a:extLst>
                    <a:ext uri="{9D8B030D-6E8A-4147-A177-3AD203B41FA5}">
                      <a16:colId xmlns:a16="http://schemas.microsoft.com/office/drawing/2014/main" val="132120801"/>
                    </a:ext>
                  </a:extLst>
                </a:gridCol>
                <a:gridCol w="1651029">
                  <a:extLst>
                    <a:ext uri="{9D8B030D-6E8A-4147-A177-3AD203B41FA5}">
                      <a16:colId xmlns:a16="http://schemas.microsoft.com/office/drawing/2014/main" val="3300462545"/>
                    </a:ext>
                  </a:extLst>
                </a:gridCol>
                <a:gridCol w="4823826">
                  <a:extLst>
                    <a:ext uri="{9D8B030D-6E8A-4147-A177-3AD203B41FA5}">
                      <a16:colId xmlns:a16="http://schemas.microsoft.com/office/drawing/2014/main" val="1595831513"/>
                    </a:ext>
                  </a:extLst>
                </a:gridCol>
              </a:tblGrid>
              <a:tr h="370840">
                <a:tc gridSpan="2">
                  <a:txBody>
                    <a:bodyPr/>
                    <a:lstStyle/>
                    <a:p>
                      <a:pPr algn="ctr"/>
                      <a:r>
                        <a:rPr lang="zh-CN" altLang="en-US" dirty="0" smtClean="0"/>
                        <a:t>情景</a:t>
                      </a:r>
                      <a:endParaRPr lang="zh-CN" altLang="en-US" dirty="0"/>
                    </a:p>
                  </a:txBody>
                  <a:tcPr/>
                </a:tc>
                <a:tc hMerge="1">
                  <a:txBody>
                    <a:bodyPr/>
                    <a:lstStyle/>
                    <a:p>
                      <a:endParaRPr lang="zh-CN" altLang="en-US"/>
                    </a:p>
                  </a:txBody>
                  <a:tcPr/>
                </a:tc>
                <a:tc>
                  <a:txBody>
                    <a:bodyPr/>
                    <a:lstStyle/>
                    <a:p>
                      <a:pPr algn="ctr"/>
                      <a:r>
                        <a:rPr lang="en-US" altLang="zh-CN" dirty="0" smtClean="0"/>
                        <a:t>K</a:t>
                      </a:r>
                      <a:r>
                        <a:rPr lang="zh-CN" altLang="en-US" dirty="0" smtClean="0"/>
                        <a:t>值的选择方法</a:t>
                      </a:r>
                      <a:endParaRPr lang="zh-CN" altLang="en-US" dirty="0"/>
                    </a:p>
                  </a:txBody>
                  <a:tcPr/>
                </a:tc>
                <a:extLst>
                  <a:ext uri="{0D108BD9-81ED-4DB2-BD59-A6C34878D82A}">
                    <a16:rowId xmlns:a16="http://schemas.microsoft.com/office/drawing/2014/main" val="2793540698"/>
                  </a:ext>
                </a:extLst>
              </a:tr>
              <a:tr h="370840">
                <a:tc gridSpan="2">
                  <a:txBody>
                    <a:bodyPr/>
                    <a:lstStyle/>
                    <a:p>
                      <a:pPr algn="ctr"/>
                      <a:r>
                        <a:rPr lang="zh-CN" altLang="en-US" sz="1400" dirty="0" smtClean="0">
                          <a:solidFill>
                            <a:schemeClr val="tx2"/>
                          </a:solidFill>
                        </a:rPr>
                        <a:t>数据维度较少、且每类数据较为分散时</a:t>
                      </a:r>
                      <a:endParaRPr lang="zh-CN" altLang="en-US" sz="1400" dirty="0">
                        <a:solidFill>
                          <a:schemeClr val="tx2"/>
                        </a:solidFill>
                        <a:latin typeface="华文中宋" panose="02010600040101010101" pitchFamily="2" charset="-122"/>
                        <a:ea typeface="华文中宋" panose="02010600040101010101" pitchFamily="2" charset="-122"/>
                      </a:endParaRPr>
                    </a:p>
                  </a:txBody>
                  <a:tcPr/>
                </a:tc>
                <a:tc hMerge="1">
                  <a:txBody>
                    <a:bodyPr/>
                    <a:lstStyle/>
                    <a:p>
                      <a:pPr algn="ctr"/>
                      <a:endParaRPr lang="zh-CN" altLang="en-US" sz="1400" dirty="0">
                        <a:latin typeface="华文中宋" panose="02010600040101010101" pitchFamily="2" charset="-122"/>
                        <a:ea typeface="华文中宋" panose="02010600040101010101" pitchFamily="2" charset="-122"/>
                      </a:endParaRPr>
                    </a:p>
                  </a:txBody>
                  <a:tcPr>
                    <a:lnL w="12700" cap="flat" cmpd="sng" algn="ctr">
                      <a:solidFill>
                        <a:schemeClr val="tx1"/>
                      </a:solidFill>
                      <a:prstDash val="solid"/>
                      <a:round/>
                      <a:headEnd type="none" w="med" len="med"/>
                      <a:tailEnd type="none" w="med" len="med"/>
                    </a:lnL>
                  </a:tcPr>
                </a:tc>
                <a:tc>
                  <a:txBody>
                    <a:bodyPr/>
                    <a:lstStyle/>
                    <a:p>
                      <a:pPr algn="l"/>
                      <a:r>
                        <a:rPr lang="zh-CN" altLang="en-US" sz="1400" kern="1200" dirty="0" smtClean="0">
                          <a:solidFill>
                            <a:schemeClr val="tx2"/>
                          </a:solidFill>
                          <a:effectLst/>
                        </a:rPr>
                        <a:t>通过数据可视化的方法来人工确定</a:t>
                      </a:r>
                      <a:r>
                        <a:rPr lang="en-US" altLang="zh-CN" sz="1400" kern="1200" dirty="0" smtClean="0">
                          <a:solidFill>
                            <a:schemeClr val="tx2"/>
                          </a:solidFill>
                          <a:effectLst/>
                        </a:rPr>
                        <a:t>k</a:t>
                      </a:r>
                      <a:r>
                        <a:rPr lang="zh-CN" altLang="en-US" sz="1400" kern="1200" dirty="0" smtClean="0">
                          <a:solidFill>
                            <a:schemeClr val="tx2"/>
                          </a:solidFill>
                          <a:effectLst/>
                        </a:rPr>
                        <a:t>值</a:t>
                      </a:r>
                      <a:endParaRPr lang="zh-CN" altLang="en-US" sz="14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125928657"/>
                  </a:ext>
                </a:extLst>
              </a:tr>
              <a:tr h="370840">
                <a:tc rowSpan="2">
                  <a:txBody>
                    <a:bodyPr/>
                    <a:lstStyle/>
                    <a:p>
                      <a:pPr algn="ctr"/>
                      <a:r>
                        <a:rPr lang="zh-CN" altLang="en-US" sz="1400" kern="1200" dirty="0" smtClean="0">
                          <a:solidFill>
                            <a:schemeClr val="tx2"/>
                          </a:solidFill>
                        </a:rPr>
                        <a:t>数据维数较高、数据分布较为混乱时</a:t>
                      </a:r>
                      <a:endParaRPr lang="zh-CN" altLang="en-US" sz="1400" kern="1200" dirty="0">
                        <a:solidFill>
                          <a:schemeClr val="tx2"/>
                        </a:solidFill>
                        <a:latin typeface="华文中宋" panose="02010600040101010101" pitchFamily="2" charset="-122"/>
                        <a:ea typeface="华文中宋" panose="02010600040101010101" pitchFamily="2" charset="-122"/>
                        <a:cs typeface="+mn-cs"/>
                      </a:endParaRPr>
                    </a:p>
                  </a:txBody>
                  <a:tcPr anchor="ctr"/>
                </a:tc>
                <a:tc>
                  <a:txBody>
                    <a:bodyPr/>
                    <a:lstStyle/>
                    <a:p>
                      <a:pPr algn="ctr"/>
                      <a:r>
                        <a:rPr lang="en-US" altLang="zh-CN" sz="1400" kern="1200" dirty="0" smtClean="0">
                          <a:solidFill>
                            <a:schemeClr val="tx2"/>
                          </a:solidFill>
                        </a:rPr>
                        <a:t>Elbow</a:t>
                      </a:r>
                      <a:r>
                        <a:rPr lang="zh-CN" altLang="en-US" sz="1400" kern="1200" dirty="0" smtClean="0">
                          <a:solidFill>
                            <a:schemeClr val="tx2"/>
                          </a:solidFill>
                        </a:rPr>
                        <a:t>方法</a:t>
                      </a:r>
                      <a:endParaRPr lang="zh-CN" altLang="en-US" sz="1400" kern="1200" dirty="0">
                        <a:solidFill>
                          <a:schemeClr val="tx2"/>
                        </a:solidFill>
                        <a:latin typeface="华文中宋" panose="02010600040101010101" pitchFamily="2" charset="-122"/>
                        <a:ea typeface="华文中宋" panose="02010600040101010101" pitchFamily="2" charset="-122"/>
                        <a:cs typeface="+mn-cs"/>
                      </a:endParaRPr>
                    </a:p>
                  </a:txBody>
                  <a:tcPr anchor="ctr"/>
                </a:tc>
                <a:tc>
                  <a:txBody>
                    <a:bodyPr/>
                    <a:lstStyle/>
                    <a:p>
                      <a:pPr marL="0" algn="l" defTabSz="914400" rtl="0" eaLnBrk="1" latinLnBrk="0" hangingPunct="1"/>
                      <a:r>
                        <a:rPr lang="zh-CN" altLang="en-US" sz="1400" kern="1200" dirty="0" smtClean="0">
                          <a:solidFill>
                            <a:schemeClr val="tx2"/>
                          </a:solidFill>
                        </a:rPr>
                        <a:t>对于</a:t>
                      </a:r>
                      <a:r>
                        <a:rPr lang="en-US" altLang="zh-CN" sz="1400" kern="1200" dirty="0" smtClean="0">
                          <a:solidFill>
                            <a:schemeClr val="tx2"/>
                          </a:solidFill>
                        </a:rPr>
                        <a:t>n</a:t>
                      </a:r>
                      <a:r>
                        <a:rPr lang="zh-CN" altLang="en-US" sz="1400" kern="1200" dirty="0" smtClean="0">
                          <a:solidFill>
                            <a:schemeClr val="tx2"/>
                          </a:solidFill>
                        </a:rPr>
                        <a:t>个点的数据集，迭代计算</a:t>
                      </a:r>
                      <a:r>
                        <a:rPr lang="en-US" altLang="zh-CN" sz="1400" kern="1200" dirty="0" smtClean="0">
                          <a:solidFill>
                            <a:schemeClr val="tx2"/>
                          </a:solidFill>
                        </a:rPr>
                        <a:t>k from 1 to n</a:t>
                      </a:r>
                      <a:r>
                        <a:rPr lang="zh-CN" altLang="en-US" sz="1400" kern="1200" dirty="0" smtClean="0">
                          <a:solidFill>
                            <a:schemeClr val="tx2"/>
                          </a:solidFill>
                        </a:rPr>
                        <a:t>，每次聚类完成后计算每个点到其所属的簇中心的距离的平方和</a:t>
                      </a:r>
                      <a:endParaRPr lang="zh-CN" altLang="en-US" sz="1400" kern="1200" dirty="0">
                        <a:solidFill>
                          <a:schemeClr val="tx2"/>
                        </a:solidFill>
                        <a:latin typeface="华文中宋" panose="02010600040101010101" pitchFamily="2" charset="-122"/>
                        <a:ea typeface="华文中宋" panose="02010600040101010101" pitchFamily="2" charset="-122"/>
                        <a:cs typeface="+mn-cs"/>
                      </a:endParaRPr>
                    </a:p>
                  </a:txBody>
                  <a:tcPr anchor="ctr"/>
                </a:tc>
                <a:extLst>
                  <a:ext uri="{0D108BD9-81ED-4DB2-BD59-A6C34878D82A}">
                    <a16:rowId xmlns:a16="http://schemas.microsoft.com/office/drawing/2014/main" val="1127392913"/>
                  </a:ext>
                </a:extLst>
              </a:tr>
              <a:tr h="370840">
                <a:tc v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zh-CN" altLang="en-US" sz="1400" kern="1200" dirty="0" smtClean="0">
                          <a:solidFill>
                            <a:schemeClr val="tx2"/>
                          </a:solidFill>
                        </a:rPr>
                        <a:t>轮廓系数法</a:t>
                      </a:r>
                      <a:endParaRPr lang="zh-CN" altLang="en-US" sz="1400" kern="1200" dirty="0">
                        <a:solidFill>
                          <a:schemeClr val="tx2"/>
                        </a:solidFill>
                        <a:latin typeface="华文中宋" panose="02010600040101010101" pitchFamily="2" charset="-122"/>
                        <a:ea typeface="华文中宋" panose="02010600040101010101" pitchFamily="2" charset="-122"/>
                        <a:cs typeface="+mn-cs"/>
                      </a:endParaRPr>
                    </a:p>
                  </a:txBody>
                  <a:tcPr anchor="ctr"/>
                </a:tc>
                <a:tc>
                  <a:txBody>
                    <a:bodyPr/>
                    <a:lstStyle/>
                    <a:p>
                      <a:r>
                        <a:rPr lang="zh-CN" altLang="en-US" sz="1400" kern="1200" dirty="0" smtClean="0">
                          <a:solidFill>
                            <a:schemeClr val="tx2"/>
                          </a:solidFill>
                        </a:rPr>
                        <a:t>通过计算类内内聚程度和类间分离度来评价</a:t>
                      </a:r>
                      <a:endParaRPr lang="zh-CN" altLang="en-US" sz="14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858177805"/>
                  </a:ext>
                </a:extLst>
              </a:tr>
            </a:tbl>
          </a:graphicData>
        </a:graphic>
      </p:graphicFrame>
      <p:pic>
        <p:nvPicPr>
          <p:cNvPr id="3074" name="Picture 2" descr="https://images0.cnblogs.com/blog/326731/201301/26002106-b9b26e8200b74f4eb5caeca4060bf8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4652" y="71159"/>
            <a:ext cx="3798109" cy="284858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曲线连接符 10"/>
          <p:cNvCxnSpPr/>
          <p:nvPr/>
        </p:nvCxnSpPr>
        <p:spPr>
          <a:xfrm rot="5400000" flipH="1" flipV="1">
            <a:off x="10270876" y="2852936"/>
            <a:ext cx="1080120" cy="936104"/>
          </a:xfrm>
          <a:prstGeom prst="curvedConnector3">
            <a:avLst>
              <a:gd name="adj1" fmla="val 2266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形标注 16"/>
          <p:cNvSpPr/>
          <p:nvPr/>
        </p:nvSpPr>
        <p:spPr>
          <a:xfrm>
            <a:off x="9812966" y="1700228"/>
            <a:ext cx="1177990" cy="612648"/>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latin typeface="等线 Light" panose="02010600030101010101" pitchFamily="2" charset="-122"/>
                <a:ea typeface="等线 Light" panose="02010600030101010101" pitchFamily="2" charset="-122"/>
              </a:rPr>
              <a:t>拐点处即为</a:t>
            </a:r>
            <a:r>
              <a:rPr lang="en-US" altLang="zh-CN" sz="1200" dirty="0" smtClean="0">
                <a:latin typeface="等线 Light" panose="02010600030101010101" pitchFamily="2" charset="-122"/>
                <a:ea typeface="等线 Light" panose="02010600030101010101" pitchFamily="2" charset="-122"/>
              </a:rPr>
              <a:t>k</a:t>
            </a:r>
            <a:r>
              <a:rPr lang="zh-CN" altLang="en-US" sz="1200" dirty="0" smtClean="0">
                <a:latin typeface="等线 Light" panose="02010600030101010101" pitchFamily="2" charset="-122"/>
                <a:ea typeface="等线 Light" panose="02010600030101010101" pitchFamily="2" charset="-122"/>
              </a:rPr>
              <a:t>值</a:t>
            </a:r>
            <a:endParaRPr lang="zh-CN" altLang="en-US" sz="1200" dirty="0">
              <a:latin typeface="等线 Light" panose="02010600030101010101" pitchFamily="2" charset="-122"/>
              <a:ea typeface="等线 Light" panose="02010600030101010101" pitchFamily="2" charset="-122"/>
            </a:endParaRPr>
          </a:p>
        </p:txBody>
      </p:sp>
      <p:sp>
        <p:nvSpPr>
          <p:cNvPr id="19" name="线形标注 2 18"/>
          <p:cNvSpPr/>
          <p:nvPr/>
        </p:nvSpPr>
        <p:spPr>
          <a:xfrm>
            <a:off x="6598468" y="4941168"/>
            <a:ext cx="1440160" cy="792088"/>
          </a:xfrm>
          <a:prstGeom prst="borderCallout2">
            <a:avLst>
              <a:gd name="adj1" fmla="val 18750"/>
              <a:gd name="adj2" fmla="val -8333"/>
              <a:gd name="adj3" fmla="val 20865"/>
              <a:gd name="adj4" fmla="val -52899"/>
              <a:gd name="adj5" fmla="val -43531"/>
              <a:gd name="adj6" fmla="val -84048"/>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latin typeface="等线 Light" panose="02010600030101010101" pitchFamily="2" charset="-122"/>
                <a:ea typeface="等线 Light" panose="02010600030101010101" pitchFamily="2" charset="-122"/>
              </a:rPr>
              <a:t>公式比较复杂，就不贴出来了。</a:t>
            </a:r>
            <a:r>
              <a:rPr lang="zh-CN" altLang="en-US" sz="1100" dirty="0">
                <a:latin typeface="等线 Light" panose="02010600030101010101" pitchFamily="2" charset="-122"/>
                <a:ea typeface="等线 Light" panose="02010600030101010101" pitchFamily="2" charset="-122"/>
              </a:rPr>
              <a:t>轮廓</a:t>
            </a:r>
            <a:r>
              <a:rPr lang="zh-CN" altLang="en-US" sz="1100" dirty="0" smtClean="0">
                <a:latin typeface="等线 Light" panose="02010600030101010101" pitchFamily="2" charset="-122"/>
                <a:ea typeface="等线 Light" panose="02010600030101010101" pitchFamily="2" charset="-122"/>
              </a:rPr>
              <a:t>系数越大，聚类效果越好</a:t>
            </a:r>
            <a:endParaRPr lang="en-US" altLang="zh-CN" sz="1100" dirty="0" smtClean="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25096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smtClean="0">
                <a:latin typeface="微软雅黑" pitchFamily="34" charset="-122"/>
                <a:ea typeface="微软雅黑" pitchFamily="34" charset="-122"/>
                <a:cs typeface="+mn-cs"/>
              </a:rPr>
              <a:t>3.3</a:t>
            </a:r>
            <a:r>
              <a:rPr lang="zh-CN" altLang="en-US" sz="2400" dirty="0" smtClean="0">
                <a:latin typeface="微软雅黑" pitchFamily="34" charset="-122"/>
                <a:ea typeface="微软雅黑" pitchFamily="34" charset="-122"/>
                <a:cs typeface="+mn-cs"/>
              </a:rPr>
              <a:t>算法优化的要点</a:t>
            </a:r>
            <a:endParaRPr lang="zh-CN" altLang="en-US" sz="2400" dirty="0">
              <a:latin typeface="微软雅黑" pitchFamily="34" charset="-122"/>
              <a:ea typeface="微软雅黑" pitchFamily="34" charset="-122"/>
              <a:cs typeface="+mn-cs"/>
            </a:endParaRPr>
          </a:p>
        </p:txBody>
      </p:sp>
      <p:sp>
        <p:nvSpPr>
          <p:cNvPr id="4" name="文本占位符 3"/>
          <p:cNvSpPr>
            <a:spLocks noGrp="1"/>
          </p:cNvSpPr>
          <p:nvPr>
            <p:ph type="body" sz="half" idx="2"/>
          </p:nvPr>
        </p:nvSpPr>
        <p:spPr>
          <a:xfrm>
            <a:off x="1269876" y="1844824"/>
            <a:ext cx="9001000" cy="3888432"/>
          </a:xfrm>
        </p:spPr>
        <p:txBody>
          <a:bodyPr>
            <a:normAutofit/>
          </a:bodyPr>
          <a:lstStyle/>
          <a:p>
            <a:r>
              <a:rPr lang="zh-CN" altLang="en-US" dirty="0" smtClean="0">
                <a:solidFill>
                  <a:schemeClr val="tx2"/>
                </a:solidFill>
                <a:latin typeface="华文中宋" panose="02010600040101010101" pitchFamily="2" charset="-122"/>
                <a:ea typeface="华文中宋" panose="02010600040101010101" pitchFamily="2" charset="-122"/>
              </a:rPr>
              <a:t>（</a:t>
            </a:r>
            <a:r>
              <a:rPr lang="en-US" altLang="zh-CN" dirty="0" smtClean="0">
                <a:solidFill>
                  <a:schemeClr val="tx2"/>
                </a:solidFill>
                <a:latin typeface="华文中宋" panose="02010600040101010101" pitchFamily="2" charset="-122"/>
                <a:ea typeface="华文中宋" panose="02010600040101010101" pitchFamily="2" charset="-122"/>
              </a:rPr>
              <a:t>2</a:t>
            </a:r>
            <a:r>
              <a:rPr lang="zh-CN" altLang="en-US" dirty="0" smtClean="0">
                <a:solidFill>
                  <a:schemeClr val="tx2"/>
                </a:solidFill>
                <a:latin typeface="华文中宋" panose="02010600040101010101" pitchFamily="2" charset="-122"/>
                <a:ea typeface="华文中宋" panose="02010600040101010101" pitchFamily="2" charset="-122"/>
              </a:rPr>
              <a:t>）初始簇中心的选择</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1.</a:t>
            </a:r>
            <a:r>
              <a:rPr lang="zh-CN" altLang="en-US" dirty="0" smtClean="0">
                <a:solidFill>
                  <a:schemeClr val="tx2"/>
                </a:solidFill>
                <a:latin typeface="华文中宋" panose="02010600040101010101" pitchFamily="2" charset="-122"/>
                <a:ea typeface="华文中宋" panose="02010600040101010101" pitchFamily="2" charset="-122"/>
              </a:rPr>
              <a:t>随机选择一个点作为第一个初始类簇中心点，然后选择距离该点最远的那个点作为第二个初始类簇中心点，然后再选择距离前两个点的最近距离最大的点作为第三个初始类簇的中心点，以此类推，直至选出</a:t>
            </a:r>
            <a:r>
              <a:rPr lang="en-US" altLang="zh-CN" dirty="0" smtClean="0">
                <a:solidFill>
                  <a:schemeClr val="tx2"/>
                </a:solidFill>
                <a:latin typeface="华文中宋" panose="02010600040101010101" pitchFamily="2" charset="-122"/>
                <a:ea typeface="华文中宋" panose="02010600040101010101" pitchFamily="2" charset="-122"/>
              </a:rPr>
              <a:t>K</a:t>
            </a:r>
            <a:r>
              <a:rPr lang="zh-CN" altLang="en-US" dirty="0" smtClean="0">
                <a:solidFill>
                  <a:schemeClr val="tx2"/>
                </a:solidFill>
                <a:latin typeface="华文中宋" panose="02010600040101010101" pitchFamily="2" charset="-122"/>
                <a:ea typeface="华文中宋" panose="02010600040101010101" pitchFamily="2" charset="-122"/>
              </a:rPr>
              <a:t>个初始类簇中心点</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2.</a:t>
            </a:r>
            <a:r>
              <a:rPr lang="zh-CN" altLang="en-US" dirty="0" smtClean="0">
                <a:solidFill>
                  <a:schemeClr val="tx2"/>
                </a:solidFill>
                <a:latin typeface="华文中宋" panose="02010600040101010101" pitchFamily="2" charset="-122"/>
                <a:ea typeface="华文中宋" panose="02010600040101010101" pitchFamily="2" charset="-122"/>
              </a:rPr>
              <a:t>选用层次聚类或者</a:t>
            </a:r>
            <a:r>
              <a:rPr lang="en-US" altLang="zh-CN" dirty="0" smtClean="0">
                <a:solidFill>
                  <a:schemeClr val="tx2"/>
                </a:solidFill>
                <a:latin typeface="华文中宋" panose="02010600040101010101" pitchFamily="2" charset="-122"/>
                <a:ea typeface="华文中宋" panose="02010600040101010101" pitchFamily="2" charset="-122"/>
              </a:rPr>
              <a:t>Canopy</a:t>
            </a:r>
            <a:r>
              <a:rPr lang="zh-CN" altLang="en-US" dirty="0" smtClean="0">
                <a:solidFill>
                  <a:schemeClr val="tx2"/>
                </a:solidFill>
                <a:latin typeface="华文中宋" panose="02010600040101010101" pitchFamily="2" charset="-122"/>
                <a:ea typeface="华文中宋" panose="02010600040101010101" pitchFamily="2" charset="-122"/>
              </a:rPr>
              <a:t>算法进行初始聚类，然后利用这些类簇的中心点作为</a:t>
            </a:r>
            <a:r>
              <a:rPr lang="en-US" altLang="zh-CN" dirty="0" smtClean="0">
                <a:solidFill>
                  <a:schemeClr val="tx2"/>
                </a:solidFill>
                <a:latin typeface="华文中宋" panose="02010600040101010101" pitchFamily="2" charset="-122"/>
                <a:ea typeface="华文中宋" panose="02010600040101010101" pitchFamily="2" charset="-122"/>
              </a:rPr>
              <a:t>K-Means</a:t>
            </a:r>
            <a:r>
              <a:rPr lang="zh-CN" altLang="en-US" dirty="0" smtClean="0">
                <a:solidFill>
                  <a:schemeClr val="tx2"/>
                </a:solidFill>
                <a:latin typeface="华文中宋" panose="02010600040101010101" pitchFamily="2" charset="-122"/>
                <a:ea typeface="华文中宋" panose="02010600040101010101" pitchFamily="2" charset="-122"/>
              </a:rPr>
              <a:t>算法初始类簇中心点</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zh-CN" altLang="en-US" dirty="0">
              <a:solidFill>
                <a:schemeClr val="tx2"/>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6311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smtClean="0">
                <a:latin typeface="微软雅黑" pitchFamily="34" charset="-122"/>
                <a:ea typeface="微软雅黑" pitchFamily="34" charset="-122"/>
                <a:cs typeface="+mn-cs"/>
              </a:rPr>
              <a:t>3.3</a:t>
            </a:r>
            <a:r>
              <a:rPr lang="zh-CN" altLang="en-US" sz="2400" dirty="0" smtClean="0">
                <a:latin typeface="微软雅黑" pitchFamily="34" charset="-122"/>
                <a:ea typeface="微软雅黑" pitchFamily="34" charset="-122"/>
                <a:cs typeface="+mn-cs"/>
              </a:rPr>
              <a:t>算法优化的要点</a:t>
            </a:r>
            <a:endParaRPr lang="zh-CN" altLang="en-US" sz="2400" dirty="0">
              <a:latin typeface="微软雅黑" pitchFamily="34" charset="-122"/>
              <a:ea typeface="微软雅黑" pitchFamily="34" charset="-122"/>
              <a:cs typeface="+mn-cs"/>
            </a:endParaRPr>
          </a:p>
        </p:txBody>
      </p:sp>
      <mc:AlternateContent xmlns:mc="http://schemas.openxmlformats.org/markup-compatibility/2006">
        <mc:Choice xmlns:a14="http://schemas.microsoft.com/office/drawing/2010/main" Requires="a14">
          <p:sp>
            <p:nvSpPr>
              <p:cNvPr id="4" name="文本占位符 3"/>
              <p:cNvSpPr>
                <a:spLocks noGrp="1"/>
              </p:cNvSpPr>
              <p:nvPr>
                <p:ph type="body" sz="half" idx="2"/>
              </p:nvPr>
            </p:nvSpPr>
            <p:spPr>
              <a:xfrm>
                <a:off x="1269876" y="1844824"/>
                <a:ext cx="9001000" cy="3888432"/>
              </a:xfrm>
            </p:spPr>
            <p:txBody>
              <a:bodyPr>
                <a:normAutofit/>
              </a:bodyPr>
              <a:lstStyle/>
              <a:p>
                <a:r>
                  <a:rPr lang="zh-CN" altLang="en-US" dirty="0" smtClean="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3</a:t>
                </a:r>
                <a:r>
                  <a:rPr lang="zh-CN" altLang="en-US" dirty="0" smtClean="0">
                    <a:solidFill>
                      <a:schemeClr val="tx2"/>
                    </a:solidFill>
                    <a:latin typeface="华文中宋" panose="02010600040101010101" pitchFamily="2" charset="-122"/>
                    <a:ea typeface="华文中宋" panose="02010600040101010101" pitchFamily="2" charset="-122"/>
                  </a:rPr>
                  <a:t>）距离的度量</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r>
                  <a:rPr lang="zh-CN" altLang="en-US" dirty="0" smtClean="0">
                    <a:solidFill>
                      <a:schemeClr val="tx2"/>
                    </a:solidFill>
                    <a:latin typeface="华文中宋" panose="02010600040101010101" pitchFamily="2" charset="-122"/>
                    <a:ea typeface="华文中宋" panose="02010600040101010101" pitchFamily="2" charset="-122"/>
                  </a:rPr>
                  <a:t>最常用的是“闵可夫斯基距离”</a:t>
                </a:r>
                <a:endParaRPr lang="en-US" altLang="zh-CN" dirty="0">
                  <a:solidFill>
                    <a:schemeClr val="tx2"/>
                  </a:solidFill>
                  <a:latin typeface="华文中宋" panose="02010600040101010101" pitchFamily="2" charset="-122"/>
                  <a:ea typeface="华文中宋" panose="02010600040101010101" pitchFamily="2" charset="-122"/>
                </a:endParaRPr>
              </a:p>
              <a:p>
                <a:r>
                  <a:rPr lang="zh-CN" altLang="en-US" dirty="0">
                    <a:solidFill>
                      <a:schemeClr val="tx2"/>
                    </a:solidFill>
                    <a:latin typeface="华文中宋" panose="02010600040101010101" pitchFamily="2" charset="-122"/>
                    <a:ea typeface="华文中宋" panose="02010600040101010101" pitchFamily="2" charset="-122"/>
                  </a:rPr>
                  <a:t>两</a:t>
                </a:r>
                <a:r>
                  <a:rPr lang="zh-CN" altLang="en-US" dirty="0" smtClean="0">
                    <a:solidFill>
                      <a:schemeClr val="tx2"/>
                    </a:solidFill>
                    <a:latin typeface="华文中宋" panose="02010600040101010101" pitchFamily="2" charset="-122"/>
                    <a:ea typeface="华文中宋" panose="02010600040101010101" pitchFamily="2" charset="-122"/>
                  </a:rPr>
                  <a:t>个给定对象</a:t>
                </a:r>
                <a14:m>
                  <m:oMath xmlns:m="http://schemas.openxmlformats.org/officeDocument/2006/math">
                    <m:r>
                      <a:rPr lang="en-US" altLang="zh-CN" b="0" i="1" smtClean="0">
                        <a:solidFill>
                          <a:schemeClr val="tx2"/>
                        </a:solidFill>
                        <a:latin typeface="Cambria Math" panose="02040503050406030204" pitchFamily="18" charset="0"/>
                        <a:ea typeface="华文中宋" panose="02010600040101010101" pitchFamily="2" charset="-122"/>
                      </a:rPr>
                      <m:t>𝑎</m:t>
                    </m:r>
                    <m:r>
                      <a:rPr lang="en-US" altLang="zh-CN" b="0" i="1" smtClean="0">
                        <a:solidFill>
                          <a:schemeClr val="tx2"/>
                        </a:solidFill>
                        <a:latin typeface="Cambria Math" panose="02040503050406030204" pitchFamily="18" charset="0"/>
                        <a:ea typeface="华文中宋" panose="02010600040101010101" pitchFamily="2" charset="-122"/>
                      </a:rPr>
                      <m:t>(</m:t>
                    </m:r>
                    <m:sSub>
                      <m:sSubPr>
                        <m:ctrlPr>
                          <a:rPr lang="en-US" altLang="zh-CN" b="0" i="1" smtClean="0">
                            <a:solidFill>
                              <a:schemeClr val="tx2"/>
                            </a:solidFill>
                            <a:latin typeface="Cambria Math" panose="02040503050406030204" pitchFamily="18" charset="0"/>
                            <a:ea typeface="华文中宋" panose="02010600040101010101" pitchFamily="2" charset="-122"/>
                          </a:rPr>
                        </m:ctrlPr>
                      </m:sSubPr>
                      <m:e>
                        <m:r>
                          <a:rPr lang="en-US" altLang="zh-CN" b="0" i="1" smtClean="0">
                            <a:solidFill>
                              <a:schemeClr val="tx2"/>
                            </a:solidFill>
                            <a:latin typeface="Cambria Math" panose="02040503050406030204" pitchFamily="18" charset="0"/>
                            <a:ea typeface="华文中宋" panose="02010600040101010101" pitchFamily="2" charset="-122"/>
                          </a:rPr>
                          <m:t>𝑥</m:t>
                        </m:r>
                      </m:e>
                      <m:sub>
                        <m:r>
                          <a:rPr lang="en-US" altLang="zh-CN" b="0" i="1" smtClean="0">
                            <a:solidFill>
                              <a:schemeClr val="tx2"/>
                            </a:solidFill>
                            <a:latin typeface="Cambria Math" panose="02040503050406030204" pitchFamily="18" charset="0"/>
                            <a:ea typeface="华文中宋" panose="02010600040101010101" pitchFamily="2" charset="-122"/>
                          </a:rPr>
                          <m:t>11</m:t>
                        </m:r>
                      </m:sub>
                    </m:sSub>
                    <m:r>
                      <a:rPr lang="en-US" altLang="zh-CN" b="0" i="1" smtClean="0">
                        <a:solidFill>
                          <a:schemeClr val="tx2"/>
                        </a:solidFill>
                        <a:latin typeface="Cambria Math" panose="02040503050406030204" pitchFamily="18" charset="0"/>
                        <a:ea typeface="华文中宋" panose="02010600040101010101" pitchFamily="2" charset="-122"/>
                      </a:rPr>
                      <m:t>,</m:t>
                    </m:r>
                  </m:oMath>
                </a14:m>
                <a:r>
                  <a:rPr lang="en-US" altLang="zh-CN" dirty="0">
                    <a:solidFill>
                      <a:schemeClr val="tx2"/>
                    </a:solidFill>
                    <a:ea typeface="华文中宋" panose="02010600040101010101" pitchFamily="2" charset="-122"/>
                  </a:rPr>
                  <a:t> </a:t>
                </a:r>
                <a14:m>
                  <m:oMath xmlns:m="http://schemas.openxmlformats.org/officeDocument/2006/math">
                    <m:sSub>
                      <m:sSubPr>
                        <m:ctrlPr>
                          <a:rPr lang="en-US" altLang="zh-CN" i="1">
                            <a:solidFill>
                              <a:schemeClr val="tx2"/>
                            </a:solidFill>
                            <a:latin typeface="Cambria Math" panose="02040503050406030204" pitchFamily="18" charset="0"/>
                            <a:ea typeface="华文中宋" panose="02010600040101010101" pitchFamily="2" charset="-122"/>
                          </a:rPr>
                        </m:ctrlPr>
                      </m:sSubPr>
                      <m:e>
                        <m:r>
                          <a:rPr lang="en-US" altLang="zh-CN" i="1">
                            <a:solidFill>
                              <a:schemeClr val="tx2"/>
                            </a:solidFill>
                            <a:latin typeface="Cambria Math" panose="02040503050406030204" pitchFamily="18" charset="0"/>
                            <a:ea typeface="华文中宋" panose="02010600040101010101" pitchFamily="2" charset="-122"/>
                          </a:rPr>
                          <m:t>𝑥</m:t>
                        </m:r>
                      </m:e>
                      <m:sub>
                        <m:r>
                          <a:rPr lang="en-US" altLang="zh-CN" i="1">
                            <a:solidFill>
                              <a:schemeClr val="tx2"/>
                            </a:solidFill>
                            <a:latin typeface="Cambria Math" panose="02040503050406030204" pitchFamily="18" charset="0"/>
                            <a:ea typeface="华文中宋" panose="02010600040101010101" pitchFamily="2" charset="-122"/>
                          </a:rPr>
                          <m:t>1</m:t>
                        </m:r>
                        <m:r>
                          <a:rPr lang="en-US" altLang="zh-CN" b="0" i="1" smtClean="0">
                            <a:solidFill>
                              <a:schemeClr val="tx2"/>
                            </a:solidFill>
                            <a:latin typeface="Cambria Math" panose="02040503050406030204" pitchFamily="18" charset="0"/>
                            <a:ea typeface="华文中宋" panose="02010600040101010101" pitchFamily="2" charset="-122"/>
                          </a:rPr>
                          <m:t>2</m:t>
                        </m:r>
                      </m:sub>
                    </m:sSub>
                    <m:r>
                      <a:rPr lang="en-US" altLang="zh-CN" b="0" i="1" smtClean="0">
                        <a:solidFill>
                          <a:schemeClr val="tx2"/>
                        </a:solidFill>
                        <a:latin typeface="Cambria Math" panose="02040503050406030204" pitchFamily="18" charset="0"/>
                        <a:ea typeface="华文中宋" panose="02010600040101010101" pitchFamily="2" charset="-122"/>
                      </a:rPr>
                      <m:t>,</m:t>
                    </m:r>
                    <m:r>
                      <a:rPr lang="en-US" altLang="zh-CN" i="1">
                        <a:solidFill>
                          <a:schemeClr val="tx2"/>
                        </a:solidFill>
                        <a:latin typeface="Cambria Math" panose="02040503050406030204" pitchFamily="18" charset="0"/>
                        <a:ea typeface="华文中宋" panose="02010600040101010101" pitchFamily="2" charset="-122"/>
                      </a:rPr>
                      <m:t>…</m:t>
                    </m:r>
                    <m:r>
                      <a:rPr lang="en-US" altLang="zh-CN" b="0" i="1" smtClean="0">
                        <a:solidFill>
                          <a:schemeClr val="tx2"/>
                        </a:solidFill>
                        <a:latin typeface="Cambria Math" panose="02040503050406030204" pitchFamily="18" charset="0"/>
                        <a:ea typeface="华文中宋" panose="02010600040101010101" pitchFamily="2" charset="-122"/>
                      </a:rPr>
                      <m:t>,</m:t>
                    </m:r>
                    <m:sSub>
                      <m:sSubPr>
                        <m:ctrlPr>
                          <a:rPr lang="en-US" altLang="zh-CN" i="1">
                            <a:solidFill>
                              <a:schemeClr val="tx2"/>
                            </a:solidFill>
                            <a:latin typeface="Cambria Math" panose="02040503050406030204" pitchFamily="18" charset="0"/>
                            <a:ea typeface="华文中宋" panose="02010600040101010101" pitchFamily="2" charset="-122"/>
                          </a:rPr>
                        </m:ctrlPr>
                      </m:sSubPr>
                      <m:e>
                        <m:r>
                          <a:rPr lang="en-US" altLang="zh-CN" i="1">
                            <a:solidFill>
                              <a:schemeClr val="tx2"/>
                            </a:solidFill>
                            <a:latin typeface="Cambria Math" panose="02040503050406030204" pitchFamily="18" charset="0"/>
                            <a:ea typeface="华文中宋" panose="02010600040101010101" pitchFamily="2" charset="-122"/>
                          </a:rPr>
                          <m:t>𝑥</m:t>
                        </m:r>
                      </m:e>
                      <m:sub>
                        <m:r>
                          <a:rPr lang="en-US" altLang="zh-CN" i="1">
                            <a:solidFill>
                              <a:schemeClr val="tx2"/>
                            </a:solidFill>
                            <a:latin typeface="Cambria Math" panose="02040503050406030204" pitchFamily="18" charset="0"/>
                            <a:ea typeface="华文中宋" panose="02010600040101010101" pitchFamily="2" charset="-122"/>
                          </a:rPr>
                          <m:t>1</m:t>
                        </m:r>
                        <m:r>
                          <a:rPr lang="en-US" altLang="zh-CN" b="0" i="1" smtClean="0">
                            <a:solidFill>
                              <a:schemeClr val="tx2"/>
                            </a:solidFill>
                            <a:latin typeface="Cambria Math" panose="02040503050406030204" pitchFamily="18" charset="0"/>
                            <a:ea typeface="华文中宋" panose="02010600040101010101" pitchFamily="2" charset="-122"/>
                          </a:rPr>
                          <m:t>𝑛</m:t>
                        </m:r>
                      </m:sub>
                    </m:sSub>
                    <m:r>
                      <a:rPr lang="en-US" altLang="zh-CN" b="0" i="1" smtClean="0">
                        <a:solidFill>
                          <a:schemeClr val="tx2"/>
                        </a:solidFill>
                        <a:latin typeface="Cambria Math" panose="02040503050406030204" pitchFamily="18" charset="0"/>
                        <a:ea typeface="华文中宋" panose="02010600040101010101" pitchFamily="2" charset="-122"/>
                      </a:rPr>
                      <m:t>)</m:t>
                    </m:r>
                  </m:oMath>
                </a14:m>
                <a:r>
                  <a:rPr lang="zh-CN" altLang="en-US" dirty="0" smtClean="0">
                    <a:solidFill>
                      <a:schemeClr val="tx2"/>
                    </a:solidFill>
                    <a:latin typeface="华文中宋" panose="02010600040101010101" pitchFamily="2" charset="-122"/>
                    <a:ea typeface="华文中宋" panose="02010600040101010101" pitchFamily="2" charset="-122"/>
                  </a:rPr>
                  <a:t>与 </a:t>
                </a:r>
                <a14:m>
                  <m:oMath xmlns:m="http://schemas.openxmlformats.org/officeDocument/2006/math">
                    <m:r>
                      <a:rPr lang="en-US" altLang="zh-CN" b="0" i="1" smtClean="0">
                        <a:solidFill>
                          <a:schemeClr val="tx2"/>
                        </a:solidFill>
                        <a:latin typeface="Cambria Math" panose="02040503050406030204" pitchFamily="18" charset="0"/>
                        <a:ea typeface="华文中宋" panose="02010600040101010101" pitchFamily="2" charset="-122"/>
                      </a:rPr>
                      <m:t>𝑏</m:t>
                    </m:r>
                    <m:r>
                      <a:rPr lang="en-US" altLang="zh-CN" i="1">
                        <a:solidFill>
                          <a:schemeClr val="tx2"/>
                        </a:solidFill>
                        <a:latin typeface="Cambria Math" panose="02040503050406030204" pitchFamily="18" charset="0"/>
                        <a:ea typeface="华文中宋" panose="02010600040101010101" pitchFamily="2" charset="-122"/>
                      </a:rPr>
                      <m:t>(</m:t>
                    </m:r>
                    <m:sSub>
                      <m:sSubPr>
                        <m:ctrlPr>
                          <a:rPr lang="en-US" altLang="zh-CN" i="1">
                            <a:solidFill>
                              <a:schemeClr val="tx2"/>
                            </a:solidFill>
                            <a:latin typeface="Cambria Math" panose="02040503050406030204" pitchFamily="18" charset="0"/>
                            <a:ea typeface="华文中宋" panose="02010600040101010101" pitchFamily="2" charset="-122"/>
                          </a:rPr>
                        </m:ctrlPr>
                      </m:sSubPr>
                      <m:e>
                        <m:r>
                          <a:rPr lang="en-US" altLang="zh-CN" i="1">
                            <a:solidFill>
                              <a:schemeClr val="tx2"/>
                            </a:solidFill>
                            <a:latin typeface="Cambria Math" panose="02040503050406030204" pitchFamily="18" charset="0"/>
                            <a:ea typeface="华文中宋" panose="02010600040101010101" pitchFamily="2" charset="-122"/>
                          </a:rPr>
                          <m:t>𝑥</m:t>
                        </m:r>
                      </m:e>
                      <m:sub>
                        <m:r>
                          <a:rPr lang="en-US" altLang="zh-CN" b="0" i="1" smtClean="0">
                            <a:solidFill>
                              <a:schemeClr val="tx2"/>
                            </a:solidFill>
                            <a:latin typeface="Cambria Math" panose="02040503050406030204" pitchFamily="18" charset="0"/>
                            <a:ea typeface="华文中宋" panose="02010600040101010101" pitchFamily="2" charset="-122"/>
                          </a:rPr>
                          <m:t>2</m:t>
                        </m:r>
                        <m:r>
                          <a:rPr lang="en-US" altLang="zh-CN" i="1">
                            <a:solidFill>
                              <a:schemeClr val="tx2"/>
                            </a:solidFill>
                            <a:latin typeface="Cambria Math" panose="02040503050406030204" pitchFamily="18" charset="0"/>
                            <a:ea typeface="华文中宋" panose="02010600040101010101" pitchFamily="2" charset="-122"/>
                          </a:rPr>
                          <m:t>1</m:t>
                        </m:r>
                      </m:sub>
                    </m:sSub>
                    <m:r>
                      <a:rPr lang="en-US" altLang="zh-CN" i="1">
                        <a:solidFill>
                          <a:schemeClr val="tx2"/>
                        </a:solidFill>
                        <a:latin typeface="Cambria Math" panose="02040503050406030204" pitchFamily="18" charset="0"/>
                        <a:ea typeface="华文中宋" panose="02010600040101010101" pitchFamily="2" charset="-122"/>
                      </a:rPr>
                      <m:t>,</m:t>
                    </m:r>
                  </m:oMath>
                </a14:m>
                <a:r>
                  <a:rPr lang="en-US" altLang="zh-CN" dirty="0">
                    <a:solidFill>
                      <a:schemeClr val="tx2"/>
                    </a:solidFill>
                    <a:ea typeface="华文中宋" panose="02010600040101010101" pitchFamily="2" charset="-122"/>
                  </a:rPr>
                  <a:t> </a:t>
                </a:r>
                <a14:m>
                  <m:oMath xmlns:m="http://schemas.openxmlformats.org/officeDocument/2006/math">
                    <m:sSub>
                      <m:sSubPr>
                        <m:ctrlPr>
                          <a:rPr lang="en-US" altLang="zh-CN" i="1">
                            <a:solidFill>
                              <a:schemeClr val="tx2"/>
                            </a:solidFill>
                            <a:latin typeface="Cambria Math" panose="02040503050406030204" pitchFamily="18" charset="0"/>
                            <a:ea typeface="华文中宋" panose="02010600040101010101" pitchFamily="2" charset="-122"/>
                          </a:rPr>
                        </m:ctrlPr>
                      </m:sSubPr>
                      <m:e>
                        <m:r>
                          <a:rPr lang="en-US" altLang="zh-CN" i="1">
                            <a:solidFill>
                              <a:schemeClr val="tx2"/>
                            </a:solidFill>
                            <a:latin typeface="Cambria Math" panose="02040503050406030204" pitchFamily="18" charset="0"/>
                            <a:ea typeface="华文中宋" panose="02010600040101010101" pitchFamily="2" charset="-122"/>
                          </a:rPr>
                          <m:t>𝑥</m:t>
                        </m:r>
                      </m:e>
                      <m:sub>
                        <m:r>
                          <a:rPr lang="en-US" altLang="zh-CN" b="0" i="1" smtClean="0">
                            <a:solidFill>
                              <a:schemeClr val="tx2"/>
                            </a:solidFill>
                            <a:latin typeface="Cambria Math" panose="02040503050406030204" pitchFamily="18" charset="0"/>
                            <a:ea typeface="华文中宋" panose="02010600040101010101" pitchFamily="2" charset="-122"/>
                          </a:rPr>
                          <m:t>2</m:t>
                        </m:r>
                        <m:r>
                          <a:rPr lang="en-US" altLang="zh-CN" i="1">
                            <a:solidFill>
                              <a:schemeClr val="tx2"/>
                            </a:solidFill>
                            <a:latin typeface="Cambria Math" panose="02040503050406030204" pitchFamily="18" charset="0"/>
                            <a:ea typeface="华文中宋" panose="02010600040101010101" pitchFamily="2" charset="-122"/>
                          </a:rPr>
                          <m:t>2</m:t>
                        </m:r>
                      </m:sub>
                    </m:sSub>
                    <m:r>
                      <a:rPr lang="en-US" altLang="zh-CN" i="1">
                        <a:solidFill>
                          <a:schemeClr val="tx2"/>
                        </a:solidFill>
                        <a:latin typeface="Cambria Math" panose="02040503050406030204" pitchFamily="18" charset="0"/>
                        <a:ea typeface="华文中宋" panose="02010600040101010101" pitchFamily="2" charset="-122"/>
                      </a:rPr>
                      <m:t>,…,</m:t>
                    </m:r>
                    <m:sSub>
                      <m:sSubPr>
                        <m:ctrlPr>
                          <a:rPr lang="en-US" altLang="zh-CN" i="1">
                            <a:solidFill>
                              <a:schemeClr val="tx2"/>
                            </a:solidFill>
                            <a:latin typeface="Cambria Math" panose="02040503050406030204" pitchFamily="18" charset="0"/>
                            <a:ea typeface="华文中宋" panose="02010600040101010101" pitchFamily="2" charset="-122"/>
                          </a:rPr>
                        </m:ctrlPr>
                      </m:sSubPr>
                      <m:e>
                        <m:r>
                          <a:rPr lang="en-US" altLang="zh-CN" i="1">
                            <a:solidFill>
                              <a:schemeClr val="tx2"/>
                            </a:solidFill>
                            <a:latin typeface="Cambria Math" panose="02040503050406030204" pitchFamily="18" charset="0"/>
                            <a:ea typeface="华文中宋" panose="02010600040101010101" pitchFamily="2" charset="-122"/>
                          </a:rPr>
                          <m:t>𝑥</m:t>
                        </m:r>
                      </m:e>
                      <m:sub>
                        <m:r>
                          <a:rPr lang="en-US" altLang="zh-CN" b="0" i="1" smtClean="0">
                            <a:solidFill>
                              <a:schemeClr val="tx2"/>
                            </a:solidFill>
                            <a:latin typeface="Cambria Math" panose="02040503050406030204" pitchFamily="18" charset="0"/>
                            <a:ea typeface="华文中宋" panose="02010600040101010101" pitchFamily="2" charset="-122"/>
                          </a:rPr>
                          <m:t>2</m:t>
                        </m:r>
                        <m:r>
                          <a:rPr lang="en-US" altLang="zh-CN" i="1">
                            <a:solidFill>
                              <a:schemeClr val="tx2"/>
                            </a:solidFill>
                            <a:latin typeface="Cambria Math" panose="02040503050406030204" pitchFamily="18" charset="0"/>
                            <a:ea typeface="华文中宋" panose="02010600040101010101" pitchFamily="2" charset="-122"/>
                          </a:rPr>
                          <m:t>𝑛</m:t>
                        </m:r>
                      </m:sub>
                    </m:sSub>
                    <m:r>
                      <a:rPr lang="en-US" altLang="zh-CN" i="1">
                        <a:solidFill>
                          <a:schemeClr val="tx2"/>
                        </a:solidFill>
                        <a:latin typeface="Cambria Math" panose="02040503050406030204" pitchFamily="18" charset="0"/>
                        <a:ea typeface="华文中宋" panose="02010600040101010101" pitchFamily="2" charset="-122"/>
                      </a:rPr>
                      <m:t>)</m:t>
                    </m:r>
                  </m:oMath>
                </a14:m>
                <a:r>
                  <a:rPr lang="zh-CN" altLang="en-US" dirty="0">
                    <a:solidFill>
                      <a:schemeClr val="tx2"/>
                    </a:solidFill>
                    <a:latin typeface="华文中宋" panose="02010600040101010101" pitchFamily="2" charset="-122"/>
                    <a:ea typeface="华文中宋" panose="02010600040101010101" pitchFamily="2" charset="-122"/>
                  </a:rPr>
                  <a:t>间的闵可夫斯基距离定义为</a:t>
                </a:r>
                <a:r>
                  <a:rPr lang="zh-CN" altLang="en-US" dirty="0" smtClean="0">
                    <a:solidFill>
                      <a:schemeClr val="tx2"/>
                    </a:solidFill>
                    <a:latin typeface="华文中宋" panose="02010600040101010101" pitchFamily="2" charset="-122"/>
                    <a:ea typeface="华文中宋" panose="02010600040101010101" pitchFamily="2" charset="-122"/>
                  </a:rPr>
                  <a:t>：</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p = 1</a:t>
                </a:r>
                <a:r>
                  <a:rPr lang="zh-CN" altLang="en-US" dirty="0" smtClean="0">
                    <a:solidFill>
                      <a:schemeClr val="tx2"/>
                    </a:solidFill>
                    <a:latin typeface="华文中宋" panose="02010600040101010101" pitchFamily="2" charset="-122"/>
                    <a:ea typeface="华文中宋" panose="02010600040101010101" pitchFamily="2" charset="-122"/>
                  </a:rPr>
                  <a:t>时即曼哈顿距离，</a:t>
                </a:r>
                <a:endParaRPr lang="en-US" altLang="zh-CN" dirty="0" smtClean="0">
                  <a:solidFill>
                    <a:schemeClr val="tx2"/>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P = 2</a:t>
                </a:r>
                <a:r>
                  <a:rPr lang="zh-CN" altLang="en-US" dirty="0" smtClean="0">
                    <a:solidFill>
                      <a:schemeClr val="tx2"/>
                    </a:solidFill>
                    <a:latin typeface="华文中宋" panose="02010600040101010101" pitchFamily="2" charset="-122"/>
                    <a:ea typeface="华文中宋" panose="02010600040101010101" pitchFamily="2" charset="-122"/>
                  </a:rPr>
                  <a:t>时即欧氏距离 。</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p:txBody>
          </p:sp>
        </mc:Choice>
        <mc:Fallback>
          <p:sp>
            <p:nvSpPr>
              <p:cNvPr id="4" name="文本占位符 3"/>
              <p:cNvSpPr>
                <a:spLocks noGrp="1" noRot="1" noChangeAspect="1" noMove="1" noResize="1" noEditPoints="1" noAdjustHandles="1" noChangeArrowheads="1" noChangeShapeType="1" noTextEdit="1"/>
              </p:cNvSpPr>
              <p:nvPr>
                <p:ph type="body" sz="half" idx="2"/>
              </p:nvPr>
            </p:nvSpPr>
            <p:spPr>
              <a:xfrm>
                <a:off x="1269876" y="1844824"/>
                <a:ext cx="9001000" cy="3888432"/>
              </a:xfrm>
              <a:blipFill>
                <a:blip r:embed="rId2"/>
                <a:stretch>
                  <a:fillRect l="-542" t="-1570"/>
                </a:stretch>
              </a:blipFill>
            </p:spPr>
            <p:txBody>
              <a:bodyPr/>
              <a:lstStyle/>
              <a:p>
                <a:r>
                  <a:rPr lang="zh-CN" altLang="en-US">
                    <a:noFill/>
                  </a:rPr>
                  <a:t> </a:t>
                </a:r>
              </a:p>
            </p:txBody>
          </p:sp>
        </mc:Fallback>
      </mc:AlternateContent>
      <p:pic>
        <p:nvPicPr>
          <p:cNvPr id="4098" name="Picture 2" descr="http://img.my.csdn.net/uploads/201211/20/1353400356_62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12" y="3356992"/>
            <a:ext cx="2401813" cy="117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8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smtClean="0">
                <a:latin typeface="微软雅黑" pitchFamily="34" charset="-122"/>
                <a:ea typeface="微软雅黑" pitchFamily="34" charset="-122"/>
                <a:cs typeface="+mn-cs"/>
              </a:rPr>
              <a:t>3.3</a:t>
            </a:r>
            <a:r>
              <a:rPr lang="zh-CN" altLang="en-US" sz="2400" dirty="0" smtClean="0">
                <a:latin typeface="微软雅黑" pitchFamily="34" charset="-122"/>
                <a:ea typeface="微软雅黑" pitchFamily="34" charset="-122"/>
                <a:cs typeface="+mn-cs"/>
              </a:rPr>
              <a:t>算法优化的要点</a:t>
            </a:r>
            <a:endParaRPr lang="zh-CN" altLang="en-US" sz="2400" dirty="0">
              <a:latin typeface="微软雅黑" pitchFamily="34" charset="-122"/>
              <a:ea typeface="微软雅黑" pitchFamily="34" charset="-122"/>
              <a:cs typeface="+mn-cs"/>
            </a:endParaRPr>
          </a:p>
        </p:txBody>
      </p:sp>
      <p:sp>
        <p:nvSpPr>
          <p:cNvPr id="4" name="文本占位符 3"/>
          <p:cNvSpPr>
            <a:spLocks noGrp="1"/>
          </p:cNvSpPr>
          <p:nvPr>
            <p:ph type="body" sz="half" idx="2"/>
          </p:nvPr>
        </p:nvSpPr>
        <p:spPr>
          <a:xfrm>
            <a:off x="1269876" y="1844824"/>
            <a:ext cx="9001000" cy="3888432"/>
          </a:xfrm>
        </p:spPr>
        <p:txBody>
          <a:bodyPr>
            <a:normAutofit/>
          </a:bodyPr>
          <a:lstStyle/>
          <a:p>
            <a:r>
              <a:rPr lang="zh-CN" altLang="en-US" sz="2000" b="1" dirty="0" smtClean="0">
                <a:solidFill>
                  <a:schemeClr val="tx2"/>
                </a:solidFill>
                <a:latin typeface="华文中宋" panose="02010600040101010101" pitchFamily="2" charset="-122"/>
                <a:ea typeface="华文中宋" panose="02010600040101010101" pitchFamily="2" charset="-122"/>
              </a:rPr>
              <a:t>（</a:t>
            </a:r>
            <a:r>
              <a:rPr lang="en-US" altLang="zh-CN" sz="2000" b="1" dirty="0" smtClean="0">
                <a:solidFill>
                  <a:schemeClr val="tx2"/>
                </a:solidFill>
                <a:latin typeface="华文中宋" panose="02010600040101010101" pitchFamily="2" charset="-122"/>
                <a:ea typeface="华文中宋" panose="02010600040101010101" pitchFamily="2" charset="-122"/>
              </a:rPr>
              <a:t>4</a:t>
            </a:r>
            <a:r>
              <a:rPr lang="zh-CN" altLang="en-US" sz="2000" b="1" dirty="0" smtClean="0">
                <a:solidFill>
                  <a:schemeClr val="tx2"/>
                </a:solidFill>
                <a:latin typeface="华文中宋" panose="02010600040101010101" pitchFamily="2" charset="-122"/>
                <a:ea typeface="华文中宋" panose="02010600040101010101" pitchFamily="2" charset="-122"/>
              </a:rPr>
              <a:t>）算法终止条件</a:t>
            </a:r>
            <a:endParaRPr lang="en-US" altLang="zh-CN" sz="2000" b="1" dirty="0" smtClean="0">
              <a:solidFill>
                <a:schemeClr val="tx2"/>
              </a:solidFill>
              <a:latin typeface="华文中宋" panose="02010600040101010101" pitchFamily="2" charset="-122"/>
              <a:ea typeface="华文中宋" panose="02010600040101010101" pitchFamily="2" charset="-122"/>
            </a:endParaRPr>
          </a:p>
          <a:p>
            <a:endParaRPr lang="en-US" altLang="zh-CN" sz="2000" dirty="0" smtClean="0">
              <a:solidFill>
                <a:schemeClr val="tx2"/>
              </a:solidFill>
              <a:latin typeface="华文中宋" panose="02010600040101010101" pitchFamily="2" charset="-122"/>
              <a:ea typeface="华文中宋" panose="02010600040101010101" pitchFamily="2" charset="-122"/>
            </a:endParaRPr>
          </a:p>
          <a:p>
            <a:endParaRPr lang="en-US" altLang="zh-CN" sz="2000" dirty="0">
              <a:solidFill>
                <a:schemeClr val="tx2"/>
              </a:solidFill>
              <a:latin typeface="华文中宋" panose="02010600040101010101" pitchFamily="2" charset="-122"/>
              <a:ea typeface="华文中宋" panose="02010600040101010101" pitchFamily="2" charset="-122"/>
            </a:endParaRPr>
          </a:p>
          <a:p>
            <a:r>
              <a:rPr lang="en-US" altLang="zh-CN" sz="2000" dirty="0">
                <a:solidFill>
                  <a:schemeClr val="tx2"/>
                </a:solidFill>
                <a:latin typeface="华文中宋" panose="02010600040101010101" pitchFamily="2" charset="-122"/>
                <a:ea typeface="华文中宋" panose="02010600040101010101" pitchFamily="2" charset="-122"/>
              </a:rPr>
              <a:t>· </a:t>
            </a:r>
            <a:r>
              <a:rPr lang="zh-CN" altLang="en-US" sz="2000" dirty="0">
                <a:solidFill>
                  <a:schemeClr val="tx2"/>
                </a:solidFill>
                <a:latin typeface="华文中宋" panose="02010600040101010101" pitchFamily="2" charset="-122"/>
                <a:ea typeface="华文中宋" panose="02010600040101010101" pitchFamily="2" charset="-122"/>
              </a:rPr>
              <a:t>每个聚类内部元素</a:t>
            </a:r>
            <a:r>
              <a:rPr lang="zh-CN" altLang="en-US" sz="2000" dirty="0" smtClean="0">
                <a:solidFill>
                  <a:schemeClr val="tx2"/>
                </a:solidFill>
                <a:latin typeface="华文中宋" panose="02010600040101010101" pitchFamily="2" charset="-122"/>
                <a:ea typeface="华文中宋" panose="02010600040101010101" pitchFamily="2" charset="-122"/>
              </a:rPr>
              <a:t>不再变化</a:t>
            </a:r>
            <a:r>
              <a:rPr lang="zh-CN" altLang="en-US" sz="2000" dirty="0">
                <a:solidFill>
                  <a:schemeClr val="tx2"/>
                </a:solidFill>
                <a:latin typeface="华文中宋" panose="02010600040101010101" pitchFamily="2" charset="-122"/>
                <a:ea typeface="华文中宋" panose="02010600040101010101" pitchFamily="2" charset="-122"/>
              </a:rPr>
              <a:t>，这是最理想的</a:t>
            </a:r>
            <a:r>
              <a:rPr lang="zh-CN" altLang="en-US" sz="2000" dirty="0" smtClean="0">
                <a:solidFill>
                  <a:schemeClr val="tx2"/>
                </a:solidFill>
                <a:latin typeface="华文中宋" panose="02010600040101010101" pitchFamily="2" charset="-122"/>
                <a:ea typeface="华文中宋" panose="02010600040101010101" pitchFamily="2" charset="-122"/>
              </a:rPr>
              <a:t>情况</a:t>
            </a:r>
            <a:endParaRPr lang="en-US" altLang="zh-CN" sz="2000" dirty="0" smtClean="0">
              <a:solidFill>
                <a:schemeClr val="tx2"/>
              </a:solidFill>
              <a:latin typeface="华文中宋" panose="02010600040101010101" pitchFamily="2" charset="-122"/>
              <a:ea typeface="华文中宋" panose="02010600040101010101" pitchFamily="2" charset="-122"/>
            </a:endParaRPr>
          </a:p>
          <a:p>
            <a:endParaRPr lang="zh-CN" altLang="en-US" sz="2000" dirty="0">
              <a:solidFill>
                <a:schemeClr val="tx2"/>
              </a:solidFill>
              <a:latin typeface="华文中宋" panose="02010600040101010101" pitchFamily="2" charset="-122"/>
              <a:ea typeface="华文中宋" panose="02010600040101010101" pitchFamily="2" charset="-122"/>
            </a:endParaRPr>
          </a:p>
          <a:p>
            <a:r>
              <a:rPr lang="en-US" altLang="zh-CN" sz="2000" dirty="0" smtClean="0">
                <a:solidFill>
                  <a:schemeClr val="tx2"/>
                </a:solidFill>
                <a:latin typeface="华文中宋" panose="02010600040101010101" pitchFamily="2" charset="-122"/>
                <a:ea typeface="华文中宋" panose="02010600040101010101" pitchFamily="2" charset="-122"/>
              </a:rPr>
              <a:t>· </a:t>
            </a:r>
            <a:r>
              <a:rPr lang="zh-CN" altLang="en-US" sz="2000" dirty="0">
                <a:solidFill>
                  <a:schemeClr val="tx2"/>
                </a:solidFill>
                <a:latin typeface="华文中宋" panose="02010600040101010101" pitchFamily="2" charset="-122"/>
                <a:ea typeface="华文中宋" panose="02010600040101010101" pitchFamily="2" charset="-122"/>
              </a:rPr>
              <a:t>前后两次迭代</a:t>
            </a:r>
            <a:r>
              <a:rPr lang="zh-CN" altLang="en-US" sz="2000" dirty="0" smtClean="0">
                <a:solidFill>
                  <a:schemeClr val="tx2"/>
                </a:solidFill>
                <a:latin typeface="华文中宋" panose="02010600040101010101" pitchFamily="2" charset="-122"/>
                <a:ea typeface="华文中宋" panose="02010600040101010101" pitchFamily="2" charset="-122"/>
              </a:rPr>
              <a:t>，目标函数（一般是最小化平方误差</a:t>
            </a:r>
            <a:r>
              <a:rPr lang="en-US" altLang="zh-CN" sz="2000" dirty="0" smtClean="0">
                <a:solidFill>
                  <a:schemeClr val="tx2"/>
                </a:solidFill>
                <a:latin typeface="华文中宋" panose="02010600040101010101" pitchFamily="2" charset="-122"/>
                <a:ea typeface="华文中宋" panose="02010600040101010101" pitchFamily="2" charset="-122"/>
              </a:rPr>
              <a:t>MSE</a:t>
            </a:r>
            <a:r>
              <a:rPr lang="zh-CN" altLang="en-US" sz="2000" dirty="0" smtClean="0">
                <a:solidFill>
                  <a:schemeClr val="tx2"/>
                </a:solidFill>
                <a:latin typeface="华文中宋" panose="02010600040101010101" pitchFamily="2" charset="-122"/>
                <a:ea typeface="华文中宋" panose="02010600040101010101" pitchFamily="2" charset="-122"/>
              </a:rPr>
              <a:t>）相差</a:t>
            </a:r>
            <a:endParaRPr lang="en-US" altLang="zh-CN" sz="2000" dirty="0" smtClean="0">
              <a:solidFill>
                <a:schemeClr val="tx2"/>
              </a:solidFill>
              <a:latin typeface="华文中宋" panose="02010600040101010101" pitchFamily="2" charset="-122"/>
              <a:ea typeface="华文中宋" panose="02010600040101010101" pitchFamily="2" charset="-122"/>
            </a:endParaRPr>
          </a:p>
          <a:p>
            <a:r>
              <a:rPr lang="en-US" altLang="zh-CN" sz="2000" dirty="0" smtClean="0">
                <a:solidFill>
                  <a:schemeClr val="tx2"/>
                </a:solidFill>
                <a:latin typeface="华文中宋" panose="02010600040101010101" pitchFamily="2" charset="-122"/>
                <a:ea typeface="华文中宋" panose="02010600040101010101" pitchFamily="2" charset="-122"/>
              </a:rPr>
              <a:t>    </a:t>
            </a:r>
            <a:r>
              <a:rPr lang="zh-CN" altLang="en-US" sz="2000" dirty="0" smtClean="0">
                <a:solidFill>
                  <a:schemeClr val="tx2"/>
                </a:solidFill>
                <a:latin typeface="华文中宋" panose="02010600040101010101" pitchFamily="2" charset="-122"/>
                <a:ea typeface="华文中宋" panose="02010600040101010101" pitchFamily="2" charset="-122"/>
              </a:rPr>
              <a:t>小于</a:t>
            </a:r>
            <a:r>
              <a:rPr lang="zh-CN" altLang="en-US" sz="2000" dirty="0">
                <a:solidFill>
                  <a:schemeClr val="tx2"/>
                </a:solidFill>
                <a:latin typeface="华文中宋" panose="02010600040101010101" pitchFamily="2" charset="-122"/>
                <a:ea typeface="华文中宋" panose="02010600040101010101" pitchFamily="2" charset="-122"/>
              </a:rPr>
              <a:t>某个</a:t>
            </a:r>
            <a:r>
              <a:rPr lang="zh-CN" altLang="en-US" sz="2000" dirty="0" smtClean="0">
                <a:solidFill>
                  <a:schemeClr val="tx2"/>
                </a:solidFill>
                <a:latin typeface="华文中宋" panose="02010600040101010101" pitchFamily="2" charset="-122"/>
                <a:ea typeface="华文中宋" panose="02010600040101010101" pitchFamily="2" charset="-122"/>
              </a:rPr>
              <a:t>阈值</a:t>
            </a:r>
            <a:endParaRPr lang="en-US" altLang="zh-CN" sz="2000" dirty="0">
              <a:solidFill>
                <a:schemeClr val="tx2"/>
              </a:solidFill>
              <a:latin typeface="华文中宋" panose="02010600040101010101" pitchFamily="2" charset="-122"/>
              <a:ea typeface="华文中宋" panose="02010600040101010101" pitchFamily="2" charset="-122"/>
            </a:endParaRPr>
          </a:p>
          <a:p>
            <a:endParaRPr lang="zh-CN" altLang="en-US" sz="2000" dirty="0">
              <a:solidFill>
                <a:schemeClr val="tx2"/>
              </a:solidFill>
              <a:latin typeface="华文中宋" panose="02010600040101010101" pitchFamily="2" charset="-122"/>
              <a:ea typeface="华文中宋" panose="02010600040101010101" pitchFamily="2" charset="-122"/>
            </a:endParaRPr>
          </a:p>
          <a:p>
            <a:r>
              <a:rPr lang="en-US" altLang="zh-CN" sz="2000" dirty="0" smtClean="0">
                <a:solidFill>
                  <a:schemeClr val="tx2"/>
                </a:solidFill>
                <a:latin typeface="华文中宋" panose="02010600040101010101" pitchFamily="2" charset="-122"/>
                <a:ea typeface="华文中宋" panose="02010600040101010101" pitchFamily="2" charset="-122"/>
              </a:rPr>
              <a:t>· </a:t>
            </a:r>
            <a:r>
              <a:rPr lang="zh-CN" altLang="en-US" sz="2000" dirty="0">
                <a:solidFill>
                  <a:schemeClr val="tx2"/>
                </a:solidFill>
                <a:latin typeface="华文中宋" panose="02010600040101010101" pitchFamily="2" charset="-122"/>
                <a:ea typeface="华文中宋" panose="02010600040101010101" pitchFamily="2" charset="-122"/>
              </a:rPr>
              <a:t>迭代超过一定的</a:t>
            </a:r>
            <a:r>
              <a:rPr lang="zh-CN" altLang="en-US" sz="2000" dirty="0" smtClean="0">
                <a:solidFill>
                  <a:schemeClr val="tx2"/>
                </a:solidFill>
                <a:latin typeface="华文中宋" panose="02010600040101010101" pitchFamily="2" charset="-122"/>
                <a:ea typeface="华文中宋" panose="02010600040101010101" pitchFamily="2" charset="-122"/>
              </a:rPr>
              <a:t>次数</a:t>
            </a:r>
            <a:endParaRPr lang="en-US" altLang="zh-CN" sz="2000" dirty="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17414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692696"/>
            <a:ext cx="3886200" cy="726976"/>
          </a:xfrm>
        </p:spPr>
        <p:txBody>
          <a:bodyPr/>
          <a:lstStyle/>
          <a:p>
            <a:pPr>
              <a:spcBef>
                <a:spcPts val="0"/>
              </a:spcBef>
              <a:buClr>
                <a:schemeClr val="tx1"/>
              </a:buClr>
              <a:buSzPct val="80000"/>
            </a:pPr>
            <a:r>
              <a:rPr lang="en-US" altLang="zh-CN" sz="2400" dirty="0" smtClean="0">
                <a:latin typeface="微软雅黑" pitchFamily="34" charset="-122"/>
                <a:ea typeface="微软雅黑" pitchFamily="34" charset="-122"/>
                <a:cs typeface="+mn-cs"/>
              </a:rPr>
              <a:t>3.4</a:t>
            </a:r>
            <a:r>
              <a:rPr lang="zh-CN" altLang="en-US" sz="2400" dirty="0" smtClean="0">
                <a:latin typeface="微软雅黑" pitchFamily="34" charset="-122"/>
                <a:ea typeface="微软雅黑" pitchFamily="34" charset="-122"/>
                <a:cs typeface="+mn-cs"/>
              </a:rPr>
              <a:t>算法性能分析</a:t>
            </a:r>
            <a:endParaRPr lang="zh-CN" altLang="en-US" sz="2400" dirty="0">
              <a:latin typeface="微软雅黑" pitchFamily="34" charset="-122"/>
              <a:ea typeface="微软雅黑" pitchFamily="34"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199592215"/>
              </p:ext>
            </p:extLst>
          </p:nvPr>
        </p:nvGraphicFramePr>
        <p:xfrm>
          <a:off x="1707434" y="2276872"/>
          <a:ext cx="8125884" cy="2225040"/>
        </p:xfrm>
        <a:graphic>
          <a:graphicData uri="http://schemas.openxmlformats.org/drawingml/2006/table">
            <a:tbl>
              <a:tblPr firstRow="1" bandRow="1">
                <a:tableStyleId>{D7AC3CCA-C797-4891-BE02-D94E43425B78}</a:tableStyleId>
              </a:tblPr>
              <a:tblGrid>
                <a:gridCol w="2802802">
                  <a:extLst>
                    <a:ext uri="{9D8B030D-6E8A-4147-A177-3AD203B41FA5}">
                      <a16:colId xmlns:a16="http://schemas.microsoft.com/office/drawing/2014/main" val="704872222"/>
                    </a:ext>
                  </a:extLst>
                </a:gridCol>
                <a:gridCol w="5323082">
                  <a:extLst>
                    <a:ext uri="{9D8B030D-6E8A-4147-A177-3AD203B41FA5}">
                      <a16:colId xmlns:a16="http://schemas.microsoft.com/office/drawing/2014/main" val="3542814682"/>
                    </a:ext>
                  </a:extLst>
                </a:gridCol>
              </a:tblGrid>
              <a:tr h="370840">
                <a:tc rowSpan="3">
                  <a:txBody>
                    <a:bodyPr/>
                    <a:lstStyle/>
                    <a:p>
                      <a:pPr algn="ctr"/>
                      <a:r>
                        <a:rPr lang="zh-CN" altLang="en-US" b="0" dirty="0" smtClean="0">
                          <a:solidFill>
                            <a:schemeClr val="tx2"/>
                          </a:solidFill>
                          <a:latin typeface="华文中宋" panose="02010600040101010101" pitchFamily="2" charset="-122"/>
                          <a:ea typeface="华文中宋" panose="02010600040101010101" pitchFamily="2" charset="-122"/>
                        </a:rPr>
                        <a:t>优点</a:t>
                      </a:r>
                      <a:endParaRPr lang="zh-CN" altLang="en-US" b="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原理比较简单，收敛速度快</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608163642"/>
                  </a:ext>
                </a:extLst>
              </a:tr>
              <a:tr h="370840">
                <a:tc vMerge="1">
                  <a:txBody>
                    <a:bodyPr/>
                    <a:lstStyle/>
                    <a:p>
                      <a:endParaRPr lang="zh-CN" altLang="en-US" dirty="0"/>
                    </a:p>
                  </a:txBody>
                  <a:tcPr/>
                </a:tc>
                <a:tc>
                  <a:txBody>
                    <a:bodyPr/>
                    <a:lstStyle/>
                    <a:p>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聚类效果较好（依赖于</a:t>
                      </a:r>
                      <a:r>
                        <a:rPr lang="en-US" altLang="zh-CN" sz="1600" b="0" i="0" kern="1200" dirty="0" smtClean="0">
                          <a:solidFill>
                            <a:schemeClr val="tx2"/>
                          </a:solidFill>
                          <a:effectLst/>
                          <a:latin typeface="华文中宋" panose="02010600040101010101" pitchFamily="2" charset="-122"/>
                          <a:ea typeface="华文中宋" panose="02010600040101010101" pitchFamily="2" charset="-122"/>
                          <a:cs typeface="+mn-cs"/>
                        </a:rPr>
                        <a:t>k</a:t>
                      </a:r>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值的选择）</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89576510"/>
                  </a:ext>
                </a:extLst>
              </a:tr>
              <a:tr h="370840">
                <a:tc vMerge="1">
                  <a:txBody>
                    <a:bodyPr/>
                    <a:lstStyle/>
                    <a:p>
                      <a:endParaRPr lang="zh-CN" altLang="en-US" dirty="0"/>
                    </a:p>
                  </a:txBody>
                  <a:tcPr/>
                </a:tc>
                <a:tc>
                  <a:txBody>
                    <a:bodyPr/>
                    <a:lstStyle/>
                    <a:p>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时间复杂度近于线性，而且适合挖掘大规模数据集</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830484991"/>
                  </a:ext>
                </a:extLst>
              </a:tr>
              <a:tr h="370840">
                <a:tc rowSpan="3">
                  <a:txBody>
                    <a:bodyPr/>
                    <a:lstStyle/>
                    <a:p>
                      <a:pPr algn="ctr"/>
                      <a:r>
                        <a:rPr lang="zh-CN" altLang="en-US" b="0" dirty="0" smtClean="0">
                          <a:solidFill>
                            <a:schemeClr val="tx2"/>
                          </a:solidFill>
                          <a:latin typeface="华文中宋" panose="02010600040101010101" pitchFamily="2" charset="-122"/>
                          <a:ea typeface="华文中宋" panose="02010600040101010101" pitchFamily="2" charset="-122"/>
                        </a:rPr>
                        <a:t>缺点</a:t>
                      </a:r>
                      <a:endParaRPr lang="zh-CN" altLang="en-US" b="0" dirty="0">
                        <a:solidFill>
                          <a:schemeClr val="tx2"/>
                        </a:solidFill>
                        <a:latin typeface="华文中宋" panose="02010600040101010101" pitchFamily="2" charset="-122"/>
                        <a:ea typeface="华文中宋" panose="02010600040101010101" pitchFamily="2" charset="-122"/>
                      </a:endParaRPr>
                    </a:p>
                  </a:txBody>
                  <a:tcPr anchor="ctr"/>
                </a:tc>
                <a:tc>
                  <a:txBody>
                    <a:bodyPr/>
                    <a:lstStyle/>
                    <a:p>
                      <a:r>
                        <a:rPr lang="zh-CN" altLang="en-US" sz="1600" dirty="0" smtClean="0">
                          <a:solidFill>
                            <a:schemeClr val="tx2"/>
                          </a:solidFill>
                          <a:latin typeface="华文中宋" panose="02010600040101010101" pitchFamily="2" charset="-122"/>
                          <a:ea typeface="华文中宋" panose="02010600040101010101" pitchFamily="2" charset="-122"/>
                        </a:rPr>
                        <a:t>不能发现非凸形状的簇，或大小差别很大的簇</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452549053"/>
                  </a:ext>
                </a:extLst>
              </a:tr>
              <a:tr h="370840">
                <a:tc vMerge="1">
                  <a:txBody>
                    <a:bodyPr/>
                    <a:lstStyle/>
                    <a:p>
                      <a:endParaRPr lang="zh-CN" altLang="en-US" dirty="0"/>
                    </a:p>
                  </a:txBody>
                  <a:tcPr/>
                </a:tc>
                <a:tc>
                  <a:txBody>
                    <a:bodyPr/>
                    <a:lstStyle/>
                    <a:p>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对噪声和离群点敏感</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919523193"/>
                  </a:ext>
                </a:extLst>
              </a:tr>
              <a:tr h="370840">
                <a:tc vMerge="1">
                  <a:txBody>
                    <a:bodyPr/>
                    <a:lstStyle/>
                    <a:p>
                      <a:endParaRPr lang="zh-CN" altLang="en-US" dirty="0"/>
                    </a:p>
                  </a:txBody>
                  <a:tcPr/>
                </a:tc>
                <a:tc>
                  <a:txBody>
                    <a:bodyPr/>
                    <a:lstStyle/>
                    <a:p>
                      <a:r>
                        <a:rPr lang="zh-CN" altLang="en-US" sz="1600" b="0" i="0" kern="1200" dirty="0" smtClean="0">
                          <a:solidFill>
                            <a:schemeClr val="tx2"/>
                          </a:solidFill>
                          <a:effectLst/>
                          <a:latin typeface="华文中宋" panose="02010600040101010101" pitchFamily="2" charset="-122"/>
                          <a:ea typeface="华文中宋" panose="02010600040101010101" pitchFamily="2" charset="-122"/>
                          <a:cs typeface="+mn-cs"/>
                        </a:rPr>
                        <a:t>采用迭代方法，得到的结果只是局部最优</a:t>
                      </a:r>
                      <a:endParaRPr lang="zh-CN" altLang="en-US" sz="1600" dirty="0">
                        <a:solidFill>
                          <a:schemeClr val="tx2"/>
                        </a:solidFill>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78683668"/>
                  </a:ext>
                </a:extLst>
              </a:tr>
            </a:tbl>
          </a:graphicData>
        </a:graphic>
      </p:graphicFrame>
    </p:spTree>
    <p:extLst>
      <p:ext uri="{BB962C8B-B14F-4D97-AF65-F5344CB8AC3E}">
        <p14:creationId xmlns:p14="http://schemas.microsoft.com/office/powerpoint/2010/main" val="12040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8188" y="1268760"/>
            <a:ext cx="8722567" cy="2455168"/>
          </a:xfrm>
        </p:spPr>
        <p:txBody>
          <a:bodyPr/>
          <a:lstStyle/>
          <a:p>
            <a:r>
              <a:rPr lang="zh-CN" altLang="en-US" dirty="0" smtClean="0"/>
              <a:t>多谢观赏！</a:t>
            </a:r>
            <a:endParaRPr lang="zh-CN" altLang="en-US" dirty="0"/>
          </a:p>
        </p:txBody>
      </p:sp>
    </p:spTree>
    <p:extLst>
      <p:ext uri="{BB962C8B-B14F-4D97-AF65-F5344CB8AC3E}">
        <p14:creationId xmlns:p14="http://schemas.microsoft.com/office/powerpoint/2010/main" val="175308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内容选择</a:t>
            </a:r>
            <a:endParaRPr lang="zh-CN" dirty="0">
              <a:latin typeface="微软雅黑" pitchFamily="34" charset="-122"/>
              <a:ea typeface="微软雅黑" pitchFamily="34" charset="-122"/>
            </a:endParaRPr>
          </a:p>
        </p:txBody>
      </p:sp>
      <p:sp>
        <p:nvSpPr>
          <p:cNvPr id="3" name="内容占位符 2"/>
          <p:cNvSpPr>
            <a:spLocks noGrp="1"/>
          </p:cNvSpPr>
          <p:nvPr>
            <p:ph idx="1"/>
          </p:nvPr>
        </p:nvSpPr>
        <p:spPr>
          <a:xfrm>
            <a:off x="736603" y="1876203"/>
            <a:ext cx="9753600" cy="4343400"/>
          </a:xfrm>
        </p:spPr>
        <p:txBody>
          <a:bodyPr/>
          <a:lstStyle/>
          <a:p>
            <a:pPr lvl="1"/>
            <a:endParaRPr lang="en-US" altLang="zh-CN" dirty="0" smtClean="0">
              <a:latin typeface="微软雅黑" pitchFamily="34" charset="-122"/>
              <a:ea typeface="微软雅黑" pitchFamily="34" charset="-122"/>
            </a:endParaRPr>
          </a:p>
          <a:p>
            <a:pPr lvl="1"/>
            <a:endParaRPr lang="en-US" altLang="zh-CN" dirty="0">
              <a:latin typeface="微软雅黑" pitchFamily="34" charset="-122"/>
              <a:ea typeface="微软雅黑" pitchFamily="34" charset="-122"/>
            </a:endParaRPr>
          </a:p>
          <a:p>
            <a:pPr lvl="1"/>
            <a:r>
              <a:rPr lang="en-US" altLang="zh-CN" i="1" dirty="0" smtClean="0">
                <a:solidFill>
                  <a:schemeClr val="tx2"/>
                </a:solidFill>
                <a:latin typeface="华文中宋" panose="02010600040101010101" pitchFamily="2" charset="-122"/>
                <a:ea typeface="华文中宋" panose="02010600040101010101" pitchFamily="2" charset="-122"/>
              </a:rPr>
              <a:t>《</a:t>
            </a:r>
            <a:r>
              <a:rPr lang="zh-CN" altLang="en-US" i="1" dirty="0" smtClean="0">
                <a:solidFill>
                  <a:schemeClr val="tx2"/>
                </a:solidFill>
                <a:latin typeface="华文中宋" panose="02010600040101010101" pitchFamily="2" charset="-122"/>
                <a:ea typeface="华文中宋" panose="02010600040101010101" pitchFamily="2" charset="-122"/>
              </a:rPr>
              <a:t>机器学习实战</a:t>
            </a:r>
            <a:r>
              <a:rPr lang="en-US" altLang="zh-CN" i="1" dirty="0" smtClean="0">
                <a:solidFill>
                  <a:schemeClr val="tx2"/>
                </a:solidFill>
                <a:latin typeface="华文中宋" panose="02010600040101010101" pitchFamily="2" charset="-122"/>
                <a:ea typeface="华文中宋" panose="02010600040101010101" pitchFamily="2" charset="-122"/>
              </a:rPr>
              <a:t>》 Perter Harrington</a:t>
            </a:r>
            <a:r>
              <a:rPr lang="zh-CN" altLang="en-US" i="1" dirty="0">
                <a:solidFill>
                  <a:schemeClr val="tx2"/>
                </a:solidFill>
                <a:latin typeface="华文中宋" panose="02010600040101010101" pitchFamily="2" charset="-122"/>
                <a:ea typeface="华文中宋" panose="02010600040101010101" pitchFamily="2" charset="-122"/>
              </a:rPr>
              <a:t>著</a:t>
            </a:r>
            <a:endParaRPr lang="en-US" altLang="zh-CN" i="1" dirty="0" smtClean="0">
              <a:solidFill>
                <a:schemeClr val="tx2"/>
              </a:solidFill>
              <a:latin typeface="华文中宋" panose="02010600040101010101" pitchFamily="2" charset="-122"/>
              <a:ea typeface="华文中宋" panose="02010600040101010101" pitchFamily="2" charset="-122"/>
            </a:endParaRPr>
          </a:p>
          <a:p>
            <a:pPr lvl="1"/>
            <a:r>
              <a:rPr lang="zh-CN" altLang="en-US" i="1" dirty="0">
                <a:solidFill>
                  <a:schemeClr val="tx2"/>
                </a:solidFill>
                <a:latin typeface="华文中宋" panose="02010600040101010101" pitchFamily="2" charset="-122"/>
                <a:ea typeface="华文中宋" panose="02010600040101010101" pitchFamily="2" charset="-122"/>
              </a:rPr>
              <a:t>李</a:t>
            </a:r>
            <a:r>
              <a:rPr lang="zh-CN" altLang="en-US" i="1" dirty="0" smtClean="0">
                <a:solidFill>
                  <a:schemeClr val="tx2"/>
                </a:solidFill>
                <a:latin typeface="华文中宋" panose="02010600040101010101" pitchFamily="2" charset="-122"/>
                <a:ea typeface="华文中宋" panose="02010600040101010101" pitchFamily="2" charset="-122"/>
              </a:rPr>
              <a:t>锐等译            人民邮电出版社</a:t>
            </a:r>
            <a:endParaRPr lang="en-US" altLang="zh-CN" i="1" dirty="0" smtClean="0">
              <a:solidFill>
                <a:schemeClr val="tx2"/>
              </a:solidFill>
              <a:latin typeface="华文中宋" panose="02010600040101010101" pitchFamily="2" charset="-122"/>
              <a:ea typeface="华文中宋" panose="02010600040101010101" pitchFamily="2" charset="-122"/>
            </a:endParaRPr>
          </a:p>
          <a:p>
            <a:pPr lvl="1"/>
            <a:endParaRPr lang="en-US" altLang="zh-CN" dirty="0">
              <a:latin typeface="华文中宋" panose="02010600040101010101" pitchFamily="2" charset="-122"/>
              <a:ea typeface="华文中宋" panose="02010600040101010101" pitchFamily="2" charset="-122"/>
            </a:endParaRPr>
          </a:p>
          <a:p>
            <a:pPr lvl="1"/>
            <a:endParaRPr lang="en-US" altLang="zh-CN" dirty="0" smtClean="0">
              <a:latin typeface="微软雅黑" pitchFamily="34" charset="-122"/>
              <a:ea typeface="微软雅黑" pitchFamily="34" charset="-122"/>
            </a:endParaRPr>
          </a:p>
          <a:p>
            <a:pPr lvl="1"/>
            <a:endParaRPr lang="en-US" altLang="zh-CN" dirty="0">
              <a:latin typeface="微软雅黑" pitchFamily="34" charset="-122"/>
              <a:ea typeface="微软雅黑" pitchFamily="34" charset="-122"/>
            </a:endParaRPr>
          </a:p>
          <a:p>
            <a:pPr marL="274320" lvl="1" indent="0">
              <a:buNone/>
            </a:pPr>
            <a:endParaRPr lang="en-US" altLang="zh-CN" dirty="0" smtClean="0">
              <a:latin typeface="微软雅黑" pitchFamily="34" charset="-122"/>
              <a:ea typeface="微软雅黑" pitchFamily="34" charset="-122"/>
            </a:endParaRPr>
          </a:p>
          <a:p>
            <a:pPr marL="274320" lvl="1" indent="0">
              <a:buNone/>
            </a:pPr>
            <a:endParaRPr lang="en-US" altLang="zh-CN" dirty="0" smtClean="0">
              <a:latin typeface="微软雅黑" pitchFamily="34" charset="-122"/>
              <a:ea typeface="微软雅黑" pitchFamily="34" charset="-122"/>
            </a:endParaRPr>
          </a:p>
          <a:p>
            <a:pPr marL="274320" lvl="1" indent="0">
              <a:buNone/>
            </a:pPr>
            <a:endParaRPr lang="en-US" altLang="zh-CN" dirty="0" smtClean="0">
              <a:latin typeface="微软雅黑" pitchFamily="34" charset="-122"/>
              <a:ea typeface="微软雅黑" pitchFamily="34" charset="-122"/>
            </a:endParaRPr>
          </a:p>
          <a:p>
            <a:pPr marL="274320" lvl="1" indent="0">
              <a:buNone/>
            </a:pPr>
            <a:endParaRPr lang="en-US" altLang="zh-CN" dirty="0">
              <a:latin typeface="微软雅黑" pitchFamily="34" charset="-122"/>
              <a:ea typeface="微软雅黑" pitchFamily="34" charset="-122"/>
            </a:endParaRPr>
          </a:p>
          <a:p>
            <a:pPr marL="274320" lvl="1" indent="0">
              <a:buNone/>
            </a:pPr>
            <a:endParaRPr lang="en-US" altLang="zh-CN" dirty="0" smtClean="0">
              <a:latin typeface="微软雅黑" pitchFamily="34" charset="-122"/>
              <a:ea typeface="微软雅黑" pitchFamily="34" charset="-122"/>
            </a:endParaRPr>
          </a:p>
          <a:p>
            <a:pPr marL="274320" lvl="1" indent="0">
              <a:buNone/>
            </a:pPr>
            <a:endParaRPr lang="en-US" altLang="zh-CN" dirty="0">
              <a:latin typeface="微软雅黑" pitchFamily="34" charset="-122"/>
              <a:ea typeface="微软雅黑" pitchFamily="34" charset="-122"/>
            </a:endParaRPr>
          </a:p>
          <a:p>
            <a:pPr marL="274320" lvl="1" indent="0">
              <a:buNone/>
            </a:pPr>
            <a:endParaRPr lang="en-US" altLang="zh-CN" dirty="0" smtClean="0">
              <a:latin typeface="微软雅黑" pitchFamily="34" charset="-122"/>
              <a:ea typeface="微软雅黑" pitchFamily="34" charset="-122"/>
            </a:endParaRPr>
          </a:p>
        </p:txBody>
      </p:sp>
      <p:pic>
        <p:nvPicPr>
          <p:cNvPr id="1026" name="Picture 2" descr="https://img3.doubanio.com/lpic/s266963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548" y="1052736"/>
            <a:ext cx="4022204" cy="506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r>
              <a:rPr lang="en-US" altLang="zh-CN" sz="3200" b="1" dirty="0" smtClean="0">
                <a:latin typeface="黑体" panose="02010609060101010101" pitchFamily="49" charset="-122"/>
                <a:ea typeface="黑体" panose="02010609060101010101" pitchFamily="49" charset="-122"/>
              </a:rPr>
              <a:t>1.</a:t>
            </a:r>
            <a:r>
              <a:rPr lang="zh-CN" altLang="en-US" sz="3200" b="1" dirty="0" smtClean="0">
                <a:latin typeface="黑体" panose="02010609060101010101" pitchFamily="49" charset="-122"/>
                <a:ea typeface="黑体" panose="02010609060101010101" pitchFamily="49" charset="-122"/>
              </a:rPr>
              <a:t>什么是</a:t>
            </a:r>
            <a:r>
              <a:rPr lang="zh-CN" altLang="en-US" sz="3200" b="1" dirty="0">
                <a:latin typeface="黑体" panose="02010609060101010101" pitchFamily="49" charset="-122"/>
                <a:ea typeface="黑体" panose="02010609060101010101" pitchFamily="49" charset="-122"/>
              </a:rPr>
              <a:t>聚类</a:t>
            </a:r>
            <a:r>
              <a:rPr lang="zh-CN" altLang="en-US" sz="3200" b="1" dirty="0" smtClean="0">
                <a:latin typeface="黑体" panose="02010609060101010101" pitchFamily="49" charset="-122"/>
                <a:ea typeface="黑体" panose="02010609060101010101" pitchFamily="49" charset="-122"/>
              </a:rPr>
              <a:t>？</a:t>
            </a:r>
            <a:endParaRPr lang="zh-CN" sz="3200" b="1" dirty="0">
              <a:latin typeface="黑体" panose="02010609060101010101" pitchFamily="49" charset="-122"/>
              <a:ea typeface="黑体" panose="02010609060101010101" pitchFamily="49" charset="-122"/>
            </a:endParaRPr>
          </a:p>
        </p:txBody>
      </p:sp>
      <p:sp>
        <p:nvSpPr>
          <p:cNvPr id="5" name="文本框 4"/>
          <p:cNvSpPr txBox="1"/>
          <p:nvPr/>
        </p:nvSpPr>
        <p:spPr>
          <a:xfrm>
            <a:off x="1213150" y="1916832"/>
            <a:ext cx="8625678" cy="3083921"/>
          </a:xfrm>
          <a:prstGeom prst="rect">
            <a:avLst/>
          </a:prstGeom>
          <a:noFill/>
        </p:spPr>
        <p:txBody>
          <a:bodyPr wrap="square" rtlCol="0">
            <a:spAutoFit/>
          </a:bodyPr>
          <a:lstStyle/>
          <a:p>
            <a:pPr>
              <a:lnSpc>
                <a:spcPct val="90000"/>
              </a:lnSpc>
            </a:pPr>
            <a:r>
              <a:rPr lang="zh-CN" altLang="en-US" sz="2400" b="1" dirty="0">
                <a:solidFill>
                  <a:schemeClr val="tx2"/>
                </a:solidFill>
                <a:latin typeface="华文中宋" panose="02010600040101010101" pitchFamily="2" charset="-122"/>
                <a:ea typeface="华文中宋" panose="02010600040101010101" pitchFamily="2" charset="-122"/>
              </a:rPr>
              <a:t>聚类是一种无监督的学习，它将相似的对象归到同一个簇中</a:t>
            </a:r>
            <a:r>
              <a:rPr lang="zh-CN" altLang="en-US" sz="2400" b="1" dirty="0" smtClean="0">
                <a:solidFill>
                  <a:schemeClr val="tx2"/>
                </a:solidFill>
                <a:latin typeface="华文中宋" panose="02010600040101010101" pitchFamily="2" charset="-122"/>
                <a:ea typeface="华文中宋" panose="02010600040101010101" pitchFamily="2" charset="-122"/>
              </a:rPr>
              <a:t>。</a:t>
            </a:r>
            <a:endParaRPr lang="en-US" altLang="zh-CN" sz="2400" b="1" dirty="0" smtClean="0">
              <a:solidFill>
                <a:schemeClr val="tx2"/>
              </a:solidFill>
              <a:latin typeface="华文中宋" panose="02010600040101010101" pitchFamily="2" charset="-122"/>
              <a:ea typeface="华文中宋" panose="02010600040101010101" pitchFamily="2" charset="-122"/>
            </a:endParaRPr>
          </a:p>
          <a:p>
            <a:pPr>
              <a:lnSpc>
                <a:spcPct val="90000"/>
              </a:lnSpc>
            </a:pPr>
            <a:endParaRPr lang="en-US" altLang="zh-CN" sz="2400" b="1" dirty="0" smtClean="0">
              <a:solidFill>
                <a:schemeClr val="tx2"/>
              </a:solidFill>
              <a:latin typeface="华文中宋" panose="02010600040101010101" pitchFamily="2" charset="-122"/>
              <a:ea typeface="华文中宋" panose="02010600040101010101" pitchFamily="2" charset="-122"/>
            </a:endParaRPr>
          </a:p>
          <a:p>
            <a:pPr>
              <a:lnSpc>
                <a:spcPct val="90000"/>
              </a:lnSpc>
            </a:pPr>
            <a:r>
              <a:rPr lang="zh-CN" altLang="en-US" sz="2400" b="1" dirty="0" smtClean="0">
                <a:solidFill>
                  <a:schemeClr val="tx2"/>
                </a:solidFill>
                <a:latin typeface="华文中宋" panose="02010600040101010101" pitchFamily="2" charset="-122"/>
                <a:ea typeface="华文中宋" panose="02010600040101010101" pitchFamily="2" charset="-122"/>
              </a:rPr>
              <a:t>分类是根据事先定义好的类别，将已知的数据划分到不同类别中。</a:t>
            </a:r>
            <a:endParaRPr lang="en-US" altLang="zh-CN" sz="2400" b="1" dirty="0" smtClean="0">
              <a:solidFill>
                <a:schemeClr val="tx2"/>
              </a:solidFill>
              <a:latin typeface="华文中宋" panose="02010600040101010101" pitchFamily="2" charset="-122"/>
              <a:ea typeface="华文中宋" panose="02010600040101010101" pitchFamily="2" charset="-122"/>
            </a:endParaRPr>
          </a:p>
          <a:p>
            <a:pPr>
              <a:lnSpc>
                <a:spcPct val="90000"/>
              </a:lnSpc>
            </a:pPr>
            <a:endParaRPr lang="en-US" altLang="zh-CN" sz="2400" b="1" dirty="0">
              <a:solidFill>
                <a:schemeClr val="tx2"/>
              </a:solidFill>
              <a:latin typeface="华文中宋" panose="02010600040101010101" pitchFamily="2" charset="-122"/>
              <a:ea typeface="华文中宋" panose="02010600040101010101" pitchFamily="2" charset="-122"/>
            </a:endParaRPr>
          </a:p>
          <a:p>
            <a:pPr>
              <a:lnSpc>
                <a:spcPct val="90000"/>
              </a:lnSpc>
            </a:pPr>
            <a:r>
              <a:rPr lang="zh-CN" altLang="en-US" sz="2400" b="1" dirty="0" smtClean="0">
                <a:solidFill>
                  <a:schemeClr val="tx2"/>
                </a:solidFill>
                <a:latin typeface="华文中宋" panose="02010600040101010101" pitchFamily="2" charset="-122"/>
                <a:ea typeface="华文中宋" panose="02010600040101010101" pitchFamily="2" charset="-122"/>
              </a:rPr>
              <a:t>聚类</a:t>
            </a:r>
            <a:r>
              <a:rPr lang="zh-CN" altLang="en-US" sz="2400" b="1" dirty="0">
                <a:solidFill>
                  <a:schemeClr val="tx2"/>
                </a:solidFill>
                <a:latin typeface="华文中宋" panose="02010600040101010101" pitchFamily="2" charset="-122"/>
                <a:ea typeface="华文中宋" panose="02010600040101010101" pitchFamily="2" charset="-122"/>
              </a:rPr>
              <a:t>则是将本没有类别参考的数据进行分析并划分为不同</a:t>
            </a:r>
            <a:r>
              <a:rPr lang="zh-CN" altLang="en-US" sz="2400" b="1" dirty="0" smtClean="0">
                <a:solidFill>
                  <a:schemeClr val="tx2"/>
                </a:solidFill>
                <a:latin typeface="华文中宋" panose="02010600040101010101" pitchFamily="2" charset="-122"/>
                <a:ea typeface="华文中宋" panose="02010600040101010101" pitchFamily="2" charset="-122"/>
              </a:rPr>
              <a:t>的簇。由于其产生的结果与分类相同，只是类别没有事先定义，聚类也被称为无监督分类。</a:t>
            </a:r>
            <a:endParaRPr lang="en-US" altLang="zh-CN" sz="2400" b="1" dirty="0">
              <a:solidFill>
                <a:schemeClr val="tx2"/>
              </a:solidFill>
              <a:latin typeface="华文中宋" panose="02010600040101010101" pitchFamily="2" charset="-122"/>
              <a:ea typeface="华文中宋" panose="02010600040101010101" pitchFamily="2" charset="-122"/>
            </a:endParaRPr>
          </a:p>
          <a:p>
            <a:pPr>
              <a:lnSpc>
                <a:spcPct val="90000"/>
              </a:lnSpc>
            </a:pPr>
            <a:endParaRPr lang="zh-CN" altLang="en-US" sz="2400" b="1" dirty="0"/>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8573" y="548680"/>
            <a:ext cx="9629330" cy="691480"/>
          </a:xfrm>
        </p:spPr>
        <p:txBody>
          <a:bodyPr>
            <a:normAutofit/>
          </a:bodyPr>
          <a:lstStyle/>
          <a:p>
            <a:r>
              <a:rPr lang="en-US" altLang="zh-CN" sz="3200" dirty="0">
                <a:solidFill>
                  <a:schemeClr val="tx1"/>
                </a:solidFill>
                <a:latin typeface="微软雅黑" pitchFamily="34" charset="-122"/>
                <a:ea typeface="微软雅黑" pitchFamily="34" charset="-122"/>
                <a:cs typeface="+mn-cs"/>
              </a:rPr>
              <a:t>2.</a:t>
            </a:r>
            <a:r>
              <a:rPr lang="zh-CN" altLang="en-US" sz="3200" dirty="0">
                <a:solidFill>
                  <a:schemeClr val="tx1"/>
                </a:solidFill>
                <a:latin typeface="微软雅黑" pitchFamily="34" charset="-122"/>
                <a:ea typeface="微软雅黑" pitchFamily="34" charset="-122"/>
                <a:cs typeface="+mn-cs"/>
              </a:rPr>
              <a:t>经典聚类算法</a:t>
            </a:r>
            <a:endParaRPr lang="zh-CN" sz="3200" dirty="0">
              <a:solidFill>
                <a:schemeClr val="tx1"/>
              </a:solidFill>
              <a:latin typeface="微软雅黑" pitchFamily="34" charset="-122"/>
              <a:ea typeface="微软雅黑" pitchFamily="34" charset="-122"/>
              <a:cs typeface="+mn-cs"/>
            </a:endParaRPr>
          </a:p>
        </p:txBody>
      </p:sp>
      <p:sp>
        <p:nvSpPr>
          <p:cNvPr id="5" name="内容占位符 4"/>
          <p:cNvSpPr>
            <a:spLocks noGrp="1"/>
          </p:cNvSpPr>
          <p:nvPr>
            <p:ph sz="half" idx="1"/>
          </p:nvPr>
        </p:nvSpPr>
        <p:spPr>
          <a:xfrm>
            <a:off x="1218573" y="1772816"/>
            <a:ext cx="9397637" cy="4183360"/>
          </a:xfrm>
        </p:spPr>
        <p:txBody>
          <a:bodyPr>
            <a:normAutofit/>
          </a:bodyPr>
          <a:lstStyle/>
          <a:p>
            <a:pPr marL="0" indent="0">
              <a:spcBef>
                <a:spcPts val="0"/>
              </a:spcBef>
              <a:buNone/>
            </a:pPr>
            <a:r>
              <a:rPr lang="en-US" altLang="zh-CN" sz="2800" cap="all" dirty="0">
                <a:solidFill>
                  <a:schemeClr val="tx2"/>
                </a:solidFill>
                <a:latin typeface="微软雅黑" pitchFamily="34" charset="-122"/>
                <a:ea typeface="微软雅黑" pitchFamily="34" charset="-122"/>
              </a:rPr>
              <a:t>2.1 k-means</a:t>
            </a:r>
            <a:r>
              <a:rPr lang="zh-CN" altLang="en-US" sz="2800" cap="all" dirty="0">
                <a:solidFill>
                  <a:schemeClr val="tx2"/>
                </a:solidFill>
                <a:latin typeface="微软雅黑" pitchFamily="34" charset="-122"/>
                <a:ea typeface="微软雅黑" pitchFamily="34" charset="-122"/>
              </a:rPr>
              <a:t>算法</a:t>
            </a:r>
            <a:endParaRPr lang="en-US" altLang="zh-CN" sz="2800" cap="all" dirty="0">
              <a:solidFill>
                <a:schemeClr val="tx2"/>
              </a:solidFill>
              <a:latin typeface="微软雅黑" pitchFamily="34" charset="-122"/>
              <a:ea typeface="微软雅黑" pitchFamily="34" charset="-122"/>
            </a:endParaRPr>
          </a:p>
          <a:p>
            <a:r>
              <a:rPr lang="zh-CN" altLang="en-US" dirty="0" smtClean="0">
                <a:solidFill>
                  <a:schemeClr val="tx2"/>
                </a:solidFill>
                <a:latin typeface="华文中宋" panose="02010600040101010101" pitchFamily="2" charset="-122"/>
                <a:ea typeface="华文中宋" panose="02010600040101010101" pitchFamily="2" charset="-122"/>
              </a:rPr>
              <a:t>思想</a:t>
            </a:r>
            <a:r>
              <a:rPr lang="zh-CN" altLang="en-US" dirty="0" smtClean="0">
                <a:solidFill>
                  <a:schemeClr val="tx2"/>
                </a:solidFill>
                <a:latin typeface="华文中宋" panose="02010600040101010101" pitchFamily="2" charset="-122"/>
                <a:ea typeface="华文中宋" panose="02010600040101010101" pitchFamily="2" charset="-122"/>
              </a:rPr>
              <a:t>：</a:t>
            </a:r>
            <a:endParaRPr lang="en-US" altLang="zh-CN" dirty="0" smtClean="0">
              <a:solidFill>
                <a:schemeClr val="tx2"/>
              </a:solidFill>
              <a:latin typeface="华文中宋" panose="02010600040101010101" pitchFamily="2" charset="-122"/>
              <a:ea typeface="华文中宋" panose="02010600040101010101" pitchFamily="2" charset="-122"/>
            </a:endParaRPr>
          </a:p>
          <a:p>
            <a:pPr marL="45720" indent="0">
              <a:buNone/>
            </a:pPr>
            <a:r>
              <a:rPr lang="en-US" altLang="zh-CN" dirty="0">
                <a:solidFill>
                  <a:schemeClr val="tx2"/>
                </a:solidFill>
                <a:latin typeface="华文中宋" panose="02010600040101010101" pitchFamily="2" charset="-122"/>
                <a:ea typeface="华文中宋" panose="02010600040101010101" pitchFamily="2" charset="-122"/>
              </a:rPr>
              <a:t> </a:t>
            </a:r>
            <a:r>
              <a:rPr lang="en-US" altLang="zh-CN" dirty="0" smtClean="0">
                <a:solidFill>
                  <a:schemeClr val="tx2"/>
                </a:solidFill>
                <a:latin typeface="华文中宋" panose="02010600040101010101" pitchFamily="2" charset="-122"/>
                <a:ea typeface="华文中宋" panose="02010600040101010101" pitchFamily="2" charset="-122"/>
              </a:rPr>
              <a:t>     </a:t>
            </a:r>
            <a:r>
              <a:rPr lang="zh-CN" altLang="en-US" dirty="0" smtClean="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k-means</a:t>
            </a:r>
            <a:r>
              <a:rPr lang="zh-CN" altLang="en-US" dirty="0">
                <a:solidFill>
                  <a:schemeClr val="tx2"/>
                </a:solidFill>
                <a:latin typeface="华文中宋" panose="02010600040101010101" pitchFamily="2" charset="-122"/>
                <a:ea typeface="华文中宋" panose="02010600040101010101" pitchFamily="2" charset="-122"/>
              </a:rPr>
              <a:t>算法以</a:t>
            </a:r>
            <a:r>
              <a:rPr lang="en-US" altLang="zh-CN" dirty="0">
                <a:solidFill>
                  <a:schemeClr val="tx2"/>
                </a:solidFill>
                <a:latin typeface="华文中宋" panose="02010600040101010101" pitchFamily="2" charset="-122"/>
                <a:ea typeface="华文中宋" panose="02010600040101010101" pitchFamily="2" charset="-122"/>
              </a:rPr>
              <a:t>k</a:t>
            </a:r>
            <a:r>
              <a:rPr lang="zh-CN" altLang="en-US" dirty="0">
                <a:solidFill>
                  <a:schemeClr val="tx2"/>
                </a:solidFill>
                <a:latin typeface="华文中宋" panose="02010600040101010101" pitchFamily="2" charset="-122"/>
                <a:ea typeface="华文中宋" panose="02010600040101010101" pitchFamily="2" charset="-122"/>
              </a:rPr>
              <a:t>为参数，把</a:t>
            </a:r>
            <a:r>
              <a:rPr lang="en-US" altLang="zh-CN" dirty="0">
                <a:solidFill>
                  <a:schemeClr val="tx2"/>
                </a:solidFill>
                <a:latin typeface="华文中宋" panose="02010600040101010101" pitchFamily="2" charset="-122"/>
                <a:ea typeface="华文中宋" panose="02010600040101010101" pitchFamily="2" charset="-122"/>
              </a:rPr>
              <a:t>n</a:t>
            </a:r>
            <a:r>
              <a:rPr lang="zh-CN" altLang="en-US" dirty="0">
                <a:solidFill>
                  <a:schemeClr val="tx2"/>
                </a:solidFill>
                <a:latin typeface="华文中宋" panose="02010600040101010101" pitchFamily="2" charset="-122"/>
                <a:ea typeface="华文中宋" panose="02010600040101010101" pitchFamily="2" charset="-122"/>
              </a:rPr>
              <a:t>个对象分成</a:t>
            </a:r>
            <a:r>
              <a:rPr lang="en-US" altLang="zh-CN" dirty="0">
                <a:solidFill>
                  <a:schemeClr val="tx2"/>
                </a:solidFill>
                <a:latin typeface="华文中宋" panose="02010600040101010101" pitchFamily="2" charset="-122"/>
                <a:ea typeface="华文中宋" panose="02010600040101010101" pitchFamily="2" charset="-122"/>
              </a:rPr>
              <a:t>k</a:t>
            </a:r>
            <a:r>
              <a:rPr lang="zh-CN" altLang="en-US" dirty="0">
                <a:solidFill>
                  <a:schemeClr val="tx2"/>
                </a:solidFill>
                <a:latin typeface="华文中宋" panose="02010600040101010101" pitchFamily="2" charset="-122"/>
                <a:ea typeface="华文中宋" panose="02010600040101010101" pitchFamily="2" charset="-122"/>
              </a:rPr>
              <a:t>个簇</a:t>
            </a:r>
            <a:r>
              <a:rPr lang="zh-CN" altLang="en-US" dirty="0" smtClean="0">
                <a:solidFill>
                  <a:schemeClr val="tx2"/>
                </a:solidFill>
                <a:latin typeface="华文中宋" panose="02010600040101010101" pitchFamily="2" charset="-122"/>
                <a:ea typeface="华文中宋" panose="02010600040101010101" pitchFamily="2" charset="-122"/>
              </a:rPr>
              <a:t>，将距离较近的对象划分为同一个簇，使</a:t>
            </a:r>
            <a:r>
              <a:rPr lang="zh-CN" altLang="en-US" dirty="0">
                <a:solidFill>
                  <a:schemeClr val="tx2"/>
                </a:solidFill>
                <a:latin typeface="华文中宋" panose="02010600040101010101" pitchFamily="2" charset="-122"/>
                <a:ea typeface="华文中宋" panose="02010600040101010101" pitchFamily="2" charset="-122"/>
              </a:rPr>
              <a:t>簇内具有较高的相似度，而簇间的相似度较低</a:t>
            </a:r>
            <a:r>
              <a:rPr lang="zh-CN" altLang="en-US" dirty="0" smtClean="0">
                <a:solidFill>
                  <a:schemeClr val="tx2"/>
                </a:solidFill>
                <a:latin typeface="华文中宋" panose="02010600040101010101" pitchFamily="2" charset="-122"/>
                <a:ea typeface="华文中宋" panose="02010600040101010101" pitchFamily="2" charset="-122"/>
              </a:rPr>
              <a:t>。</a:t>
            </a:r>
            <a:endParaRPr lang="en-US" altLang="zh-CN" dirty="0" smtClean="0">
              <a:solidFill>
                <a:schemeClr val="tx2"/>
              </a:solidFill>
              <a:latin typeface="华文中宋" panose="02010600040101010101" pitchFamily="2" charset="-122"/>
              <a:ea typeface="华文中宋" panose="02010600040101010101" pitchFamily="2" charset="-122"/>
            </a:endParaRPr>
          </a:p>
          <a:p>
            <a:pPr marL="45720" indent="0">
              <a:buNone/>
            </a:pPr>
            <a:r>
              <a:rPr lang="en-US" altLang="zh-CN" dirty="0">
                <a:solidFill>
                  <a:schemeClr val="tx2"/>
                </a:solidFill>
                <a:latin typeface="华文中宋" panose="02010600040101010101" pitchFamily="2" charset="-122"/>
                <a:ea typeface="华文中宋" panose="02010600040101010101" pitchFamily="2" charset="-122"/>
              </a:rPr>
              <a:t> </a:t>
            </a:r>
            <a:r>
              <a:rPr lang="en-US" altLang="zh-CN" dirty="0" smtClean="0">
                <a:solidFill>
                  <a:schemeClr val="tx2"/>
                </a:solidFill>
                <a:latin typeface="华文中宋" panose="02010600040101010101" pitchFamily="2" charset="-122"/>
                <a:ea typeface="华文中宋" panose="02010600040101010101" pitchFamily="2" charset="-122"/>
              </a:rPr>
              <a:t>      </a:t>
            </a:r>
            <a:endParaRPr lang="zh-CN" dirty="0">
              <a:solidFill>
                <a:schemeClr val="tx2"/>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884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1217614" y="764704"/>
            <a:ext cx="4709160" cy="838201"/>
          </a:xfrm>
        </p:spPr>
        <p:txBody>
          <a:bodyPr>
            <a:normAutofit/>
          </a:bodyPr>
          <a:lstStyle/>
          <a:p>
            <a:r>
              <a:rPr lang="en-US" altLang="zh-CN" dirty="0" smtClean="0">
                <a:latin typeface="微软雅黑" pitchFamily="34" charset="-122"/>
                <a:ea typeface="微软雅黑" pitchFamily="34" charset="-122"/>
              </a:rPr>
              <a:t>2.2</a:t>
            </a:r>
            <a:r>
              <a:rPr lang="zh-CN" altLang="en-US" dirty="0" smtClean="0">
                <a:latin typeface="微软雅黑" pitchFamily="34" charset="-122"/>
                <a:ea typeface="微软雅黑" pitchFamily="34" charset="-122"/>
              </a:rPr>
              <a:t>层次聚类</a:t>
            </a:r>
            <a:endParaRPr lang="zh-CN" dirty="0">
              <a:latin typeface="微软雅黑" pitchFamily="34" charset="-122"/>
              <a:ea typeface="微软雅黑" pitchFamily="34" charset="-122"/>
            </a:endParaRPr>
          </a:p>
        </p:txBody>
      </p:sp>
      <p:sp>
        <p:nvSpPr>
          <p:cNvPr id="2" name="内容占位符 1"/>
          <p:cNvSpPr>
            <a:spLocks noGrp="1"/>
          </p:cNvSpPr>
          <p:nvPr>
            <p:ph sz="half" idx="2"/>
          </p:nvPr>
        </p:nvSpPr>
        <p:spPr>
          <a:xfrm>
            <a:off x="1217614" y="1618929"/>
            <a:ext cx="9753600" cy="3134072"/>
          </a:xfrm>
        </p:spPr>
        <p:txBody>
          <a:bodyPr/>
          <a:lstStyle/>
          <a:p>
            <a:r>
              <a:rPr lang="zh-CN" altLang="en-US" dirty="0" smtClean="0">
                <a:solidFill>
                  <a:schemeClr val="tx2"/>
                </a:solidFill>
                <a:latin typeface="华文中宋" panose="02010600040101010101" pitchFamily="2" charset="-122"/>
                <a:ea typeface="华文中宋" panose="02010600040101010101" pitchFamily="2" charset="-122"/>
              </a:rPr>
              <a:t>思想：（以</a:t>
            </a:r>
            <a:r>
              <a:rPr lang="en-US" altLang="zh-CN" dirty="0" smtClean="0">
                <a:solidFill>
                  <a:schemeClr val="tx2"/>
                </a:solidFill>
                <a:latin typeface="华文中宋" panose="02010600040101010101" pitchFamily="2" charset="-122"/>
                <a:ea typeface="华文中宋" panose="02010600040101010101" pitchFamily="2" charset="-122"/>
              </a:rPr>
              <a:t>AGNES</a:t>
            </a:r>
            <a:r>
              <a:rPr lang="zh-CN" altLang="en-US" dirty="0" smtClean="0">
                <a:solidFill>
                  <a:schemeClr val="tx2"/>
                </a:solidFill>
                <a:latin typeface="华文中宋" panose="02010600040101010101" pitchFamily="2" charset="-122"/>
                <a:ea typeface="华文中宋" panose="02010600040101010101" pitchFamily="2" charset="-122"/>
              </a:rPr>
              <a:t>为例）</a:t>
            </a:r>
            <a:endParaRPr lang="en-US" altLang="zh-CN" dirty="0" smtClean="0">
              <a:solidFill>
                <a:schemeClr val="tx2"/>
              </a:solidFill>
              <a:latin typeface="华文中宋" panose="02010600040101010101" pitchFamily="2" charset="-122"/>
              <a:ea typeface="华文中宋" panose="02010600040101010101" pitchFamily="2" charset="-122"/>
            </a:endParaRPr>
          </a:p>
          <a:p>
            <a:pPr marL="45720" indent="0">
              <a:buNone/>
            </a:pPr>
            <a:r>
              <a:rPr lang="en-US" altLang="zh-CN" dirty="0" smtClean="0">
                <a:solidFill>
                  <a:schemeClr val="tx2"/>
                </a:solidFill>
                <a:latin typeface="华文中宋" panose="02010600040101010101" pitchFamily="2" charset="-122"/>
                <a:ea typeface="华文中宋" panose="02010600040101010101" pitchFamily="2" charset="-122"/>
              </a:rPr>
              <a:t>       </a:t>
            </a:r>
            <a:r>
              <a:rPr lang="zh-CN" altLang="en-US" dirty="0" smtClean="0">
                <a:solidFill>
                  <a:schemeClr val="tx2"/>
                </a:solidFill>
                <a:latin typeface="华文中宋" panose="02010600040101010101" pitchFamily="2" charset="-122"/>
                <a:ea typeface="华文中宋" panose="02010600040101010101" pitchFamily="2" charset="-122"/>
              </a:rPr>
              <a:t>将每个对象作为一个初始聚类簇，然后在算法运行的每一步</a:t>
            </a:r>
            <a:r>
              <a:rPr lang="zh-CN" altLang="en-US" dirty="0" smtClean="0">
                <a:solidFill>
                  <a:schemeClr val="tx2"/>
                </a:solidFill>
                <a:latin typeface="华文中宋" panose="02010600040101010101" pitchFamily="2" charset="-122"/>
                <a:ea typeface="华文中宋" panose="02010600040101010101" pitchFamily="2" charset="-122"/>
              </a:rPr>
              <a:t>中根据距离定义找出两</a:t>
            </a:r>
            <a:r>
              <a:rPr lang="zh-CN" altLang="en-US" dirty="0" smtClean="0">
                <a:solidFill>
                  <a:schemeClr val="tx2"/>
                </a:solidFill>
                <a:latin typeface="华文中宋" panose="02010600040101010101" pitchFamily="2" charset="-122"/>
                <a:ea typeface="华文中宋" panose="02010600040101010101" pitchFamily="2" charset="-122"/>
              </a:rPr>
              <a:t>个聚类簇进行合并，该过程不断重复，直到达到预设的聚类簇个数。</a:t>
            </a:r>
            <a:endParaRPr lang="en-US" altLang="zh-CN" dirty="0" smtClean="0">
              <a:solidFill>
                <a:schemeClr val="tx2"/>
              </a:solidFill>
              <a:latin typeface="华文中宋" panose="02010600040101010101" pitchFamily="2" charset="-122"/>
              <a:ea typeface="华文中宋" panose="02010600040101010101" pitchFamily="2" charset="-122"/>
            </a:endParaRPr>
          </a:p>
          <a:p>
            <a:pPr marL="45720" indent="0">
              <a:buNone/>
            </a:pPr>
            <a:r>
              <a:rPr lang="en-US" altLang="zh-CN" dirty="0">
                <a:solidFill>
                  <a:schemeClr val="tx2"/>
                </a:solidFill>
                <a:latin typeface="华文中宋" panose="02010600040101010101" pitchFamily="2" charset="-122"/>
                <a:ea typeface="华文中宋" panose="02010600040101010101" pitchFamily="2" charset="-122"/>
              </a:rPr>
              <a:t> </a:t>
            </a:r>
            <a:r>
              <a:rPr lang="en-US" altLang="zh-CN" dirty="0" smtClean="0">
                <a:solidFill>
                  <a:schemeClr val="tx2"/>
                </a:solidFill>
                <a:latin typeface="华文中宋" panose="02010600040101010101" pitchFamily="2" charset="-122"/>
                <a:ea typeface="华文中宋" panose="02010600040101010101" pitchFamily="2" charset="-122"/>
              </a:rPr>
              <a:t>      </a:t>
            </a:r>
            <a:r>
              <a:rPr lang="zh-CN" altLang="en-US" dirty="0" smtClean="0">
                <a:solidFill>
                  <a:schemeClr val="tx2"/>
                </a:solidFill>
                <a:latin typeface="华文中宋" panose="02010600040101010101" pitchFamily="2" charset="-122"/>
                <a:ea typeface="华文中宋" panose="02010600040101010101" pitchFamily="2" charset="-122"/>
              </a:rPr>
              <a:t>距离的度量主要有以下三种方法：</a:t>
            </a:r>
            <a:endParaRPr lang="en-US" altLang="zh-CN" dirty="0" smtClean="0">
              <a:solidFill>
                <a:schemeClr val="tx2"/>
              </a:solidFill>
              <a:latin typeface="华文中宋" panose="02010600040101010101" pitchFamily="2" charset="-122"/>
              <a:ea typeface="华文中宋" panose="02010600040101010101" pitchFamily="2" charset="-122"/>
            </a:endParaRPr>
          </a:p>
          <a:p>
            <a:pPr marL="45720" indent="0">
              <a:buNone/>
            </a:pPr>
            <a:endParaRPr lang="zh-CN" dirty="0">
              <a:solidFill>
                <a:schemeClr val="tx2"/>
              </a:solidFill>
              <a:latin typeface="华文中宋" panose="02010600040101010101" pitchFamily="2" charset="-122"/>
              <a:ea typeface="华文中宋" panose="02010600040101010101" pitchFamily="2" charset="-122"/>
            </a:endParaRPr>
          </a:p>
        </p:txBody>
      </p:sp>
      <p:pic>
        <p:nvPicPr>
          <p:cNvPr id="3078" name="Picture 6" descr="å¾ 2. å±æ¬¡èç±»è®¡ç®å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830" y="3356992"/>
            <a:ext cx="3821584" cy="3170119"/>
          </a:xfrm>
          <a:prstGeom prst="rect">
            <a:avLst/>
          </a:prstGeom>
          <a:noFill/>
          <a:extLst>
            <a:ext uri="{909E8E84-426E-40DD-AFC4-6F175D3DCCD1}">
              <a14:hiddenFill xmlns:a14="http://schemas.microsoft.com/office/drawing/2010/main">
                <a:solidFill>
                  <a:srgbClr val="FFFFFF"/>
                </a:solidFill>
              </a14:hiddenFill>
            </a:ext>
          </a:extLst>
        </p:spPr>
      </p:pic>
      <p:sp>
        <p:nvSpPr>
          <p:cNvPr id="11" name="线形标注 3(无边框) 10"/>
          <p:cNvSpPr/>
          <p:nvPr/>
        </p:nvSpPr>
        <p:spPr>
          <a:xfrm>
            <a:off x="7534572" y="3645024"/>
            <a:ext cx="2304256" cy="504056"/>
          </a:xfrm>
          <a:prstGeom prst="callout3">
            <a:avLst>
              <a:gd name="adj1" fmla="val 18750"/>
              <a:gd name="adj2" fmla="val -8333"/>
              <a:gd name="adj3" fmla="val 18750"/>
              <a:gd name="adj4" fmla="val -16667"/>
              <a:gd name="adj5" fmla="val 100000"/>
              <a:gd name="adj6" fmla="val -16667"/>
              <a:gd name="adj7" fmla="val 61132"/>
              <a:gd name="adj8" fmla="val -64456"/>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600" dirty="0" smtClean="0">
                <a:solidFill>
                  <a:schemeClr val="tx2"/>
                </a:solidFill>
                <a:latin typeface="等线 Light" panose="02010600030101010101" pitchFamily="2" charset="-122"/>
                <a:ea typeface="等线 Light" panose="02010600030101010101" pitchFamily="2" charset="-122"/>
              </a:rPr>
              <a:t>最大距离：两个簇的最远样本决定</a:t>
            </a:r>
            <a:endParaRPr lang="zh-CN" altLang="en-US" sz="1600" dirty="0">
              <a:solidFill>
                <a:schemeClr val="tx2"/>
              </a:solidFill>
              <a:latin typeface="等线 Light" panose="02010600030101010101" pitchFamily="2" charset="-122"/>
              <a:ea typeface="等线 Light" panose="02010600030101010101" pitchFamily="2" charset="-122"/>
            </a:endParaRPr>
          </a:p>
        </p:txBody>
      </p:sp>
      <p:sp>
        <p:nvSpPr>
          <p:cNvPr id="12" name="线形标注 3(无边框) 11"/>
          <p:cNvSpPr/>
          <p:nvPr/>
        </p:nvSpPr>
        <p:spPr>
          <a:xfrm>
            <a:off x="7534572" y="4631943"/>
            <a:ext cx="2304256" cy="620215"/>
          </a:xfrm>
          <a:prstGeom prst="callout3">
            <a:avLst>
              <a:gd name="adj1" fmla="val 18750"/>
              <a:gd name="adj2" fmla="val -8333"/>
              <a:gd name="adj3" fmla="val 18750"/>
              <a:gd name="adj4" fmla="val -16667"/>
              <a:gd name="adj5" fmla="val 100000"/>
              <a:gd name="adj6" fmla="val -16667"/>
              <a:gd name="adj7" fmla="val 60309"/>
              <a:gd name="adj8" fmla="val -64570"/>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600" dirty="0" smtClean="0">
                <a:solidFill>
                  <a:schemeClr val="tx2"/>
                </a:solidFill>
                <a:latin typeface="等线 Light" panose="02010600030101010101" pitchFamily="2" charset="-122"/>
                <a:ea typeface="等线 Light" panose="02010600030101010101" pitchFamily="2" charset="-122"/>
              </a:rPr>
              <a:t>最小距离：两个簇的最近样本决定</a:t>
            </a:r>
            <a:endParaRPr lang="zh-CN" altLang="en-US" sz="1600" dirty="0">
              <a:solidFill>
                <a:schemeClr val="tx2"/>
              </a:solidFill>
              <a:latin typeface="等线 Light" panose="02010600030101010101" pitchFamily="2" charset="-122"/>
              <a:ea typeface="等线 Light" panose="02010600030101010101" pitchFamily="2" charset="-122"/>
            </a:endParaRPr>
          </a:p>
        </p:txBody>
      </p:sp>
      <p:sp>
        <p:nvSpPr>
          <p:cNvPr id="13" name="线形标注 3(无边框) 12"/>
          <p:cNvSpPr/>
          <p:nvPr/>
        </p:nvSpPr>
        <p:spPr>
          <a:xfrm>
            <a:off x="7534572" y="5661248"/>
            <a:ext cx="2304256" cy="720080"/>
          </a:xfrm>
          <a:prstGeom prst="callout3">
            <a:avLst>
              <a:gd name="adj1" fmla="val 18750"/>
              <a:gd name="adj2" fmla="val -8333"/>
              <a:gd name="adj3" fmla="val 18750"/>
              <a:gd name="adj4" fmla="val -16667"/>
              <a:gd name="adj5" fmla="val 100000"/>
              <a:gd name="adj6" fmla="val -16667"/>
              <a:gd name="adj7" fmla="val 42214"/>
              <a:gd name="adj8" fmla="val -63889"/>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600" dirty="0" smtClean="0">
                <a:solidFill>
                  <a:schemeClr val="tx2"/>
                </a:solidFill>
                <a:latin typeface="等线 Light" panose="02010600030101010101" pitchFamily="2" charset="-122"/>
                <a:ea typeface="等线 Light" panose="02010600030101010101" pitchFamily="2" charset="-122"/>
              </a:rPr>
              <a:t>平均距离</a:t>
            </a:r>
            <a:r>
              <a:rPr lang="zh-CN" altLang="en-US" sz="1600" dirty="0">
                <a:solidFill>
                  <a:schemeClr val="tx2"/>
                </a:solidFill>
                <a:latin typeface="等线 Light" panose="02010600030101010101" pitchFamily="2" charset="-122"/>
                <a:ea typeface="等线 Light" panose="02010600030101010101" pitchFamily="2" charset="-122"/>
              </a:rPr>
              <a:t>：两个簇所有样本之间距离平均值决定</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7868" y="622846"/>
            <a:ext cx="8856984" cy="369332"/>
          </a:xfrm>
          <a:prstGeom prst="rect">
            <a:avLst/>
          </a:prstGeom>
          <a:noFill/>
        </p:spPr>
        <p:txBody>
          <a:bodyPr wrap="square" rtlCol="0">
            <a:spAutoFit/>
          </a:bodyPr>
          <a:lstStyle/>
          <a:p>
            <a:pPr>
              <a:lnSpc>
                <a:spcPct val="90000"/>
              </a:lnSpc>
            </a:pPr>
            <a:r>
              <a:rPr lang="zh-CN" altLang="en-US" sz="2000" dirty="0" smtClean="0">
                <a:latin typeface="华文中宋" panose="02010600040101010101" pitchFamily="2" charset="-122"/>
                <a:ea typeface="华文中宋" panose="02010600040101010101" pitchFamily="2" charset="-122"/>
              </a:rPr>
              <a:t>图解</a:t>
            </a:r>
            <a:r>
              <a:rPr lang="en-US" altLang="zh-CN" sz="2000" dirty="0" smtClean="0">
                <a:latin typeface="华文中宋" panose="02010600040101010101" pitchFamily="2" charset="-122"/>
                <a:ea typeface="华文中宋" panose="02010600040101010101" pitchFamily="2" charset="-122"/>
              </a:rPr>
              <a:t>AGNES</a:t>
            </a:r>
            <a:endParaRPr lang="zh-CN" altLang="en-US" sz="2400" dirty="0"/>
          </a:p>
        </p:txBody>
      </p:sp>
      <p:pic>
        <p:nvPicPr>
          <p:cNvPr id="4100" name="Picture 4" descr="http://bluewhale.cc/wp-content/uploads/2016/04/Hierarchical-Cluste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2420888"/>
            <a:ext cx="3719558" cy="244458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238429" y="1619624"/>
            <a:ext cx="5256583" cy="5078313"/>
          </a:xfrm>
          <a:prstGeom prst="rect">
            <a:avLst/>
          </a:prstGeom>
          <a:noFill/>
        </p:spPr>
        <p:txBody>
          <a:bodyPr wrap="square" rtlCol="0">
            <a:spAutoFit/>
          </a:bodyPr>
          <a:lstStyle/>
          <a:p>
            <a:pPr>
              <a:lnSpc>
                <a:spcPct val="90000"/>
              </a:lnSpc>
            </a:pPr>
            <a:r>
              <a:rPr lang="zh-CN" altLang="en-US" sz="2000" dirty="0" smtClean="0">
                <a:solidFill>
                  <a:schemeClr val="tx2"/>
                </a:solidFill>
                <a:latin typeface="华文中宋" panose="02010600040101010101" pitchFamily="2" charset="-122"/>
                <a:ea typeface="华文中宋" panose="02010600040101010101" pitchFamily="2" charset="-122"/>
              </a:rPr>
              <a:t>优点：</a:t>
            </a:r>
            <a:endParaRPr lang="en-US" altLang="zh-CN" sz="2000" dirty="0" smtClean="0">
              <a:solidFill>
                <a:schemeClr val="tx2"/>
              </a:solidFill>
              <a:latin typeface="华文中宋" panose="02010600040101010101" pitchFamily="2" charset="-122"/>
              <a:ea typeface="华文中宋" panose="02010600040101010101" pitchFamily="2" charset="-122"/>
            </a:endParaRPr>
          </a:p>
          <a:p>
            <a:pPr>
              <a:lnSpc>
                <a:spcPct val="90000"/>
              </a:lnSpc>
            </a:pPr>
            <a:endParaRPr lang="en-US" altLang="zh-CN" sz="2000" dirty="0" smtClean="0">
              <a:solidFill>
                <a:schemeClr val="tx2"/>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1.</a:t>
            </a:r>
            <a:r>
              <a:rPr lang="zh-CN" altLang="en-US" dirty="0" smtClean="0">
                <a:solidFill>
                  <a:schemeClr val="tx2"/>
                </a:solidFill>
                <a:latin typeface="华文中宋" panose="02010600040101010101" pitchFamily="2" charset="-122"/>
                <a:ea typeface="华文中宋" panose="02010600040101010101" pitchFamily="2" charset="-122"/>
              </a:rPr>
              <a:t>一次性</a:t>
            </a:r>
            <a:r>
              <a:rPr lang="zh-CN" altLang="en-US" dirty="0">
                <a:solidFill>
                  <a:schemeClr val="tx2"/>
                </a:solidFill>
                <a:latin typeface="华文中宋" panose="02010600040101010101" pitchFamily="2" charset="-122"/>
                <a:ea typeface="华文中宋" panose="02010600040101010101" pitchFamily="2" charset="-122"/>
              </a:rPr>
              <a:t>得到聚类树，后期再分类无需重新计算；</a:t>
            </a:r>
          </a:p>
          <a:p>
            <a:r>
              <a:rPr lang="en-US" altLang="zh-CN" dirty="0" smtClean="0">
                <a:solidFill>
                  <a:schemeClr val="tx2"/>
                </a:solidFill>
                <a:latin typeface="华文中宋" panose="02010600040101010101" pitchFamily="2" charset="-122"/>
                <a:ea typeface="华文中宋" panose="02010600040101010101" pitchFamily="2" charset="-122"/>
              </a:rPr>
              <a:t>2.</a:t>
            </a:r>
            <a:r>
              <a:rPr lang="zh-CN" altLang="en-US" dirty="0" smtClean="0">
                <a:solidFill>
                  <a:schemeClr val="tx2"/>
                </a:solidFill>
                <a:latin typeface="华文中宋" panose="02010600040101010101" pitchFamily="2" charset="-122"/>
                <a:ea typeface="华文中宋" panose="02010600040101010101" pitchFamily="2" charset="-122"/>
              </a:rPr>
              <a:t>相似度</a:t>
            </a:r>
            <a:r>
              <a:rPr lang="zh-CN" altLang="en-US" dirty="0">
                <a:solidFill>
                  <a:schemeClr val="tx2"/>
                </a:solidFill>
                <a:latin typeface="华文中宋" panose="02010600040101010101" pitchFamily="2" charset="-122"/>
                <a:ea typeface="华文中宋" panose="02010600040101010101" pitchFamily="2" charset="-122"/>
              </a:rPr>
              <a:t>规则容易定义；</a:t>
            </a:r>
          </a:p>
          <a:p>
            <a:r>
              <a:rPr lang="en-US" altLang="zh-CN" dirty="0" smtClean="0">
                <a:solidFill>
                  <a:schemeClr val="tx2"/>
                </a:solidFill>
                <a:latin typeface="华文中宋" panose="02010600040101010101" pitchFamily="2" charset="-122"/>
                <a:ea typeface="华文中宋" panose="02010600040101010101" pitchFamily="2" charset="-122"/>
              </a:rPr>
              <a:t>3.</a:t>
            </a:r>
            <a:r>
              <a:rPr lang="zh-CN" altLang="en-US" dirty="0" smtClean="0">
                <a:solidFill>
                  <a:schemeClr val="tx2"/>
                </a:solidFill>
                <a:latin typeface="华文中宋" panose="02010600040101010101" pitchFamily="2" charset="-122"/>
                <a:ea typeface="华文中宋" panose="02010600040101010101" pitchFamily="2" charset="-122"/>
              </a:rPr>
              <a:t>可以</a:t>
            </a:r>
            <a:r>
              <a:rPr lang="zh-CN" altLang="en-US" dirty="0">
                <a:solidFill>
                  <a:schemeClr val="tx2"/>
                </a:solidFill>
                <a:latin typeface="华文中宋" panose="02010600040101010101" pitchFamily="2" charset="-122"/>
                <a:ea typeface="华文中宋" panose="02010600040101010101" pitchFamily="2" charset="-122"/>
              </a:rPr>
              <a:t>发现类别的层次关系</a:t>
            </a:r>
            <a:r>
              <a:rPr lang="zh-CN" altLang="en-US" dirty="0" smtClean="0">
                <a:solidFill>
                  <a:schemeClr val="tx2"/>
                </a:solidFill>
                <a:latin typeface="华文中宋" panose="02010600040101010101" pitchFamily="2" charset="-122"/>
                <a:ea typeface="华文中宋" panose="02010600040101010101" pitchFamily="2" charset="-122"/>
              </a:rPr>
              <a:t>。</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r>
              <a:rPr lang="zh-CN" altLang="en-US" dirty="0" smtClean="0">
                <a:solidFill>
                  <a:schemeClr val="tx2"/>
                </a:solidFill>
                <a:latin typeface="华文中宋" panose="02010600040101010101" pitchFamily="2" charset="-122"/>
                <a:ea typeface="华文中宋" panose="02010600040101010101" pitchFamily="2" charset="-122"/>
              </a:rPr>
              <a:t>缺点：</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1.</a:t>
            </a:r>
            <a:r>
              <a:rPr lang="zh-CN" altLang="en-US" dirty="0" smtClean="0">
                <a:solidFill>
                  <a:schemeClr val="tx2"/>
                </a:solidFill>
                <a:latin typeface="华文中宋" panose="02010600040101010101" pitchFamily="2" charset="-122"/>
                <a:ea typeface="华文中宋" panose="02010600040101010101" pitchFamily="2" charset="-122"/>
              </a:rPr>
              <a:t>计算</a:t>
            </a:r>
            <a:r>
              <a:rPr lang="zh-CN" altLang="en-US" dirty="0">
                <a:solidFill>
                  <a:schemeClr val="tx2"/>
                </a:solidFill>
                <a:latin typeface="华文中宋" panose="02010600040101010101" pitchFamily="2" charset="-122"/>
                <a:ea typeface="华文中宋" panose="02010600040101010101" pitchFamily="2" charset="-122"/>
              </a:rPr>
              <a:t>复杂度高，不适合数据量大的；</a:t>
            </a:r>
          </a:p>
          <a:p>
            <a:r>
              <a:rPr lang="en-US" altLang="zh-CN" dirty="0" smtClean="0">
                <a:solidFill>
                  <a:schemeClr val="tx2"/>
                </a:solidFill>
                <a:latin typeface="华文中宋" panose="02010600040101010101" pitchFamily="2" charset="-122"/>
                <a:ea typeface="华文中宋" panose="02010600040101010101" pitchFamily="2" charset="-122"/>
              </a:rPr>
              <a:t>2.</a:t>
            </a:r>
            <a:r>
              <a:rPr lang="zh-CN" altLang="en-US" dirty="0" smtClean="0">
                <a:solidFill>
                  <a:schemeClr val="tx2"/>
                </a:solidFill>
                <a:latin typeface="华文中宋" panose="02010600040101010101" pitchFamily="2" charset="-122"/>
                <a:ea typeface="华文中宋" panose="02010600040101010101" pitchFamily="2" charset="-122"/>
              </a:rPr>
              <a:t>奇异值可能会产生很大影响。</a:t>
            </a:r>
            <a:endParaRPr lang="zh-CN" altLang="en-US" dirty="0">
              <a:solidFill>
                <a:schemeClr val="tx2"/>
              </a:solidFill>
              <a:latin typeface="华文中宋" panose="02010600040101010101" pitchFamily="2" charset="-122"/>
              <a:ea typeface="华文中宋" panose="02010600040101010101" pitchFamily="2" charset="-122"/>
            </a:endParaRPr>
          </a:p>
          <a:p>
            <a:endParaRPr lang="en-US" altLang="zh-CN" dirty="0" smtClean="0">
              <a:solidFill>
                <a:schemeClr val="tx2"/>
              </a:solidFill>
            </a:endParaRPr>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椭圆 3"/>
          <p:cNvSpPr/>
          <p:nvPr/>
        </p:nvSpPr>
        <p:spPr>
          <a:xfrm>
            <a:off x="1701924" y="4581128"/>
            <a:ext cx="1080120" cy="43204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5" name="椭圆 4"/>
          <p:cNvSpPr/>
          <p:nvPr/>
        </p:nvSpPr>
        <p:spPr>
          <a:xfrm>
            <a:off x="2854052" y="4581128"/>
            <a:ext cx="1008112" cy="43204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6" name="椭圆 5"/>
          <p:cNvSpPr/>
          <p:nvPr/>
        </p:nvSpPr>
        <p:spPr>
          <a:xfrm>
            <a:off x="4006180" y="4581128"/>
            <a:ext cx="936104" cy="43204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7" name="椭圆 6"/>
          <p:cNvSpPr/>
          <p:nvPr/>
        </p:nvSpPr>
        <p:spPr>
          <a:xfrm>
            <a:off x="5133450" y="4538005"/>
            <a:ext cx="720080" cy="432048"/>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cxnSp>
        <p:nvCxnSpPr>
          <p:cNvPr id="9" name="曲线连接符 8"/>
          <p:cNvCxnSpPr>
            <a:stCxn id="4" idx="4"/>
          </p:cNvCxnSpPr>
          <p:nvPr/>
        </p:nvCxnSpPr>
        <p:spPr>
          <a:xfrm rot="16200000" flipH="1">
            <a:off x="2259986" y="4995174"/>
            <a:ext cx="720080" cy="75608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曲线连接符 10"/>
          <p:cNvCxnSpPr/>
          <p:nvPr/>
        </p:nvCxnSpPr>
        <p:spPr>
          <a:xfrm rot="16200000" flipH="1">
            <a:off x="3099867" y="5271420"/>
            <a:ext cx="792088" cy="27560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曲线连接符 12"/>
          <p:cNvCxnSpPr>
            <a:stCxn id="6" idx="4"/>
          </p:cNvCxnSpPr>
          <p:nvPr/>
        </p:nvCxnSpPr>
        <p:spPr>
          <a:xfrm rot="5400000">
            <a:off x="3916170" y="5247202"/>
            <a:ext cx="792088" cy="32403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曲线连接符 14"/>
          <p:cNvCxnSpPr>
            <a:stCxn id="7" idx="4"/>
          </p:cNvCxnSpPr>
          <p:nvPr/>
        </p:nvCxnSpPr>
        <p:spPr>
          <a:xfrm rot="5400000">
            <a:off x="4656266" y="4968039"/>
            <a:ext cx="835211" cy="83923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单圆角矩形 16"/>
          <p:cNvSpPr/>
          <p:nvPr/>
        </p:nvSpPr>
        <p:spPr>
          <a:xfrm>
            <a:off x="2890056" y="5805264"/>
            <a:ext cx="1944216" cy="576064"/>
          </a:xfrm>
          <a:prstGeom prst="snipRoundRect">
            <a:avLst/>
          </a:prstGeom>
          <a:ln w="6350"/>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分为</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个簇</a:t>
            </a:r>
            <a:endParaRPr lang="zh-CN" altLang="en-US" sz="1600" dirty="0">
              <a:latin typeface="微软雅黑" panose="020B0503020204020204" pitchFamily="34" charset="-122"/>
              <a:ea typeface="微软雅黑" panose="020B0503020204020204" pitchFamily="34" charset="-122"/>
            </a:endParaRPr>
          </a:p>
        </p:txBody>
      </p:sp>
      <p:sp>
        <p:nvSpPr>
          <p:cNvPr id="19" name="椭圆 18"/>
          <p:cNvSpPr/>
          <p:nvPr/>
        </p:nvSpPr>
        <p:spPr>
          <a:xfrm rot="21367812">
            <a:off x="1647727" y="2798231"/>
            <a:ext cx="2182801" cy="1056455"/>
          </a:xfrm>
          <a:prstGeom prst="ellipse">
            <a:avLst/>
          </a:prstGeom>
          <a:no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20" name="椭圆 19"/>
          <p:cNvSpPr/>
          <p:nvPr/>
        </p:nvSpPr>
        <p:spPr>
          <a:xfrm>
            <a:off x="3935698" y="2910285"/>
            <a:ext cx="2086706" cy="849462"/>
          </a:xfrm>
          <a:prstGeom prst="ellipse">
            <a:avLst/>
          </a:prstGeom>
          <a:no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cxnSp>
        <p:nvCxnSpPr>
          <p:cNvPr id="22" name="曲线连接符 21"/>
          <p:cNvCxnSpPr>
            <a:stCxn id="19" idx="0"/>
          </p:cNvCxnSpPr>
          <p:nvPr/>
        </p:nvCxnSpPr>
        <p:spPr>
          <a:xfrm rot="5400000" flipH="1" flipV="1">
            <a:off x="2835305" y="2001030"/>
            <a:ext cx="666579" cy="9302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0"/>
          </p:cNvCxnSpPr>
          <p:nvPr/>
        </p:nvCxnSpPr>
        <p:spPr>
          <a:xfrm rot="16200000" flipV="1">
            <a:off x="4247918" y="2179151"/>
            <a:ext cx="777429" cy="684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单圆角矩形 24"/>
          <p:cNvSpPr/>
          <p:nvPr/>
        </p:nvSpPr>
        <p:spPr>
          <a:xfrm>
            <a:off x="2998069" y="1599508"/>
            <a:ext cx="2135381" cy="533348"/>
          </a:xfrm>
          <a:prstGeom prst="snipRoundRect">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600" dirty="0" smtClean="0">
                <a:solidFill>
                  <a:schemeClr val="tx2"/>
                </a:solidFill>
                <a:latin typeface="等线 Light" panose="02010600030101010101" pitchFamily="2" charset="-122"/>
                <a:ea typeface="等线 Light" panose="02010600030101010101" pitchFamily="2" charset="-122"/>
              </a:rPr>
              <a:t>分为</a:t>
            </a:r>
            <a:r>
              <a:rPr lang="en-US" altLang="zh-CN" sz="1600" dirty="0" smtClean="0">
                <a:solidFill>
                  <a:schemeClr val="tx2"/>
                </a:solidFill>
                <a:latin typeface="等线 Light" panose="02010600030101010101" pitchFamily="2" charset="-122"/>
                <a:ea typeface="等线 Light" panose="02010600030101010101" pitchFamily="2" charset="-122"/>
              </a:rPr>
              <a:t>2</a:t>
            </a:r>
            <a:r>
              <a:rPr lang="zh-CN" altLang="en-US" sz="1600" dirty="0" smtClean="0">
                <a:solidFill>
                  <a:schemeClr val="tx2"/>
                </a:solidFill>
                <a:latin typeface="等线 Light" panose="02010600030101010101" pitchFamily="2" charset="-122"/>
                <a:ea typeface="等线 Light" panose="02010600030101010101" pitchFamily="2" charset="-122"/>
              </a:rPr>
              <a:t>个簇</a:t>
            </a:r>
            <a:endParaRPr lang="zh-CN" altLang="en-US" sz="1600" dirty="0">
              <a:solidFill>
                <a:schemeClr val="tx2"/>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9" grpId="0" animBg="1"/>
      <p:bldP spid="20"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5"/>
          <p:cNvSpPr txBox="1">
            <a:spLocks/>
          </p:cNvSpPr>
          <p:nvPr/>
        </p:nvSpPr>
        <p:spPr>
          <a:xfrm>
            <a:off x="1217614" y="764704"/>
            <a:ext cx="4709160" cy="838201"/>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a:lstStyle>
          <a:p>
            <a:pPr marL="0" indent="0">
              <a:spcBef>
                <a:spcPts val="0"/>
              </a:spcBef>
              <a:buNone/>
            </a:pPr>
            <a:r>
              <a:rPr lang="en-US" altLang="zh-CN" cap="all" dirty="0">
                <a:solidFill>
                  <a:schemeClr val="tx1">
                    <a:lumMod val="50000"/>
                  </a:schemeClr>
                </a:solidFill>
                <a:latin typeface="微软雅黑" pitchFamily="34" charset="-122"/>
                <a:ea typeface="微软雅黑" pitchFamily="34" charset="-122"/>
              </a:rPr>
              <a:t>2.3</a:t>
            </a:r>
            <a:r>
              <a:rPr lang="zh-CN" altLang="en-US" cap="all" dirty="0">
                <a:solidFill>
                  <a:schemeClr val="tx1">
                    <a:lumMod val="50000"/>
                  </a:schemeClr>
                </a:solidFill>
                <a:latin typeface="微软雅黑" pitchFamily="34" charset="-122"/>
                <a:ea typeface="微软雅黑" pitchFamily="34" charset="-122"/>
              </a:rPr>
              <a:t>密度</a:t>
            </a:r>
            <a:r>
              <a:rPr lang="zh-CN" altLang="en-US" cap="all" dirty="0" smtClean="0">
                <a:solidFill>
                  <a:schemeClr val="tx1">
                    <a:lumMod val="50000"/>
                  </a:schemeClr>
                </a:solidFill>
                <a:latin typeface="微软雅黑" pitchFamily="34" charset="-122"/>
                <a:ea typeface="微软雅黑" pitchFamily="34" charset="-122"/>
              </a:rPr>
              <a:t>聚类</a:t>
            </a:r>
            <a:endParaRPr lang="zh-CN" altLang="en-US" cap="all" dirty="0">
              <a:solidFill>
                <a:schemeClr val="tx1">
                  <a:lumMod val="50000"/>
                </a:schemeClr>
              </a:solidFill>
              <a:latin typeface="微软雅黑" pitchFamily="34" charset="-122"/>
              <a:ea typeface="微软雅黑" pitchFamily="34" charset="-122"/>
            </a:endParaRPr>
          </a:p>
        </p:txBody>
      </p:sp>
      <p:sp>
        <p:nvSpPr>
          <p:cNvPr id="4" name="内容占位符 1"/>
          <p:cNvSpPr txBox="1">
            <a:spLocks/>
          </p:cNvSpPr>
          <p:nvPr/>
        </p:nvSpPr>
        <p:spPr>
          <a:xfrm>
            <a:off x="1217614" y="2348880"/>
            <a:ext cx="9753600" cy="3134072"/>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a:lstStyle>
          <a:p>
            <a:r>
              <a:rPr lang="zh-CN" altLang="en-US" sz="2000" dirty="0" smtClean="0">
                <a:solidFill>
                  <a:schemeClr val="tx2"/>
                </a:solidFill>
                <a:latin typeface="华文中宋" panose="02010600040101010101" pitchFamily="2" charset="-122"/>
                <a:ea typeface="华文中宋" panose="02010600040101010101" pitchFamily="2" charset="-122"/>
              </a:rPr>
              <a:t>思想：（</a:t>
            </a:r>
            <a:r>
              <a:rPr lang="zh-CN" altLang="en-US" sz="2000" dirty="0">
                <a:solidFill>
                  <a:schemeClr val="tx2"/>
                </a:solidFill>
                <a:latin typeface="华文中宋" panose="02010600040101010101" pitchFamily="2" charset="-122"/>
                <a:ea typeface="华文中宋" panose="02010600040101010101" pitchFamily="2" charset="-122"/>
              </a:rPr>
              <a:t>以</a:t>
            </a:r>
            <a:r>
              <a:rPr lang="en-US" altLang="zh-CN" sz="2000" dirty="0" smtClean="0">
                <a:solidFill>
                  <a:schemeClr val="tx2"/>
                </a:solidFill>
                <a:latin typeface="华文中宋" panose="02010600040101010101" pitchFamily="2" charset="-122"/>
                <a:ea typeface="华文中宋" panose="02010600040101010101" pitchFamily="2" charset="-122"/>
              </a:rPr>
              <a:t>DBSCAN</a:t>
            </a:r>
            <a:r>
              <a:rPr lang="zh-CN" altLang="en-US" sz="2000" dirty="0" smtClean="0">
                <a:solidFill>
                  <a:schemeClr val="tx2"/>
                </a:solidFill>
                <a:latin typeface="华文中宋" panose="02010600040101010101" pitchFamily="2" charset="-122"/>
                <a:ea typeface="华文中宋" panose="02010600040101010101" pitchFamily="2" charset="-122"/>
              </a:rPr>
              <a:t>为例）</a:t>
            </a:r>
            <a:endParaRPr lang="en-US" altLang="zh-CN" sz="2000" dirty="0" smtClean="0">
              <a:solidFill>
                <a:schemeClr val="tx2"/>
              </a:solidFill>
              <a:latin typeface="华文中宋" panose="02010600040101010101" pitchFamily="2" charset="-122"/>
              <a:ea typeface="华文中宋" panose="02010600040101010101" pitchFamily="2" charset="-122"/>
            </a:endParaRPr>
          </a:p>
          <a:p>
            <a:pPr marL="45720" indent="0">
              <a:buNone/>
            </a:pPr>
            <a:r>
              <a:rPr lang="en-US" altLang="zh-CN" sz="2000" dirty="0">
                <a:solidFill>
                  <a:schemeClr val="tx2"/>
                </a:solidFill>
                <a:latin typeface="华文中宋" panose="02010600040101010101" pitchFamily="2" charset="-122"/>
                <a:ea typeface="华文中宋" panose="02010600040101010101" pitchFamily="2" charset="-122"/>
              </a:rPr>
              <a:t> </a:t>
            </a:r>
            <a:r>
              <a:rPr lang="en-US" altLang="zh-CN" sz="2000" dirty="0" smtClean="0">
                <a:solidFill>
                  <a:schemeClr val="tx2"/>
                </a:solidFill>
                <a:latin typeface="华文中宋" panose="02010600040101010101" pitchFamily="2" charset="-122"/>
                <a:ea typeface="华文中宋" panose="02010600040101010101" pitchFamily="2" charset="-122"/>
              </a:rPr>
              <a:t>      </a:t>
            </a:r>
            <a:r>
              <a:rPr lang="zh-CN" altLang="en-US" sz="2000" dirty="0" smtClean="0">
                <a:solidFill>
                  <a:schemeClr val="tx2"/>
                </a:solidFill>
                <a:latin typeface="华文中宋" panose="02010600040101010101" pitchFamily="2" charset="-122"/>
                <a:ea typeface="华文中宋" panose="02010600040101010101" pitchFamily="2" charset="-122"/>
              </a:rPr>
              <a:t>当</a:t>
            </a:r>
            <a:r>
              <a:rPr lang="zh-CN" altLang="en-US" sz="2000" dirty="0">
                <a:solidFill>
                  <a:schemeClr val="tx2"/>
                </a:solidFill>
                <a:latin typeface="华文中宋" panose="02010600040101010101" pitchFamily="2" charset="-122"/>
                <a:ea typeface="华文中宋" panose="02010600040101010101" pitchFamily="2" charset="-122"/>
              </a:rPr>
              <a:t>样本点的密度大于某阈值时，则将样本点添加到最近的簇中</a:t>
            </a:r>
            <a:r>
              <a:rPr lang="zh-CN" altLang="en-US" sz="2000" dirty="0" smtClean="0">
                <a:solidFill>
                  <a:schemeClr val="tx2"/>
                </a:solidFill>
                <a:latin typeface="华文中宋" panose="02010600040101010101" pitchFamily="2" charset="-122"/>
                <a:ea typeface="华文中宋" panose="02010600040101010101" pitchFamily="2" charset="-122"/>
              </a:rPr>
              <a:t>。</a:t>
            </a:r>
            <a:endParaRPr lang="en-US" altLang="zh-CN" sz="2000" dirty="0" smtClean="0">
              <a:solidFill>
                <a:schemeClr val="tx2"/>
              </a:solidFill>
              <a:latin typeface="华文中宋" panose="02010600040101010101" pitchFamily="2" charset="-122"/>
              <a:ea typeface="华文中宋" panose="02010600040101010101" pitchFamily="2" charset="-122"/>
            </a:endParaRPr>
          </a:p>
          <a:p>
            <a:r>
              <a:rPr lang="zh-CN" altLang="en-US" sz="2000" dirty="0" smtClean="0">
                <a:solidFill>
                  <a:schemeClr val="tx2"/>
                </a:solidFill>
                <a:latin typeface="华文中宋" panose="02010600040101010101" pitchFamily="2" charset="-122"/>
                <a:ea typeface="华文中宋" panose="02010600040101010101" pitchFamily="2" charset="-122"/>
              </a:rPr>
              <a:t>概念：</a:t>
            </a:r>
            <a:endParaRPr lang="en-US" altLang="zh-CN" sz="2000" dirty="0" smtClean="0">
              <a:solidFill>
                <a:schemeClr val="tx2"/>
              </a:solidFill>
              <a:latin typeface="华文中宋" panose="02010600040101010101" pitchFamily="2" charset="-122"/>
              <a:ea typeface="华文中宋" panose="02010600040101010101" pitchFamily="2" charset="-122"/>
            </a:endParaRPr>
          </a:p>
          <a:p>
            <a:pPr marL="45720" indent="0">
              <a:buNone/>
            </a:pPr>
            <a:r>
              <a:rPr lang="zh-CN" altLang="en-US" sz="2000" dirty="0" smtClean="0">
                <a:solidFill>
                  <a:schemeClr val="tx2"/>
                </a:solidFill>
                <a:latin typeface="华文中宋" panose="02010600040101010101" pitchFamily="2" charset="-122"/>
                <a:ea typeface="华文中宋" panose="02010600040101010101" pitchFamily="2" charset="-122"/>
              </a:rPr>
              <a:t>       对象</a:t>
            </a:r>
            <a:r>
              <a:rPr lang="zh-CN" altLang="en-US" sz="2000" dirty="0">
                <a:solidFill>
                  <a:schemeClr val="tx2"/>
                </a:solidFill>
                <a:latin typeface="华文中宋" panose="02010600040101010101" pitchFamily="2" charset="-122"/>
                <a:ea typeface="华文中宋" panose="02010600040101010101" pitchFamily="2" charset="-122"/>
              </a:rPr>
              <a:t>的</a:t>
            </a:r>
            <a:r>
              <a:rPr lang="en-US" altLang="zh-CN" sz="2000" dirty="0">
                <a:solidFill>
                  <a:schemeClr val="tx2"/>
                </a:solidFill>
                <a:latin typeface="华文中宋" panose="02010600040101010101" pitchFamily="2" charset="-122"/>
                <a:ea typeface="华文中宋" panose="02010600040101010101" pitchFamily="2" charset="-122"/>
              </a:rPr>
              <a:t>ε-</a:t>
            </a:r>
            <a:r>
              <a:rPr lang="zh-CN" altLang="en-US" sz="2000" dirty="0">
                <a:solidFill>
                  <a:schemeClr val="tx2"/>
                </a:solidFill>
                <a:latin typeface="华文中宋" panose="02010600040101010101" pitchFamily="2" charset="-122"/>
                <a:ea typeface="华文中宋" panose="02010600040101010101" pitchFamily="2" charset="-122"/>
              </a:rPr>
              <a:t>邻域：给定对象在半径</a:t>
            </a:r>
            <a:r>
              <a:rPr lang="en-US" altLang="zh-CN" sz="2000" dirty="0">
                <a:solidFill>
                  <a:schemeClr val="tx2"/>
                </a:solidFill>
                <a:latin typeface="华文中宋" panose="02010600040101010101" pitchFamily="2" charset="-122"/>
                <a:ea typeface="华文中宋" panose="02010600040101010101" pitchFamily="2" charset="-122"/>
              </a:rPr>
              <a:t>ε</a:t>
            </a:r>
            <a:r>
              <a:rPr lang="zh-CN" altLang="en-US" sz="2000" dirty="0">
                <a:solidFill>
                  <a:schemeClr val="tx2"/>
                </a:solidFill>
                <a:latin typeface="华文中宋" panose="02010600040101010101" pitchFamily="2" charset="-122"/>
                <a:ea typeface="华文中宋" panose="02010600040101010101" pitchFamily="2" charset="-122"/>
              </a:rPr>
              <a:t>内的</a:t>
            </a:r>
            <a:r>
              <a:rPr lang="zh-CN" altLang="en-US" sz="2000" dirty="0" smtClean="0">
                <a:solidFill>
                  <a:schemeClr val="tx2"/>
                </a:solidFill>
                <a:latin typeface="华文中宋" panose="02010600040101010101" pitchFamily="2" charset="-122"/>
                <a:ea typeface="华文中宋" panose="02010600040101010101" pitchFamily="2" charset="-122"/>
              </a:rPr>
              <a:t>区域</a:t>
            </a:r>
            <a:endParaRPr lang="en-US" altLang="zh-CN" sz="2000" dirty="0" smtClean="0">
              <a:solidFill>
                <a:schemeClr val="tx2"/>
              </a:solidFill>
              <a:latin typeface="华文中宋" panose="02010600040101010101" pitchFamily="2" charset="-122"/>
              <a:ea typeface="华文中宋" panose="02010600040101010101" pitchFamily="2" charset="-122"/>
            </a:endParaRPr>
          </a:p>
          <a:p>
            <a:pPr marL="45720" indent="0">
              <a:buNone/>
            </a:pPr>
            <a:r>
              <a:rPr lang="zh-CN" altLang="en-US" sz="2000" dirty="0" smtClean="0">
                <a:solidFill>
                  <a:schemeClr val="tx2"/>
                </a:solidFill>
                <a:latin typeface="华文中宋" panose="02010600040101010101" pitchFamily="2" charset="-122"/>
                <a:ea typeface="华文中宋" panose="02010600040101010101" pitchFamily="2" charset="-122"/>
              </a:rPr>
              <a:t>       核心</a:t>
            </a:r>
            <a:r>
              <a:rPr lang="zh-CN" altLang="en-US" sz="2000" dirty="0">
                <a:solidFill>
                  <a:schemeClr val="tx2"/>
                </a:solidFill>
                <a:latin typeface="华文中宋" panose="02010600040101010101" pitchFamily="2" charset="-122"/>
                <a:ea typeface="华文中宋" panose="02010600040101010101" pitchFamily="2" charset="-122"/>
              </a:rPr>
              <a:t>对象：对于给定的数目</a:t>
            </a:r>
            <a:r>
              <a:rPr lang="en-US" altLang="zh-CN" sz="2000" dirty="0">
                <a:solidFill>
                  <a:schemeClr val="tx2"/>
                </a:solidFill>
                <a:latin typeface="华文中宋" panose="02010600040101010101" pitchFamily="2" charset="-122"/>
                <a:ea typeface="华文中宋" panose="02010600040101010101" pitchFamily="2" charset="-122"/>
              </a:rPr>
              <a:t>m</a:t>
            </a:r>
            <a:r>
              <a:rPr lang="zh-CN" altLang="en-US" sz="2000" dirty="0">
                <a:solidFill>
                  <a:schemeClr val="tx2"/>
                </a:solidFill>
                <a:latin typeface="华文中宋" panose="02010600040101010101" pitchFamily="2" charset="-122"/>
                <a:ea typeface="华文中宋" panose="02010600040101010101" pitchFamily="2" charset="-122"/>
              </a:rPr>
              <a:t>，如果一个对象的</a:t>
            </a:r>
            <a:r>
              <a:rPr lang="en-US" altLang="zh-CN" sz="2000" dirty="0">
                <a:solidFill>
                  <a:schemeClr val="tx2"/>
                </a:solidFill>
                <a:latin typeface="华文中宋" panose="02010600040101010101" pitchFamily="2" charset="-122"/>
                <a:ea typeface="华文中宋" panose="02010600040101010101" pitchFamily="2" charset="-122"/>
              </a:rPr>
              <a:t>ε-</a:t>
            </a:r>
            <a:r>
              <a:rPr lang="zh-CN" altLang="en-US" sz="2000" dirty="0">
                <a:solidFill>
                  <a:schemeClr val="tx2"/>
                </a:solidFill>
                <a:latin typeface="华文中宋" panose="02010600040101010101" pitchFamily="2" charset="-122"/>
                <a:ea typeface="华文中宋" panose="02010600040101010101" pitchFamily="2" charset="-122"/>
              </a:rPr>
              <a:t>邻域至少包含</a:t>
            </a:r>
            <a:r>
              <a:rPr lang="en-US" altLang="zh-CN" sz="2000" dirty="0">
                <a:solidFill>
                  <a:schemeClr val="tx2"/>
                </a:solidFill>
                <a:latin typeface="华文中宋" panose="02010600040101010101" pitchFamily="2" charset="-122"/>
                <a:ea typeface="华文中宋" panose="02010600040101010101" pitchFamily="2" charset="-122"/>
              </a:rPr>
              <a:t>m</a:t>
            </a:r>
            <a:r>
              <a:rPr lang="zh-CN" altLang="en-US" sz="2000" dirty="0">
                <a:solidFill>
                  <a:schemeClr val="tx2"/>
                </a:solidFill>
                <a:latin typeface="华文中宋" panose="02010600040101010101" pitchFamily="2" charset="-122"/>
                <a:ea typeface="华文中宋" panose="02010600040101010101" pitchFamily="2" charset="-122"/>
              </a:rPr>
              <a:t>个对象，则</a:t>
            </a:r>
            <a:r>
              <a:rPr lang="zh-CN" altLang="en-US" sz="2000" dirty="0" smtClean="0">
                <a:solidFill>
                  <a:schemeClr val="tx2"/>
                </a:solidFill>
                <a:latin typeface="华文中宋" panose="02010600040101010101" pitchFamily="2" charset="-122"/>
                <a:ea typeface="华文中宋" panose="02010600040101010101" pitchFamily="2" charset="-122"/>
              </a:rPr>
              <a:t>称        </a:t>
            </a:r>
            <a:r>
              <a:rPr lang="en-US" altLang="zh-CN" sz="2000" dirty="0" smtClean="0">
                <a:solidFill>
                  <a:schemeClr val="tx2"/>
                </a:solidFill>
                <a:latin typeface="华文中宋" panose="02010600040101010101" pitchFamily="2" charset="-122"/>
                <a:ea typeface="华文中宋" panose="02010600040101010101" pitchFamily="2" charset="-122"/>
              </a:rPr>
              <a:t>  </a:t>
            </a:r>
            <a:r>
              <a:rPr lang="zh-CN" altLang="en-US" sz="2000" dirty="0" smtClean="0">
                <a:solidFill>
                  <a:schemeClr val="tx2"/>
                </a:solidFill>
                <a:latin typeface="华文中宋" panose="02010600040101010101" pitchFamily="2" charset="-122"/>
                <a:ea typeface="华文中宋" panose="02010600040101010101" pitchFamily="2" charset="-122"/>
              </a:rPr>
              <a:t>该</a:t>
            </a:r>
            <a:r>
              <a:rPr lang="zh-CN" altLang="en-US" sz="2000" dirty="0">
                <a:solidFill>
                  <a:schemeClr val="tx2"/>
                </a:solidFill>
                <a:latin typeface="华文中宋" panose="02010600040101010101" pitchFamily="2" charset="-122"/>
                <a:ea typeface="华文中宋" panose="02010600040101010101" pitchFamily="2" charset="-122"/>
              </a:rPr>
              <a:t>对象为</a:t>
            </a:r>
            <a:r>
              <a:rPr lang="zh-CN" altLang="en-US" sz="2000" dirty="0" smtClean="0">
                <a:solidFill>
                  <a:schemeClr val="tx2"/>
                </a:solidFill>
                <a:latin typeface="华文中宋" panose="02010600040101010101" pitchFamily="2" charset="-122"/>
                <a:ea typeface="华文中宋" panose="02010600040101010101" pitchFamily="2" charset="-122"/>
              </a:rPr>
              <a:t>核心对象</a:t>
            </a:r>
            <a:r>
              <a:rPr lang="zh-CN" altLang="en-US" sz="2000" dirty="0">
                <a:solidFill>
                  <a:schemeClr val="tx2"/>
                </a:solidFill>
                <a:latin typeface="华文中宋" panose="02010600040101010101" pitchFamily="2" charset="-122"/>
                <a:ea typeface="华文中宋" panose="02010600040101010101" pitchFamily="2" charset="-122"/>
              </a:rPr>
              <a:t>。</a:t>
            </a:r>
            <a:endParaRPr lang="en-US" altLang="zh-CN" sz="2000" dirty="0" smtClean="0">
              <a:solidFill>
                <a:schemeClr val="tx2"/>
              </a:solidFill>
              <a:latin typeface="华文中宋" panose="02010600040101010101" pitchFamily="2" charset="-122"/>
              <a:ea typeface="华文中宋" panose="02010600040101010101" pitchFamily="2" charset="-122"/>
            </a:endParaRPr>
          </a:p>
          <a:p>
            <a:pPr marL="45720" indent="0">
              <a:buNone/>
            </a:pPr>
            <a:endParaRPr lang="zh-CN" altLang="en-US" sz="2000" dirty="0">
              <a:latin typeface="华文中宋" panose="02010600040101010101" pitchFamily="2" charset="-122"/>
              <a:ea typeface="华文中宋" panose="02010600040101010101" pitchFamily="2" charset="-122"/>
            </a:endParaRPr>
          </a:p>
        </p:txBody>
      </p:sp>
      <p:sp>
        <p:nvSpPr>
          <p:cNvPr id="6" name="AutoShape 6" descr="https://img-blog.csdn.net/20170910230331604?watermark/2/text/aHR0cDovL2Jsb2cuY3Nkbi5uZXQvdTAxMzcwOTI3MA==/font/5a6L5L2T/fontsize/400/fill/I0JBQkFCMA==/dissolve/70/gravity/SouthEast"/>
          <p:cNvSpPr>
            <a:spLocks noChangeAspect="1" noChangeArrowheads="1"/>
          </p:cNvSpPr>
          <p:nvPr/>
        </p:nvSpPr>
        <p:spPr bwMode="auto">
          <a:xfrm>
            <a:off x="1217614" y="3573016"/>
            <a:ext cx="2788566" cy="2788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img-blog.csdn.net/201709152210291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0" descr="https://img-blog.csdn.net/20170915221029109"/>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981844" y="908720"/>
            <a:ext cx="3886200" cy="1295400"/>
          </a:xfrm>
        </p:spPr>
        <p:txBody>
          <a:bodyPr>
            <a:normAutofit/>
          </a:bodyPr>
          <a:lstStyle/>
          <a:p>
            <a:r>
              <a:rPr lang="zh-CN" altLang="en-US" dirty="0" smtClean="0">
                <a:latin typeface="微软雅黑" pitchFamily="34" charset="-122"/>
                <a:ea typeface="微软雅黑" pitchFamily="34" charset="-122"/>
              </a:rPr>
              <a:t>图解</a:t>
            </a:r>
            <a:r>
              <a:rPr lang="en-US" altLang="zh-CN" dirty="0" smtClean="0">
                <a:latin typeface="微软雅黑" pitchFamily="34" charset="-122"/>
                <a:ea typeface="微软雅黑" pitchFamily="34" charset="-122"/>
              </a:rPr>
              <a:t>DBSCAN</a:t>
            </a:r>
            <a:endParaRPr lang="en-US" dirty="0">
              <a:latin typeface="微软雅黑" pitchFamily="34" charset="-122"/>
              <a:ea typeface="微软雅黑" pitchFamily="34" charset="-122"/>
            </a:endParaRPr>
          </a:p>
        </p:txBody>
      </p:sp>
      <p:pic>
        <p:nvPicPr>
          <p:cNvPr id="1026" name="Picture 2" descr="https://img-blog.csdn.net/20160720114646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44" y="1700808"/>
            <a:ext cx="243840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net/201607201146497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252" y="1700808"/>
            <a:ext cx="2537941" cy="2219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blog.csdn.net/201607201146534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628" y="1700808"/>
            <a:ext cx="3474231" cy="221932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p:cNvCxnSpPr/>
          <p:nvPr/>
        </p:nvCxnSpPr>
        <p:spPr>
          <a:xfrm>
            <a:off x="3574132" y="2852936"/>
            <a:ext cx="8640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192193" y="2852936"/>
            <a:ext cx="846435" cy="14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线形标注 2 17"/>
              <p:cNvSpPr/>
              <p:nvPr/>
            </p:nvSpPr>
            <p:spPr>
              <a:xfrm>
                <a:off x="1125860" y="4797152"/>
                <a:ext cx="2294384" cy="1296144"/>
              </a:xfrm>
              <a:prstGeom prst="borderCallout2">
                <a:avLst>
                  <a:gd name="adj1" fmla="val 18750"/>
                  <a:gd name="adj2" fmla="val -8333"/>
                  <a:gd name="adj3" fmla="val 18750"/>
                  <a:gd name="adj4" fmla="val -16667"/>
                  <a:gd name="adj5" fmla="val -66893"/>
                  <a:gd name="adj6" fmla="val 91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zh-CN" altLang="en-US" sz="1600" i="1" smtClean="0">
                        <a:solidFill>
                          <a:srgbClr val="FF0000"/>
                        </a:solidFill>
                        <a:latin typeface="Cambria Math" panose="02040503050406030204" pitchFamily="18" charset="0"/>
                      </a:rPr>
                      <m:t>𝜀</m:t>
                    </m:r>
                  </m:oMath>
                </a14:m>
                <a:r>
                  <a:rPr lang="en-US" altLang="zh-CN" sz="1600" dirty="0" smtClean="0">
                    <a:solidFill>
                      <a:srgbClr val="FF0000"/>
                    </a:solidFill>
                    <a:latin typeface="等线 Light" panose="02010600030101010101" pitchFamily="2" charset="-122"/>
                    <a:ea typeface="等线 Light" panose="02010600030101010101" pitchFamily="2" charset="-122"/>
                  </a:rPr>
                  <a:t>=1cm, m=5,</a:t>
                </a:r>
                <a:r>
                  <a:rPr lang="zh-CN" altLang="en-US" sz="1600" dirty="0" smtClean="0">
                    <a:solidFill>
                      <a:srgbClr val="FF0000"/>
                    </a:solidFill>
                    <a:latin typeface="等线 Light" panose="02010600030101010101" pitchFamily="2" charset="-122"/>
                    <a:ea typeface="等线 Light" panose="02010600030101010101" pitchFamily="2" charset="-122"/>
                  </a:rPr>
                  <a:t>则</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dirty="0" smtClean="0">
                    <a:solidFill>
                      <a:srgbClr val="FF0000"/>
                    </a:solidFill>
                    <a:latin typeface="等线 Light" panose="02010600030101010101" pitchFamily="2" charset="-122"/>
                    <a:ea typeface="等线 Light" panose="02010600030101010101" pitchFamily="2" charset="-122"/>
                  </a:rPr>
                  <a:t>是一个核心对象，</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dirty="0" smtClean="0">
                    <a:solidFill>
                      <a:srgbClr val="FF0000"/>
                    </a:solidFill>
                    <a:latin typeface="等线 Light" panose="02010600030101010101" pitchFamily="2" charset="-122"/>
                    <a:ea typeface="等线 Light" panose="02010600030101010101" pitchFamily="2" charset="-122"/>
                  </a:rPr>
                  <a:t>不是。</a:t>
                </a:r>
                <a:endParaRPr lang="en-US" altLang="zh-CN" sz="1600" dirty="0" smtClean="0">
                  <a:solidFill>
                    <a:srgbClr val="FF0000"/>
                  </a:solidFill>
                  <a:latin typeface="等线 Light" panose="02010600030101010101" pitchFamily="2" charset="-122"/>
                  <a:ea typeface="等线 Light" panose="02010600030101010101" pitchFamily="2" charset="-122"/>
                </a:endParaRPr>
              </a:p>
              <a:p>
                <a:r>
                  <a:rPr lang="zh-CN" altLang="en-US" sz="1600" dirty="0" smtClean="0">
                    <a:solidFill>
                      <a:srgbClr val="FF0000"/>
                    </a:solidFill>
                    <a:latin typeface="等线 Light" panose="02010600030101010101" pitchFamily="2" charset="-122"/>
                    <a:ea typeface="等线 Light" panose="02010600030101010101" pitchFamily="2" charset="-122"/>
                  </a:rPr>
                  <a:t>从</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b="1" dirty="0" smtClean="0">
                    <a:solidFill>
                      <a:schemeClr val="tx2"/>
                    </a:solidFill>
                    <a:latin typeface="等线 Light" panose="02010600030101010101" pitchFamily="2" charset="-122"/>
                    <a:ea typeface="等线 Light" panose="02010600030101010101" pitchFamily="2" charset="-122"/>
                  </a:rPr>
                  <a:t>直接密度可达</a:t>
                </a:r>
                <a:endParaRPr lang="zh-CN" altLang="en-US" sz="1600" b="1" dirty="0">
                  <a:solidFill>
                    <a:schemeClr val="tx2"/>
                  </a:solidFill>
                  <a:latin typeface="等线 Light" panose="02010600030101010101" pitchFamily="2" charset="-122"/>
                  <a:ea typeface="等线 Light" panose="02010600030101010101" pitchFamily="2" charset="-122"/>
                </a:endParaRPr>
              </a:p>
            </p:txBody>
          </p:sp>
        </mc:Choice>
        <mc:Fallback xmlns="">
          <p:sp>
            <p:nvSpPr>
              <p:cNvPr id="18" name="线形标注 2 17"/>
              <p:cNvSpPr>
                <a:spLocks noRot="1" noChangeAspect="1" noMove="1" noResize="1" noEditPoints="1" noAdjustHandles="1" noChangeArrowheads="1" noChangeShapeType="1" noTextEdit="1"/>
              </p:cNvSpPr>
              <p:nvPr/>
            </p:nvSpPr>
            <p:spPr>
              <a:xfrm>
                <a:off x="1125860" y="4797152"/>
                <a:ext cx="2294384" cy="1296144"/>
              </a:xfrm>
              <a:prstGeom prst="borderCallout2">
                <a:avLst>
                  <a:gd name="adj1" fmla="val 18750"/>
                  <a:gd name="adj2" fmla="val -8333"/>
                  <a:gd name="adj3" fmla="val 18750"/>
                  <a:gd name="adj4" fmla="val -16667"/>
                  <a:gd name="adj5" fmla="val -66893"/>
                  <a:gd name="adj6" fmla="val 9128"/>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线形标注 2 21"/>
              <p:cNvSpPr/>
              <p:nvPr/>
            </p:nvSpPr>
            <p:spPr>
              <a:xfrm>
                <a:off x="4897809" y="4797152"/>
                <a:ext cx="2294384" cy="1296144"/>
              </a:xfrm>
              <a:prstGeom prst="borderCallout2">
                <a:avLst>
                  <a:gd name="adj1" fmla="val 18750"/>
                  <a:gd name="adj2" fmla="val -8333"/>
                  <a:gd name="adj3" fmla="val 18750"/>
                  <a:gd name="adj4" fmla="val -16667"/>
                  <a:gd name="adj5" fmla="val -66893"/>
                  <a:gd name="adj6" fmla="val 91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FF0000"/>
                    </a:solidFill>
                    <a:latin typeface="等线 Light" panose="02010600030101010101" pitchFamily="2" charset="-122"/>
                    <a:ea typeface="等线 Light" panose="02010600030101010101" pitchFamily="2" charset="-122"/>
                  </a:rPr>
                  <a:t>从</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p1</a:t>
                </a:r>
                <a:r>
                  <a:rPr lang="zh-CN" altLang="en-US" sz="1600" dirty="0" smtClean="0">
                    <a:solidFill>
                      <a:srgbClr val="FF0000"/>
                    </a:solidFill>
                    <a:latin typeface="等线 Light" panose="02010600030101010101" pitchFamily="2" charset="-122"/>
                    <a:ea typeface="等线 Light" panose="02010600030101010101" pitchFamily="2" charset="-122"/>
                  </a:rPr>
                  <a:t>直接密度可达，从</a:t>
                </a:r>
                <a:r>
                  <a:rPr lang="en-US" altLang="zh-CN" sz="1600" dirty="0" smtClean="0">
                    <a:solidFill>
                      <a:srgbClr val="FF0000"/>
                    </a:solidFill>
                    <a:latin typeface="等线 Light" panose="02010600030101010101" pitchFamily="2" charset="-122"/>
                    <a:ea typeface="等线 Light" panose="02010600030101010101" pitchFamily="2" charset="-122"/>
                  </a:rPr>
                  <a:t>p1</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dirty="0" smtClean="0">
                    <a:solidFill>
                      <a:srgbClr val="FF0000"/>
                    </a:solidFill>
                    <a:latin typeface="等线 Light" panose="02010600030101010101" pitchFamily="2" charset="-122"/>
                    <a:ea typeface="等线 Light" panose="02010600030101010101" pitchFamily="2" charset="-122"/>
                  </a:rPr>
                  <a:t>直接密度可达，则从</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dirty="0" smtClean="0">
                    <a:solidFill>
                      <a:srgbClr val="FF0000"/>
                    </a:solidFill>
                    <a:latin typeface="等线 Light" panose="02010600030101010101" pitchFamily="2" charset="-122"/>
                    <a:ea typeface="等线 Light" panose="02010600030101010101" pitchFamily="2" charset="-122"/>
                  </a:rPr>
                  <a:t>关于</a:t>
                </a:r>
                <a14:m>
                  <m:oMath xmlns:m="http://schemas.openxmlformats.org/officeDocument/2006/math">
                    <m:r>
                      <a:rPr lang="zh-CN" altLang="en-US" sz="1600" i="1">
                        <a:solidFill>
                          <a:srgbClr val="FF0000"/>
                        </a:solidFill>
                        <a:latin typeface="Cambria Math" panose="02040503050406030204" pitchFamily="18" charset="0"/>
                      </a:rPr>
                      <m:t>𝜀</m:t>
                    </m:r>
                  </m:oMath>
                </a14:m>
                <a:r>
                  <a:rPr lang="zh-CN" altLang="en-US" sz="1600" dirty="0" smtClean="0">
                    <a:solidFill>
                      <a:srgbClr val="FF0000"/>
                    </a:solidFill>
                    <a:latin typeface="等线 Light" panose="02010600030101010101" pitchFamily="2" charset="-122"/>
                    <a:ea typeface="等线 Light" panose="02010600030101010101" pitchFamily="2" charset="-122"/>
                  </a:rPr>
                  <a:t>和</a:t>
                </a:r>
                <a:r>
                  <a:rPr lang="en-US" altLang="zh-CN" sz="1600" dirty="0" smtClean="0">
                    <a:solidFill>
                      <a:srgbClr val="FF0000"/>
                    </a:solidFill>
                    <a:latin typeface="等线 Light" panose="02010600030101010101" pitchFamily="2" charset="-122"/>
                    <a:ea typeface="等线 Light" panose="02010600030101010101" pitchFamily="2" charset="-122"/>
                  </a:rPr>
                  <a:t>m</a:t>
                </a:r>
                <a:r>
                  <a:rPr lang="zh-CN" altLang="en-US" sz="1600" b="1" dirty="0" smtClean="0">
                    <a:solidFill>
                      <a:schemeClr val="tx2"/>
                    </a:solidFill>
                    <a:latin typeface="等线 Light" panose="02010600030101010101" pitchFamily="2" charset="-122"/>
                    <a:ea typeface="等线 Light" panose="02010600030101010101" pitchFamily="2" charset="-122"/>
                  </a:rPr>
                  <a:t>密度可达</a:t>
                </a:r>
                <a:endParaRPr lang="zh-CN" altLang="en-US" sz="1600" b="1" dirty="0">
                  <a:solidFill>
                    <a:schemeClr val="tx2"/>
                  </a:solidFill>
                  <a:latin typeface="等线 Light" panose="02010600030101010101" pitchFamily="2" charset="-122"/>
                  <a:ea typeface="等线 Light" panose="02010600030101010101" pitchFamily="2" charset="-122"/>
                </a:endParaRPr>
              </a:p>
            </p:txBody>
          </p:sp>
        </mc:Choice>
        <mc:Fallback xmlns="">
          <p:sp>
            <p:nvSpPr>
              <p:cNvPr id="22" name="线形标注 2 21"/>
              <p:cNvSpPr>
                <a:spLocks noRot="1" noChangeAspect="1" noMove="1" noResize="1" noEditPoints="1" noAdjustHandles="1" noChangeArrowheads="1" noChangeShapeType="1" noTextEdit="1"/>
              </p:cNvSpPr>
              <p:nvPr/>
            </p:nvSpPr>
            <p:spPr>
              <a:xfrm>
                <a:off x="4897809" y="4797152"/>
                <a:ext cx="2294384" cy="1296144"/>
              </a:xfrm>
              <a:prstGeom prst="borderCallout2">
                <a:avLst>
                  <a:gd name="adj1" fmla="val 18750"/>
                  <a:gd name="adj2" fmla="val -8333"/>
                  <a:gd name="adj3" fmla="val 18750"/>
                  <a:gd name="adj4" fmla="val -16667"/>
                  <a:gd name="adj5" fmla="val -66893"/>
                  <a:gd name="adj6" fmla="val 9128"/>
                </a:avLst>
              </a:prstGeom>
              <a:blipFill>
                <a:blip r:embed="rId7"/>
                <a:stretch>
                  <a:fillRect r="-2691"/>
                </a:stretch>
              </a:blipFill>
            </p:spPr>
            <p:txBody>
              <a:bodyPr/>
              <a:lstStyle/>
              <a:p>
                <a:r>
                  <a:rPr lang="zh-CN" altLang="en-US">
                    <a:noFill/>
                  </a:rPr>
                  <a:t> </a:t>
                </a:r>
              </a:p>
            </p:txBody>
          </p:sp>
        </mc:Fallback>
      </mc:AlternateContent>
      <p:sp>
        <p:nvSpPr>
          <p:cNvPr id="23" name="线形标注 2 22"/>
          <p:cNvSpPr/>
          <p:nvPr/>
        </p:nvSpPr>
        <p:spPr>
          <a:xfrm>
            <a:off x="8830716" y="4797152"/>
            <a:ext cx="2294384" cy="1296144"/>
          </a:xfrm>
          <a:prstGeom prst="borderCallout2">
            <a:avLst>
              <a:gd name="adj1" fmla="val 18750"/>
              <a:gd name="adj2" fmla="val -8333"/>
              <a:gd name="adj3" fmla="val 18750"/>
              <a:gd name="adj4" fmla="val -16667"/>
              <a:gd name="adj5" fmla="val -66893"/>
              <a:gd name="adj6" fmla="val 91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FF0000"/>
                </a:solidFill>
                <a:latin typeface="等线 Light" panose="02010600030101010101" pitchFamily="2" charset="-122"/>
                <a:ea typeface="等线 Light" panose="02010600030101010101" pitchFamily="2" charset="-122"/>
              </a:rPr>
              <a:t>从</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o</a:t>
            </a:r>
            <a:r>
              <a:rPr lang="zh-CN" altLang="en-US" sz="1600" dirty="0" smtClean="0">
                <a:solidFill>
                  <a:srgbClr val="FF0000"/>
                </a:solidFill>
                <a:latin typeface="等线 Light" panose="02010600030101010101" pitchFamily="2" charset="-122"/>
                <a:ea typeface="等线 Light" panose="02010600030101010101" pitchFamily="2" charset="-122"/>
              </a:rPr>
              <a:t>密度可达，从</a:t>
            </a:r>
            <a:r>
              <a:rPr lang="en-US" altLang="zh-CN" sz="1600" dirty="0" smtClean="0">
                <a:solidFill>
                  <a:srgbClr val="FF0000"/>
                </a:solidFill>
                <a:latin typeface="等线 Light" panose="02010600030101010101" pitchFamily="2" charset="-122"/>
                <a:ea typeface="等线 Light" panose="02010600030101010101" pitchFamily="2" charset="-122"/>
              </a:rPr>
              <a:t>o</a:t>
            </a:r>
            <a:r>
              <a:rPr lang="zh-CN" altLang="en-US" sz="1600" dirty="0" smtClean="0">
                <a:solidFill>
                  <a:srgbClr val="FF0000"/>
                </a:solidFill>
                <a:latin typeface="等线 Light" panose="02010600030101010101" pitchFamily="2" charset="-122"/>
                <a:ea typeface="等线 Light" panose="02010600030101010101" pitchFamily="2" charset="-122"/>
              </a:rPr>
              <a:t>到</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dirty="0" smtClean="0">
                <a:solidFill>
                  <a:srgbClr val="FF0000"/>
                </a:solidFill>
                <a:latin typeface="等线 Light" panose="02010600030101010101" pitchFamily="2" charset="-122"/>
                <a:ea typeface="等线 Light" panose="02010600030101010101" pitchFamily="2" charset="-122"/>
              </a:rPr>
              <a:t>密度可达，则</a:t>
            </a:r>
            <a:r>
              <a:rPr lang="en-US" altLang="zh-CN" sz="1600" dirty="0" smtClean="0">
                <a:solidFill>
                  <a:srgbClr val="FF0000"/>
                </a:solidFill>
                <a:latin typeface="等线 Light" panose="02010600030101010101" pitchFamily="2" charset="-122"/>
                <a:ea typeface="等线 Light" panose="02010600030101010101" pitchFamily="2" charset="-122"/>
              </a:rPr>
              <a:t>p</a:t>
            </a:r>
            <a:r>
              <a:rPr lang="zh-CN" altLang="en-US" sz="1600" dirty="0" smtClean="0">
                <a:solidFill>
                  <a:srgbClr val="FF0000"/>
                </a:solidFill>
                <a:latin typeface="等线 Light" panose="02010600030101010101" pitchFamily="2" charset="-122"/>
                <a:ea typeface="等线 Light" panose="02010600030101010101" pitchFamily="2" charset="-122"/>
              </a:rPr>
              <a:t>和</a:t>
            </a:r>
            <a:r>
              <a:rPr lang="en-US" altLang="zh-CN" sz="1600" dirty="0" smtClean="0">
                <a:solidFill>
                  <a:srgbClr val="FF0000"/>
                </a:solidFill>
                <a:latin typeface="等线 Light" panose="02010600030101010101" pitchFamily="2" charset="-122"/>
                <a:ea typeface="等线 Light" panose="02010600030101010101" pitchFamily="2" charset="-122"/>
              </a:rPr>
              <a:t>q</a:t>
            </a:r>
            <a:r>
              <a:rPr lang="zh-CN" altLang="en-US" sz="1600" b="1" dirty="0" smtClean="0">
                <a:solidFill>
                  <a:schemeClr val="tx2"/>
                </a:solidFill>
                <a:latin typeface="等线 Light" panose="02010600030101010101" pitchFamily="2" charset="-122"/>
                <a:ea typeface="等线 Light" panose="02010600030101010101" pitchFamily="2" charset="-122"/>
              </a:rPr>
              <a:t>密度相连</a:t>
            </a:r>
            <a:endParaRPr lang="zh-CN" altLang="en-US" sz="1600" b="1" dirty="0">
              <a:solidFill>
                <a:schemeClr val="tx2"/>
              </a:solidFill>
              <a:latin typeface="等线 Light" panose="02010600030101010101" pitchFamily="2" charset="-122"/>
              <a:ea typeface="等线 Light" panose="02010600030101010101" pitchFamily="2" charset="-122"/>
            </a:endParaRPr>
          </a:p>
        </p:txBody>
      </p:sp>
      <p:sp>
        <p:nvSpPr>
          <p:cNvPr id="19" name="椭圆 18"/>
          <p:cNvSpPr/>
          <p:nvPr/>
        </p:nvSpPr>
        <p:spPr>
          <a:xfrm>
            <a:off x="9406780" y="1700808"/>
            <a:ext cx="288032" cy="720080"/>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25" name="云形标注 24"/>
          <p:cNvSpPr/>
          <p:nvPr/>
        </p:nvSpPr>
        <p:spPr>
          <a:xfrm>
            <a:off x="9406780" y="978692"/>
            <a:ext cx="914400" cy="722115"/>
          </a:xfrm>
          <a:prstGeom prst="cloudCallout">
            <a:avLst/>
          </a:prstGeom>
          <a:no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400" dirty="0" smtClean="0">
                <a:solidFill>
                  <a:schemeClr val="tx2"/>
                </a:solidFill>
                <a:latin typeface="等线 Light" panose="02010600030101010101" pitchFamily="2" charset="-122"/>
                <a:ea typeface="等线 Light" panose="02010600030101010101" pitchFamily="2" charset="-122"/>
              </a:rPr>
              <a:t>噪点</a:t>
            </a:r>
            <a:endParaRPr lang="zh-CN" altLang="en-US" sz="1400" dirty="0">
              <a:solidFill>
                <a:schemeClr val="tx2"/>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18800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981844" y="980728"/>
            <a:ext cx="3528392" cy="4039344"/>
          </a:xfrm>
        </p:spPr>
        <p:txBody>
          <a:bodyPr>
            <a:normAutofit/>
          </a:bodyPr>
          <a:lstStyle/>
          <a:p>
            <a:r>
              <a:rPr lang="zh-CN" altLang="en-US" dirty="0" smtClean="0">
                <a:latin typeface="微软雅黑" pitchFamily="34" charset="-122"/>
                <a:ea typeface="微软雅黑" pitchFamily="34" charset="-122"/>
              </a:rPr>
              <a:t>性能分析：</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b="1" dirty="0" smtClean="0">
                <a:solidFill>
                  <a:srgbClr val="FF0000"/>
                </a:solidFill>
                <a:latin typeface="华文中宋" panose="02010600040101010101" pitchFamily="2" charset="-122"/>
                <a:ea typeface="华文中宋" panose="02010600040101010101" pitchFamily="2" charset="-122"/>
              </a:rPr>
              <a:t>优点：</a:t>
            </a:r>
            <a:endParaRPr lang="en-US" altLang="zh-CN" b="1" dirty="0" smtClean="0">
              <a:solidFill>
                <a:srgbClr val="FF0000"/>
              </a:solidFill>
              <a:latin typeface="华文中宋" panose="02010600040101010101" pitchFamily="2" charset="-122"/>
              <a:ea typeface="华文中宋" panose="02010600040101010101" pitchFamily="2" charset="-122"/>
            </a:endParaRPr>
          </a:p>
          <a:p>
            <a:r>
              <a:rPr lang="en-US" altLang="zh-CN" dirty="0" smtClean="0">
                <a:solidFill>
                  <a:schemeClr val="tx2"/>
                </a:solidFill>
                <a:latin typeface="华文中宋" panose="02010600040101010101" pitchFamily="2" charset="-122"/>
                <a:ea typeface="华文中宋" panose="02010600040101010101" pitchFamily="2" charset="-122"/>
              </a:rPr>
              <a:t>       </a:t>
            </a:r>
            <a:r>
              <a:rPr lang="zh-CN" altLang="en-US" dirty="0" smtClean="0">
                <a:solidFill>
                  <a:schemeClr val="tx2"/>
                </a:solidFill>
                <a:latin typeface="华文中宋" panose="02010600040101010101" pitchFamily="2" charset="-122"/>
                <a:ea typeface="华文中宋" panose="02010600040101010101" pitchFamily="2" charset="-122"/>
              </a:rPr>
              <a:t>能克服</a:t>
            </a:r>
            <a:r>
              <a:rPr lang="zh-CN" altLang="en-US" dirty="0">
                <a:solidFill>
                  <a:schemeClr val="tx2"/>
                </a:solidFill>
                <a:latin typeface="华文中宋" panose="02010600040101010101" pitchFamily="2" charset="-122"/>
                <a:ea typeface="华文中宋" panose="02010600040101010101" pitchFamily="2" charset="-122"/>
              </a:rPr>
              <a:t>基于距离的算法只能发现“类圆形”</a:t>
            </a:r>
            <a:r>
              <a:rPr lang="en-US" altLang="zh-CN" dirty="0">
                <a:solidFill>
                  <a:schemeClr val="tx2"/>
                </a:solidFill>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凸</a:t>
            </a:r>
            <a:r>
              <a:rPr lang="en-US" altLang="zh-CN" dirty="0">
                <a:solidFill>
                  <a:schemeClr val="tx2"/>
                </a:solidFill>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的聚类的缺点，可发现任意形状的聚类，且对噪声数据不敏感</a:t>
            </a:r>
            <a:r>
              <a:rPr lang="zh-CN" altLang="en-US" dirty="0" smtClean="0">
                <a:solidFill>
                  <a:schemeClr val="tx2"/>
                </a:solidFill>
                <a:latin typeface="华文中宋" panose="02010600040101010101" pitchFamily="2" charset="-122"/>
                <a:ea typeface="华文中宋" panose="02010600040101010101" pitchFamily="2" charset="-122"/>
              </a:rPr>
              <a:t>。</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solidFill>
                <a:schemeClr val="tx2"/>
              </a:solidFill>
              <a:latin typeface="华文中宋" panose="02010600040101010101" pitchFamily="2" charset="-122"/>
              <a:ea typeface="华文中宋" panose="02010600040101010101" pitchFamily="2" charset="-122"/>
            </a:endParaRPr>
          </a:p>
          <a:p>
            <a:r>
              <a:rPr lang="zh-CN" altLang="en-US" b="1" dirty="0" smtClean="0">
                <a:solidFill>
                  <a:srgbClr val="FF0000"/>
                </a:solidFill>
                <a:latin typeface="华文中宋" panose="02010600040101010101" pitchFamily="2" charset="-122"/>
                <a:ea typeface="华文中宋" panose="02010600040101010101" pitchFamily="2" charset="-122"/>
              </a:rPr>
              <a:t>缺点：</a:t>
            </a:r>
            <a:endParaRPr lang="en-US" altLang="zh-CN" b="1" dirty="0" smtClean="0">
              <a:solidFill>
                <a:srgbClr val="FF0000"/>
              </a:solidFill>
              <a:latin typeface="华文中宋" panose="02010600040101010101" pitchFamily="2" charset="-122"/>
              <a:ea typeface="华文中宋" panose="02010600040101010101" pitchFamily="2" charset="-122"/>
            </a:endParaRPr>
          </a:p>
          <a:p>
            <a:r>
              <a:rPr lang="en-US" altLang="zh-CN" dirty="0">
                <a:solidFill>
                  <a:schemeClr val="tx2"/>
                </a:solidFill>
                <a:latin typeface="华文中宋" panose="02010600040101010101" pitchFamily="2" charset="-122"/>
                <a:ea typeface="华文中宋" panose="02010600040101010101" pitchFamily="2" charset="-122"/>
              </a:rPr>
              <a:t> </a:t>
            </a:r>
            <a:r>
              <a:rPr lang="en-US" altLang="zh-CN" dirty="0" smtClean="0">
                <a:solidFill>
                  <a:schemeClr val="tx2"/>
                </a:solidFill>
                <a:latin typeface="华文中宋" panose="02010600040101010101" pitchFamily="2" charset="-122"/>
                <a:ea typeface="华文中宋" panose="02010600040101010101" pitchFamily="2" charset="-122"/>
              </a:rPr>
              <a:t>     </a:t>
            </a:r>
            <a:r>
              <a:rPr lang="zh-CN" altLang="en-US" dirty="0" smtClean="0">
                <a:solidFill>
                  <a:schemeClr val="tx2"/>
                </a:solidFill>
                <a:latin typeface="华文中宋" panose="02010600040101010101" pitchFamily="2" charset="-122"/>
                <a:ea typeface="华文中宋" panose="02010600040101010101" pitchFamily="2" charset="-122"/>
              </a:rPr>
              <a:t>计算</a:t>
            </a:r>
            <a:r>
              <a:rPr lang="zh-CN" altLang="en-US" dirty="0">
                <a:solidFill>
                  <a:schemeClr val="tx2"/>
                </a:solidFill>
                <a:latin typeface="华文中宋" panose="02010600040101010101" pitchFamily="2" charset="-122"/>
                <a:ea typeface="华文中宋" panose="02010600040101010101" pitchFamily="2" charset="-122"/>
              </a:rPr>
              <a:t>密度单元的计算复杂度大，因此需要建立空间索引来降低计算量。</a:t>
            </a:r>
            <a:endParaRPr lang="en-US" altLang="zh-CN" dirty="0" smtClean="0">
              <a:solidFill>
                <a:schemeClr val="tx2"/>
              </a:solidFill>
              <a:latin typeface="华文中宋" panose="02010600040101010101" pitchFamily="2" charset="-122"/>
              <a:ea typeface="华文中宋" panose="02010600040101010101" pitchFamily="2" charset="-122"/>
            </a:endParaRPr>
          </a:p>
          <a:p>
            <a:endParaRPr lang="en-US"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050" name="Picture 2" descr="https://pic2.zhimg.com/80/v2-86289ca8caaf21f5f3adfd76dcf2a10f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308" y="1628800"/>
            <a:ext cx="63246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1089</Words>
  <Application>Microsoft Office PowerPoint</Application>
  <PresentationFormat>自定义</PresentationFormat>
  <Paragraphs>163</Paragraphs>
  <Slides>17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 Light</vt:lpstr>
      <vt:lpstr>黑体</vt:lpstr>
      <vt:lpstr>华文中宋</vt:lpstr>
      <vt:lpstr>微软雅黑</vt:lpstr>
      <vt:lpstr>Arial</vt:lpstr>
      <vt:lpstr>Cambria Math</vt:lpstr>
      <vt:lpstr>Century Gothic</vt:lpstr>
      <vt:lpstr>Continental_Asia_16x9</vt:lpstr>
      <vt:lpstr> 机器学习经典算法之      k-means聚类</vt:lpstr>
      <vt:lpstr>内容选择</vt:lpstr>
      <vt:lpstr>PowerPoint 演示文稿</vt:lpstr>
      <vt:lpstr>2.经典聚类算法</vt:lpstr>
      <vt:lpstr>PowerPoint 演示文稿</vt:lpstr>
      <vt:lpstr>PowerPoint 演示文稿</vt:lpstr>
      <vt:lpstr>PowerPoint 演示文稿</vt:lpstr>
      <vt:lpstr>PowerPoint 演示文稿</vt:lpstr>
      <vt:lpstr>PowerPoint 演示文稿</vt:lpstr>
      <vt:lpstr>3.k-means详解</vt:lpstr>
      <vt:lpstr>3.2算法步骤</vt:lpstr>
      <vt:lpstr>3.3算法优化的要点</vt:lpstr>
      <vt:lpstr>3.3算法优化的要点</vt:lpstr>
      <vt:lpstr>3.3算法优化的要点</vt:lpstr>
      <vt:lpstr>3.3算法优化的要点</vt:lpstr>
      <vt:lpstr>3.4算法性能分析</vt:lpstr>
      <vt:lpstr>多谢观赏！</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2018-04-08T13:22:05Z</dcterms:created>
  <dcterms:modified xsi:type="dcterms:W3CDTF">2018-04-16T10:09:23Z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