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3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  <p:sldId id="265" r:id="rId10"/>
    <p:sldId id="268" r:id="rId11"/>
    <p:sldId id="266" r:id="rId12"/>
    <p:sldId id="259" r:id="rId13"/>
    <p:sldId id="276" r:id="rId14"/>
    <p:sldId id="286" r:id="rId15"/>
    <p:sldId id="287" r:id="rId16"/>
    <p:sldId id="269" r:id="rId17"/>
    <p:sldId id="267" r:id="rId18"/>
    <p:sldId id="270" r:id="rId19"/>
    <p:sldId id="271" r:id="rId20"/>
    <p:sldId id="272" r:id="rId21"/>
    <p:sldId id="288" r:id="rId22"/>
    <p:sldId id="274" r:id="rId23"/>
    <p:sldId id="285" r:id="rId24"/>
    <p:sldId id="278" r:id="rId25"/>
    <p:sldId id="283" r:id="rId26"/>
    <p:sldId id="275" r:id="rId27"/>
    <p:sldId id="279" r:id="rId28"/>
    <p:sldId id="280" r:id="rId29"/>
    <p:sldId id="281" r:id="rId30"/>
    <p:sldId id="282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7739" autoAdjust="0"/>
  </p:normalViewPr>
  <p:slideViewPr>
    <p:cSldViewPr snapToGrid="0">
      <p:cViewPr varScale="1">
        <p:scale>
          <a:sx n="89" d="100"/>
          <a:sy n="89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6A81-C9A8-4C44-92A2-620D66B419F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7A390-C722-4C1E-97AC-84089C284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Presbyopic</a:t>
            </a:r>
            <a:r>
              <a:rPr lang="zh-CN" altLang="en-US" dirty="0" smtClean="0"/>
              <a:t>老花眼</a:t>
            </a:r>
            <a:endParaRPr lang="en-US" altLang="zh-CN" dirty="0" smtClean="0"/>
          </a:p>
          <a:p>
            <a:r>
              <a:rPr lang="en-US" altLang="zh-CN" dirty="0" err="1" smtClean="0"/>
              <a:t>Myope</a:t>
            </a:r>
            <a:r>
              <a:rPr lang="zh-CN" altLang="en-US" dirty="0" smtClean="0"/>
              <a:t>近视</a:t>
            </a:r>
            <a:r>
              <a:rPr lang="en-US" altLang="zh-CN" dirty="0" err="1" smtClean="0"/>
              <a:t>hypermetrope</a:t>
            </a:r>
            <a:r>
              <a:rPr lang="zh-CN" altLang="en-US" dirty="0" smtClean="0"/>
              <a:t>远视</a:t>
            </a:r>
            <a:endParaRPr lang="en-US" altLang="zh-CN" dirty="0" smtClean="0"/>
          </a:p>
          <a:p>
            <a:r>
              <a:rPr lang="en-US" altLang="zh-CN" dirty="0" smtClean="0"/>
              <a:t>Astigmatic</a:t>
            </a:r>
            <a:r>
              <a:rPr lang="zh-CN" altLang="en-US" dirty="0" smtClean="0"/>
              <a:t>散光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A390-C722-4C1E-97AC-84089C284C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标准化将数值按比例缩放到一个范围，线性转换，对数转换，余切转换等</a:t>
            </a:r>
            <a:endParaRPr lang="en-US" altLang="zh-CN" dirty="0" smtClean="0"/>
          </a:p>
          <a:p>
            <a:r>
              <a:rPr lang="zh-CN" altLang="en-US" dirty="0" smtClean="0"/>
              <a:t>归一化将数值缩放到</a:t>
            </a:r>
            <a:r>
              <a:rPr lang="en-US" altLang="zh-CN" dirty="0" smtClean="0"/>
              <a:t>0-1</a:t>
            </a:r>
            <a:r>
              <a:rPr lang="zh-CN" altLang="en-US" dirty="0" smtClean="0"/>
              <a:t>之间  （</a:t>
            </a:r>
            <a:r>
              <a:rPr lang="en-US" altLang="zh-CN" dirty="0" smtClean="0"/>
              <a:t>x-x</a:t>
            </a:r>
            <a:r>
              <a:rPr lang="zh-CN" altLang="en-US" dirty="0" smtClean="0"/>
              <a:t>平均）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标准差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缺失值处理一般方法选择中值，均值，或者是出现次数最多的，是否有更好的方法值得探讨</a:t>
            </a:r>
            <a:endParaRPr lang="en-US" altLang="zh-CN" dirty="0" smtClean="0"/>
          </a:p>
          <a:p>
            <a:r>
              <a:rPr lang="zh-CN" altLang="en-US" dirty="0" smtClean="0"/>
              <a:t>生成多项式一般用在像线性回归等需要（深度学习不局限于多项式，三角函数等也可能需要）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A390-C722-4C1E-97AC-84089C284C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4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终止条件：样本个数小于预定阈值，或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指数小于预定阈值，没有特征可供分裂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A390-C722-4C1E-97AC-84089C284CF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6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686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8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098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96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0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5CB6C0-0F8C-4B65-AE49-B045B238DB0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6BF47BB-A7BA-41B6-9DCD-9D0B10E7A7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7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决 策 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龚志远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Dataset = [[1,1,’yes’],[1,1,’yes’],[1,0,’no’],[0,1,’no’],[0,1,’no’]]</a:t>
                </a:r>
              </a:p>
              <a:p>
                <a:r>
                  <a:rPr lang="zh-CN" altLang="en-US" dirty="0" smtClean="0"/>
                  <a:t>熵 </a:t>
                </a:r>
                <a:r>
                  <a:rPr lang="en-US" altLang="zh-CN" dirty="0" smtClean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 smtClean="0"/>
                  <a:t>*log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=0.97</a:t>
                </a:r>
              </a:p>
              <a:p>
                <a:r>
                  <a:rPr lang="zh-CN" altLang="en-US" dirty="0"/>
                  <a:t>第一</a:t>
                </a:r>
                <a:r>
                  <a:rPr lang="zh-CN" altLang="en-US" dirty="0" smtClean="0"/>
                  <a:t>个特征条件熵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)=0.55</a:t>
                </a:r>
                <a:r>
                  <a:rPr lang="zh-CN" altLang="en-US" dirty="0" smtClean="0"/>
                  <a:t>，信息增益 </a:t>
                </a:r>
                <a:r>
                  <a:rPr lang="en-US" altLang="zh-CN" dirty="0" smtClean="0"/>
                  <a:t>= 0.97-0.55=0.42</a:t>
                </a:r>
              </a:p>
              <a:p>
                <a:r>
                  <a:rPr lang="zh-CN" altLang="en-US" dirty="0" smtClean="0"/>
                  <a:t>第二个特征条件熵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)=0.8</a:t>
                </a:r>
                <a:r>
                  <a:rPr lang="zh-CN" altLang="en-US" dirty="0" smtClean="0"/>
                  <a:t>，信息增益 </a:t>
                </a:r>
                <a:r>
                  <a:rPr lang="en-US" altLang="zh-CN" dirty="0" smtClean="0"/>
                  <a:t>= 0.97-0.8=0.17</a:t>
                </a:r>
              </a:p>
              <a:p>
                <a:r>
                  <a:rPr lang="en-US" altLang="zh-CN" dirty="0" smtClean="0"/>
                  <a:t>0.42&gt;0.17</a:t>
                </a:r>
                <a:r>
                  <a:rPr lang="zh-CN" altLang="en-US" dirty="0" smtClean="0"/>
                  <a:t>，选择第一个特征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：预测隐形眼镜类型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 smtClean="0"/>
              <a:t>类别：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 : the patient should be fitted with hard contact lenses, </a:t>
            </a:r>
            <a:br>
              <a:rPr lang="en-US" altLang="zh-CN" dirty="0"/>
            </a:br>
            <a:r>
              <a:rPr lang="en-US" altLang="zh-CN" dirty="0"/>
              <a:t>2 : the patient should be fitted with soft contact lenses, </a:t>
            </a:r>
            <a:br>
              <a:rPr lang="en-US" altLang="zh-CN" dirty="0"/>
            </a:br>
            <a:r>
              <a:rPr lang="en-US" altLang="zh-CN" dirty="0"/>
              <a:t>3 : the patient should not be fitted with contact lenses.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个特征：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1. age of the patient: (1) young, (2) pre-</a:t>
            </a:r>
            <a:r>
              <a:rPr lang="en-US" altLang="zh-CN" dirty="0" err="1"/>
              <a:t>presbyopic</a:t>
            </a:r>
            <a:r>
              <a:rPr lang="en-US" altLang="zh-CN" dirty="0"/>
              <a:t>, (3) </a:t>
            </a:r>
            <a:r>
              <a:rPr lang="en-US" altLang="zh-CN" dirty="0" err="1"/>
              <a:t>presbyopic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2. spectacle prescription: (1) </a:t>
            </a:r>
            <a:r>
              <a:rPr lang="en-US" altLang="zh-CN" dirty="0" err="1"/>
              <a:t>myope</a:t>
            </a:r>
            <a:r>
              <a:rPr lang="en-US" altLang="zh-CN" dirty="0"/>
              <a:t>, (2) </a:t>
            </a:r>
            <a:r>
              <a:rPr lang="en-US" altLang="zh-CN" dirty="0" err="1"/>
              <a:t>hypermetrope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3. astigmatic: (1) no, (2) yes </a:t>
            </a:r>
            <a:br>
              <a:rPr lang="en-US" altLang="zh-CN" dirty="0"/>
            </a:br>
            <a:r>
              <a:rPr lang="en-US" altLang="zh-CN" dirty="0"/>
              <a:t>4. tear production rate: (1) reduced, (2) normal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5401" y="6488668"/>
            <a:ext cx="466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http://archive.ics.uci.edu/ml/datasets/lenses</a:t>
            </a:r>
          </a:p>
        </p:txBody>
      </p:sp>
    </p:spTree>
    <p:extLst>
      <p:ext uri="{BB962C8B-B14F-4D97-AF65-F5344CB8AC3E}">
        <p14:creationId xmlns:p14="http://schemas.microsoft.com/office/powerpoint/2010/main" val="42038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标准化，归一化，</a:t>
            </a:r>
            <a:r>
              <a:rPr lang="zh-CN" altLang="en-US" dirty="0" smtClean="0">
                <a:solidFill>
                  <a:srgbClr val="FF0000"/>
                </a:solidFill>
              </a:rPr>
              <a:t>二值化</a:t>
            </a:r>
            <a:r>
              <a:rPr lang="zh-CN" altLang="en-US" dirty="0" smtClean="0"/>
              <a:t>，独热编码，缺失值处理，生成多项式特征，</a:t>
            </a:r>
            <a:r>
              <a:rPr lang="en-US" altLang="zh-CN" dirty="0" smtClean="0"/>
              <a:t>PCA</a:t>
            </a:r>
            <a:r>
              <a:rPr lang="zh-CN" altLang="en-US" dirty="0" smtClean="0"/>
              <a:t>降维等</a:t>
            </a:r>
            <a:endParaRPr lang="en-US" altLang="zh-CN" dirty="0" smtClean="0"/>
          </a:p>
          <a:p>
            <a:r>
              <a:rPr lang="zh-CN" altLang="en-US" dirty="0" smtClean="0"/>
              <a:t>分析数据</a:t>
            </a:r>
            <a:endParaRPr lang="en-US" altLang="zh-CN" dirty="0" smtClean="0"/>
          </a:p>
          <a:p>
            <a:r>
              <a:rPr lang="zh-CN" altLang="en-US" dirty="0" smtClean="0"/>
              <a:t>训练算法</a:t>
            </a:r>
            <a:endParaRPr lang="en-US" altLang="zh-CN" dirty="0" smtClean="0"/>
          </a:p>
          <a:p>
            <a:r>
              <a:rPr lang="zh-CN" altLang="en-US" dirty="0" smtClean="0"/>
              <a:t>测试算法</a:t>
            </a:r>
            <a:endParaRPr lang="en-US" altLang="zh-CN" dirty="0" smtClean="0"/>
          </a:p>
          <a:p>
            <a:r>
              <a:rPr lang="zh-CN" altLang="en-US" dirty="0" smtClean="0"/>
              <a:t>使用算法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59579" y="6311900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http://scikit-learn.org/stable/modules/preprocessing.html#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2711823"/>
            <a:ext cx="9429078" cy="40445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84555" y="3205780"/>
            <a:ext cx="3872753" cy="903642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756723" y="1870262"/>
            <a:ext cx="2915323" cy="1257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类别完全相同或无可划分类别，停止划分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02136" y="2711824"/>
            <a:ext cx="1140312" cy="25728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57308" y="1307503"/>
            <a:ext cx="5615491" cy="3931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Labels={‘age’,’</a:t>
            </a:r>
            <a:r>
              <a:rPr lang="en-US" altLang="zh-CN" dirty="0"/>
              <a:t> prescription</a:t>
            </a:r>
            <a:r>
              <a:rPr lang="en-US" altLang="zh-CN" dirty="0" smtClean="0"/>
              <a:t>’,’</a:t>
            </a:r>
            <a:r>
              <a:rPr lang="en-US" altLang="zh-CN" dirty="0"/>
              <a:t> astigmatic</a:t>
            </a:r>
            <a:r>
              <a:rPr lang="en-US" altLang="zh-CN" dirty="0" smtClean="0"/>
              <a:t>’,’</a:t>
            </a:r>
            <a:r>
              <a:rPr lang="en-US" altLang="zh-CN" dirty="0"/>
              <a:t> tear </a:t>
            </a:r>
            <a:r>
              <a:rPr lang="en-US" altLang="zh-CN" dirty="0" smtClean="0"/>
              <a:t>rate’}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2"/>
          </p:cNvCxnSpPr>
          <p:nvPr/>
        </p:nvCxnSpPr>
        <p:spPr>
          <a:xfrm flipV="1">
            <a:off x="3420931" y="1700605"/>
            <a:ext cx="4744123" cy="1011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2"/>
          </p:cNvCxnSpPr>
          <p:nvPr/>
        </p:nvCxnSpPr>
        <p:spPr>
          <a:xfrm flipV="1">
            <a:off x="5357308" y="3127562"/>
            <a:ext cx="4857077" cy="530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84555" y="4109423"/>
            <a:ext cx="3872753" cy="73151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396342" y="3656481"/>
            <a:ext cx="3636084" cy="11060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通过计算信息增益，选取最优特征进行划分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9" idx="1"/>
          </p:cNvCxnSpPr>
          <p:nvPr/>
        </p:nvCxnSpPr>
        <p:spPr>
          <a:xfrm flipV="1">
            <a:off x="5357308" y="4209491"/>
            <a:ext cx="3039034" cy="27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84555" y="5249732"/>
            <a:ext cx="7078532" cy="150660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138619" y="5217458"/>
            <a:ext cx="2893807" cy="10757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依据特征的属性值划分数据集，递归划分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 flipV="1">
            <a:off x="8563087" y="5755341"/>
            <a:ext cx="575532" cy="24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647" y="1992966"/>
            <a:ext cx="9601200" cy="3581400"/>
          </a:xfrm>
        </p:spPr>
        <p:txBody>
          <a:bodyPr/>
          <a:lstStyle/>
          <a:p>
            <a:r>
              <a:rPr lang="zh-CN" altLang="en-US" dirty="0" smtClean="0"/>
              <a:t>使用字典存储决策树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的注解功能绘制决策树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943647" y="2532127"/>
            <a:ext cx="1079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{'</a:t>
            </a:r>
            <a:r>
              <a:rPr lang="en-US" altLang="zh-CN" dirty="0" err="1"/>
              <a:t>tearRate</a:t>
            </a:r>
            <a:r>
              <a:rPr lang="en-US" altLang="zh-CN" dirty="0"/>
              <a:t>': {1.0: 3.0, 2.0: {'astigmatic': {1.0: {'age': {1.0: 2.0, 2.0: 2.0, 3.0: {'prescription': {1.0: 3.0, 2.0: 2.0}}}}, 2.0: {'prescription': {1.0: 1.0, 2.0: {'age': {1.0: 1.0, 2.0: 3.0, 3.0: 3.0}}}}}}}}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1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35814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的注解功能绘制决策树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04" y="1347507"/>
            <a:ext cx="61626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如果某一个特性属性的取值越多，</a:t>
            </a:r>
            <a:r>
              <a:rPr lang="zh-CN" altLang="en-US" dirty="0" smtClean="0"/>
              <a:t>那么条件熵</a:t>
            </a:r>
            <a:r>
              <a:rPr lang="zh-CN" altLang="en-US" dirty="0"/>
              <a:t>的值就会</a:t>
            </a:r>
            <a:r>
              <a:rPr lang="zh-CN" altLang="en-US" dirty="0" smtClean="0"/>
              <a:t>越小，因此一般会选取有较多属性值的特征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不能解决连续变量的问题</a:t>
            </a:r>
            <a:endParaRPr lang="en-US" altLang="zh-CN" dirty="0"/>
          </a:p>
          <a:p>
            <a:r>
              <a:rPr lang="zh-CN" altLang="en-US" dirty="0"/>
              <a:t>很容易在训练数据中生成复杂的树结构，造成过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r>
              <a:rPr lang="zh-CN" altLang="en-US" dirty="0" smtClean="0"/>
              <a:t>无法实现回归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67047"/>
              </p:ext>
            </p:extLst>
          </p:nvPr>
        </p:nvGraphicFramePr>
        <p:xfrm>
          <a:off x="1870363" y="3000893"/>
          <a:ext cx="546977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58">
                  <a:extLst>
                    <a:ext uri="{9D8B030D-6E8A-4147-A177-3AD203B41FA5}">
                      <a16:colId xmlns:a16="http://schemas.microsoft.com/office/drawing/2014/main" val="3768155710"/>
                    </a:ext>
                  </a:extLst>
                </a:gridCol>
                <a:gridCol w="1823258">
                  <a:extLst>
                    <a:ext uri="{9D8B030D-6E8A-4147-A177-3AD203B41FA5}">
                      <a16:colId xmlns:a16="http://schemas.microsoft.com/office/drawing/2014/main" val="160257334"/>
                    </a:ext>
                  </a:extLst>
                </a:gridCol>
                <a:gridCol w="1823258">
                  <a:extLst>
                    <a:ext uri="{9D8B030D-6E8A-4147-A177-3AD203B41FA5}">
                      <a16:colId xmlns:a16="http://schemas.microsoft.com/office/drawing/2014/main" val="4052475208"/>
                    </a:ext>
                  </a:extLst>
                </a:gridCol>
              </a:tblGrid>
              <a:tr h="3338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3208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2536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113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7867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0728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485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689272" y="3408217"/>
                <a:ext cx="3981797" cy="115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特征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条件熵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)=0.4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特征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条件熵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)=0.649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2" y="3408217"/>
                <a:ext cx="3981797" cy="1155060"/>
              </a:xfrm>
              <a:prstGeom prst="rect">
                <a:avLst/>
              </a:prstGeom>
              <a:blipFill>
                <a:blip r:embed="rId2"/>
                <a:stretch>
                  <a:fillRect l="-1223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0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C4.5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7930343" cy="3581400"/>
              </a:xfrm>
            </p:spPr>
            <p:txBody>
              <a:bodyPr/>
              <a:lstStyle/>
              <a:p>
                <a:r>
                  <a:rPr lang="zh-CN" altLang="en-US" dirty="0" smtClean="0"/>
                  <a:t>使用信息增益率代替信息增益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引入</a:t>
                </a:r>
                <a:r>
                  <a:rPr lang="zh-CN" altLang="en-US" b="1" dirty="0" smtClean="0"/>
                  <a:t>分裂信息</a:t>
                </a:r>
                <a:r>
                  <a:rPr lang="en-US" altLang="zh-CN" b="1" dirty="0" smtClean="0"/>
                  <a:t>(Split information)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项来惩罚取值较多</a:t>
                </a:r>
                <a:r>
                  <a:rPr lang="zh-CN" altLang="en-US" dirty="0" smtClean="0"/>
                  <a:t>的特征，</a:t>
                </a:r>
                <a:r>
                  <a:rPr lang="en-US" altLang="zh-CN" b="1" dirty="0"/>
                  <a:t> Split </a:t>
                </a:r>
                <a:r>
                  <a:rPr lang="en-US" altLang="zh-CN" b="1" dirty="0" smtClean="0"/>
                  <a:t>information =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zh-CN" altLang="en-US" dirty="0" smtClean="0"/>
                  <a:t>，信息增益率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dirty="0"/>
                          <m:t>信息增益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1" dirty="0"/>
                          <m:t>Split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information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7930343" cy="3581400"/>
              </a:xfrm>
              <a:blipFill>
                <a:blip r:embed="rId2"/>
                <a:stretch>
                  <a:fillRect l="-692" t="-1190" r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05611"/>
              </p:ext>
            </p:extLst>
          </p:nvPr>
        </p:nvGraphicFramePr>
        <p:xfrm>
          <a:off x="1845425" y="3787140"/>
          <a:ext cx="546977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58">
                  <a:extLst>
                    <a:ext uri="{9D8B030D-6E8A-4147-A177-3AD203B41FA5}">
                      <a16:colId xmlns:a16="http://schemas.microsoft.com/office/drawing/2014/main" val="3768155710"/>
                    </a:ext>
                  </a:extLst>
                </a:gridCol>
                <a:gridCol w="1823258">
                  <a:extLst>
                    <a:ext uri="{9D8B030D-6E8A-4147-A177-3AD203B41FA5}">
                      <a16:colId xmlns:a16="http://schemas.microsoft.com/office/drawing/2014/main" val="160257334"/>
                    </a:ext>
                  </a:extLst>
                </a:gridCol>
                <a:gridCol w="1823258">
                  <a:extLst>
                    <a:ext uri="{9D8B030D-6E8A-4147-A177-3AD203B41FA5}">
                      <a16:colId xmlns:a16="http://schemas.microsoft.com/office/drawing/2014/main" val="4052475208"/>
                    </a:ext>
                  </a:extLst>
                </a:gridCol>
              </a:tblGrid>
              <a:tr h="3338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3208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2536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113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7867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0728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4850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19108" y="3915293"/>
            <a:ext cx="455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条件熵</a:t>
            </a:r>
            <a:r>
              <a:rPr lang="en-US" altLang="zh-CN" dirty="0" smtClean="0"/>
              <a:t>=0.4</a:t>
            </a:r>
            <a:r>
              <a:rPr lang="zh-CN" altLang="en-US" dirty="0" smtClean="0"/>
              <a:t>，信息增益</a:t>
            </a:r>
            <a:r>
              <a:rPr lang="en-US" altLang="zh-CN" dirty="0" smtClean="0"/>
              <a:t>=0.57</a:t>
            </a:r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条件熵</a:t>
            </a:r>
            <a:r>
              <a:rPr lang="en-US" altLang="zh-CN" dirty="0" smtClean="0"/>
              <a:t>=0.649</a:t>
            </a:r>
            <a:r>
              <a:rPr lang="zh-CN" altLang="en-US" dirty="0" smtClean="0"/>
              <a:t>，信息增益</a:t>
            </a:r>
            <a:r>
              <a:rPr lang="en-US" altLang="zh-CN" dirty="0" smtClean="0"/>
              <a:t>=0.321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419108" y="4780436"/>
                <a:ext cx="4712625" cy="108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信息增益率</a:t>
                </a:r>
                <a:r>
                  <a:rPr lang="en-US" altLang="zh-CN" dirty="0"/>
                  <a:t>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信息增益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−(3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0.2+0.4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0.4)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0.29</a:t>
                </a:r>
              </a:p>
              <a:p>
                <a:r>
                  <a:rPr lang="zh-CN" altLang="en-US" dirty="0"/>
                  <a:t>信息增益率</a:t>
                </a:r>
                <a:r>
                  <a:rPr lang="en-US" altLang="zh-CN" dirty="0"/>
                  <a:t>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信息增益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−(0.2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0.2+0.8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0.8)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0.445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08" y="4780436"/>
                <a:ext cx="4712625" cy="1086964"/>
              </a:xfrm>
              <a:prstGeom prst="rect">
                <a:avLst/>
              </a:prstGeom>
              <a:blipFill>
                <a:blip r:embed="rId3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4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针对连续型特征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对连续型特征进行排序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计算熵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*</a:t>
                </a:r>
                <a:r>
                  <a:rPr lang="en-US" altLang="zh-C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*log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=0.94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90037"/>
              </p:ext>
            </p:extLst>
          </p:nvPr>
        </p:nvGraphicFramePr>
        <p:xfrm>
          <a:off x="1450108" y="2739659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78512907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11942469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135564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194126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6645590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1647874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080912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4041552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809314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81797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1065140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739296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0940339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778086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387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95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77261"/>
              </p:ext>
            </p:extLst>
          </p:nvPr>
        </p:nvGraphicFramePr>
        <p:xfrm>
          <a:off x="1450108" y="4076700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78512907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11942469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135564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194126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6645590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1647874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080912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4041552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809314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81797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1065140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739296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0940339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778086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387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8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分别</a:t>
            </a:r>
            <a:r>
              <a:rPr lang="zh-CN" altLang="en-US" dirty="0" smtClean="0"/>
              <a:t>计算</a:t>
            </a:r>
            <a:r>
              <a:rPr lang="zh-CN" altLang="en-US" dirty="0"/>
              <a:t>被某个单元分隔的左边和右边的</a:t>
            </a:r>
            <a:r>
              <a:rPr lang="zh-CN" altLang="en-US" dirty="0" smtClean="0"/>
              <a:t>分裂信息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选取最大分裂信息的</a:t>
            </a:r>
            <a:r>
              <a:rPr lang="zh-CN" altLang="en-US" dirty="0" smtClean="0"/>
              <a:t>位置</a:t>
            </a:r>
            <a:r>
              <a:rPr lang="zh-CN" altLang="en-US" dirty="0"/>
              <a:t>作为</a:t>
            </a:r>
            <a:r>
              <a:rPr lang="zh-CN" altLang="en-US" dirty="0" smtClean="0"/>
              <a:t>此时的阈值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56338"/>
              </p:ext>
            </p:extLst>
          </p:nvPr>
        </p:nvGraphicFramePr>
        <p:xfrm>
          <a:off x="1371600" y="3977755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78512907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11942469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135564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194126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6645590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1647874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080912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4041552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809314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81797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1065140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739296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0940339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778086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387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958"/>
                  </a:ext>
                </a:extLst>
              </a:tr>
            </a:tbl>
          </a:graphicData>
        </a:graphic>
      </p:graphicFrame>
      <p:sp>
        <p:nvSpPr>
          <p:cNvPr id="13" name="下箭头 12"/>
          <p:cNvSpPr/>
          <p:nvPr/>
        </p:nvSpPr>
        <p:spPr>
          <a:xfrm>
            <a:off x="3919447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157908" y="3100678"/>
                <a:ext cx="6728831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/>
                  <a:t>)=0.13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08" y="3100678"/>
                <a:ext cx="6728831" cy="506870"/>
              </a:xfrm>
              <a:prstGeom prst="rect">
                <a:avLst/>
              </a:prstGeom>
              <a:blipFill>
                <a:blip r:embed="rId2"/>
                <a:stretch>
                  <a:fillRect l="-725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591406" y="1649779"/>
            <a:ext cx="8890489" cy="3989791"/>
            <a:chOff x="2567353" y="1825625"/>
            <a:chExt cx="8890489" cy="3989791"/>
          </a:xfrm>
        </p:grpSpPr>
        <p:sp>
          <p:nvSpPr>
            <p:cNvPr id="6" name="矩形 5"/>
            <p:cNvSpPr/>
            <p:nvPr/>
          </p:nvSpPr>
          <p:spPr>
            <a:xfrm>
              <a:off x="4712677" y="1825625"/>
              <a:ext cx="2206869" cy="861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接受到邮件的域名地址为</a:t>
              </a:r>
              <a:r>
                <a:rPr lang="en-US" altLang="zh-CN" dirty="0" smtClean="0"/>
                <a:t>qq.com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567353" y="3631620"/>
              <a:ext cx="2145323" cy="739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无聊</a:t>
              </a:r>
              <a:r>
                <a:rPr lang="zh-CN" altLang="en-US" dirty="0" smtClean="0"/>
                <a:t>时读的邮件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6" idx="2"/>
            </p:cNvCxnSpPr>
            <p:nvPr/>
          </p:nvCxnSpPr>
          <p:spPr>
            <a:xfrm flipH="1">
              <a:off x="3552092" y="2687271"/>
              <a:ext cx="2264020" cy="926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</p:cNvCxnSpPr>
            <p:nvPr/>
          </p:nvCxnSpPr>
          <p:spPr>
            <a:xfrm>
              <a:off x="5816112" y="2687271"/>
              <a:ext cx="2713892" cy="80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426569" y="3509322"/>
              <a:ext cx="2206869" cy="861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包含单词“足球”的邮件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846884" y="5076068"/>
              <a:ext cx="2145323" cy="739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需要及时处理的邮件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9312519" y="5076068"/>
              <a:ext cx="2145323" cy="739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无需阅读的垃圾邮件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16" idx="2"/>
              <a:endCxn id="18" idx="0"/>
            </p:cNvCxnSpPr>
            <p:nvPr/>
          </p:nvCxnSpPr>
          <p:spPr>
            <a:xfrm flipH="1">
              <a:off x="6919546" y="4370968"/>
              <a:ext cx="1610458" cy="70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2"/>
              <a:endCxn id="19" idx="0"/>
            </p:cNvCxnSpPr>
            <p:nvPr/>
          </p:nvCxnSpPr>
          <p:spPr>
            <a:xfrm>
              <a:off x="8530004" y="4370968"/>
              <a:ext cx="1855177" cy="70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224703" y="2905503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173058" y="2787440"/>
              <a:ext cx="7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否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375281" y="4435393"/>
              <a:ext cx="69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是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457592" y="4435393"/>
              <a:ext cx="77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否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椭圆形标注 33"/>
          <p:cNvSpPr/>
          <p:nvPr/>
        </p:nvSpPr>
        <p:spPr>
          <a:xfrm>
            <a:off x="8207619" y="2389425"/>
            <a:ext cx="1557704" cy="788133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判断模块</a:t>
            </a:r>
            <a:endParaRPr lang="zh-CN" altLang="en-US" dirty="0"/>
          </a:p>
        </p:txBody>
      </p:sp>
      <p:sp>
        <p:nvSpPr>
          <p:cNvPr id="36" name="椭圆形标注 35"/>
          <p:cNvSpPr/>
          <p:nvPr/>
        </p:nvSpPr>
        <p:spPr>
          <a:xfrm>
            <a:off x="9538188" y="3896660"/>
            <a:ext cx="1557704" cy="788133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终止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7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分别</a:t>
            </a:r>
            <a:r>
              <a:rPr lang="zh-CN" altLang="en-US" dirty="0" smtClean="0"/>
              <a:t>计算</a:t>
            </a:r>
            <a:r>
              <a:rPr lang="zh-CN" altLang="en-US" dirty="0"/>
              <a:t>被某个单元分隔的左边和右边的</a:t>
            </a:r>
            <a:r>
              <a:rPr lang="zh-CN" altLang="en-US" dirty="0" smtClean="0"/>
              <a:t>分裂信息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3977755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78512907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11942469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135564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194126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6645590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1647874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080912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4041552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809314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81797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1065140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739296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0940339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778086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387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958"/>
                  </a:ext>
                </a:extLst>
              </a:tr>
            </a:tbl>
          </a:graphicData>
        </a:graphic>
      </p:graphicFrame>
      <p:sp>
        <p:nvSpPr>
          <p:cNvPr id="13" name="下箭头 12"/>
          <p:cNvSpPr/>
          <p:nvPr/>
        </p:nvSpPr>
        <p:spPr>
          <a:xfrm>
            <a:off x="3925455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30255" y="3011055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867881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3420" y="301105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0.12</a:t>
            </a:r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3398982" y="4719435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7618" y="5344287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0.14</a:t>
            </a:r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4484254" y="4714660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72890" y="5342323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1346" y="2892293"/>
            <a:ext cx="374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…...</a:t>
            </a:r>
            <a:endParaRPr lang="zh-CN" altLang="en-US" sz="4000" dirty="0"/>
          </a:p>
        </p:txBody>
      </p:sp>
      <p:sp>
        <p:nvSpPr>
          <p:cNvPr id="15" name="下箭头 14"/>
          <p:cNvSpPr/>
          <p:nvPr/>
        </p:nvSpPr>
        <p:spPr>
          <a:xfrm>
            <a:off x="8252691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74366" y="3007876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0.13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>
            <a:off x="8802255" y="4728655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964" y="5304018"/>
            <a:ext cx="7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6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  <p:bldP spid="5" grpId="0" animBg="1"/>
      <p:bldP spid="10" grpId="0"/>
      <p:bldP spid="11" grpId="0" animBg="1"/>
      <p:bldP spid="12" grpId="0"/>
      <p:bldP spid="6" grpId="0"/>
      <p:bldP spid="15" grpId="0" animBg="1"/>
      <p:bldP spid="17" grpId="0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分别</a:t>
            </a:r>
            <a:r>
              <a:rPr lang="zh-CN" altLang="en-US" dirty="0" smtClean="0"/>
              <a:t>计算</a:t>
            </a:r>
            <a:r>
              <a:rPr lang="zh-CN" altLang="en-US" dirty="0"/>
              <a:t>被某个单元分隔的左边和右边的</a:t>
            </a:r>
            <a:r>
              <a:rPr lang="zh-CN" altLang="en-US" dirty="0" smtClean="0"/>
              <a:t>分裂信息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3977755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78512907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11942469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135564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194126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6645590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1647874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0809121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4041552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809314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81797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1065140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739296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0940339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778086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387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958"/>
                  </a:ext>
                </a:extLst>
              </a:tr>
            </a:tbl>
          </a:graphicData>
        </a:graphic>
      </p:graphicFrame>
      <p:sp>
        <p:nvSpPr>
          <p:cNvPr id="13" name="下箭头 12"/>
          <p:cNvSpPr/>
          <p:nvPr/>
        </p:nvSpPr>
        <p:spPr>
          <a:xfrm>
            <a:off x="3925455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30255" y="3011055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867881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3420" y="301105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0.12</a:t>
            </a:r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3398982" y="4719435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7618" y="5344287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4484254" y="4714660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72890" y="5342323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1346" y="2892293"/>
            <a:ext cx="374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…...</a:t>
            </a:r>
            <a:endParaRPr lang="zh-CN" altLang="en-US" sz="4000" dirty="0"/>
          </a:p>
        </p:txBody>
      </p:sp>
      <p:sp>
        <p:nvSpPr>
          <p:cNvPr id="15" name="下箭头 14"/>
          <p:cNvSpPr/>
          <p:nvPr/>
        </p:nvSpPr>
        <p:spPr>
          <a:xfrm>
            <a:off x="8252691" y="2952519"/>
            <a:ext cx="304800" cy="1025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74366" y="3007876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0.13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>
            <a:off x="8802255" y="4728655"/>
            <a:ext cx="288636" cy="951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964" y="5304018"/>
            <a:ext cx="7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了信息</a:t>
            </a:r>
            <a:r>
              <a:rPr lang="zh-CN" altLang="en-US" dirty="0" smtClean="0"/>
              <a:t>增益的</a:t>
            </a:r>
            <a:r>
              <a:rPr lang="zh-CN" altLang="en-US" dirty="0"/>
              <a:t>缺点 </a:t>
            </a:r>
            <a:r>
              <a:rPr lang="zh-CN" altLang="en-US" dirty="0" smtClean="0"/>
              <a:t>，解决了连续型特征的问题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很容易在训练数据中生成复杂的树结构，造成过</a:t>
            </a:r>
            <a:r>
              <a:rPr lang="zh-CN" altLang="en-US" b="1" dirty="0" smtClean="0"/>
              <a:t>拟合</a:t>
            </a:r>
            <a:endParaRPr lang="en-US" altLang="zh-CN" b="1" dirty="0" smtClean="0"/>
          </a:p>
          <a:p>
            <a:r>
              <a:rPr lang="zh-CN" altLang="en-US" b="1" dirty="0"/>
              <a:t>无法实现回归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一般由三种解决方式：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预剪枝：</a:t>
            </a:r>
            <a:r>
              <a:rPr lang="zh-CN" altLang="en-US" dirty="0"/>
              <a:t>通过阈值控制终止条件，避免树形结构分支</a:t>
            </a:r>
            <a:r>
              <a:rPr lang="zh-CN" altLang="en-US" dirty="0" smtClean="0"/>
              <a:t>过细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后</a:t>
            </a:r>
            <a:r>
              <a:rPr lang="zh-CN" altLang="en-US" dirty="0" smtClean="0"/>
              <a:t>剪枝：</a:t>
            </a:r>
            <a:r>
              <a:rPr lang="zh-CN" altLang="en-US" dirty="0"/>
              <a:t>通过对已经形成的决策树进行剪枝来避免过</a:t>
            </a:r>
            <a:r>
              <a:rPr lang="zh-CN" altLang="en-US" dirty="0" smtClean="0"/>
              <a:t>拟合，如</a:t>
            </a:r>
            <a:r>
              <a:rPr lang="zh-CN" altLang="en-US" dirty="0"/>
              <a:t>错误率降低剪枝</a:t>
            </a:r>
            <a:r>
              <a:rPr lang="en-US" altLang="zh-CN" dirty="0"/>
              <a:t>(REP)</a:t>
            </a:r>
            <a:r>
              <a:rPr lang="zh-CN" altLang="en-US" dirty="0"/>
              <a:t>、代价复杂性剪枝</a:t>
            </a:r>
            <a:r>
              <a:rPr lang="en-US" altLang="zh-CN" dirty="0"/>
              <a:t>(CCP)</a:t>
            </a:r>
            <a:r>
              <a:rPr lang="zh-CN" altLang="en-US" dirty="0"/>
              <a:t>、悲观误差剪枝</a:t>
            </a:r>
            <a:r>
              <a:rPr lang="en-US" altLang="zh-CN" dirty="0"/>
              <a:t>(PEP)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随机性的引入：</a:t>
            </a:r>
            <a:r>
              <a:rPr lang="zh-CN" altLang="en-US" dirty="0"/>
              <a:t>基于</a:t>
            </a:r>
            <a:r>
              <a:rPr lang="en-US" altLang="zh-CN" dirty="0"/>
              <a:t>Bootstrap</a:t>
            </a:r>
            <a:r>
              <a:rPr lang="zh-CN" altLang="en-US" dirty="0"/>
              <a:t>的思想建立随机森林</a:t>
            </a:r>
          </a:p>
        </p:txBody>
      </p:sp>
    </p:spTree>
    <p:extLst>
      <p:ext uri="{BB962C8B-B14F-4D97-AF65-F5344CB8AC3E}">
        <p14:creationId xmlns:p14="http://schemas.microsoft.com/office/powerpoint/2010/main" val="12395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REP(</a:t>
            </a:r>
            <a:r>
              <a:rPr lang="zh-CN" altLang="en-US" dirty="0" smtClean="0"/>
              <a:t>错误率降低剪枝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删除以此结点为根的子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使其成为叶子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赋予该结点关联的训练数据的最常见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当修剪后的树对于验证集合的性能不会比原来的树差时，才真正删除该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反复进行上面的操作，从底向上的处理结点，删除那些能够最大限度的提高验证集合的精度的结点，直到进一步修剪有害</a:t>
            </a:r>
            <a:r>
              <a:rPr lang="zh-CN" altLang="en-US" dirty="0" smtClean="0"/>
              <a:t>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决策树剪枝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</a:t>
            </a:r>
            <a:r>
              <a:rPr lang="en-US" altLang="zh-CN" dirty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代价</a:t>
            </a:r>
            <a:r>
              <a:rPr lang="zh-CN" altLang="en-US" dirty="0"/>
              <a:t>复杂性</a:t>
            </a:r>
            <a:r>
              <a:rPr lang="zh-CN" altLang="en-US" dirty="0" smtClean="0"/>
              <a:t>剪枝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 smtClean="0"/>
              <a:t>定义决策树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的损失函数为</a:t>
            </a:r>
            <a:r>
              <a:rPr lang="en-US" altLang="zh-CN" dirty="0" smtClean="0"/>
              <a:t>L</a:t>
            </a:r>
            <a:r>
              <a:rPr lang="el-GR" altLang="zh-CN" baseline="-25000" dirty="0" smtClean="0"/>
              <a:t>α</a:t>
            </a:r>
            <a:r>
              <a:rPr lang="en-US" altLang="zh-CN" dirty="0" smtClean="0"/>
              <a:t>(T)=C(T)+</a:t>
            </a:r>
            <a:r>
              <a:rPr lang="el-GR" altLang="zh-CN" dirty="0" smtClean="0"/>
              <a:t>α</a:t>
            </a:r>
            <a:r>
              <a:rPr lang="en-US" altLang="zh-CN" dirty="0" smtClean="0"/>
              <a:t>|T|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C(T)</a:t>
            </a:r>
            <a:r>
              <a:rPr lang="zh-CN" altLang="en-US" dirty="0" smtClean="0"/>
              <a:t>为训练误差，</a:t>
            </a:r>
            <a:r>
              <a:rPr lang="el-GR" altLang="zh-CN" dirty="0" smtClean="0"/>
              <a:t>α</a:t>
            </a:r>
            <a:r>
              <a:rPr lang="zh-CN" altLang="en-US" dirty="0" smtClean="0"/>
              <a:t>为调节参数，</a:t>
            </a:r>
            <a:r>
              <a:rPr lang="en-US" altLang="zh-CN" dirty="0" smtClean="0"/>
              <a:t>|T|</a:t>
            </a:r>
            <a:r>
              <a:rPr lang="zh-CN" altLang="en-US" dirty="0" smtClean="0"/>
              <a:t>为模型的复杂度</a:t>
            </a:r>
            <a:endParaRPr lang="en-US" altLang="zh-CN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 smtClean="0"/>
              <a:t>采用递归方式剪枝，将</a:t>
            </a:r>
            <a:r>
              <a:rPr lang="el-GR" altLang="zh-CN" dirty="0" smtClean="0"/>
              <a:t>α</a:t>
            </a:r>
            <a:r>
              <a:rPr lang="zh-CN" altLang="en-US" dirty="0" smtClean="0"/>
              <a:t>递增</a:t>
            </a:r>
            <a:r>
              <a:rPr lang="en-US" altLang="zh-CN" dirty="0" smtClean="0"/>
              <a:t>0=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&lt;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…&lt;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，计算得到</a:t>
            </a:r>
            <a:r>
              <a:rPr lang="en-US" altLang="zh-CN" dirty="0" smtClean="0"/>
              <a:t>[</a:t>
            </a:r>
            <a:r>
              <a:rPr lang="el-GR" altLang="zh-CN" dirty="0" smtClean="0"/>
              <a:t>α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的最优子树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从</a:t>
            </a:r>
            <a:r>
              <a:rPr lang="zh-CN" altLang="en-US" dirty="0" smtClean="0"/>
              <a:t>最优子树序列</a:t>
            </a:r>
            <a:r>
              <a:rPr lang="en-US" altLang="zh-CN" dirty="0" smtClean="0"/>
              <a:t>{T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….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中选取最优的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4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使用基尼不纯度指标替换信息增益</a:t>
            </a:r>
            <a:endParaRPr lang="en-US" altLang="zh-CN" dirty="0" smtClean="0"/>
          </a:p>
          <a:p>
            <a:r>
              <a:rPr lang="zh-CN" altLang="en-US" dirty="0" smtClean="0"/>
              <a:t>使用二叉树构造决策树。</a:t>
            </a:r>
            <a:r>
              <a:rPr lang="zh-CN" altLang="en-US" dirty="0"/>
              <a:t>采用二元切分法，每次把数据切成两份，分别进入左子树、右子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具体流程：</a:t>
            </a: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 smtClean="0"/>
              <a:t>设节点数据集为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，计算现有特征对该数据集的</a:t>
            </a:r>
            <a:r>
              <a:rPr lang="en-US" altLang="zh-CN" dirty="0" smtClean="0"/>
              <a:t>Gini</a:t>
            </a:r>
            <a:r>
              <a:rPr lang="zh-CN" altLang="en-US" dirty="0" smtClean="0"/>
              <a:t>系数。对每一个特征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，对其可能取的每个值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，根据样本值</a:t>
            </a:r>
            <a:r>
              <a:rPr lang="en-US" altLang="zh-CN" dirty="0" smtClean="0"/>
              <a:t>=a</a:t>
            </a:r>
            <a:r>
              <a:rPr lang="zh-CN" altLang="en-US" dirty="0" smtClean="0"/>
              <a:t>为“是”和“否”切分成</a:t>
            </a:r>
            <a:r>
              <a:rPr lang="en-US" altLang="zh-CN" dirty="0" smtClean="0"/>
              <a:t>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D2</a:t>
            </a:r>
            <a:r>
              <a:rPr lang="zh-CN" altLang="en-US" dirty="0" smtClean="0"/>
              <a:t>部分，计算</a:t>
            </a:r>
            <a:r>
              <a:rPr lang="en-US" altLang="zh-CN" dirty="0" smtClean="0"/>
              <a:t>Gini</a:t>
            </a:r>
            <a:r>
              <a:rPr lang="zh-CN" altLang="en-US" dirty="0" smtClean="0"/>
              <a:t>系数</a:t>
            </a: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 smtClean="0"/>
              <a:t>在所有可能的特征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和它所有可能的切分点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中，选择</a:t>
            </a:r>
            <a:r>
              <a:rPr lang="en-US" altLang="zh-CN" dirty="0" smtClean="0"/>
              <a:t>Gini</a:t>
            </a:r>
            <a:r>
              <a:rPr lang="zh-CN" altLang="en-US" dirty="0" smtClean="0"/>
              <a:t>系数最小的特征和对应的切分点为最优特征和最优切分点，生成两个子节点</a:t>
            </a: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dirty="0" smtClean="0"/>
              <a:t>对每个子节点递归调用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步，直到满足停止条件（结点样本个数小于阈值或样本集</a:t>
            </a:r>
            <a:r>
              <a:rPr lang="en-US" altLang="zh-CN" dirty="0" smtClean="0"/>
              <a:t>Gini</a:t>
            </a:r>
            <a:r>
              <a:rPr lang="zh-CN" altLang="en-US" dirty="0" smtClean="0"/>
              <a:t>系数小于阈值，或没有更多特征）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5" y="380466"/>
            <a:ext cx="4032183" cy="17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11433"/>
            <a:ext cx="4705489" cy="3581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31883" y="2045809"/>
                <a:ext cx="5212080" cy="85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Gini</a:t>
                </a:r>
                <a:r>
                  <a:rPr lang="zh-CN" altLang="en-US" dirty="0" smtClean="0"/>
                  <a:t>（是否拖欠贷款）</a:t>
                </a:r>
                <a:r>
                  <a:rPr lang="en-US" altLang="zh-CN" dirty="0" smtClean="0"/>
                  <a:t>=1-(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40000" dirty="0" smtClean="0"/>
                  <a:t>2</a:t>
                </a:r>
                <a:r>
                  <a:rPr lang="en-US" altLang="zh-CN" dirty="0" smtClean="0"/>
                  <a:t>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40000" dirty="0" smtClean="0"/>
                  <a:t>2</a:t>
                </a:r>
                <a:r>
                  <a:rPr lang="en-US" altLang="zh-CN" dirty="0" smtClean="0"/>
                  <a:t>=0.42</a:t>
                </a:r>
              </a:p>
              <a:p>
                <a:endParaRPr lang="en-US" altLang="zh-CN" baseline="40000" dirty="0"/>
              </a:p>
              <a:p>
                <a:endParaRPr lang="zh-CN" altLang="en-US" baseline="40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83" y="2045809"/>
                <a:ext cx="5212080" cy="855106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40" y="2544041"/>
            <a:ext cx="2537616" cy="138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31883" y="4073625"/>
                <a:ext cx="5014514" cy="154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Gini</a:t>
                </a:r>
                <a:r>
                  <a:rPr lang="zh-CN" altLang="en-US" dirty="0" smtClean="0"/>
                  <a:t>（</a:t>
                </a:r>
                <a:r>
                  <a:rPr lang="zh-CN" altLang="en-US" dirty="0"/>
                  <a:t>左节点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=1-(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40000" dirty="0"/>
                  <a:t>2</a:t>
                </a:r>
                <a:r>
                  <a:rPr lang="en-US" altLang="zh-CN" dirty="0"/>
                  <a:t>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40000" dirty="0" smtClean="0"/>
                  <a:t>2</a:t>
                </a:r>
                <a:r>
                  <a:rPr lang="en-US" altLang="zh-CN" dirty="0" smtClean="0"/>
                  <a:t>=0</a:t>
                </a:r>
              </a:p>
              <a:p>
                <a:r>
                  <a:rPr lang="en-US" altLang="zh-CN" dirty="0"/>
                  <a:t>Gini</a:t>
                </a:r>
                <a:r>
                  <a:rPr lang="zh-CN" altLang="en-US" dirty="0" smtClean="0"/>
                  <a:t>（右节点）</a:t>
                </a:r>
                <a:r>
                  <a:rPr lang="en-US" altLang="zh-CN" dirty="0"/>
                  <a:t>=1-(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40000" dirty="0"/>
                  <a:t>2</a:t>
                </a:r>
                <a:r>
                  <a:rPr lang="en-US" altLang="zh-CN" dirty="0"/>
                  <a:t>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40000" dirty="0" smtClean="0"/>
                  <a:t>2</a:t>
                </a:r>
                <a:r>
                  <a:rPr lang="en-US" altLang="zh-CN" dirty="0" smtClean="0"/>
                  <a:t>=0.4898</a:t>
                </a:r>
              </a:p>
              <a:p>
                <a:r>
                  <a:rPr lang="en-US" altLang="zh-CN" dirty="0" err="1" smtClean="0"/>
                  <a:t>GiniGain</a:t>
                </a:r>
                <a:r>
                  <a:rPr lang="zh-CN" altLang="en-US" dirty="0" smtClean="0"/>
                  <a:t>（是否有房）</a:t>
                </a:r>
                <a:r>
                  <a:rPr lang="en-US" altLang="zh-CN" dirty="0" smtClean="0"/>
                  <a:t>=0.42-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∗0.4898=0.077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83" y="4073625"/>
                <a:ext cx="5014514" cy="1546449"/>
              </a:xfrm>
              <a:prstGeom prst="rect">
                <a:avLst/>
              </a:prstGeom>
              <a:blipFill>
                <a:blip r:embed="rId5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31883" y="3047258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针对是否有房特征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62051"/>
            <a:ext cx="9601200" cy="3581400"/>
          </a:xfrm>
        </p:spPr>
        <p:txBody>
          <a:bodyPr/>
          <a:lstStyle/>
          <a:p>
            <a:r>
              <a:rPr lang="zh-CN" altLang="en-US" dirty="0" smtClean="0"/>
              <a:t>针对婚姻状况特征，有三种情况，</a:t>
            </a:r>
            <a:r>
              <a:rPr lang="en-US" altLang="zh-CN" dirty="0" smtClean="0"/>
              <a:t>{married</a:t>
            </a:r>
            <a:r>
              <a:rPr lang="en-US" altLang="zh-CN" dirty="0"/>
              <a:t>} | {</a:t>
            </a:r>
            <a:r>
              <a:rPr lang="en-US" altLang="zh-CN" dirty="0" err="1"/>
              <a:t>single,divorced</a:t>
            </a:r>
            <a:r>
              <a:rPr lang="en-US" altLang="zh-CN" dirty="0"/>
              <a:t>} </a:t>
            </a:r>
            <a:r>
              <a:rPr lang="zh-CN" altLang="en-US" dirty="0" smtClean="0"/>
              <a:t>，</a:t>
            </a:r>
            <a:r>
              <a:rPr lang="en-US" altLang="zh-CN" dirty="0"/>
              <a:t>{single} | {</a:t>
            </a:r>
            <a:r>
              <a:rPr lang="en-US" altLang="zh-CN" dirty="0" err="1"/>
              <a:t>married,divorced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/>
              <a:t>{divorced} | {</a:t>
            </a:r>
            <a:r>
              <a:rPr lang="en-US" altLang="zh-CN" dirty="0" err="1"/>
              <a:t>single,married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93668" y="3347951"/>
                <a:ext cx="4570162" cy="1870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GiniGain1=0.42-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aseline="40000" dirty="0"/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aseline="40000" dirty="0"/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=0.12</a:t>
                </a:r>
              </a:p>
              <a:p>
                <a:r>
                  <a:rPr lang="en-US" altLang="zh-CN" dirty="0" smtClean="0"/>
                  <a:t>GiniGain2=0.053</a:t>
                </a:r>
              </a:p>
              <a:p>
                <a:r>
                  <a:rPr lang="en-US" altLang="zh-CN" dirty="0" smtClean="0"/>
                  <a:t>GiniGain3=0.02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选择</a:t>
                </a:r>
                <a:r>
                  <a:rPr lang="en-US" altLang="zh-CN" dirty="0"/>
                  <a:t>{married} | {</a:t>
                </a:r>
                <a:r>
                  <a:rPr lang="en-US" altLang="zh-CN" dirty="0" err="1"/>
                  <a:t>single,divorced</a:t>
                </a:r>
                <a:r>
                  <a:rPr lang="en-US" altLang="zh-CN" dirty="0"/>
                  <a:t>} </a:t>
                </a:r>
                <a:r>
                  <a:rPr lang="zh-CN" altLang="en-US" dirty="0" smtClean="0"/>
                  <a:t>为最优划分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68" y="3347951"/>
                <a:ext cx="4570162" cy="1870769"/>
              </a:xfrm>
              <a:prstGeom prst="rect">
                <a:avLst/>
              </a:prstGeom>
              <a:blipFill>
                <a:blip r:embed="rId6"/>
                <a:stretch>
                  <a:fillRect l="-1202" r="-534" b="-4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56" y="2629593"/>
            <a:ext cx="1123950" cy="407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2629593"/>
            <a:ext cx="1524000" cy="4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1961804"/>
            <a:ext cx="9601200" cy="3581400"/>
          </a:xfrm>
        </p:spPr>
        <p:txBody>
          <a:bodyPr/>
          <a:lstStyle/>
          <a:p>
            <a:r>
              <a:rPr lang="zh-CN" altLang="en-US" dirty="0" smtClean="0"/>
              <a:t>选择最优的特征最优划分，为婚姻状况，生成左右两个子树流程和</a:t>
            </a:r>
            <a:r>
              <a:rPr lang="en-US" altLang="zh-CN" dirty="0" smtClean="0"/>
              <a:t>ID3</a:t>
            </a:r>
            <a:r>
              <a:rPr lang="zh-CN" altLang="en-US" dirty="0" smtClean="0"/>
              <a:t>类似，递归直到终止条件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6" y="2709020"/>
            <a:ext cx="6121804" cy="38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可解释性，容易理解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计算复杂</a:t>
            </a:r>
            <a:r>
              <a:rPr lang="zh-CN" altLang="en-US" dirty="0" smtClean="0"/>
              <a:t>度低</a:t>
            </a:r>
            <a:endParaRPr lang="en-US" altLang="zh-CN" dirty="0" smtClean="0"/>
          </a:p>
          <a:p>
            <a:r>
              <a:rPr lang="zh-CN" altLang="en-US" dirty="0" smtClean="0"/>
              <a:t>处理特征之间关联度低的数据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可以理解为</a:t>
            </a:r>
            <a:r>
              <a:rPr lang="en-US" altLang="zh-CN" sz="2800" dirty="0" smtClean="0"/>
              <a:t>if-then</a:t>
            </a:r>
            <a:r>
              <a:rPr lang="zh-CN" altLang="en-US" sz="2800" dirty="0" smtClean="0"/>
              <a:t>规则的集合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76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35148" cy="448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回归树</a:t>
            </a:r>
            <a:endParaRPr lang="en-US" altLang="zh-C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分类树：找出最优的特征和划分点使</a:t>
            </a:r>
            <a:r>
              <a:rPr lang="en-US" altLang="zh-CN" dirty="0" err="1"/>
              <a:t>GiniGain</a:t>
            </a:r>
            <a:r>
              <a:rPr lang="zh-CN" altLang="en-US" dirty="0"/>
              <a:t>最大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回归树：找出最优的特征和划分点使</a:t>
            </a:r>
            <a:r>
              <a:rPr lang="zh-CN" altLang="en-US" dirty="0" smtClean="0"/>
              <a:t>误差方差</a:t>
            </a:r>
            <a:r>
              <a:rPr lang="zh-CN" altLang="en-US" dirty="0"/>
              <a:t>最小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流程：</a:t>
            </a:r>
            <a:endParaRPr lang="en-US" altLang="zh-C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先令最佳方差为</a:t>
            </a:r>
            <a:r>
              <a:rPr lang="zh-CN" altLang="zh-CN" dirty="0" smtClean="0"/>
              <a:t>无限大</a:t>
            </a:r>
            <a:r>
              <a:rPr lang="en-US" altLang="zh-CN" dirty="0" err="1" smtClean="0"/>
              <a:t>bestVar</a:t>
            </a:r>
            <a:r>
              <a:rPr lang="en-US" altLang="zh-CN" dirty="0" smtClean="0"/>
              <a:t>=max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 smtClean="0"/>
              <a:t>依次</a:t>
            </a:r>
            <a:r>
              <a:rPr lang="zh-CN" altLang="zh-CN" dirty="0"/>
              <a:t>计算根据某特征（FeatureCount次迭代）划分数据后的总方差currentVar</a:t>
            </a:r>
            <a:r>
              <a:rPr lang="zh-CN" altLang="zh-CN" dirty="0" smtClean="0"/>
              <a:t>（计算方法</a:t>
            </a:r>
            <a:r>
              <a:rPr lang="zh-CN" altLang="zh-CN" dirty="0"/>
              <a:t>为：划分后左右子数据集的总方差之和），如果</a:t>
            </a:r>
            <a:r>
              <a:rPr lang="zh-CN" altLang="zh-CN" dirty="0" smtClean="0"/>
              <a:t>currentVar&lt;</a:t>
            </a:r>
            <a:r>
              <a:rPr lang="zh-CN" altLang="zh-CN" dirty="0"/>
              <a:t>bestVar，则bestVar=currentVar. </a:t>
            </a:r>
            <a:endParaRPr lang="en-US" altLang="zh-C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返回最佳分支特征、分支特征值（离散特征则为二分序列、连续特征则为分裂点的值），左右分支子数据</a:t>
            </a:r>
            <a:r>
              <a:rPr lang="zh-CN" altLang="zh-CN" dirty="0" smtClean="0"/>
              <a:t>集</a:t>
            </a:r>
            <a:endParaRPr lang="en-US" altLang="zh-CN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en-US" dirty="0" smtClean="0"/>
              <a:t>递归生成回归树，通过剪枝防止过拟合</a:t>
            </a:r>
            <a:r>
              <a:rPr lang="zh-CN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zh-CN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0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0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决策树构造过程：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r>
              <a:rPr lang="zh-CN" altLang="en-US" dirty="0" smtClean="0"/>
              <a:t>决策树生成</a:t>
            </a:r>
            <a:endParaRPr lang="en-US" altLang="zh-CN" dirty="0" smtClean="0"/>
          </a:p>
          <a:p>
            <a:r>
              <a:rPr lang="zh-CN" altLang="en-US" dirty="0" smtClean="0"/>
              <a:t>剪枝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递归</a:t>
            </a:r>
            <a:r>
              <a:rPr lang="zh-CN" altLang="en-US" dirty="0"/>
              <a:t>地选择最优特征，并用最优特征对数据集进行分割。开始时，构建根结点，选择最优特征，该特征有几种值就分割为几个子集，每个子集分别递归调用此</a:t>
            </a:r>
            <a:r>
              <a:rPr lang="zh-CN" altLang="en-US" dirty="0" smtClean="0"/>
              <a:t>方法。</a:t>
            </a:r>
            <a:r>
              <a:rPr lang="zh-CN" altLang="en-US" dirty="0"/>
              <a:t>直到所有特征都已经用完，或者数据集只有一维特征为止。</a:t>
            </a:r>
          </a:p>
        </p:txBody>
      </p:sp>
    </p:spTree>
    <p:extLst>
      <p:ext uri="{BB962C8B-B14F-4D97-AF65-F5344CB8AC3E}">
        <p14:creationId xmlns:p14="http://schemas.microsoft.com/office/powerpoint/2010/main" val="2051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65002"/>
              </p:ext>
            </p:extLst>
          </p:nvPr>
        </p:nvGraphicFramePr>
        <p:xfrm>
          <a:off x="1468419" y="1866451"/>
          <a:ext cx="9601200" cy="485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88272064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78522585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6754799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35807823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04299922"/>
                    </a:ext>
                  </a:extLst>
                </a:gridCol>
              </a:tblGrid>
              <a:tr h="3736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是否有工作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是否有房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是否提供贷款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06544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81262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05658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02483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25944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2493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57345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60460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12727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29914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6242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54521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refuse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9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1953" y="342704"/>
            <a:ext cx="2206869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是否有房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99397" y="5249267"/>
            <a:ext cx="2145323" cy="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agree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6426" y="2523189"/>
            <a:ext cx="2206869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是否有工作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43499" y="5275219"/>
            <a:ext cx="2145323" cy="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refuse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 flipH="1">
            <a:off x="1972059" y="3384835"/>
            <a:ext cx="1917802" cy="18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3889861" y="3384835"/>
            <a:ext cx="2326300" cy="18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577023" y="5249267"/>
            <a:ext cx="2145323" cy="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agree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5" idx="2"/>
            <a:endCxn id="18" idx="0"/>
          </p:cNvCxnSpPr>
          <p:nvPr/>
        </p:nvCxnSpPr>
        <p:spPr>
          <a:xfrm>
            <a:off x="6185388" y="1204350"/>
            <a:ext cx="4464297" cy="40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889862" y="1204350"/>
            <a:ext cx="2295525" cy="13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83724" y="1599976"/>
            <a:ext cx="12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483430" y="2764478"/>
            <a:ext cx="191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79403" y="3772132"/>
            <a:ext cx="8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176770" y="3901209"/>
            <a:ext cx="12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48667"/>
              </p:ext>
            </p:extLst>
          </p:nvPr>
        </p:nvGraphicFramePr>
        <p:xfrm>
          <a:off x="9060537" y="1777491"/>
          <a:ext cx="2420915" cy="153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83">
                  <a:extLst>
                    <a:ext uri="{9D8B030D-6E8A-4147-A177-3AD203B41FA5}">
                      <a16:colId xmlns:a16="http://schemas.microsoft.com/office/drawing/2014/main" val="1907417518"/>
                    </a:ext>
                  </a:extLst>
                </a:gridCol>
                <a:gridCol w="484183">
                  <a:extLst>
                    <a:ext uri="{9D8B030D-6E8A-4147-A177-3AD203B41FA5}">
                      <a16:colId xmlns:a16="http://schemas.microsoft.com/office/drawing/2014/main" val="1334021477"/>
                    </a:ext>
                  </a:extLst>
                </a:gridCol>
                <a:gridCol w="484183">
                  <a:extLst>
                    <a:ext uri="{9D8B030D-6E8A-4147-A177-3AD203B41FA5}">
                      <a16:colId xmlns:a16="http://schemas.microsoft.com/office/drawing/2014/main" val="3200678239"/>
                    </a:ext>
                  </a:extLst>
                </a:gridCol>
                <a:gridCol w="484183">
                  <a:extLst>
                    <a:ext uri="{9D8B030D-6E8A-4147-A177-3AD203B41FA5}">
                      <a16:colId xmlns:a16="http://schemas.microsoft.com/office/drawing/2014/main" val="3466071315"/>
                    </a:ext>
                  </a:extLst>
                </a:gridCol>
                <a:gridCol w="484183">
                  <a:extLst>
                    <a:ext uri="{9D8B030D-6E8A-4147-A177-3AD203B41FA5}">
                      <a16:colId xmlns:a16="http://schemas.microsoft.com/office/drawing/2014/main" val="131811202"/>
                    </a:ext>
                  </a:extLst>
                </a:gridCol>
              </a:tblGrid>
              <a:tr h="467034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年龄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是否有工作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信用度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是否提供贷款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43735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58763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14844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59016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83220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9999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47788"/>
              </p:ext>
            </p:extLst>
          </p:nvPr>
        </p:nvGraphicFramePr>
        <p:xfrm>
          <a:off x="1765789" y="263566"/>
          <a:ext cx="25490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7">
                  <a:extLst>
                    <a:ext uri="{9D8B030D-6E8A-4147-A177-3AD203B41FA5}">
                      <a16:colId xmlns:a16="http://schemas.microsoft.com/office/drawing/2014/main" val="1791877491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1857161899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4146413169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3983012765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1741628611"/>
                    </a:ext>
                  </a:extLst>
                </a:gridCol>
              </a:tblGrid>
              <a:tr h="196728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年龄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是否有工作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信用度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是否提供贷款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25571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4322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404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40643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89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9118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92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8302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05870"/>
              </p:ext>
            </p:extLst>
          </p:nvPr>
        </p:nvGraphicFramePr>
        <p:xfrm>
          <a:off x="5672710" y="3384835"/>
          <a:ext cx="254903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07">
                  <a:extLst>
                    <a:ext uri="{9D8B030D-6E8A-4147-A177-3AD203B41FA5}">
                      <a16:colId xmlns:a16="http://schemas.microsoft.com/office/drawing/2014/main" val="1791877491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1857161899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4146413169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3983012765"/>
                    </a:ext>
                  </a:extLst>
                </a:gridCol>
                <a:gridCol w="509807">
                  <a:extLst>
                    <a:ext uri="{9D8B030D-6E8A-4147-A177-3AD203B41FA5}">
                      <a16:colId xmlns:a16="http://schemas.microsoft.com/office/drawing/2014/main" val="1741628611"/>
                    </a:ext>
                  </a:extLst>
                </a:gridCol>
              </a:tblGrid>
              <a:tr h="196728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年龄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是否有工作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信用度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是否提供贷款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25571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4322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404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89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91185"/>
                  </a:ext>
                </a:extLst>
              </a:tr>
              <a:tr h="1967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refuse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8302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53014"/>
              </p:ext>
            </p:extLst>
          </p:nvPr>
        </p:nvGraphicFramePr>
        <p:xfrm>
          <a:off x="2651104" y="4387621"/>
          <a:ext cx="2310505" cy="90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01">
                  <a:extLst>
                    <a:ext uri="{9D8B030D-6E8A-4147-A177-3AD203B41FA5}">
                      <a16:colId xmlns:a16="http://schemas.microsoft.com/office/drawing/2014/main" val="1791877491"/>
                    </a:ext>
                  </a:extLst>
                </a:gridCol>
                <a:gridCol w="462101">
                  <a:extLst>
                    <a:ext uri="{9D8B030D-6E8A-4147-A177-3AD203B41FA5}">
                      <a16:colId xmlns:a16="http://schemas.microsoft.com/office/drawing/2014/main" val="1857161899"/>
                    </a:ext>
                  </a:extLst>
                </a:gridCol>
                <a:gridCol w="462101">
                  <a:extLst>
                    <a:ext uri="{9D8B030D-6E8A-4147-A177-3AD203B41FA5}">
                      <a16:colId xmlns:a16="http://schemas.microsoft.com/office/drawing/2014/main" val="4146413169"/>
                    </a:ext>
                  </a:extLst>
                </a:gridCol>
                <a:gridCol w="462101">
                  <a:extLst>
                    <a:ext uri="{9D8B030D-6E8A-4147-A177-3AD203B41FA5}">
                      <a16:colId xmlns:a16="http://schemas.microsoft.com/office/drawing/2014/main" val="3983012765"/>
                    </a:ext>
                  </a:extLst>
                </a:gridCol>
                <a:gridCol w="462101">
                  <a:extLst>
                    <a:ext uri="{9D8B030D-6E8A-4147-A177-3AD203B41FA5}">
                      <a16:colId xmlns:a16="http://schemas.microsoft.com/office/drawing/2014/main" val="1741628611"/>
                    </a:ext>
                  </a:extLst>
                </a:gridCol>
              </a:tblGrid>
              <a:tr h="407190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年龄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是否有工作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是否有房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信用度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是否提供贷款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25571"/>
                  </a:ext>
                </a:extLst>
              </a:tr>
              <a:tr h="226216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youth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40643"/>
                  </a:ext>
                </a:extLst>
              </a:tr>
              <a:tr h="226216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elder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yes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no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agree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8" grpId="0" animBg="1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2343162"/>
            <a:ext cx="5628264" cy="4076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1" y="2343162"/>
            <a:ext cx="5264438" cy="408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218" y="1533236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方案一：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76290" y="1533236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方案二：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466109" y="1717902"/>
            <a:ext cx="7250544" cy="269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如何构造最优的决策树？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6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如何构造最优的决策树？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从可能的决策树中直接选取最优决策树是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完全问题。采用启发式学习</a:t>
            </a:r>
            <a:endParaRPr lang="en-US" altLang="zh-CN" dirty="0" smtClean="0"/>
          </a:p>
          <a:p>
            <a:r>
              <a:rPr lang="zh-CN" altLang="en-US" dirty="0" smtClean="0"/>
              <a:t>局部最优（每一步选取最优的特征）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熵与信息增益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379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熵与信息增益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信息量</a:t>
                </a:r>
                <a:r>
                  <a:rPr lang="zh-CN" altLang="en-US" dirty="0"/>
                  <a:t>：事件</a:t>
                </a:r>
                <a:r>
                  <a:rPr lang="en-US" altLang="zh-CN" dirty="0"/>
                  <a:t>X=x0</a:t>
                </a:r>
                <a:r>
                  <a:rPr lang="zh-CN" altLang="en-US" dirty="0"/>
                  <a:t>的信息量为</a:t>
                </a:r>
                <a:r>
                  <a:rPr lang="en-US" altLang="zh-CN" dirty="0"/>
                  <a:t>-log(p(x0))</a:t>
                </a:r>
              </a:p>
              <a:p>
                <a:r>
                  <a:rPr lang="zh-CN" altLang="en-US" dirty="0"/>
                  <a:t>熵：是信息量的期望值</a:t>
                </a:r>
                <a:r>
                  <a:rPr lang="en-US" altLang="zh-CN" dirty="0"/>
                  <a:t>H=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表示变量的取值</a:t>
                </a:r>
                <a:r>
                  <a:rPr lang="zh-CN" altLang="en-US" dirty="0" smtClean="0"/>
                  <a:t>不确定性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条件熵：</a:t>
                </a:r>
                <a:r>
                  <a:rPr lang="en-US" altLang="zh-CN" dirty="0" smtClean="0"/>
                  <a:t>H(Y|X)</a:t>
                </a:r>
                <a:r>
                  <a:rPr lang="zh-CN" altLang="en-US" dirty="0" smtClean="0"/>
                  <a:t>，已知随机变量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的条件下随机变量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的不确定性，</a:t>
                </a:r>
                <a:r>
                  <a:rPr lang="en-US" altLang="zh-CN" dirty="0" smtClean="0"/>
                  <a:t>H(Y|X)=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信息增益：得知特征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的信息而使类</a:t>
                </a:r>
                <a:r>
                  <a:rPr lang="en-US" altLang="zh-CN" dirty="0"/>
                  <a:t>D</a:t>
                </a:r>
                <a:r>
                  <a:rPr lang="zh-CN" altLang="en-US" dirty="0" smtClean="0"/>
                  <a:t>的信息不确定性减少的程度，</a:t>
                </a:r>
                <a:r>
                  <a:rPr lang="en-US" altLang="zh-CN" dirty="0" smtClean="0"/>
                  <a:t>g(D,A)=H(D)-H(D|A)</a:t>
                </a:r>
                <a:r>
                  <a:rPr lang="zh-CN" altLang="en-US" dirty="0" smtClean="0"/>
                  <a:t>，信息增益大的特征具有更强的分类能力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基尼不纯度：另一种衡量集合无序程度的方法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9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21363</TotalTime>
  <Words>1847</Words>
  <Application>Microsoft Office PowerPoint</Application>
  <PresentationFormat>宽屏</PresentationFormat>
  <Paragraphs>591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微軟正黑體</vt:lpstr>
      <vt:lpstr>等线</vt:lpstr>
      <vt:lpstr>华文楷体</vt:lpstr>
      <vt:lpstr>Arial</vt:lpstr>
      <vt:lpstr>Cambria Math</vt:lpstr>
      <vt:lpstr>Franklin Gothic Book</vt:lpstr>
      <vt:lpstr>Wingdings</vt:lpstr>
      <vt:lpstr>Crop</vt:lpstr>
      <vt:lpstr>决 策 树</vt:lpstr>
      <vt:lpstr>An Example</vt:lpstr>
      <vt:lpstr>优点</vt:lpstr>
      <vt:lpstr>决策树构造过程：</vt:lpstr>
      <vt:lpstr>An Example</vt:lpstr>
      <vt:lpstr>PowerPoint 演示文稿</vt:lpstr>
      <vt:lpstr>PowerPoint 演示文稿</vt:lpstr>
      <vt:lpstr>如何构造最优的决策树？ </vt:lpstr>
      <vt:lpstr>熵与信息增益 </vt:lpstr>
      <vt:lpstr>An Example</vt:lpstr>
      <vt:lpstr>Example：预测隐形眼镜类型</vt:lpstr>
      <vt:lpstr>流程</vt:lpstr>
      <vt:lpstr>构造决策树</vt:lpstr>
      <vt:lpstr>构造决策树</vt:lpstr>
      <vt:lpstr>PowerPoint 演示文稿</vt:lpstr>
      <vt:lpstr>存在的缺陷</vt:lpstr>
      <vt:lpstr>C4.5算法</vt:lpstr>
      <vt:lpstr>C4.5算法</vt:lpstr>
      <vt:lpstr>C4.5算法</vt:lpstr>
      <vt:lpstr>C4.5算法</vt:lpstr>
      <vt:lpstr>C4.5算法</vt:lpstr>
      <vt:lpstr>C4.5算法</vt:lpstr>
      <vt:lpstr>过拟合问题</vt:lpstr>
      <vt:lpstr>决策树剪枝</vt:lpstr>
      <vt:lpstr>决策树剪枝</vt:lpstr>
      <vt:lpstr>CART算法</vt:lpstr>
      <vt:lpstr>Example</vt:lpstr>
      <vt:lpstr>Example</vt:lpstr>
      <vt:lpstr>Example</vt:lpstr>
      <vt:lpstr>CART算法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 策 树</dc:title>
  <dc:creator>gzy</dc:creator>
  <cp:lastModifiedBy>gzy</cp:lastModifiedBy>
  <cp:revision>105</cp:revision>
  <dcterms:created xsi:type="dcterms:W3CDTF">2018-04-16T08:10:19Z</dcterms:created>
  <dcterms:modified xsi:type="dcterms:W3CDTF">2018-05-14T07:53:11Z</dcterms:modified>
</cp:coreProperties>
</file>