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1" r:id="rId4"/>
    <p:sldId id="259" r:id="rId5"/>
    <p:sldId id="263" r:id="rId6"/>
    <p:sldId id="264" r:id="rId7"/>
    <p:sldId id="265" r:id="rId8"/>
    <p:sldId id="266" r:id="rId9"/>
    <p:sldId id="275" r:id="rId10"/>
    <p:sldId id="274" r:id="rId11"/>
    <p:sldId id="269" r:id="rId12"/>
    <p:sldId id="270" r:id="rId13"/>
    <p:sldId id="273" r:id="rId14"/>
    <p:sldId id="27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852" autoAdjust="0"/>
  </p:normalViewPr>
  <p:slideViewPr>
    <p:cSldViewPr snapToGrid="0">
      <p:cViewPr varScale="1">
        <p:scale>
          <a:sx n="68" d="100"/>
          <a:sy n="68" d="100"/>
        </p:scale>
        <p:origin x="1219"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6DB67-7D21-4893-9995-54CB18E74162}" type="datetimeFigureOut">
              <a:rPr lang="zh-CN" altLang="en-US" smtClean="0"/>
              <a:pPr/>
              <a:t>2018/5/21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BBF33-1DEB-4263-A737-77563107FB32}" type="slidenum">
              <a:rPr lang="zh-CN" altLang="en-US" smtClean="0"/>
              <a:pPr/>
              <a:t>‹#›</a:t>
            </a:fld>
            <a:endParaRPr lang="zh-CN" altLang="en-US"/>
          </a:p>
        </p:txBody>
      </p:sp>
    </p:spTree>
    <p:extLst>
      <p:ext uri="{BB962C8B-B14F-4D97-AF65-F5344CB8AC3E}">
        <p14:creationId xmlns:p14="http://schemas.microsoft.com/office/powerpoint/2010/main" val="315017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优化问题在满足一系列有关的限制条件下，选择一组变量，使目标达到最优值</a:t>
            </a:r>
            <a:endParaRPr lang="en-US" altLang="zh-CN" dirty="0" smtClean="0"/>
          </a:p>
          <a:p>
            <a:endParaRPr lang="en-US" altLang="zh-CN" dirty="0" smtClean="0"/>
          </a:p>
          <a:p>
            <a:r>
              <a:rPr lang="zh-CN" altLang="en-US" dirty="0" smtClean="0"/>
              <a:t>非</a:t>
            </a:r>
            <a:r>
              <a:rPr lang="zh-CN" altLang="en-US" dirty="0" smtClean="0"/>
              <a:t>启发式优化算法通常会计算导数、梯度等数学参数</a:t>
            </a:r>
            <a:endParaRPr lang="en-US" altLang="zh-CN" dirty="0" smtClean="0"/>
          </a:p>
          <a:p>
            <a:r>
              <a:rPr lang="zh-CN" altLang="en-US" dirty="0" smtClean="0"/>
              <a:t>梯度下降法计算</a:t>
            </a:r>
            <a:r>
              <a:rPr lang="zh-CN" altLang="en-US" baseline="0" dirty="0" smtClean="0"/>
              <a:t>梯度</a:t>
            </a:r>
            <a:endParaRPr lang="en-US" altLang="zh-CN" baseline="0" dirty="0" smtClean="0"/>
          </a:p>
          <a:p>
            <a:r>
              <a:rPr lang="zh-CN" altLang="en-US" baseline="0" dirty="0" smtClean="0"/>
              <a:t>牛顿法计算黑塞矩阵（多元函数的二阶偏导数构成的方阵）</a:t>
            </a:r>
            <a:endParaRPr lang="en-US" altLang="zh-CN" baseline="0" dirty="0" smtClean="0"/>
          </a:p>
          <a:p>
            <a:endParaRPr lang="en-US" altLang="zh-CN" baseline="0" dirty="0" smtClean="0"/>
          </a:p>
          <a:p>
            <a:r>
              <a:rPr lang="zh-CN" altLang="en-US" baseline="0" dirty="0" smtClean="0"/>
              <a:t>启发式优化算法是</a:t>
            </a:r>
            <a:r>
              <a:rPr lang="zh-CN" altLang="en-US" sz="1200" b="0" i="0" kern="1200" dirty="0" smtClean="0">
                <a:solidFill>
                  <a:schemeClr val="tx1"/>
                </a:solidFill>
                <a:latin typeface="+mn-lt"/>
                <a:ea typeface="+mn-ea"/>
                <a:cs typeface="+mn-cs"/>
              </a:rPr>
              <a:t>基于直观或经验构造的算法，在可接受的时间、空间开销下给出目标问题的一个可行解。</a:t>
            </a:r>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C0EBBF33-1DEB-4263-A737-77563107FB32}" type="slidenum">
              <a:rPr lang="zh-CN" altLang="en-US" smtClean="0"/>
              <a:pPr/>
              <a:t>1</a:t>
            </a:fld>
            <a:endParaRPr lang="zh-CN" altLang="en-US"/>
          </a:p>
        </p:txBody>
      </p:sp>
    </p:spTree>
    <p:extLst>
      <p:ext uri="{BB962C8B-B14F-4D97-AF65-F5344CB8AC3E}">
        <p14:creationId xmlns:p14="http://schemas.microsoft.com/office/powerpoint/2010/main" val="616272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latin typeface="+mn-lt"/>
                <a:ea typeface="+mn-ea"/>
                <a:cs typeface="+mn-cs"/>
              </a:rPr>
              <a:t>根据个体的适应度，按照一定的规则，从第</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代群体中选择出一些具有优良性状的个体遗传到下一代（</a:t>
            </a:r>
            <a:r>
              <a:rPr lang="en-US" altLang="zh-CN" sz="1200" b="0" i="0" kern="1200" dirty="0" smtClean="0">
                <a:solidFill>
                  <a:schemeClr val="tx1"/>
                </a:solidFill>
                <a:latin typeface="+mn-lt"/>
                <a:ea typeface="+mn-ea"/>
                <a:cs typeface="+mn-cs"/>
              </a:rPr>
              <a:t>n+1</a:t>
            </a:r>
            <a:r>
              <a:rPr lang="zh-CN" altLang="en-US" sz="1200" b="0" i="0" kern="1200" dirty="0" smtClean="0">
                <a:solidFill>
                  <a:schemeClr val="tx1"/>
                </a:solidFill>
                <a:latin typeface="+mn-lt"/>
                <a:ea typeface="+mn-ea"/>
                <a:cs typeface="+mn-cs"/>
              </a:rPr>
              <a:t>）群体中。</a:t>
            </a:r>
            <a:endParaRPr lang="en-US" altLang="zh-CN" dirty="0" smtClean="0"/>
          </a:p>
          <a:p>
            <a:endParaRPr lang="en-US" altLang="zh-CN" dirty="0" smtClean="0"/>
          </a:p>
          <a:p>
            <a:r>
              <a:rPr lang="zh-CN" altLang="en-US" dirty="0" smtClean="0"/>
              <a:t>适应度越高的个体被</a:t>
            </a:r>
            <a:r>
              <a:rPr lang="zh-CN" altLang="en-US" dirty="0" smtClean="0"/>
              <a:t>选中的</a:t>
            </a:r>
            <a:r>
              <a:rPr lang="zh-CN" altLang="en-US" dirty="0" smtClean="0"/>
              <a:t>概率越大，越好的解越应该保留下来。</a:t>
            </a:r>
            <a:endParaRPr lang="en-US" altLang="zh-CN" dirty="0" smtClean="0"/>
          </a:p>
          <a:p>
            <a:endParaRPr lang="en-US" altLang="zh-CN" dirty="0" smtClean="0"/>
          </a:p>
          <a:p>
            <a:r>
              <a:rPr lang="zh-CN" altLang="en-US" dirty="0" smtClean="0"/>
              <a:t>轮盘赌选择、排序选择、最优个体保存、随机联赛选择</a:t>
            </a:r>
            <a:endParaRPr lang="zh-CN" altLang="en-US" dirty="0"/>
          </a:p>
        </p:txBody>
      </p:sp>
      <p:sp>
        <p:nvSpPr>
          <p:cNvPr id="4" name="灯片编号占位符 3"/>
          <p:cNvSpPr>
            <a:spLocks noGrp="1"/>
          </p:cNvSpPr>
          <p:nvPr>
            <p:ph type="sldNum" sz="quarter" idx="10"/>
          </p:nvPr>
        </p:nvSpPr>
        <p:spPr/>
        <p:txBody>
          <a:bodyPr/>
          <a:lstStyle/>
          <a:p>
            <a:fld id="{C0EBBF33-1DEB-4263-A737-77563107FB32}" type="slidenum">
              <a:rPr lang="zh-CN" altLang="en-US" smtClean="0"/>
              <a:pPr/>
              <a:t>10</a:t>
            </a:fld>
            <a:endParaRPr lang="zh-CN" altLang="en-US"/>
          </a:p>
        </p:txBody>
      </p:sp>
    </p:spTree>
    <p:extLst>
      <p:ext uri="{BB962C8B-B14F-4D97-AF65-F5344CB8AC3E}">
        <p14:creationId xmlns:p14="http://schemas.microsoft.com/office/powerpoint/2010/main" val="480937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多点交叉、均匀交叉、算数交叉（浮点数编码）算子</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C0EBBF33-1DEB-4263-A737-77563107FB32}" type="slidenum">
              <a:rPr lang="zh-CN" altLang="en-US" smtClean="0"/>
              <a:pPr/>
              <a:t>11</a:t>
            </a:fld>
            <a:endParaRPr lang="zh-CN" altLang="en-US"/>
          </a:p>
        </p:txBody>
      </p:sp>
    </p:spTree>
    <p:extLst>
      <p:ext uri="{BB962C8B-B14F-4D97-AF65-F5344CB8AC3E}">
        <p14:creationId xmlns:p14="http://schemas.microsoft.com/office/powerpoint/2010/main" val="3046860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均匀变异（</a:t>
            </a:r>
            <a:r>
              <a:rPr lang="zh-CN" altLang="en-US" sz="1200" b="0" i="0" kern="1200" dirty="0" smtClean="0">
                <a:solidFill>
                  <a:schemeClr val="tx1"/>
                </a:solidFill>
                <a:effectLst/>
                <a:latin typeface="+mn-lt"/>
                <a:ea typeface="+mn-ea"/>
                <a:cs typeface="+mn-cs"/>
              </a:rPr>
              <a:t>在进行变异时用服从均匀分布的一个随机数来替换原有基因值</a:t>
            </a:r>
            <a:r>
              <a:rPr lang="zh-CN" altLang="en-US" dirty="0" smtClean="0"/>
              <a:t>）、</a:t>
            </a:r>
            <a:r>
              <a:rPr lang="zh-CN" altLang="en-US" dirty="0" smtClean="0"/>
              <a:t>高斯</a:t>
            </a:r>
            <a:r>
              <a:rPr lang="zh-CN" altLang="en-US" dirty="0" smtClean="0"/>
              <a:t>变异（</a:t>
            </a:r>
            <a:r>
              <a:rPr lang="zh-CN" altLang="en-US" sz="1200" b="0" i="0" kern="1200" dirty="0" smtClean="0">
                <a:solidFill>
                  <a:schemeClr val="tx1"/>
                </a:solidFill>
                <a:effectLst/>
                <a:latin typeface="+mn-lt"/>
                <a:ea typeface="+mn-ea"/>
                <a:cs typeface="+mn-cs"/>
              </a:rPr>
              <a:t>在进行变异时用服从正态分布的一个随机数来替换原有基因值</a:t>
            </a:r>
            <a:r>
              <a:rPr lang="zh-CN" altLang="en-US" dirty="0" smtClean="0"/>
              <a:t>）</a:t>
            </a:r>
            <a:endParaRPr lang="en-US" altLang="zh-CN" dirty="0" smtClean="0"/>
          </a:p>
          <a:p>
            <a:endParaRPr lang="en-US" altLang="zh-CN" dirty="0" smtClean="0"/>
          </a:p>
          <a:p>
            <a:r>
              <a:rPr lang="zh-CN" altLang="en-US" dirty="0" smtClean="0"/>
              <a:t>变异概率</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种群中的所有个体按事先的设定的变异概率判断是否进行变异操作；然后 对判断需要变异的个体进行随机选择变异位进行变异；</a:t>
            </a:r>
            <a:endParaRPr lang="zh-CN" altLang="en-US" dirty="0"/>
          </a:p>
        </p:txBody>
      </p:sp>
      <p:sp>
        <p:nvSpPr>
          <p:cNvPr id="4" name="灯片编号占位符 3"/>
          <p:cNvSpPr>
            <a:spLocks noGrp="1"/>
          </p:cNvSpPr>
          <p:nvPr>
            <p:ph type="sldNum" sz="quarter" idx="10"/>
          </p:nvPr>
        </p:nvSpPr>
        <p:spPr/>
        <p:txBody>
          <a:bodyPr/>
          <a:lstStyle/>
          <a:p>
            <a:fld id="{C0EBBF33-1DEB-4263-A737-77563107FB32}" type="slidenum">
              <a:rPr lang="zh-CN" altLang="en-US" smtClean="0"/>
              <a:pPr/>
              <a:t>12</a:t>
            </a:fld>
            <a:endParaRPr lang="zh-CN" altLang="en-US"/>
          </a:p>
        </p:txBody>
      </p:sp>
    </p:spTree>
    <p:extLst>
      <p:ext uri="{BB962C8B-B14F-4D97-AF65-F5344CB8AC3E}">
        <p14:creationId xmlns:p14="http://schemas.microsoft.com/office/powerpoint/2010/main" val="3201176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遗传算法控制参数：种群规模</a:t>
            </a:r>
            <a:r>
              <a:rPr lang="en-US" altLang="zh-CN" dirty="0" smtClean="0"/>
              <a:t>N</a:t>
            </a:r>
          </a:p>
          <a:p>
            <a:r>
              <a:rPr lang="zh-CN" altLang="en-US" dirty="0" smtClean="0"/>
              <a:t>交叉率</a:t>
            </a:r>
            <a:r>
              <a:rPr lang="en-US" altLang="zh-CN" dirty="0" smtClean="0"/>
              <a:t>Pc</a:t>
            </a:r>
            <a:r>
              <a:rPr lang="zh-CN" altLang="en-US" dirty="0" smtClean="0"/>
              <a:t>（一般为</a:t>
            </a:r>
            <a:r>
              <a:rPr lang="en-US" altLang="zh-CN" dirty="0" smtClean="0"/>
              <a:t>0.4~0.99</a:t>
            </a:r>
            <a:r>
              <a:rPr lang="zh-CN" altLang="en-US" dirty="0" smtClean="0"/>
              <a:t>）</a:t>
            </a:r>
            <a:endParaRPr lang="en-US" altLang="zh-CN" dirty="0" smtClean="0"/>
          </a:p>
          <a:p>
            <a:r>
              <a:rPr lang="zh-CN" altLang="en-US" dirty="0" smtClean="0"/>
              <a:t>变异率</a:t>
            </a:r>
            <a:r>
              <a:rPr lang="en-US" altLang="zh-CN" dirty="0" smtClean="0"/>
              <a:t>Pm</a:t>
            </a:r>
            <a:r>
              <a:rPr lang="zh-CN" altLang="en-US" dirty="0" smtClean="0"/>
              <a:t>（一般为</a:t>
            </a:r>
            <a:r>
              <a:rPr lang="en-US" altLang="zh-CN" dirty="0" smtClean="0"/>
              <a:t>0.0001~0.001</a:t>
            </a:r>
            <a:r>
              <a:rPr lang="zh-CN" altLang="en-US" dirty="0" smtClean="0"/>
              <a:t>）</a:t>
            </a:r>
            <a:endParaRPr lang="en-US" altLang="zh-CN" dirty="0" smtClean="0"/>
          </a:p>
          <a:p>
            <a:r>
              <a:rPr lang="zh-CN" altLang="en-US" dirty="0" smtClean="0"/>
              <a:t>染色体基因长度</a:t>
            </a:r>
            <a:r>
              <a:rPr lang="en-US" altLang="zh-CN" dirty="0" smtClean="0"/>
              <a:t>L</a:t>
            </a:r>
          </a:p>
          <a:p>
            <a:endParaRPr lang="en-US" altLang="zh-CN" dirty="0" smtClean="0"/>
          </a:p>
          <a:p>
            <a:r>
              <a:rPr lang="zh-CN" altLang="en-US" dirty="0" smtClean="0"/>
              <a:t>变异概率和交叉概率由大到小变化</a:t>
            </a:r>
            <a:endParaRPr lang="en-US" altLang="zh-CN" dirty="0" smtClean="0"/>
          </a:p>
          <a:p>
            <a:endParaRPr lang="en-US" altLang="zh-CN" dirty="0" smtClean="0"/>
          </a:p>
          <a:p>
            <a:r>
              <a:rPr lang="zh-CN" altLang="en-US" dirty="0" smtClean="0"/>
              <a:t>概率随机数生成器</a:t>
            </a:r>
            <a:endParaRPr lang="zh-CN" altLang="en-US" dirty="0"/>
          </a:p>
        </p:txBody>
      </p:sp>
      <p:sp>
        <p:nvSpPr>
          <p:cNvPr id="4" name="灯片编号占位符 3"/>
          <p:cNvSpPr>
            <a:spLocks noGrp="1"/>
          </p:cNvSpPr>
          <p:nvPr>
            <p:ph type="sldNum" sz="quarter" idx="10"/>
          </p:nvPr>
        </p:nvSpPr>
        <p:spPr/>
        <p:txBody>
          <a:bodyPr/>
          <a:lstStyle/>
          <a:p>
            <a:fld id="{C0EBBF33-1DEB-4263-A737-77563107FB32}" type="slidenum">
              <a:rPr lang="zh-CN" altLang="en-US" smtClean="0"/>
              <a:pPr/>
              <a:t>13</a:t>
            </a:fld>
            <a:endParaRPr lang="zh-CN" altLang="en-US"/>
          </a:p>
        </p:txBody>
      </p:sp>
    </p:spTree>
    <p:extLst>
      <p:ext uri="{BB962C8B-B14F-4D97-AF65-F5344CB8AC3E}">
        <p14:creationId xmlns:p14="http://schemas.microsoft.com/office/powerpoint/2010/main" val="2416626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启发式算法在优化机制方面存在一定的差异，但在优化流程上却具有较大的相似性</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均是一种“邻域搜索”结构。算法都是从一个</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一组</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初始解出发</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在算法的关键参数的控制下通过邻域函数产生若干邻域解</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按接受准则</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确定性、概率性或混沌方式</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更新当前状态</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然后按关键参数修改准则调整关键参数。如此重复上述搜索步骤直到满足算法的收敛准则</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最终得到问题的优化结果。</a:t>
            </a:r>
            <a:endParaRPr lang="zh-CN" altLang="en-US" dirty="0"/>
          </a:p>
        </p:txBody>
      </p:sp>
      <p:sp>
        <p:nvSpPr>
          <p:cNvPr id="4" name="灯片编号占位符 3"/>
          <p:cNvSpPr>
            <a:spLocks noGrp="1"/>
          </p:cNvSpPr>
          <p:nvPr>
            <p:ph type="sldNum" sz="quarter" idx="10"/>
          </p:nvPr>
        </p:nvSpPr>
        <p:spPr/>
        <p:txBody>
          <a:bodyPr/>
          <a:lstStyle/>
          <a:p>
            <a:fld id="{C0EBBF33-1DEB-4263-A737-77563107FB32}" type="slidenum">
              <a:rPr lang="zh-CN" altLang="en-US" smtClean="0"/>
              <a:pPr/>
              <a:t>14</a:t>
            </a:fld>
            <a:endParaRPr lang="zh-CN" altLang="en-US"/>
          </a:p>
        </p:txBody>
      </p:sp>
    </p:spTree>
    <p:extLst>
      <p:ext uri="{BB962C8B-B14F-4D97-AF65-F5344CB8AC3E}">
        <p14:creationId xmlns:p14="http://schemas.microsoft.com/office/powerpoint/2010/main" val="4167202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最简单的优化算法</a:t>
            </a:r>
            <a:endParaRPr lang="en-US" altLang="zh-CN" dirty="0" smtClean="0"/>
          </a:p>
          <a:p>
            <a:endParaRPr lang="en-US" altLang="zh-CN" dirty="0" smtClean="0"/>
          </a:p>
          <a:p>
            <a:r>
              <a:rPr lang="zh-CN" altLang="en-US" dirty="0" smtClean="0"/>
              <a:t>如这张图所示，蓝色的是刻画目标问题的函数曲线，红色是随机生成的点</a:t>
            </a:r>
            <a:endParaRPr lang="en-US" altLang="zh-CN" dirty="0" smtClean="0"/>
          </a:p>
          <a:p>
            <a:endParaRPr lang="en-US" altLang="zh-CN" dirty="0" smtClean="0"/>
          </a:p>
          <a:p>
            <a:r>
              <a:rPr lang="zh-CN" altLang="en-US" dirty="0" smtClean="0"/>
              <a:t>解决问题的效果很差</a:t>
            </a:r>
            <a:endParaRPr lang="zh-CN" altLang="en-US" dirty="0"/>
          </a:p>
        </p:txBody>
      </p:sp>
      <p:sp>
        <p:nvSpPr>
          <p:cNvPr id="4" name="灯片编号占位符 3"/>
          <p:cNvSpPr>
            <a:spLocks noGrp="1"/>
          </p:cNvSpPr>
          <p:nvPr>
            <p:ph type="sldNum" sz="quarter" idx="10"/>
          </p:nvPr>
        </p:nvSpPr>
        <p:spPr/>
        <p:txBody>
          <a:bodyPr/>
          <a:lstStyle/>
          <a:p>
            <a:fld id="{C0EBBF33-1DEB-4263-A737-77563107FB32}" type="slidenum">
              <a:rPr lang="zh-CN" altLang="en-US" smtClean="0"/>
              <a:pPr/>
              <a:t>2</a:t>
            </a:fld>
            <a:endParaRPr lang="zh-CN" altLang="en-US"/>
          </a:p>
        </p:txBody>
      </p:sp>
    </p:spTree>
    <p:extLst>
      <p:ext uri="{BB962C8B-B14F-4D97-AF65-F5344CB8AC3E}">
        <p14:creationId xmlns:p14="http://schemas.microsoft.com/office/powerpoint/2010/main" val="3299047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贪心算法</a:t>
            </a:r>
            <a:endParaRPr lang="zh-CN" altLang="en-US" dirty="0"/>
          </a:p>
        </p:txBody>
      </p:sp>
      <p:sp>
        <p:nvSpPr>
          <p:cNvPr id="4" name="灯片编号占位符 3"/>
          <p:cNvSpPr>
            <a:spLocks noGrp="1"/>
          </p:cNvSpPr>
          <p:nvPr>
            <p:ph type="sldNum" sz="quarter" idx="10"/>
          </p:nvPr>
        </p:nvSpPr>
        <p:spPr/>
        <p:txBody>
          <a:bodyPr/>
          <a:lstStyle/>
          <a:p>
            <a:fld id="{C0EBBF33-1DEB-4263-A737-77563107FB32}" type="slidenum">
              <a:rPr lang="zh-CN" altLang="en-US" smtClean="0"/>
              <a:pPr/>
              <a:t>3</a:t>
            </a:fld>
            <a:endParaRPr lang="zh-CN" altLang="en-US"/>
          </a:p>
        </p:txBody>
      </p:sp>
    </p:spTree>
    <p:extLst>
      <p:ext uri="{BB962C8B-B14F-4D97-AF65-F5344CB8AC3E}">
        <p14:creationId xmlns:p14="http://schemas.microsoft.com/office/powerpoint/2010/main" val="668613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求解</a:t>
            </a:r>
            <a:r>
              <a:rPr lang="en-US" altLang="zh-CN" dirty="0" smtClean="0"/>
              <a:t>NP</a:t>
            </a:r>
            <a:r>
              <a:rPr lang="zh-CN" altLang="en-US" dirty="0" smtClean="0"/>
              <a:t>完全问题</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0EBBF33-1DEB-4263-A737-77563107FB32}" type="slidenum">
              <a:rPr lang="zh-CN" altLang="en-US" smtClean="0"/>
              <a:pPr/>
              <a:t>4</a:t>
            </a:fld>
            <a:endParaRPr lang="zh-CN" altLang="en-US"/>
          </a:p>
        </p:txBody>
      </p:sp>
    </p:spTree>
    <p:extLst>
      <p:ext uri="{BB962C8B-B14F-4D97-AF65-F5344CB8AC3E}">
        <p14:creationId xmlns:p14="http://schemas.microsoft.com/office/powerpoint/2010/main" val="212760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等温过程：保证系统在每一个温度下达到</a:t>
            </a:r>
            <a:r>
              <a:rPr lang="zh-CN" altLang="en-US" dirty="0" smtClean="0"/>
              <a:t>平衡态</a:t>
            </a:r>
            <a:endParaRPr lang="en-US" altLang="zh-CN" dirty="0" smtClean="0"/>
          </a:p>
          <a:p>
            <a:endParaRPr lang="en-US" altLang="zh-CN" dirty="0" smtClean="0"/>
          </a:p>
          <a:p>
            <a:r>
              <a:rPr lang="zh-CN" altLang="en-US" dirty="0" smtClean="0"/>
              <a:t>温度</a:t>
            </a:r>
            <a:r>
              <a:rPr lang="en-US" altLang="zh-CN" dirty="0" smtClean="0"/>
              <a:t>T</a:t>
            </a:r>
            <a:r>
              <a:rPr lang="zh-CN" altLang="en-US" dirty="0" smtClean="0"/>
              <a:t>的初始值设置是影响模拟退火算法全局搜索性能的重要因素，初始温度一般需要依据实验结果进行若干次调整</a:t>
            </a:r>
            <a:endParaRPr lang="zh-CN" altLang="en-US" dirty="0"/>
          </a:p>
        </p:txBody>
      </p:sp>
      <p:sp>
        <p:nvSpPr>
          <p:cNvPr id="4" name="灯片编号占位符 3"/>
          <p:cNvSpPr>
            <a:spLocks noGrp="1"/>
          </p:cNvSpPr>
          <p:nvPr>
            <p:ph type="sldNum" sz="quarter" idx="10"/>
          </p:nvPr>
        </p:nvSpPr>
        <p:spPr/>
        <p:txBody>
          <a:bodyPr/>
          <a:lstStyle/>
          <a:p>
            <a:fld id="{C0EBBF33-1DEB-4263-A737-77563107FB32}" type="slidenum">
              <a:rPr lang="zh-CN" altLang="en-US" smtClean="0"/>
              <a:pPr/>
              <a:t>5</a:t>
            </a:fld>
            <a:endParaRPr lang="zh-CN" altLang="en-US"/>
          </a:p>
        </p:txBody>
      </p:sp>
    </p:spTree>
    <p:extLst>
      <p:ext uri="{BB962C8B-B14F-4D97-AF65-F5344CB8AC3E}">
        <p14:creationId xmlns:p14="http://schemas.microsoft.com/office/powerpoint/2010/main" val="1717891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状态转移概率（接受差解的概率）</a:t>
            </a:r>
            <a:endParaRPr lang="zh-CN" altLang="en-US" dirty="0"/>
          </a:p>
        </p:txBody>
      </p:sp>
      <p:sp>
        <p:nvSpPr>
          <p:cNvPr id="4" name="灯片编号占位符 3"/>
          <p:cNvSpPr>
            <a:spLocks noGrp="1"/>
          </p:cNvSpPr>
          <p:nvPr>
            <p:ph type="sldNum" sz="quarter" idx="10"/>
          </p:nvPr>
        </p:nvSpPr>
        <p:spPr/>
        <p:txBody>
          <a:bodyPr/>
          <a:lstStyle/>
          <a:p>
            <a:fld id="{C0EBBF33-1DEB-4263-A737-77563107FB32}" type="slidenum">
              <a:rPr lang="zh-CN" altLang="en-US" smtClean="0"/>
              <a:pPr/>
              <a:t>6</a:t>
            </a:fld>
            <a:endParaRPr lang="zh-CN" altLang="en-US"/>
          </a:p>
        </p:txBody>
      </p:sp>
    </p:spTree>
    <p:extLst>
      <p:ext uri="{BB962C8B-B14F-4D97-AF65-F5344CB8AC3E}">
        <p14:creationId xmlns:p14="http://schemas.microsoft.com/office/powerpoint/2010/main" val="2212789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改进状态产生函数，选择合适的初始温度，改进温度的控制方式（根据经验）</a:t>
            </a:r>
            <a:endParaRPr lang="zh-CN" altLang="en-US" dirty="0"/>
          </a:p>
        </p:txBody>
      </p:sp>
      <p:sp>
        <p:nvSpPr>
          <p:cNvPr id="4" name="灯片编号占位符 3"/>
          <p:cNvSpPr>
            <a:spLocks noGrp="1"/>
          </p:cNvSpPr>
          <p:nvPr>
            <p:ph type="sldNum" sz="quarter" idx="10"/>
          </p:nvPr>
        </p:nvSpPr>
        <p:spPr/>
        <p:txBody>
          <a:bodyPr/>
          <a:lstStyle/>
          <a:p>
            <a:fld id="{C0EBBF33-1DEB-4263-A737-77563107FB32}" type="slidenum">
              <a:rPr lang="zh-CN" altLang="en-US" smtClean="0"/>
              <a:pPr/>
              <a:t>7</a:t>
            </a:fld>
            <a:endParaRPr lang="zh-CN" altLang="en-US"/>
          </a:p>
        </p:txBody>
      </p:sp>
    </p:spTree>
    <p:extLst>
      <p:ext uri="{BB962C8B-B14F-4D97-AF65-F5344CB8AC3E}">
        <p14:creationId xmlns:p14="http://schemas.microsoft.com/office/powerpoint/2010/main" val="374221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借助遗传学的原理，经过自然选择、遗传、变异等作用机制进而筛选出适应性更高的个体；（</a:t>
            </a:r>
            <a:r>
              <a:rPr lang="zh-CN" altLang="en-US" dirty="0" smtClean="0"/>
              <a:t>将算法解的优良程度类比为物种对环境的适应度</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通过对当前种群施加一系列操作产生新一代的种群，使种群逐步优化到包括近似最优解的状态；</a:t>
            </a:r>
            <a:endParaRPr lang="en-US" altLang="zh-CN" sz="1200" b="0" i="0" kern="1200" dirty="0" smtClean="0">
              <a:solidFill>
                <a:schemeClr val="tx1"/>
              </a:solidFill>
              <a:latin typeface="+mn-lt"/>
              <a:ea typeface="+mn-ea"/>
              <a:cs typeface="+mn-cs"/>
            </a:endParaRP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遗传算法适用范围：</a:t>
            </a:r>
            <a:r>
              <a:rPr lang="en-US" altLang="zh-CN" dirty="0" smtClean="0"/>
              <a:t>NP</a:t>
            </a:r>
            <a:r>
              <a:rPr lang="zh-CN" altLang="en-US" dirty="0" smtClean="0"/>
              <a:t>问题（指存在多项式算法能够解决的非决定性问题）、非线性、多峰函数优化和多目标优化问题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评价函数的选取原则：评价函数的值不小于零，评价函数和目标函数的变化方向一致，可简化计算（</a:t>
            </a:r>
            <a:r>
              <a:rPr lang="zh-CN" altLang="en-US" sz="1200" b="0" i="0" kern="1200" dirty="0" smtClean="0">
                <a:solidFill>
                  <a:schemeClr val="tx1"/>
                </a:solidFill>
                <a:effectLst/>
                <a:latin typeface="+mn-lt"/>
                <a:ea typeface="+mn-ea"/>
                <a:cs typeface="+mn-cs"/>
              </a:rPr>
              <a:t>单值、连续</a:t>
            </a:r>
            <a:r>
              <a:rPr lang="zh-CN" altLang="en-US" dirty="0" smtClean="0"/>
              <a:t>）</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C0EBBF33-1DEB-4263-A737-77563107FB32}" type="slidenum">
              <a:rPr lang="zh-CN" altLang="en-US" smtClean="0"/>
              <a:pPr/>
              <a:t>8</a:t>
            </a:fld>
            <a:endParaRPr lang="zh-CN" altLang="en-US"/>
          </a:p>
        </p:txBody>
      </p:sp>
    </p:spTree>
    <p:extLst>
      <p:ext uri="{BB962C8B-B14F-4D97-AF65-F5344CB8AC3E}">
        <p14:creationId xmlns:p14="http://schemas.microsoft.com/office/powerpoint/2010/main" val="2329331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二进制编码、浮点数编码、符号编码</a:t>
            </a:r>
            <a:r>
              <a:rPr lang="zh-CN" altLang="en-US" dirty="0" smtClean="0"/>
              <a:t>； 问题导向，根据实际问题选择编码方式</a:t>
            </a:r>
            <a:endParaRPr lang="en-US" altLang="zh-CN" dirty="0" smtClean="0"/>
          </a:p>
          <a:p>
            <a:endParaRPr lang="en-US" altLang="zh-CN" dirty="0" smtClean="0"/>
          </a:p>
          <a:p>
            <a:r>
              <a:rPr lang="zh-CN" altLang="en-US" dirty="0" smtClean="0"/>
              <a:t>二进制编码（优点：编码解码操作简单、利于交叉变异操作的实现；缺点：不能很好地克服连续函数离散化的误差，精度不高，占用空间多）</a:t>
            </a:r>
            <a:endParaRPr lang="en-US" altLang="zh-CN" dirty="0" smtClean="0"/>
          </a:p>
          <a:p>
            <a:r>
              <a:rPr lang="zh-CN" altLang="en-US" dirty="0" smtClean="0"/>
              <a:t>实数编码   （个体的染色体使用实数表示）</a:t>
            </a:r>
            <a:endParaRPr lang="zh-CN" altLang="en-US" dirty="0"/>
          </a:p>
        </p:txBody>
      </p:sp>
      <p:sp>
        <p:nvSpPr>
          <p:cNvPr id="4" name="灯片编号占位符 3"/>
          <p:cNvSpPr>
            <a:spLocks noGrp="1"/>
          </p:cNvSpPr>
          <p:nvPr>
            <p:ph type="sldNum" sz="quarter" idx="10"/>
          </p:nvPr>
        </p:nvSpPr>
        <p:spPr/>
        <p:txBody>
          <a:bodyPr/>
          <a:lstStyle/>
          <a:p>
            <a:fld id="{C0EBBF33-1DEB-4263-A737-77563107FB32}" type="slidenum">
              <a:rPr lang="zh-CN" altLang="en-US" smtClean="0"/>
              <a:pPr/>
              <a:t>9</a:t>
            </a:fld>
            <a:endParaRPr lang="zh-CN" altLang="en-US"/>
          </a:p>
        </p:txBody>
      </p:sp>
    </p:spTree>
    <p:extLst>
      <p:ext uri="{BB962C8B-B14F-4D97-AF65-F5344CB8AC3E}">
        <p14:creationId xmlns:p14="http://schemas.microsoft.com/office/powerpoint/2010/main" val="2832176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42FC548-1299-44C2-9E26-790241845831}" type="datetimeFigureOut">
              <a:rPr lang="zh-CN" altLang="en-US" smtClean="0"/>
              <a:pPr/>
              <a:t>2018/5/21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4CEFC3-6B54-4355-9C5B-268BE2446104}" type="slidenum">
              <a:rPr lang="zh-CN" altLang="en-US" smtClean="0"/>
              <a:pPr/>
              <a:t>‹#›</a:t>
            </a:fld>
            <a:endParaRPr lang="zh-CN" altLang="en-US"/>
          </a:p>
        </p:txBody>
      </p:sp>
    </p:spTree>
    <p:extLst>
      <p:ext uri="{BB962C8B-B14F-4D97-AF65-F5344CB8AC3E}">
        <p14:creationId xmlns:p14="http://schemas.microsoft.com/office/powerpoint/2010/main" val="2103168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2FC548-1299-44C2-9E26-790241845831}" type="datetimeFigureOut">
              <a:rPr lang="zh-CN" altLang="en-US" smtClean="0"/>
              <a:pPr/>
              <a:t>2018/5/21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4CEFC3-6B54-4355-9C5B-268BE2446104}" type="slidenum">
              <a:rPr lang="zh-CN" altLang="en-US" smtClean="0"/>
              <a:pPr/>
              <a:t>‹#›</a:t>
            </a:fld>
            <a:endParaRPr lang="zh-CN" altLang="en-US"/>
          </a:p>
        </p:txBody>
      </p:sp>
    </p:spTree>
    <p:extLst>
      <p:ext uri="{BB962C8B-B14F-4D97-AF65-F5344CB8AC3E}">
        <p14:creationId xmlns:p14="http://schemas.microsoft.com/office/powerpoint/2010/main" val="468024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2FC548-1299-44C2-9E26-790241845831}" type="datetimeFigureOut">
              <a:rPr lang="zh-CN" altLang="en-US" smtClean="0"/>
              <a:pPr/>
              <a:t>2018/5/21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4CEFC3-6B54-4355-9C5B-268BE2446104}" type="slidenum">
              <a:rPr lang="zh-CN" altLang="en-US" smtClean="0"/>
              <a:pPr/>
              <a:t>‹#›</a:t>
            </a:fld>
            <a:endParaRPr lang="zh-CN" altLang="en-US"/>
          </a:p>
        </p:txBody>
      </p:sp>
    </p:spTree>
    <p:extLst>
      <p:ext uri="{BB962C8B-B14F-4D97-AF65-F5344CB8AC3E}">
        <p14:creationId xmlns:p14="http://schemas.microsoft.com/office/powerpoint/2010/main" val="782722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2FC548-1299-44C2-9E26-790241845831}" type="datetimeFigureOut">
              <a:rPr lang="zh-CN" altLang="en-US" smtClean="0"/>
              <a:pPr/>
              <a:t>2018/5/21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4CEFC3-6B54-4355-9C5B-268BE2446104}" type="slidenum">
              <a:rPr lang="zh-CN" altLang="en-US" smtClean="0"/>
              <a:pPr/>
              <a:t>‹#›</a:t>
            </a:fld>
            <a:endParaRPr lang="zh-CN" altLang="en-US"/>
          </a:p>
        </p:txBody>
      </p:sp>
    </p:spTree>
    <p:extLst>
      <p:ext uri="{BB962C8B-B14F-4D97-AF65-F5344CB8AC3E}">
        <p14:creationId xmlns:p14="http://schemas.microsoft.com/office/powerpoint/2010/main" val="1804712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42FC548-1299-44C2-9E26-790241845831}" type="datetimeFigureOut">
              <a:rPr lang="zh-CN" altLang="en-US" smtClean="0"/>
              <a:pPr/>
              <a:t>2018/5/21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4CEFC3-6B54-4355-9C5B-268BE2446104}" type="slidenum">
              <a:rPr lang="zh-CN" altLang="en-US" smtClean="0"/>
              <a:pPr/>
              <a:t>‹#›</a:t>
            </a:fld>
            <a:endParaRPr lang="zh-CN" altLang="en-US"/>
          </a:p>
        </p:txBody>
      </p:sp>
    </p:spTree>
    <p:extLst>
      <p:ext uri="{BB962C8B-B14F-4D97-AF65-F5344CB8AC3E}">
        <p14:creationId xmlns:p14="http://schemas.microsoft.com/office/powerpoint/2010/main" val="272912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42FC548-1299-44C2-9E26-790241845831}" type="datetimeFigureOut">
              <a:rPr lang="zh-CN" altLang="en-US" smtClean="0"/>
              <a:pPr/>
              <a:t>2018/5/21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4CEFC3-6B54-4355-9C5B-268BE2446104}" type="slidenum">
              <a:rPr lang="zh-CN" altLang="en-US" smtClean="0"/>
              <a:pPr/>
              <a:t>‹#›</a:t>
            </a:fld>
            <a:endParaRPr lang="zh-CN" altLang="en-US"/>
          </a:p>
        </p:txBody>
      </p:sp>
    </p:spTree>
    <p:extLst>
      <p:ext uri="{BB962C8B-B14F-4D97-AF65-F5344CB8AC3E}">
        <p14:creationId xmlns:p14="http://schemas.microsoft.com/office/powerpoint/2010/main" val="308216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42FC548-1299-44C2-9E26-790241845831}" type="datetimeFigureOut">
              <a:rPr lang="zh-CN" altLang="en-US" smtClean="0"/>
              <a:pPr/>
              <a:t>2018/5/21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E4CEFC3-6B54-4355-9C5B-268BE2446104}" type="slidenum">
              <a:rPr lang="zh-CN" altLang="en-US" smtClean="0"/>
              <a:pPr/>
              <a:t>‹#›</a:t>
            </a:fld>
            <a:endParaRPr lang="zh-CN" altLang="en-US"/>
          </a:p>
        </p:txBody>
      </p:sp>
    </p:spTree>
    <p:extLst>
      <p:ext uri="{BB962C8B-B14F-4D97-AF65-F5344CB8AC3E}">
        <p14:creationId xmlns:p14="http://schemas.microsoft.com/office/powerpoint/2010/main" val="1488508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42FC548-1299-44C2-9E26-790241845831}" type="datetimeFigureOut">
              <a:rPr lang="zh-CN" altLang="en-US" smtClean="0"/>
              <a:pPr/>
              <a:t>2018/5/21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4CEFC3-6B54-4355-9C5B-268BE2446104}" type="slidenum">
              <a:rPr lang="zh-CN" altLang="en-US" smtClean="0"/>
              <a:pPr/>
              <a:t>‹#›</a:t>
            </a:fld>
            <a:endParaRPr lang="zh-CN" altLang="en-US"/>
          </a:p>
        </p:txBody>
      </p:sp>
    </p:spTree>
    <p:extLst>
      <p:ext uri="{BB962C8B-B14F-4D97-AF65-F5344CB8AC3E}">
        <p14:creationId xmlns:p14="http://schemas.microsoft.com/office/powerpoint/2010/main" val="289567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2FC548-1299-44C2-9E26-790241845831}" type="datetimeFigureOut">
              <a:rPr lang="zh-CN" altLang="en-US" smtClean="0"/>
              <a:pPr/>
              <a:t>2018/5/21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4CEFC3-6B54-4355-9C5B-268BE2446104}" type="slidenum">
              <a:rPr lang="zh-CN" altLang="en-US" smtClean="0"/>
              <a:pPr/>
              <a:t>‹#›</a:t>
            </a:fld>
            <a:endParaRPr lang="zh-CN" altLang="en-US"/>
          </a:p>
        </p:txBody>
      </p:sp>
    </p:spTree>
    <p:extLst>
      <p:ext uri="{BB962C8B-B14F-4D97-AF65-F5344CB8AC3E}">
        <p14:creationId xmlns:p14="http://schemas.microsoft.com/office/powerpoint/2010/main" val="12106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42FC548-1299-44C2-9E26-790241845831}" type="datetimeFigureOut">
              <a:rPr lang="zh-CN" altLang="en-US" smtClean="0"/>
              <a:pPr/>
              <a:t>2018/5/21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4CEFC3-6B54-4355-9C5B-268BE2446104}" type="slidenum">
              <a:rPr lang="zh-CN" altLang="en-US" smtClean="0"/>
              <a:pPr/>
              <a:t>‹#›</a:t>
            </a:fld>
            <a:endParaRPr lang="zh-CN" altLang="en-US"/>
          </a:p>
        </p:txBody>
      </p:sp>
    </p:spTree>
    <p:extLst>
      <p:ext uri="{BB962C8B-B14F-4D97-AF65-F5344CB8AC3E}">
        <p14:creationId xmlns:p14="http://schemas.microsoft.com/office/powerpoint/2010/main" val="208590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42FC548-1299-44C2-9E26-790241845831}" type="datetimeFigureOut">
              <a:rPr lang="zh-CN" altLang="en-US" smtClean="0"/>
              <a:pPr/>
              <a:t>2018/5/21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4CEFC3-6B54-4355-9C5B-268BE2446104}" type="slidenum">
              <a:rPr lang="zh-CN" altLang="en-US" smtClean="0"/>
              <a:pPr/>
              <a:t>‹#›</a:t>
            </a:fld>
            <a:endParaRPr lang="zh-CN" altLang="en-US"/>
          </a:p>
        </p:txBody>
      </p:sp>
    </p:spTree>
    <p:extLst>
      <p:ext uri="{BB962C8B-B14F-4D97-AF65-F5344CB8AC3E}">
        <p14:creationId xmlns:p14="http://schemas.microsoft.com/office/powerpoint/2010/main" val="81250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FC548-1299-44C2-9E26-790241845831}" type="datetimeFigureOut">
              <a:rPr lang="zh-CN" altLang="en-US" smtClean="0"/>
              <a:pPr/>
              <a:t>2018/5/21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CEFC3-6B54-4355-9C5B-268BE2446104}" type="slidenum">
              <a:rPr lang="zh-CN" altLang="en-US" smtClean="0"/>
              <a:pPr/>
              <a:t>‹#›</a:t>
            </a:fld>
            <a:endParaRPr lang="zh-CN" altLang="en-US"/>
          </a:p>
        </p:txBody>
      </p:sp>
    </p:spTree>
    <p:extLst>
      <p:ext uri="{BB962C8B-B14F-4D97-AF65-F5344CB8AC3E}">
        <p14:creationId xmlns:p14="http://schemas.microsoft.com/office/powerpoint/2010/main" val="729865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启发式优化</a:t>
            </a:r>
            <a:r>
              <a:rPr lang="zh-CN" altLang="en-US" dirty="0" smtClean="0"/>
              <a:t>算法</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396182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遗传</a:t>
            </a:r>
            <a:r>
              <a:rPr lang="zh-CN" altLang="en-US" dirty="0" smtClean="0"/>
              <a:t>算法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60022"/>
                <a:ext cx="10515600" cy="4898448"/>
              </a:xfrm>
            </p:spPr>
            <p:txBody>
              <a:bodyPr>
                <a:normAutofit/>
              </a:bodyPr>
              <a:lstStyle/>
              <a:p>
                <a:r>
                  <a:rPr lang="zh-CN" altLang="en-US" dirty="0" smtClean="0"/>
                  <a:t>选择算子</a:t>
                </a:r>
                <a:endParaRPr lang="en-US" altLang="zh-CN" dirty="0" smtClean="0"/>
              </a:p>
              <a:p>
                <a:pPr marL="0" indent="0">
                  <a:buNone/>
                </a:pPr>
                <a:r>
                  <a:rPr lang="zh-CN" altLang="en-US" dirty="0" smtClean="0"/>
                  <a:t>从种群中</a:t>
                </a:r>
                <a:r>
                  <a:rPr lang="zh-CN" altLang="en-US" dirty="0" smtClean="0"/>
                  <a:t>挑选出个体</a:t>
                </a:r>
                <a:r>
                  <a:rPr lang="zh-CN" altLang="en-US" dirty="0" smtClean="0"/>
                  <a:t>作为父代产生下一代种群</a:t>
                </a:r>
                <a:endParaRPr lang="en-US" altLang="zh-CN" dirty="0" smtClean="0"/>
              </a:p>
              <a:p>
                <a:pPr marL="0" indent="0">
                  <a:buNone/>
                </a:pPr>
                <a:endParaRPr lang="en-US" altLang="zh-CN" dirty="0" smtClean="0"/>
              </a:p>
              <a:p>
                <a:r>
                  <a:rPr lang="zh-CN" altLang="en-US" dirty="0" smtClean="0"/>
                  <a:t>轮盘赌选择法</a:t>
                </a:r>
                <a:endParaRPr lang="en-US" altLang="zh-CN" dirty="0" smtClean="0"/>
              </a:p>
              <a:p>
                <a:pPr marL="0" indent="0">
                  <a:buNone/>
                </a:pPr>
                <a:r>
                  <a:rPr lang="zh-CN" altLang="en-US" dirty="0"/>
                  <a:t>种群</a:t>
                </a:r>
                <a:r>
                  <a:rPr lang="zh-CN" altLang="en-US" dirty="0" smtClean="0"/>
                  <a:t>大小为</a:t>
                </a:r>
                <a14:m>
                  <m:oMath xmlns:m="http://schemas.openxmlformats.org/officeDocument/2006/math">
                    <m:r>
                      <a:rPr lang="en-US" altLang="zh-CN" i="1" dirty="0" smtClean="0">
                        <a:latin typeface="Cambria Math" panose="02040503050406030204" pitchFamily="18" charset="0"/>
                      </a:rPr>
                      <m:t>𝑚</m:t>
                    </m:r>
                  </m:oMath>
                </a14:m>
                <a:r>
                  <a:rPr lang="zh-CN" altLang="en-US" dirty="0" smtClean="0"/>
                  <a:t>，个体</a:t>
                </a:r>
                <a14:m>
                  <m:oMath xmlns:m="http://schemas.openxmlformats.org/officeDocument/2006/math">
                    <m:r>
                      <a:rPr lang="en-US" altLang="zh-CN" i="1" dirty="0" smtClean="0">
                        <a:latin typeface="Cambria Math" panose="02040503050406030204" pitchFamily="18" charset="0"/>
                      </a:rPr>
                      <m:t>𝑖</m:t>
                    </m:r>
                  </m:oMath>
                </a14:m>
                <a:r>
                  <a:rPr lang="zh-CN" altLang="en-US" dirty="0" smtClean="0"/>
                  <a:t>的适应度为</a:t>
                </a:r>
                <a14:m>
                  <m:oMath xmlns:m="http://schemas.openxmlformats.org/officeDocument/2006/math">
                    <m:r>
                      <a:rPr lang="en-US" altLang="zh-CN" i="1" dirty="0">
                        <a:latin typeface="Cambria Math" panose="02040503050406030204" pitchFamily="18" charset="0"/>
                      </a:rPr>
                      <m:t>𝐹</m:t>
                    </m:r>
                    <m:r>
                      <a:rPr lang="en-US" altLang="zh-CN" i="1" baseline="-25000" dirty="0">
                        <a:latin typeface="Cambria Math" panose="02040503050406030204" pitchFamily="18" charset="0"/>
                      </a:rPr>
                      <m:t>𝑖</m:t>
                    </m:r>
                    <m:r>
                      <a:rPr lang="en-US" altLang="zh-CN" i="1" baseline="-25000" dirty="0">
                        <a:latin typeface="Cambria Math" panose="02040503050406030204" pitchFamily="18" charset="0"/>
                      </a:rPr>
                      <m:t> </m:t>
                    </m:r>
                  </m:oMath>
                </a14:m>
                <a:r>
                  <a:rPr lang="zh-CN" altLang="en-US" dirty="0" smtClean="0"/>
                  <a:t>，则个体</a:t>
                </a:r>
                <a14:m>
                  <m:oMath xmlns:m="http://schemas.openxmlformats.org/officeDocument/2006/math">
                    <m:r>
                      <a:rPr lang="en-US" altLang="zh-CN" i="1" dirty="0">
                        <a:latin typeface="Cambria Math" panose="02040503050406030204" pitchFamily="18" charset="0"/>
                      </a:rPr>
                      <m:t>𝑖</m:t>
                    </m:r>
                  </m:oMath>
                </a14:m>
                <a:r>
                  <a:rPr lang="zh-CN" altLang="en-US" dirty="0" smtClean="0"/>
                  <a:t>被选中的概率</a:t>
                </a:r>
                <a14:m>
                  <m:oMath xmlns:m="http://schemas.openxmlformats.org/officeDocument/2006/math">
                    <m:r>
                      <a:rPr lang="en-US" altLang="zh-CN" i="1" dirty="0">
                        <a:latin typeface="Cambria Math" panose="02040503050406030204" pitchFamily="18" charset="0"/>
                      </a:rPr>
                      <m:t>𝑃</m:t>
                    </m:r>
                    <m:r>
                      <a:rPr lang="en-US" altLang="zh-CN" i="1" baseline="-25000" dirty="0">
                        <a:latin typeface="Cambria Math" panose="02040503050406030204" pitchFamily="18" charset="0"/>
                      </a:rPr>
                      <m:t>𝑖</m:t>
                    </m:r>
                  </m:oMath>
                </a14:m>
                <a:r>
                  <a:rPr lang="zh-CN" altLang="en-US" dirty="0" smtClean="0"/>
                  <a:t>为</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𝑃</m:t>
                      </m:r>
                      <m:r>
                        <a:rPr lang="en-US" altLang="zh-CN" i="1" baseline="-25000" dirty="0" smtClean="0">
                          <a:latin typeface="Cambria Math" panose="02040503050406030204" pitchFamily="18" charset="0"/>
                        </a:rPr>
                        <m:t>𝑖</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𝐹𝑖</m:t>
                      </m:r>
                      <m:r>
                        <a:rPr lang="en-US" altLang="zh-CN" i="1" dirty="0" smtClean="0">
                          <a:latin typeface="Cambria Math" panose="02040503050406030204" pitchFamily="18" charset="0"/>
                        </a:rPr>
                        <m:t>/</m:t>
                      </m:r>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r>
                            <a:rPr lang="en-US" altLang="zh-CN" b="0" i="1" smtClean="0">
                              <a:latin typeface="Cambria Math" panose="02040503050406030204" pitchFamily="18" charset="0"/>
                            </a:rPr>
                            <m:t>𝐹</m:t>
                          </m:r>
                          <m:r>
                            <a:rPr lang="en-US" altLang="zh-CN" b="0" i="1" baseline="-25000" smtClean="0">
                              <a:latin typeface="Cambria Math" panose="02040503050406030204" pitchFamily="18" charset="0"/>
                            </a:rPr>
                            <m:t>𝑖</m:t>
                          </m:r>
                        </m:e>
                      </m:nary>
                    </m:oMath>
                  </m:oMathPara>
                </a14:m>
                <a:endParaRPr lang="en-US" altLang="zh-CN" dirty="0" smtClean="0"/>
              </a:p>
              <a:p>
                <a:pPr marL="0" indent="0">
                  <a:buNone/>
                </a:pPr>
                <a:r>
                  <a:rPr lang="zh-CN" altLang="en-US" dirty="0" smtClean="0"/>
                  <a:t>例</a:t>
                </a:r>
                <a:r>
                  <a:rPr lang="zh-CN" altLang="en-US" dirty="0" smtClean="0"/>
                  <a:t>：</a:t>
                </a:r>
                <a:r>
                  <a:rPr lang="en-US" altLang="zh-CN" dirty="0" smtClean="0"/>
                  <a:t>5</a:t>
                </a:r>
                <a:r>
                  <a:rPr lang="zh-CN" altLang="en-US" dirty="0" smtClean="0"/>
                  <a:t>条父代染色体</a:t>
                </a:r>
                <a:r>
                  <a:rPr lang="zh-CN" altLang="en-US" dirty="0"/>
                  <a:t>，</a:t>
                </a:r>
                <a:r>
                  <a:rPr lang="zh-CN" altLang="en-US" dirty="0" smtClean="0"/>
                  <a:t>适应度分别为</a:t>
                </a:r>
                <a:r>
                  <a:rPr lang="en-US" altLang="zh-CN" dirty="0" smtClean="0"/>
                  <a:t>5</a:t>
                </a:r>
                <a:r>
                  <a:rPr lang="zh-CN" altLang="en-US" dirty="0" smtClean="0"/>
                  <a:t>、</a:t>
                </a:r>
                <a:r>
                  <a:rPr lang="en-US" altLang="zh-CN" dirty="0" smtClean="0"/>
                  <a:t>7</a:t>
                </a:r>
                <a:r>
                  <a:rPr lang="zh-CN" altLang="en-US" dirty="0"/>
                  <a:t>、</a:t>
                </a:r>
                <a:r>
                  <a:rPr lang="en-US" altLang="zh-CN" dirty="0" smtClean="0"/>
                  <a:t>10</a:t>
                </a:r>
                <a:r>
                  <a:rPr lang="zh-CN" altLang="en-US" dirty="0"/>
                  <a:t>、</a:t>
                </a:r>
                <a:r>
                  <a:rPr lang="en-US" altLang="zh-CN" dirty="0" smtClean="0"/>
                  <a:t>13</a:t>
                </a:r>
                <a:r>
                  <a:rPr lang="zh-CN" altLang="en-US" dirty="0"/>
                  <a:t>、</a:t>
                </a:r>
                <a:r>
                  <a:rPr lang="en-US" altLang="zh-CN" dirty="0" smtClean="0"/>
                  <a:t>15</a:t>
                </a:r>
                <a:r>
                  <a:rPr lang="zh-CN" altLang="en-US" dirty="0" smtClean="0"/>
                  <a:t>，计算可得被选中的概率分别为</a:t>
                </a:r>
                <a:r>
                  <a:rPr lang="en-US" altLang="zh-CN" dirty="0" smtClean="0"/>
                  <a:t>10%</a:t>
                </a:r>
                <a:r>
                  <a:rPr lang="zh-CN" altLang="en-US" dirty="0" smtClean="0"/>
                  <a:t>、</a:t>
                </a:r>
                <a:r>
                  <a:rPr lang="en-US" altLang="zh-CN" dirty="0" smtClean="0"/>
                  <a:t>14%</a:t>
                </a:r>
                <a:r>
                  <a:rPr lang="zh-CN" altLang="en-US" dirty="0" smtClean="0"/>
                  <a:t>、</a:t>
                </a:r>
                <a:r>
                  <a:rPr lang="en-US" altLang="zh-CN" dirty="0" smtClean="0"/>
                  <a:t>20%</a:t>
                </a:r>
                <a:r>
                  <a:rPr lang="zh-CN" altLang="en-US" dirty="0" smtClean="0"/>
                  <a:t>、</a:t>
                </a:r>
                <a:r>
                  <a:rPr lang="en-US" altLang="zh-CN" dirty="0" smtClean="0"/>
                  <a:t>26%</a:t>
                </a:r>
                <a:r>
                  <a:rPr lang="zh-CN" altLang="en-US" dirty="0" smtClean="0"/>
                  <a:t>、</a:t>
                </a:r>
                <a:r>
                  <a:rPr lang="en-US" altLang="zh-CN" dirty="0" smtClean="0"/>
                  <a:t>30%</a:t>
                </a:r>
              </a:p>
              <a:p>
                <a:pPr marL="0" indent="0">
                  <a:buNone/>
                </a:pPr>
                <a:endParaRPr lang="en-US" altLang="zh-CN" dirty="0" smtClean="0"/>
              </a:p>
              <a:p>
                <a:pPr marL="0" indent="0">
                  <a:buNone/>
                </a:pPr>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60022"/>
                <a:ext cx="10515600" cy="4898448"/>
              </a:xfrm>
              <a:blipFill rotWithShape="0">
                <a:blip r:embed="rId3"/>
                <a:stretch>
                  <a:fillRect l="-1217" t="-26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3881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遗传</a:t>
            </a:r>
            <a:r>
              <a:rPr lang="zh-CN" altLang="en-US" dirty="0" smtClean="0"/>
              <a:t>算法</a:t>
            </a:r>
            <a:endParaRPr lang="zh-CN" altLang="en-US" dirty="0"/>
          </a:p>
        </p:txBody>
      </p:sp>
      <p:sp>
        <p:nvSpPr>
          <p:cNvPr id="3" name="内容占位符 2"/>
          <p:cNvSpPr>
            <a:spLocks noGrp="1"/>
          </p:cNvSpPr>
          <p:nvPr>
            <p:ph idx="1"/>
          </p:nvPr>
        </p:nvSpPr>
        <p:spPr>
          <a:xfrm>
            <a:off x="838200" y="1848203"/>
            <a:ext cx="10515600" cy="4898448"/>
          </a:xfrm>
        </p:spPr>
        <p:txBody>
          <a:bodyPr>
            <a:normAutofit lnSpcReduction="10000"/>
          </a:bodyPr>
          <a:lstStyle/>
          <a:p>
            <a:r>
              <a:rPr lang="zh-CN" altLang="en-US" dirty="0" smtClean="0"/>
              <a:t>交叉算子</a:t>
            </a:r>
            <a:endParaRPr lang="en-US" altLang="zh-CN" dirty="0" smtClean="0"/>
          </a:p>
          <a:p>
            <a:pPr marL="0" indent="0">
              <a:buNone/>
            </a:pPr>
            <a:r>
              <a:rPr lang="zh-CN" altLang="en-US" dirty="0"/>
              <a:t>父</a:t>
            </a:r>
            <a:r>
              <a:rPr lang="zh-CN" altLang="en-US" dirty="0" smtClean="0"/>
              <a:t>代染色体的基因</a:t>
            </a:r>
            <a:r>
              <a:rPr lang="zh-CN" altLang="en-US" dirty="0" smtClean="0"/>
              <a:t>片段发生</a:t>
            </a:r>
            <a:r>
              <a:rPr lang="zh-CN" altLang="en-US" dirty="0" smtClean="0"/>
              <a:t>交换产生新后代</a:t>
            </a:r>
            <a:endParaRPr lang="en-US" altLang="zh-CN" dirty="0" smtClean="0"/>
          </a:p>
          <a:p>
            <a:pPr marL="0" indent="0">
              <a:buNone/>
            </a:pPr>
            <a:r>
              <a:rPr lang="en-US" altLang="zh-CN" dirty="0" smtClean="0"/>
              <a:t>1010</a:t>
            </a:r>
            <a:r>
              <a:rPr lang="en-US" altLang="zh-CN" dirty="0" smtClean="0">
                <a:solidFill>
                  <a:srgbClr val="FF0000"/>
                </a:solidFill>
              </a:rPr>
              <a:t>1110</a:t>
            </a:r>
            <a:r>
              <a:rPr lang="en-US" altLang="zh-CN" dirty="0" smtClean="0"/>
              <a:t> </a:t>
            </a:r>
            <a:r>
              <a:rPr lang="en-US" altLang="zh-CN" dirty="0" smtClean="0"/>
              <a:t>  1100</a:t>
            </a:r>
            <a:r>
              <a:rPr lang="en-US" altLang="zh-CN" dirty="0" smtClean="0">
                <a:solidFill>
                  <a:srgbClr val="FF0000"/>
                </a:solidFill>
              </a:rPr>
              <a:t>0111</a:t>
            </a:r>
            <a:r>
              <a:rPr lang="en-US" altLang="zh-CN" dirty="0" smtClean="0"/>
              <a:t> </a:t>
            </a:r>
            <a:r>
              <a:rPr lang="en-US" altLang="zh-CN" dirty="0" smtClean="0"/>
              <a:t>-&gt; 1010</a:t>
            </a:r>
            <a:r>
              <a:rPr lang="en-US" altLang="zh-CN" dirty="0" smtClean="0">
                <a:solidFill>
                  <a:srgbClr val="FF0000"/>
                </a:solidFill>
              </a:rPr>
              <a:t>0111 </a:t>
            </a:r>
            <a:r>
              <a:rPr lang="en-US" altLang="zh-CN" dirty="0" smtClean="0">
                <a:solidFill>
                  <a:srgbClr val="FF0000"/>
                </a:solidFill>
              </a:rPr>
              <a:t>  </a:t>
            </a:r>
            <a:r>
              <a:rPr lang="en-US" altLang="zh-CN" dirty="0" smtClean="0"/>
              <a:t>1100</a:t>
            </a:r>
            <a:r>
              <a:rPr lang="en-US" altLang="zh-CN" dirty="0" smtClean="0">
                <a:solidFill>
                  <a:srgbClr val="FF0000"/>
                </a:solidFill>
              </a:rPr>
              <a:t>1110</a:t>
            </a:r>
            <a:endParaRPr lang="en-US" altLang="zh-CN" dirty="0" smtClean="0"/>
          </a:p>
          <a:p>
            <a:pPr marL="0" indent="0">
              <a:buNone/>
            </a:pPr>
            <a:endParaRPr lang="en-US" altLang="zh-CN" dirty="0" smtClean="0"/>
          </a:p>
          <a:p>
            <a:r>
              <a:rPr lang="zh-CN" altLang="en-US" dirty="0" smtClean="0"/>
              <a:t>随机</a:t>
            </a:r>
            <a:r>
              <a:rPr lang="zh-CN" altLang="en-US" dirty="0" smtClean="0"/>
              <a:t>配对</a:t>
            </a:r>
            <a:endParaRPr lang="en-US" altLang="zh-CN" dirty="0" smtClean="0"/>
          </a:p>
          <a:p>
            <a:pPr marL="0" indent="0">
              <a:buNone/>
            </a:pPr>
            <a:r>
              <a:rPr lang="zh-CN" altLang="en-US" dirty="0" smtClean="0"/>
              <a:t>从种群中选取一定数目的</a:t>
            </a:r>
            <a:r>
              <a:rPr lang="zh-CN" altLang="en-US" dirty="0" smtClean="0"/>
              <a:t>个体以随机的方式两两配对</a:t>
            </a:r>
            <a:endParaRPr lang="en-US" altLang="zh-CN" dirty="0" smtClean="0"/>
          </a:p>
          <a:p>
            <a:endParaRPr lang="en-US" altLang="zh-CN" dirty="0"/>
          </a:p>
          <a:p>
            <a:r>
              <a:rPr lang="zh-CN" altLang="en-US" dirty="0" smtClean="0"/>
              <a:t>单点交叉</a:t>
            </a:r>
            <a:endParaRPr lang="en-US" altLang="zh-CN" dirty="0" smtClean="0"/>
          </a:p>
          <a:p>
            <a:pPr marL="0" indent="0">
              <a:buNone/>
            </a:pPr>
            <a:r>
              <a:rPr lang="zh-CN" altLang="en-US" dirty="0" smtClean="0"/>
              <a:t>在染色体中随机设定一个交叉点</a:t>
            </a:r>
            <a:r>
              <a:rPr lang="zh-CN" altLang="en-US" dirty="0" smtClean="0"/>
              <a:t>，配对的染色体中该</a:t>
            </a:r>
            <a:r>
              <a:rPr lang="zh-CN" altLang="en-US" dirty="0" smtClean="0"/>
              <a:t>点前或后的基因序列进行互换</a:t>
            </a:r>
            <a:endParaRPr lang="en-US" altLang="zh-CN" dirty="0" smtClean="0"/>
          </a:p>
        </p:txBody>
      </p:sp>
    </p:spTree>
    <p:extLst>
      <p:ext uri="{BB962C8B-B14F-4D97-AF65-F5344CB8AC3E}">
        <p14:creationId xmlns:p14="http://schemas.microsoft.com/office/powerpoint/2010/main" val="1363333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遗传</a:t>
            </a:r>
            <a:r>
              <a:rPr lang="zh-CN" altLang="en-US" dirty="0" smtClean="0"/>
              <a:t>算法</a:t>
            </a:r>
            <a:endParaRPr lang="zh-CN" altLang="en-US" dirty="0"/>
          </a:p>
        </p:txBody>
      </p:sp>
      <p:sp>
        <p:nvSpPr>
          <p:cNvPr id="3" name="内容占位符 2"/>
          <p:cNvSpPr>
            <a:spLocks noGrp="1"/>
          </p:cNvSpPr>
          <p:nvPr>
            <p:ph idx="1"/>
          </p:nvPr>
        </p:nvSpPr>
        <p:spPr>
          <a:xfrm>
            <a:off x="838200" y="1825625"/>
            <a:ext cx="10515600" cy="4898448"/>
          </a:xfrm>
        </p:spPr>
        <p:txBody>
          <a:bodyPr>
            <a:normAutofit/>
          </a:bodyPr>
          <a:lstStyle/>
          <a:p>
            <a:r>
              <a:rPr lang="zh-CN" altLang="en-US" dirty="0" smtClean="0"/>
              <a:t>变异算子</a:t>
            </a:r>
            <a:endParaRPr lang="en-US" altLang="zh-CN" dirty="0" smtClean="0"/>
          </a:p>
          <a:p>
            <a:pPr marL="0" indent="0">
              <a:buNone/>
            </a:pPr>
            <a:r>
              <a:rPr lang="zh-CN" altLang="en-US" dirty="0" smtClean="0"/>
              <a:t>个体染色体的基因按照一定概率发生突变产生新个体</a:t>
            </a:r>
            <a:r>
              <a:rPr lang="en-US" altLang="zh-CN" dirty="0"/>
              <a:t> </a:t>
            </a:r>
            <a:r>
              <a:rPr lang="en-US" altLang="zh-CN" dirty="0" smtClean="0"/>
              <a:t>  </a:t>
            </a:r>
          </a:p>
          <a:p>
            <a:pPr marL="0" indent="0">
              <a:buNone/>
            </a:pPr>
            <a:r>
              <a:rPr lang="en-US" altLang="zh-CN" dirty="0" smtClean="0"/>
              <a:t>101</a:t>
            </a:r>
            <a:r>
              <a:rPr lang="en-US" altLang="zh-CN" dirty="0" smtClean="0">
                <a:solidFill>
                  <a:srgbClr val="FF0000"/>
                </a:solidFill>
              </a:rPr>
              <a:t>0</a:t>
            </a:r>
            <a:r>
              <a:rPr lang="en-US" altLang="zh-CN" dirty="0" smtClean="0"/>
              <a:t>1</a:t>
            </a:r>
            <a:r>
              <a:rPr lang="en-US" altLang="zh-CN" dirty="0" smtClean="0">
                <a:solidFill>
                  <a:srgbClr val="FF0000"/>
                </a:solidFill>
              </a:rPr>
              <a:t>1</a:t>
            </a:r>
            <a:r>
              <a:rPr lang="en-US" altLang="zh-CN" dirty="0" smtClean="0"/>
              <a:t>10 -&gt; 101</a:t>
            </a:r>
            <a:r>
              <a:rPr lang="en-US" altLang="zh-CN" dirty="0" smtClean="0">
                <a:solidFill>
                  <a:srgbClr val="FF0000"/>
                </a:solidFill>
              </a:rPr>
              <a:t>1</a:t>
            </a:r>
            <a:r>
              <a:rPr lang="en-US" altLang="zh-CN" dirty="0" smtClean="0"/>
              <a:t>1</a:t>
            </a:r>
            <a:r>
              <a:rPr lang="en-US" altLang="zh-CN" dirty="0" smtClean="0">
                <a:solidFill>
                  <a:srgbClr val="FF0000"/>
                </a:solidFill>
              </a:rPr>
              <a:t>0</a:t>
            </a:r>
            <a:r>
              <a:rPr lang="en-US" altLang="zh-CN" dirty="0" smtClean="0"/>
              <a:t>10</a:t>
            </a:r>
          </a:p>
          <a:p>
            <a:pPr marL="0" indent="0">
              <a:buNone/>
            </a:pPr>
            <a:endParaRPr lang="en-US" altLang="zh-CN" dirty="0" smtClean="0"/>
          </a:p>
          <a:p>
            <a:pPr marL="0" indent="0"/>
            <a:r>
              <a:rPr lang="zh-CN" altLang="en-US" dirty="0" smtClean="0"/>
              <a:t>基本位变异</a:t>
            </a:r>
            <a:endParaRPr lang="en-US" altLang="zh-CN" dirty="0" smtClean="0"/>
          </a:p>
          <a:p>
            <a:pPr marL="0" indent="0">
              <a:buNone/>
            </a:pPr>
            <a:r>
              <a:rPr lang="zh-CN" altLang="en-US" dirty="0" smtClean="0"/>
              <a:t>随机选择染色体中某</a:t>
            </a:r>
            <a:r>
              <a:rPr lang="zh-CN" altLang="en-US" dirty="0"/>
              <a:t>一位或某几</a:t>
            </a:r>
            <a:r>
              <a:rPr lang="zh-CN" altLang="en-US" dirty="0" smtClean="0"/>
              <a:t>位基因座</a:t>
            </a:r>
            <a:r>
              <a:rPr lang="zh-CN" altLang="en-US" dirty="0"/>
              <a:t>上的</a:t>
            </a:r>
            <a:r>
              <a:rPr lang="zh-CN" altLang="en-US" dirty="0" smtClean="0"/>
              <a:t>值用其他值来替换</a:t>
            </a:r>
            <a:endParaRPr lang="en-US" altLang="zh-CN" dirty="0" smtClean="0"/>
          </a:p>
        </p:txBody>
      </p:sp>
    </p:spTree>
    <p:extLst>
      <p:ext uri="{BB962C8B-B14F-4D97-AF65-F5344CB8AC3E}">
        <p14:creationId xmlns:p14="http://schemas.microsoft.com/office/powerpoint/2010/main" val="2804333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遗传算法</a:t>
            </a:r>
            <a:endParaRPr lang="zh-CN" altLang="en-US" dirty="0"/>
          </a:p>
        </p:txBody>
      </p:sp>
      <p:sp>
        <p:nvSpPr>
          <p:cNvPr id="3" name="内容占位符 2"/>
          <p:cNvSpPr>
            <a:spLocks noGrp="1"/>
          </p:cNvSpPr>
          <p:nvPr>
            <p:ph idx="1"/>
          </p:nvPr>
        </p:nvSpPr>
        <p:spPr/>
        <p:txBody>
          <a:bodyPr/>
          <a:lstStyle/>
          <a:p>
            <a:r>
              <a:rPr lang="zh-CN" altLang="en-US" dirty="0" smtClean="0"/>
              <a:t>改进选择策略</a:t>
            </a:r>
            <a:endParaRPr lang="en-US" altLang="zh-CN" dirty="0" smtClean="0"/>
          </a:p>
          <a:p>
            <a:endParaRPr lang="en-US" altLang="zh-CN" dirty="0" smtClean="0"/>
          </a:p>
          <a:p>
            <a:r>
              <a:rPr lang="zh-CN" altLang="en-US" dirty="0" smtClean="0"/>
              <a:t>动态改变交叉概率</a:t>
            </a:r>
            <a:endParaRPr lang="en-US" altLang="zh-CN" dirty="0" smtClean="0"/>
          </a:p>
          <a:p>
            <a:endParaRPr lang="en-US" altLang="zh-CN" dirty="0" smtClean="0"/>
          </a:p>
          <a:p>
            <a:r>
              <a:rPr lang="zh-CN" altLang="en-US" dirty="0" smtClean="0"/>
              <a:t>动态改变变异概率</a:t>
            </a:r>
            <a:endParaRPr lang="en-US" altLang="zh-CN" dirty="0" smtClean="0"/>
          </a:p>
          <a:p>
            <a:endParaRPr lang="en-US" altLang="zh-CN" dirty="0" smtClean="0"/>
          </a:p>
          <a:p>
            <a:r>
              <a:rPr lang="zh-CN" altLang="en-US" dirty="0" smtClean="0"/>
              <a:t>多种群遗传算法</a:t>
            </a:r>
            <a:endParaRPr lang="en-US" altLang="zh-CN" dirty="0" smtClean="0"/>
          </a:p>
          <a:p>
            <a:endParaRPr lang="en-US" altLang="zh-CN" dirty="0" smtClean="0"/>
          </a:p>
          <a:p>
            <a:endParaRPr lang="en-US" altLang="zh-CN" dirty="0" smtClean="0"/>
          </a:p>
          <a:p>
            <a:endParaRPr lang="en-US" altLang="zh-CN" dirty="0" smtClean="0"/>
          </a:p>
          <a:p>
            <a:pPr marL="0" indent="0">
              <a:buNone/>
            </a:pP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82198" y="2643485"/>
            <a:ext cx="6299952" cy="1446550"/>
          </a:xfrm>
          <a:prstGeom prst="rect">
            <a:avLst/>
          </a:prstGeom>
          <a:noFill/>
        </p:spPr>
        <p:txBody>
          <a:bodyPr wrap="square" lIns="91440" tIns="45720" rIns="91440" bIns="45720">
            <a:spAutoFit/>
          </a:bodyPr>
          <a:lstStyle/>
          <a:p>
            <a:pPr algn="ctr"/>
            <a:r>
              <a:rPr lang="zh-CN" altLang="en-US" sz="8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谢谢！</a:t>
            </a:r>
            <a:endParaRPr lang="zh-CN" altLang="en-US" sz="8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随机搜索</a:t>
            </a:r>
            <a:endParaRPr lang="zh-CN" altLang="en-US" dirty="0"/>
          </a:p>
        </p:txBody>
      </p:sp>
      <p:sp>
        <p:nvSpPr>
          <p:cNvPr id="3" name="内容占位符 2"/>
          <p:cNvSpPr>
            <a:spLocks noGrp="1"/>
          </p:cNvSpPr>
          <p:nvPr>
            <p:ph idx="1"/>
          </p:nvPr>
        </p:nvSpPr>
        <p:spPr>
          <a:xfrm>
            <a:off x="838199" y="1825625"/>
            <a:ext cx="10755703" cy="4351338"/>
          </a:xfrm>
        </p:spPr>
        <p:txBody>
          <a:bodyPr/>
          <a:lstStyle/>
          <a:p>
            <a:r>
              <a:rPr lang="zh-CN" altLang="en-US" dirty="0">
                <a:latin typeface="Times New Roman" panose="02020603050405020304" pitchFamily="18" charset="0"/>
                <a:cs typeface="Times New Roman" panose="02020603050405020304" pitchFamily="18" charset="0"/>
              </a:rPr>
              <a:t>随机得到一定数目的解，选其中的最优解</a:t>
            </a:r>
            <a:r>
              <a:rPr lang="zh-CN" altLang="en-US" dirty="0" smtClean="0">
                <a:latin typeface="Times New Roman" panose="02020603050405020304" pitchFamily="18" charset="0"/>
                <a:cs typeface="Times New Roman" panose="02020603050405020304" pitchFamily="18" charset="0"/>
              </a:rPr>
              <a:t>作为结果</a:t>
            </a:r>
            <a:endParaRPr lang="zh-CN" altLang="en-US" dirty="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p:txBody>
      </p:sp>
      <p:sp>
        <p:nvSpPr>
          <p:cNvPr id="7" name="任意多边形 6"/>
          <p:cNvSpPr/>
          <p:nvPr/>
        </p:nvSpPr>
        <p:spPr>
          <a:xfrm>
            <a:off x="2520352" y="2622341"/>
            <a:ext cx="5060952" cy="3993120"/>
          </a:xfrm>
          <a:custGeom>
            <a:avLst/>
            <a:gdLst>
              <a:gd name="connsiteX0" fmla="*/ 0 w 4856671"/>
              <a:gd name="connsiteY0" fmla="*/ 3932367 h 3997413"/>
              <a:gd name="connsiteX1" fmla="*/ 534837 w 4856671"/>
              <a:gd name="connsiteY1" fmla="*/ 7348 h 3997413"/>
              <a:gd name="connsiteX2" fmla="*/ 1923690 w 4856671"/>
              <a:gd name="connsiteY2" fmla="*/ 2897197 h 3997413"/>
              <a:gd name="connsiteX3" fmla="*/ 2725947 w 4856671"/>
              <a:gd name="connsiteY3" fmla="*/ 852737 h 3997413"/>
              <a:gd name="connsiteX4" fmla="*/ 4002656 w 4856671"/>
              <a:gd name="connsiteY4" fmla="*/ 3992752 h 3997413"/>
              <a:gd name="connsiteX5" fmla="*/ 4856671 w 4856671"/>
              <a:gd name="connsiteY5" fmla="*/ 7348 h 3997413"/>
              <a:gd name="connsiteX0" fmla="*/ 0 w 4769122"/>
              <a:gd name="connsiteY0" fmla="*/ 2816184 h 3990183"/>
              <a:gd name="connsiteX1" fmla="*/ 447288 w 4769122"/>
              <a:gd name="connsiteY1" fmla="*/ 118 h 3990183"/>
              <a:gd name="connsiteX2" fmla="*/ 1836141 w 4769122"/>
              <a:gd name="connsiteY2" fmla="*/ 2889967 h 3990183"/>
              <a:gd name="connsiteX3" fmla="*/ 2638398 w 4769122"/>
              <a:gd name="connsiteY3" fmla="*/ 845507 h 3990183"/>
              <a:gd name="connsiteX4" fmla="*/ 3915107 w 4769122"/>
              <a:gd name="connsiteY4" fmla="*/ 3985522 h 3990183"/>
              <a:gd name="connsiteX5" fmla="*/ 4769122 w 4769122"/>
              <a:gd name="connsiteY5" fmla="*/ 118 h 3990183"/>
              <a:gd name="connsiteX0" fmla="*/ 0 w 5060952"/>
              <a:gd name="connsiteY0" fmla="*/ 3548695 h 3993120"/>
              <a:gd name="connsiteX1" fmla="*/ 739118 w 5060952"/>
              <a:gd name="connsiteY1" fmla="*/ 3055 h 3993120"/>
              <a:gd name="connsiteX2" fmla="*/ 2127971 w 5060952"/>
              <a:gd name="connsiteY2" fmla="*/ 2892904 h 3993120"/>
              <a:gd name="connsiteX3" fmla="*/ 2930228 w 5060952"/>
              <a:gd name="connsiteY3" fmla="*/ 848444 h 3993120"/>
              <a:gd name="connsiteX4" fmla="*/ 4206937 w 5060952"/>
              <a:gd name="connsiteY4" fmla="*/ 3988459 h 3993120"/>
              <a:gd name="connsiteX5" fmla="*/ 5060952 w 5060952"/>
              <a:gd name="connsiteY5" fmla="*/ 3055 h 399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0952" h="3993120">
                <a:moveTo>
                  <a:pt x="0" y="3548695"/>
                </a:moveTo>
                <a:cubicBezTo>
                  <a:pt x="107111" y="1672449"/>
                  <a:pt x="384456" y="112354"/>
                  <a:pt x="739118" y="3055"/>
                </a:cubicBezTo>
                <a:cubicBezTo>
                  <a:pt x="1093780" y="-106244"/>
                  <a:pt x="1762786" y="2752006"/>
                  <a:pt x="2127971" y="2892904"/>
                </a:cubicBezTo>
                <a:cubicBezTo>
                  <a:pt x="2493156" y="3033802"/>
                  <a:pt x="2583734" y="665852"/>
                  <a:pt x="2930228" y="848444"/>
                </a:cubicBezTo>
                <a:cubicBezTo>
                  <a:pt x="3276722" y="1031036"/>
                  <a:pt x="3851816" y="4129357"/>
                  <a:pt x="4206937" y="3988459"/>
                </a:cubicBezTo>
                <a:cubicBezTo>
                  <a:pt x="4562058" y="3847561"/>
                  <a:pt x="4811505" y="1925308"/>
                  <a:pt x="5060952" y="3055"/>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联系 7"/>
          <p:cNvSpPr/>
          <p:nvPr/>
        </p:nvSpPr>
        <p:spPr>
          <a:xfrm>
            <a:off x="2580738" y="4779033"/>
            <a:ext cx="102078" cy="12077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联系 8"/>
          <p:cNvSpPr/>
          <p:nvPr/>
        </p:nvSpPr>
        <p:spPr>
          <a:xfrm>
            <a:off x="3060942" y="2705818"/>
            <a:ext cx="102078" cy="12077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联系 9"/>
          <p:cNvSpPr/>
          <p:nvPr/>
        </p:nvSpPr>
        <p:spPr>
          <a:xfrm>
            <a:off x="3854572" y="3758240"/>
            <a:ext cx="102078" cy="12077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联系 10"/>
          <p:cNvSpPr/>
          <p:nvPr/>
        </p:nvSpPr>
        <p:spPr>
          <a:xfrm>
            <a:off x="4999789" y="4498131"/>
            <a:ext cx="102078" cy="12077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联系 11"/>
          <p:cNvSpPr/>
          <p:nvPr/>
        </p:nvSpPr>
        <p:spPr>
          <a:xfrm>
            <a:off x="6044961" y="5086709"/>
            <a:ext cx="102078" cy="12077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联系 12"/>
          <p:cNvSpPr/>
          <p:nvPr/>
        </p:nvSpPr>
        <p:spPr>
          <a:xfrm>
            <a:off x="4613697" y="5449018"/>
            <a:ext cx="102078" cy="12077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7374149" y="3758240"/>
            <a:ext cx="102078" cy="12077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8480547" y="3538342"/>
            <a:ext cx="3191773" cy="1026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缺点：随机求解，没有关联</a:t>
            </a:r>
            <a:endParaRPr lang="zh-CN" altLang="en-US" b="1" dirty="0"/>
          </a:p>
        </p:txBody>
      </p:sp>
    </p:spTree>
    <p:extLst>
      <p:ext uri="{BB962C8B-B14F-4D97-AF65-F5344CB8AC3E}">
        <p14:creationId xmlns:p14="http://schemas.microsoft.com/office/powerpoint/2010/main" val="339444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爬山法</a:t>
            </a:r>
            <a:endParaRPr lang="zh-CN" altLang="en-US" dirty="0"/>
          </a:p>
        </p:txBody>
      </p:sp>
      <p:sp>
        <p:nvSpPr>
          <p:cNvPr id="3" name="内容占位符 2"/>
          <p:cNvSpPr>
            <a:spLocks noGrp="1"/>
          </p:cNvSpPr>
          <p:nvPr>
            <p:ph idx="1"/>
          </p:nvPr>
        </p:nvSpPr>
        <p:spPr>
          <a:xfrm>
            <a:off x="838199" y="1825625"/>
            <a:ext cx="10755703" cy="4351338"/>
          </a:xfrm>
        </p:spPr>
        <p:txBody>
          <a:bodyPr/>
          <a:lstStyle/>
          <a:p>
            <a:r>
              <a:rPr lang="zh-CN" altLang="en-US" dirty="0" smtClean="0">
                <a:latin typeface="Times New Roman" panose="02020603050405020304" pitchFamily="18" charset="0"/>
                <a:cs typeface="Times New Roman" panose="02020603050405020304" pitchFamily="18" charset="0"/>
              </a:rPr>
              <a:t>从一个随机解开始，然后在其邻近的解集中寻找更好的解</a:t>
            </a: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p:txBody>
      </p:sp>
      <p:sp>
        <p:nvSpPr>
          <p:cNvPr id="4" name="任意多边形 3"/>
          <p:cNvSpPr/>
          <p:nvPr/>
        </p:nvSpPr>
        <p:spPr>
          <a:xfrm>
            <a:off x="2520352" y="2622341"/>
            <a:ext cx="5060952" cy="3993120"/>
          </a:xfrm>
          <a:custGeom>
            <a:avLst/>
            <a:gdLst>
              <a:gd name="connsiteX0" fmla="*/ 0 w 4856671"/>
              <a:gd name="connsiteY0" fmla="*/ 3932367 h 3997413"/>
              <a:gd name="connsiteX1" fmla="*/ 534837 w 4856671"/>
              <a:gd name="connsiteY1" fmla="*/ 7348 h 3997413"/>
              <a:gd name="connsiteX2" fmla="*/ 1923690 w 4856671"/>
              <a:gd name="connsiteY2" fmla="*/ 2897197 h 3997413"/>
              <a:gd name="connsiteX3" fmla="*/ 2725947 w 4856671"/>
              <a:gd name="connsiteY3" fmla="*/ 852737 h 3997413"/>
              <a:gd name="connsiteX4" fmla="*/ 4002656 w 4856671"/>
              <a:gd name="connsiteY4" fmla="*/ 3992752 h 3997413"/>
              <a:gd name="connsiteX5" fmla="*/ 4856671 w 4856671"/>
              <a:gd name="connsiteY5" fmla="*/ 7348 h 3997413"/>
              <a:gd name="connsiteX0" fmla="*/ 0 w 4769122"/>
              <a:gd name="connsiteY0" fmla="*/ 2816184 h 3990183"/>
              <a:gd name="connsiteX1" fmla="*/ 447288 w 4769122"/>
              <a:gd name="connsiteY1" fmla="*/ 118 h 3990183"/>
              <a:gd name="connsiteX2" fmla="*/ 1836141 w 4769122"/>
              <a:gd name="connsiteY2" fmla="*/ 2889967 h 3990183"/>
              <a:gd name="connsiteX3" fmla="*/ 2638398 w 4769122"/>
              <a:gd name="connsiteY3" fmla="*/ 845507 h 3990183"/>
              <a:gd name="connsiteX4" fmla="*/ 3915107 w 4769122"/>
              <a:gd name="connsiteY4" fmla="*/ 3985522 h 3990183"/>
              <a:gd name="connsiteX5" fmla="*/ 4769122 w 4769122"/>
              <a:gd name="connsiteY5" fmla="*/ 118 h 3990183"/>
              <a:gd name="connsiteX0" fmla="*/ 0 w 5060952"/>
              <a:gd name="connsiteY0" fmla="*/ 3548695 h 3993120"/>
              <a:gd name="connsiteX1" fmla="*/ 739118 w 5060952"/>
              <a:gd name="connsiteY1" fmla="*/ 3055 h 3993120"/>
              <a:gd name="connsiteX2" fmla="*/ 2127971 w 5060952"/>
              <a:gd name="connsiteY2" fmla="*/ 2892904 h 3993120"/>
              <a:gd name="connsiteX3" fmla="*/ 2930228 w 5060952"/>
              <a:gd name="connsiteY3" fmla="*/ 848444 h 3993120"/>
              <a:gd name="connsiteX4" fmla="*/ 4206937 w 5060952"/>
              <a:gd name="connsiteY4" fmla="*/ 3988459 h 3993120"/>
              <a:gd name="connsiteX5" fmla="*/ 5060952 w 5060952"/>
              <a:gd name="connsiteY5" fmla="*/ 3055 h 399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0952" h="3993120">
                <a:moveTo>
                  <a:pt x="0" y="3548695"/>
                </a:moveTo>
                <a:cubicBezTo>
                  <a:pt x="107111" y="1672449"/>
                  <a:pt x="384456" y="112354"/>
                  <a:pt x="739118" y="3055"/>
                </a:cubicBezTo>
                <a:cubicBezTo>
                  <a:pt x="1093780" y="-106244"/>
                  <a:pt x="1762786" y="2752006"/>
                  <a:pt x="2127971" y="2892904"/>
                </a:cubicBezTo>
                <a:cubicBezTo>
                  <a:pt x="2493156" y="3033802"/>
                  <a:pt x="2583734" y="665852"/>
                  <a:pt x="2930228" y="848444"/>
                </a:cubicBezTo>
                <a:cubicBezTo>
                  <a:pt x="3276722" y="1031036"/>
                  <a:pt x="3851816" y="4129357"/>
                  <a:pt x="4206937" y="3988459"/>
                </a:cubicBezTo>
                <a:cubicBezTo>
                  <a:pt x="4562058" y="3847561"/>
                  <a:pt x="4811505" y="1925308"/>
                  <a:pt x="5060952" y="3055"/>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联系 4"/>
          <p:cNvSpPr/>
          <p:nvPr/>
        </p:nvSpPr>
        <p:spPr>
          <a:xfrm>
            <a:off x="3405999" y="2714444"/>
            <a:ext cx="102078" cy="12077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联系 5"/>
          <p:cNvSpPr/>
          <p:nvPr/>
        </p:nvSpPr>
        <p:spPr>
          <a:xfrm>
            <a:off x="3604407" y="3119886"/>
            <a:ext cx="102078" cy="12077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联系 6"/>
          <p:cNvSpPr/>
          <p:nvPr/>
        </p:nvSpPr>
        <p:spPr>
          <a:xfrm>
            <a:off x="3776934" y="3551207"/>
            <a:ext cx="102078" cy="12077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联系 7"/>
          <p:cNvSpPr/>
          <p:nvPr/>
        </p:nvSpPr>
        <p:spPr>
          <a:xfrm>
            <a:off x="3940837" y="4007044"/>
            <a:ext cx="102078" cy="12077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联系 8"/>
          <p:cNvSpPr/>
          <p:nvPr/>
        </p:nvSpPr>
        <p:spPr>
          <a:xfrm>
            <a:off x="4130617" y="4498131"/>
            <a:ext cx="102078" cy="12077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联系 9"/>
          <p:cNvSpPr/>
          <p:nvPr/>
        </p:nvSpPr>
        <p:spPr>
          <a:xfrm>
            <a:off x="4311772" y="4983191"/>
            <a:ext cx="102078" cy="12077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联系 10"/>
          <p:cNvSpPr/>
          <p:nvPr/>
        </p:nvSpPr>
        <p:spPr>
          <a:xfrm>
            <a:off x="4596444" y="5457645"/>
            <a:ext cx="102078" cy="12077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480547" y="3538342"/>
            <a:ext cx="3191773" cy="1026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缺点：找到的是局部最优，</a:t>
            </a:r>
            <a:endParaRPr lang="en-US" altLang="zh-CN" b="1" dirty="0" smtClean="0"/>
          </a:p>
          <a:p>
            <a:pPr algn="ctr"/>
            <a:r>
              <a:rPr lang="zh-CN" altLang="en-US" b="1" dirty="0" smtClean="0"/>
              <a:t>             不一定是全局最优。</a:t>
            </a:r>
            <a:endParaRPr lang="zh-CN" altLang="en-US" b="1" dirty="0"/>
          </a:p>
        </p:txBody>
      </p:sp>
    </p:spTree>
    <p:extLst>
      <p:ext uri="{BB962C8B-B14F-4D97-AF65-F5344CB8AC3E}">
        <p14:creationId xmlns:p14="http://schemas.microsoft.com/office/powerpoint/2010/main" val="193825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模拟退火算法</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cs typeface="Times New Roman" panose="02020603050405020304" pitchFamily="18" charset="0"/>
              </a:rPr>
              <a:t>物理退火是物体由高温向低温逐渐降温的热处理过程。</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金属被加热到一定温度后，其所有分子在状态空间自由移动；随着温度逐渐下降，分子运动趋于有序并以一定结构排列，系统熵值不断减小，系统能量区域最小值。</a:t>
            </a:r>
            <a:endParaRPr lang="en-US" altLang="zh-CN" dirty="0" smtClean="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模拟</a:t>
            </a:r>
            <a:r>
              <a:rPr lang="zh-CN" altLang="en-US" dirty="0" smtClean="0">
                <a:latin typeface="Times New Roman" panose="02020603050405020304" pitchFamily="18" charset="0"/>
                <a:cs typeface="Times New Roman" panose="02020603050405020304" pitchFamily="18" charset="0"/>
              </a:rPr>
              <a:t>退火算法是根据统计热力学原理模拟物理退火过程提出的一种优化算法，理论上可以求得全局最优解。</a:t>
            </a:r>
            <a:endParaRPr lang="en-US" altLang="zh-CN" dirty="0" smtClean="0">
              <a:latin typeface="Times New Roman" panose="02020603050405020304" pitchFamily="18" charset="0"/>
              <a:cs typeface="Times New Roman" panose="02020603050405020304" pitchFamily="18" charset="0"/>
            </a:endParaRPr>
          </a:p>
          <a:p>
            <a:endParaRPr lang="en-US" altLang="zh-CN" dirty="0" smtClean="0"/>
          </a:p>
        </p:txBody>
      </p:sp>
    </p:spTree>
    <p:extLst>
      <p:ext uri="{BB962C8B-B14F-4D97-AF65-F5344CB8AC3E}">
        <p14:creationId xmlns:p14="http://schemas.microsoft.com/office/powerpoint/2010/main" val="2492241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模拟退火算法</a:t>
            </a:r>
            <a:endParaRPr lang="zh-CN" altLang="en-US" dirty="0"/>
          </a:p>
        </p:txBody>
      </p:sp>
      <p:sp>
        <p:nvSpPr>
          <p:cNvPr id="3" name="内容占位符 2"/>
          <p:cNvSpPr>
            <a:spLocks noGrp="1"/>
          </p:cNvSpPr>
          <p:nvPr>
            <p:ph idx="1"/>
          </p:nvPr>
        </p:nvSpPr>
        <p:spPr/>
        <p:txBody>
          <a:bodyPr/>
          <a:lstStyle/>
          <a:p>
            <a:r>
              <a:rPr lang="zh-CN" altLang="en-US" dirty="0"/>
              <a:t>加温</a:t>
            </a:r>
            <a:r>
              <a:rPr lang="zh-CN" altLang="en-US" dirty="0" smtClean="0"/>
              <a:t>过程</a:t>
            </a:r>
            <a:r>
              <a:rPr lang="zh-CN" altLang="en-US" dirty="0" smtClean="0"/>
              <a:t>：生成</a:t>
            </a:r>
            <a:r>
              <a:rPr lang="zh-CN" altLang="en-US" dirty="0" smtClean="0"/>
              <a:t>初始解</a:t>
            </a:r>
            <a:endParaRPr lang="en-US" altLang="zh-CN" dirty="0"/>
          </a:p>
          <a:p>
            <a:pPr marL="0" indent="0">
              <a:buNone/>
            </a:pPr>
            <a:r>
              <a:rPr lang="en-US" altLang="zh-CN" dirty="0"/>
              <a:t> </a:t>
            </a:r>
            <a:r>
              <a:rPr lang="en-US" altLang="zh-CN" dirty="0" smtClean="0"/>
              <a:t>                        </a:t>
            </a:r>
            <a:r>
              <a:rPr lang="zh-CN" altLang="en-US" dirty="0" smtClean="0"/>
              <a:t>设定初始温度</a:t>
            </a:r>
            <a:endParaRPr lang="en-US" altLang="zh-CN" dirty="0" smtClean="0"/>
          </a:p>
          <a:p>
            <a:r>
              <a:rPr lang="zh-CN" altLang="en-US" dirty="0" smtClean="0"/>
              <a:t>等温过程：产生候选新解</a:t>
            </a:r>
            <a:endParaRPr lang="en-US" altLang="zh-CN" dirty="0" smtClean="0"/>
          </a:p>
          <a:p>
            <a:pPr marL="0" indent="0">
              <a:buNone/>
            </a:pPr>
            <a:r>
              <a:rPr lang="en-US" altLang="zh-CN" dirty="0" smtClean="0"/>
              <a:t>                         </a:t>
            </a:r>
            <a:r>
              <a:rPr lang="zh-CN" altLang="en-US" dirty="0" smtClean="0"/>
              <a:t>判断是否接受新解</a:t>
            </a:r>
            <a:endParaRPr lang="en-US" altLang="zh-CN" dirty="0" smtClean="0"/>
          </a:p>
          <a:p>
            <a:r>
              <a:rPr lang="zh-CN" altLang="en-US" dirty="0" smtClean="0"/>
              <a:t>降温过程：改变温度</a:t>
            </a:r>
            <a:endParaRPr lang="en-US" altLang="zh-CN" dirty="0" smtClean="0"/>
          </a:p>
          <a:p>
            <a:pPr marL="0" indent="0">
              <a:buNone/>
            </a:pPr>
            <a:r>
              <a:rPr lang="en-US" altLang="zh-CN" dirty="0" smtClean="0"/>
              <a:t>                         </a:t>
            </a:r>
            <a:r>
              <a:rPr lang="zh-CN" altLang="en-US" dirty="0" smtClean="0"/>
              <a:t>进入下一轮等温过程</a:t>
            </a:r>
            <a:endParaRPr lang="en-US" altLang="zh-CN" dirty="0"/>
          </a:p>
          <a:p>
            <a:endParaRPr lang="en-US" altLang="zh-CN" dirty="0" smtClean="0"/>
          </a:p>
          <a:p>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1924" y="-206667"/>
            <a:ext cx="4736040" cy="7064667"/>
          </a:xfrm>
          <a:prstGeom prst="rect">
            <a:avLst/>
          </a:prstGeom>
        </p:spPr>
      </p:pic>
    </p:spTree>
    <p:extLst>
      <p:ext uri="{BB962C8B-B14F-4D97-AF65-F5344CB8AC3E}">
        <p14:creationId xmlns:p14="http://schemas.microsoft.com/office/powerpoint/2010/main" val="3911047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模拟退火算法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状态</a:t>
            </a:r>
            <a:r>
              <a:rPr lang="zh-CN" altLang="en-US" dirty="0" smtClean="0"/>
              <a:t>产生函数（邻域函数）应尽可能保证产生的候选解遍布全部解空间。候选解一般采用按照某一概率密度函数对解空间进行随机采样来获得，候选解产生的概率分布可以是均匀分布、正态分布、指数分布等等。</a:t>
            </a:r>
            <a:endParaRPr lang="en-US" altLang="zh-CN" dirty="0" smtClean="0"/>
          </a:p>
          <a:p>
            <a:r>
              <a:rPr lang="zh-CN" altLang="en-US" dirty="0" smtClean="0"/>
              <a:t>状态转移概率采用</a:t>
            </a:r>
            <a:r>
              <a:rPr lang="en-US" altLang="zh-CN" dirty="0" smtClean="0"/>
              <a:t>Metropolis</a:t>
            </a:r>
            <a:r>
              <a:rPr lang="zh-CN" altLang="en-US" dirty="0" smtClean="0"/>
              <a:t>准则，转移概率随着温度的下降而减小。</a:t>
            </a:r>
            <a:endParaRPr lang="en-US" altLang="zh-CN" dirty="0" smtClean="0"/>
          </a:p>
          <a:p>
            <a:endParaRPr lang="en-US" altLang="zh-CN" dirty="0"/>
          </a:p>
          <a:p>
            <a:endParaRPr lang="en-US" altLang="zh-CN" dirty="0" smtClean="0"/>
          </a:p>
          <a:p>
            <a:endParaRPr lang="en-US" altLang="zh-CN" dirty="0"/>
          </a:p>
          <a:p>
            <a:r>
              <a:rPr lang="zh-CN" altLang="en-US" dirty="0" smtClean="0"/>
              <a:t>温度更新方式</a:t>
            </a:r>
            <a:endParaRPr lang="en-US" altLang="zh-CN" dirty="0" smtClean="0"/>
          </a:p>
        </p:txBody>
      </p:sp>
      <p:pic>
        <p:nvPicPr>
          <p:cNvPr id="7" name="图片 6"/>
          <p:cNvPicPr>
            <a:picLocks noChangeAspect="1"/>
          </p:cNvPicPr>
          <p:nvPr/>
        </p:nvPicPr>
        <p:blipFill rotWithShape="1">
          <a:blip r:embed="rId3"/>
          <a:srcRect t="10575"/>
          <a:stretch/>
        </p:blipFill>
        <p:spPr>
          <a:xfrm>
            <a:off x="1950317" y="4084422"/>
            <a:ext cx="6907355" cy="1337581"/>
          </a:xfrm>
          <a:prstGeom prst="rect">
            <a:avLst/>
          </a:prstGeom>
        </p:spPr>
      </p:pic>
      <p:pic>
        <p:nvPicPr>
          <p:cNvPr id="8" name="图片 7"/>
          <p:cNvPicPr>
            <a:picLocks noChangeAspect="1"/>
          </p:cNvPicPr>
          <p:nvPr/>
        </p:nvPicPr>
        <p:blipFill>
          <a:blip r:embed="rId4"/>
          <a:stretch>
            <a:fillRect/>
          </a:stretch>
        </p:blipFill>
        <p:spPr>
          <a:xfrm>
            <a:off x="2327132" y="5906387"/>
            <a:ext cx="1958542" cy="811026"/>
          </a:xfrm>
          <a:prstGeom prst="rect">
            <a:avLst/>
          </a:prstGeom>
        </p:spPr>
      </p:pic>
      <p:pic>
        <p:nvPicPr>
          <p:cNvPr id="9" name="图片 8"/>
          <p:cNvPicPr>
            <a:picLocks noChangeAspect="1"/>
          </p:cNvPicPr>
          <p:nvPr/>
        </p:nvPicPr>
        <p:blipFill>
          <a:blip r:embed="rId5"/>
          <a:stretch>
            <a:fillRect/>
          </a:stretch>
        </p:blipFill>
        <p:spPr>
          <a:xfrm>
            <a:off x="4855297" y="5927147"/>
            <a:ext cx="1644114" cy="790265"/>
          </a:xfrm>
          <a:prstGeom prst="rect">
            <a:avLst/>
          </a:prstGeom>
        </p:spPr>
      </p:pic>
    </p:spTree>
    <p:extLst>
      <p:ext uri="{BB962C8B-B14F-4D97-AF65-F5344CB8AC3E}">
        <p14:creationId xmlns:p14="http://schemas.microsoft.com/office/powerpoint/2010/main" val="2073129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模拟退火算法</a:t>
            </a:r>
            <a:endParaRPr lang="zh-CN" altLang="en-US" dirty="0"/>
          </a:p>
        </p:txBody>
      </p:sp>
      <p:sp>
        <p:nvSpPr>
          <p:cNvPr id="3" name="内容占位符 2"/>
          <p:cNvSpPr>
            <a:spLocks noGrp="1"/>
          </p:cNvSpPr>
          <p:nvPr>
            <p:ph idx="1"/>
          </p:nvPr>
        </p:nvSpPr>
        <p:spPr>
          <a:xfrm>
            <a:off x="838200" y="1825625"/>
            <a:ext cx="10515600" cy="4898448"/>
          </a:xfrm>
        </p:spPr>
        <p:txBody>
          <a:bodyPr>
            <a:normAutofit lnSpcReduction="10000"/>
          </a:bodyPr>
          <a:lstStyle/>
          <a:p>
            <a:r>
              <a:rPr lang="zh-CN" altLang="en-US" dirty="0" smtClean="0"/>
              <a:t>内循环终止准则（</a:t>
            </a:r>
            <a:r>
              <a:rPr lang="en-US" altLang="zh-CN" dirty="0" smtClean="0"/>
              <a:t>Metropolis</a:t>
            </a:r>
            <a:r>
              <a:rPr lang="zh-CN" altLang="en-US" dirty="0" smtClean="0"/>
              <a:t>抽样稳定准则）</a:t>
            </a:r>
            <a:endParaRPr lang="en-US" altLang="zh-CN" dirty="0" smtClean="0"/>
          </a:p>
          <a:p>
            <a:pPr marL="514350" indent="-514350">
              <a:buFont typeface="+mj-ea"/>
              <a:buAutoNum type="circleNumDbPlain"/>
            </a:pPr>
            <a:r>
              <a:rPr lang="zh-CN" altLang="en-US" dirty="0" smtClean="0"/>
              <a:t>检验目标函数的均值是否稳定</a:t>
            </a:r>
            <a:endParaRPr lang="en-US" altLang="zh-CN" dirty="0" smtClean="0"/>
          </a:p>
          <a:p>
            <a:pPr marL="514350" indent="-514350">
              <a:buFont typeface="+mj-ea"/>
              <a:buAutoNum type="circleNumDbPlain"/>
            </a:pPr>
            <a:r>
              <a:rPr lang="zh-CN" altLang="en-US" dirty="0" smtClean="0"/>
              <a:t>连续若干步的目标值变化较小</a:t>
            </a:r>
            <a:endParaRPr lang="en-US" altLang="zh-CN" dirty="0" smtClean="0"/>
          </a:p>
          <a:p>
            <a:pPr marL="514350" indent="-514350">
              <a:buFont typeface="+mj-ea"/>
              <a:buAutoNum type="circleNumDbPlain"/>
            </a:pPr>
            <a:r>
              <a:rPr lang="zh-CN" altLang="en-US" dirty="0" smtClean="0"/>
              <a:t>设定内循环迭代次数</a:t>
            </a:r>
            <a:endParaRPr lang="en-US" altLang="zh-CN" dirty="0" smtClean="0"/>
          </a:p>
          <a:p>
            <a:pPr marL="514350" indent="-514350">
              <a:buFont typeface="+mj-ea"/>
              <a:buAutoNum type="circleNumDbPlain"/>
            </a:pPr>
            <a:endParaRPr lang="en-US" altLang="zh-CN" dirty="0" smtClean="0"/>
          </a:p>
          <a:p>
            <a:r>
              <a:rPr lang="zh-CN" altLang="en-US" dirty="0" smtClean="0"/>
              <a:t>外循环终止准则（算法终止准则）</a:t>
            </a:r>
            <a:endParaRPr lang="en-US" altLang="zh-CN" dirty="0" smtClean="0"/>
          </a:p>
          <a:p>
            <a:pPr marL="514350" indent="-514350">
              <a:buFont typeface="+mj-ea"/>
              <a:buAutoNum type="circleNumDbPlain"/>
            </a:pPr>
            <a:r>
              <a:rPr lang="zh-CN" altLang="en-US" dirty="0" smtClean="0"/>
              <a:t>设置终止温度的阈值</a:t>
            </a:r>
            <a:endParaRPr lang="en-US" altLang="zh-CN" dirty="0" smtClean="0"/>
          </a:p>
          <a:p>
            <a:pPr marL="514350" indent="-514350">
              <a:buFont typeface="+mj-ea"/>
              <a:buAutoNum type="circleNumDbPlain"/>
            </a:pPr>
            <a:r>
              <a:rPr lang="zh-CN" altLang="en-US" dirty="0" smtClean="0"/>
              <a:t>设置外循环迭代次数</a:t>
            </a:r>
            <a:endParaRPr lang="en-US" altLang="zh-CN" dirty="0" smtClean="0"/>
          </a:p>
          <a:p>
            <a:pPr marL="514350" indent="-514350">
              <a:buFont typeface="+mj-ea"/>
              <a:buAutoNum type="circleNumDbPlain"/>
            </a:pPr>
            <a:r>
              <a:rPr lang="zh-CN" altLang="en-US" dirty="0" smtClean="0"/>
              <a:t>算法搜索到的最优值连续若干步保持不变</a:t>
            </a:r>
            <a:endParaRPr lang="en-US" altLang="zh-CN" dirty="0" smtClean="0"/>
          </a:p>
          <a:p>
            <a:pPr marL="514350" indent="-514350">
              <a:buFont typeface="+mj-ea"/>
              <a:buAutoNum type="circleNumDbPlain"/>
            </a:pPr>
            <a:r>
              <a:rPr lang="zh-CN" altLang="en-US" dirty="0"/>
              <a:t>检验</a:t>
            </a:r>
            <a:r>
              <a:rPr lang="zh-CN" altLang="en-US" dirty="0" smtClean="0"/>
              <a:t>系统熵是否稳定</a:t>
            </a:r>
            <a:endParaRPr lang="en-US" altLang="zh-CN" dirty="0"/>
          </a:p>
          <a:p>
            <a:pPr marL="0" indent="0">
              <a:buNone/>
            </a:pPr>
            <a:endParaRPr lang="en-US" altLang="zh-CN" dirty="0" smtClean="0"/>
          </a:p>
          <a:p>
            <a:endParaRPr lang="en-US" altLang="zh-CN" dirty="0"/>
          </a:p>
        </p:txBody>
      </p:sp>
    </p:spTree>
    <p:extLst>
      <p:ext uri="{BB962C8B-B14F-4D97-AF65-F5344CB8AC3E}">
        <p14:creationId xmlns:p14="http://schemas.microsoft.com/office/powerpoint/2010/main" val="1663845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遗传</a:t>
            </a:r>
            <a:r>
              <a:rPr lang="zh-CN" altLang="en-US" dirty="0" smtClean="0"/>
              <a:t>算法</a:t>
            </a:r>
            <a:endParaRPr lang="zh-CN" altLang="en-US" dirty="0"/>
          </a:p>
        </p:txBody>
      </p:sp>
      <p:sp>
        <p:nvSpPr>
          <p:cNvPr id="3" name="内容占位符 2"/>
          <p:cNvSpPr>
            <a:spLocks noGrp="1"/>
          </p:cNvSpPr>
          <p:nvPr>
            <p:ph idx="1"/>
          </p:nvPr>
        </p:nvSpPr>
        <p:spPr>
          <a:xfrm>
            <a:off x="838200" y="1825625"/>
            <a:ext cx="10515600" cy="4898448"/>
          </a:xfrm>
        </p:spPr>
        <p:txBody>
          <a:bodyPr>
            <a:normAutofit/>
          </a:bodyPr>
          <a:lstStyle/>
          <a:p>
            <a:r>
              <a:rPr lang="zh-CN" altLang="en-US" dirty="0" smtClean="0"/>
              <a:t>遗传算法是依据生物进化中 “适者生存”规律设计的优化算法。</a:t>
            </a:r>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1009575796"/>
              </p:ext>
            </p:extLst>
          </p:nvPr>
        </p:nvGraphicFramePr>
        <p:xfrm>
          <a:off x="928832" y="3027707"/>
          <a:ext cx="5929168" cy="3144492"/>
        </p:xfrm>
        <a:graphic>
          <a:graphicData uri="http://schemas.openxmlformats.org/drawingml/2006/table">
            <a:tbl>
              <a:tblPr firstRow="1" bandRow="1">
                <a:tableStyleId>{5C22544A-7EE6-4342-B048-85BDC9FD1C3A}</a:tableStyleId>
              </a:tblPr>
              <a:tblGrid>
                <a:gridCol w="2244319"/>
                <a:gridCol w="3684849"/>
              </a:tblGrid>
              <a:tr h="518087">
                <a:tc>
                  <a:txBody>
                    <a:bodyPr/>
                    <a:lstStyle/>
                    <a:p>
                      <a:pPr algn="ctr"/>
                      <a:r>
                        <a:rPr lang="zh-CN" altLang="en-US" dirty="0" smtClean="0"/>
                        <a:t>生物遗传概念</a:t>
                      </a:r>
                      <a:endParaRPr lang="zh-CN" altLang="en-US" dirty="0"/>
                    </a:p>
                  </a:txBody>
                  <a:tcPr/>
                </a:tc>
                <a:tc>
                  <a:txBody>
                    <a:bodyPr/>
                    <a:lstStyle/>
                    <a:p>
                      <a:pPr algn="ctr"/>
                      <a:r>
                        <a:rPr lang="zh-CN" altLang="en-US" dirty="0" smtClean="0"/>
                        <a:t>遗传算法概念</a:t>
                      </a:r>
                      <a:endParaRPr lang="zh-CN" altLang="en-US" dirty="0"/>
                    </a:p>
                  </a:txBody>
                  <a:tcPr/>
                </a:tc>
              </a:tr>
              <a:tr h="525281">
                <a:tc>
                  <a:txBody>
                    <a:bodyPr/>
                    <a:lstStyle/>
                    <a:p>
                      <a:pPr algn="ctr"/>
                      <a:r>
                        <a:rPr lang="zh-CN" altLang="en-US" dirty="0" smtClean="0"/>
                        <a:t>个体</a:t>
                      </a:r>
                      <a:endParaRPr lang="zh-CN" altLang="en-US" dirty="0"/>
                    </a:p>
                  </a:txBody>
                  <a:tcPr/>
                </a:tc>
                <a:tc>
                  <a:txBody>
                    <a:bodyPr/>
                    <a:lstStyle/>
                    <a:p>
                      <a:pPr algn="ctr"/>
                      <a:r>
                        <a:rPr lang="zh-CN" altLang="en-US" dirty="0" smtClean="0"/>
                        <a:t>可行解</a:t>
                      </a:r>
                      <a:endParaRPr lang="zh-CN" altLang="en-US" dirty="0"/>
                    </a:p>
                  </a:txBody>
                  <a:tcPr/>
                </a:tc>
              </a:tr>
              <a:tr h="525281">
                <a:tc>
                  <a:txBody>
                    <a:bodyPr/>
                    <a:lstStyle/>
                    <a:p>
                      <a:pPr algn="ctr"/>
                      <a:r>
                        <a:rPr lang="zh-CN" altLang="en-US" dirty="0" smtClean="0"/>
                        <a:t>种群</a:t>
                      </a:r>
                      <a:endParaRPr lang="zh-CN" altLang="en-US" dirty="0"/>
                    </a:p>
                  </a:txBody>
                  <a:tcPr/>
                </a:tc>
                <a:tc>
                  <a:txBody>
                    <a:bodyPr/>
                    <a:lstStyle/>
                    <a:p>
                      <a:pPr algn="ctr"/>
                      <a:r>
                        <a:rPr lang="zh-CN" altLang="en-US" dirty="0" smtClean="0"/>
                        <a:t>可行解集</a:t>
                      </a:r>
                      <a:endParaRPr lang="zh-CN" altLang="en-US" dirty="0"/>
                    </a:p>
                  </a:txBody>
                  <a:tcPr/>
                </a:tc>
              </a:tr>
              <a:tr h="525281">
                <a:tc>
                  <a:txBody>
                    <a:bodyPr/>
                    <a:lstStyle/>
                    <a:p>
                      <a:pPr algn="ctr"/>
                      <a:r>
                        <a:rPr lang="zh-CN" altLang="en-US" dirty="0" smtClean="0"/>
                        <a:t>染色体</a:t>
                      </a:r>
                      <a:endParaRPr lang="zh-CN" altLang="en-US" dirty="0"/>
                    </a:p>
                  </a:txBody>
                  <a:tcPr/>
                </a:tc>
                <a:tc>
                  <a:txBody>
                    <a:bodyPr/>
                    <a:lstStyle/>
                    <a:p>
                      <a:pPr algn="ctr"/>
                      <a:r>
                        <a:rPr lang="zh-CN" altLang="en-US" dirty="0" smtClean="0"/>
                        <a:t>可行解的编码</a:t>
                      </a:r>
                      <a:endParaRPr lang="zh-CN" altLang="en-US" dirty="0"/>
                    </a:p>
                  </a:txBody>
                  <a:tcPr/>
                </a:tc>
              </a:tr>
              <a:tr h="525281">
                <a:tc>
                  <a:txBody>
                    <a:bodyPr/>
                    <a:lstStyle/>
                    <a:p>
                      <a:pPr algn="ctr"/>
                      <a:r>
                        <a:rPr lang="zh-CN" altLang="en-US" dirty="0" smtClean="0"/>
                        <a:t>基因</a:t>
                      </a:r>
                      <a:endParaRPr lang="zh-CN" altLang="en-US" dirty="0"/>
                    </a:p>
                  </a:txBody>
                  <a:tcPr/>
                </a:tc>
                <a:tc>
                  <a:txBody>
                    <a:bodyPr/>
                    <a:lstStyle/>
                    <a:p>
                      <a:pPr algn="ctr"/>
                      <a:r>
                        <a:rPr lang="zh-CN" altLang="en-US" dirty="0" smtClean="0"/>
                        <a:t>可行解编码的组成单位</a:t>
                      </a:r>
                      <a:endParaRPr lang="zh-CN" altLang="en-US" dirty="0"/>
                    </a:p>
                  </a:txBody>
                  <a:tcPr/>
                </a:tc>
              </a:tr>
              <a:tr h="525281">
                <a:tc>
                  <a:txBody>
                    <a:bodyPr/>
                    <a:lstStyle/>
                    <a:p>
                      <a:pPr algn="ctr"/>
                      <a:r>
                        <a:rPr lang="zh-CN" altLang="en-US" dirty="0" smtClean="0"/>
                        <a:t>适应度</a:t>
                      </a:r>
                      <a:endParaRPr lang="zh-CN" altLang="en-US" dirty="0"/>
                    </a:p>
                  </a:txBody>
                  <a:tcPr/>
                </a:tc>
                <a:tc>
                  <a:txBody>
                    <a:bodyPr/>
                    <a:lstStyle/>
                    <a:p>
                      <a:pPr algn="ctr"/>
                      <a:r>
                        <a:rPr lang="zh-CN" altLang="en-US" dirty="0" smtClean="0"/>
                        <a:t>评价函数</a:t>
                      </a:r>
                      <a:endParaRPr lang="zh-CN" altLang="en-US" dirty="0"/>
                    </a:p>
                  </a:txBody>
                  <a:tcPr/>
                </a:tc>
              </a:tr>
            </a:tbl>
          </a:graphicData>
        </a:graphic>
      </p:graphicFrame>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000" y="1995776"/>
            <a:ext cx="5158641" cy="5060805"/>
          </a:xfrm>
          <a:prstGeom prst="rect">
            <a:avLst/>
          </a:prstGeom>
        </p:spPr>
      </p:pic>
    </p:spTree>
    <p:extLst>
      <p:ext uri="{BB962C8B-B14F-4D97-AF65-F5344CB8AC3E}">
        <p14:creationId xmlns:p14="http://schemas.microsoft.com/office/powerpoint/2010/main" val="421637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遗传</a:t>
            </a:r>
            <a:r>
              <a:rPr lang="zh-CN" altLang="en-US" dirty="0" smtClean="0"/>
              <a:t>算法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25625"/>
                <a:ext cx="10515600" cy="4898448"/>
              </a:xfrm>
            </p:spPr>
            <p:txBody>
              <a:bodyPr>
                <a:normAutofit/>
              </a:bodyPr>
              <a:lstStyle/>
              <a:p>
                <a:r>
                  <a:rPr lang="zh-CN" altLang="en-US" dirty="0" smtClean="0"/>
                  <a:t>二进制编码</a:t>
                </a:r>
                <a:endParaRPr lang="en-US" altLang="zh-CN" dirty="0" smtClean="0"/>
              </a:p>
              <a:p>
                <a:pPr marL="0" indent="0">
                  <a:buNone/>
                </a:pPr>
                <a:r>
                  <a:rPr lang="zh-CN" altLang="en-US" dirty="0" smtClean="0"/>
                  <a:t>问题定义域</a:t>
                </a:r>
                <a14:m>
                  <m:oMath xmlns:m="http://schemas.openxmlformats.org/officeDocument/2006/math">
                    <m:r>
                      <a:rPr lang="en-US" altLang="zh-CN" i="1" dirty="0" smtClean="0">
                        <a:latin typeface="Cambria Math" panose="02040503050406030204" pitchFamily="18" charset="0"/>
                      </a:rPr>
                      <m:t>[−1,2]</m:t>
                    </m:r>
                  </m:oMath>
                </a14:m>
                <a:r>
                  <a:rPr lang="zh-CN" altLang="en-US" dirty="0" smtClean="0"/>
                  <a:t>，计算精度</a:t>
                </a:r>
                <a14:m>
                  <m:oMath xmlns:m="http://schemas.openxmlformats.org/officeDocument/2006/math">
                    <m:r>
                      <a:rPr lang="en-US" altLang="zh-CN" i="1" dirty="0" smtClean="0">
                        <a:latin typeface="Cambria Math" panose="02040503050406030204" pitchFamily="18" charset="0"/>
                      </a:rPr>
                      <m:t>0.01</m:t>
                    </m:r>
                  </m:oMath>
                </a14:m>
                <a:r>
                  <a:rPr lang="zh-CN" altLang="en-US" dirty="0" smtClean="0"/>
                  <a:t>，如何使用二进制编码解码？</a:t>
                </a:r>
                <a:endParaRPr lang="en-US" altLang="zh-CN" dirty="0" smtClean="0"/>
              </a:p>
              <a:p>
                <a:pPr marL="514350" indent="-514350">
                  <a:buFont typeface="+mj-ea"/>
                  <a:buAutoNum type="circleNumDbPlain"/>
                </a:pPr>
                <a:r>
                  <a:rPr lang="zh-CN" altLang="en-US" dirty="0" smtClean="0"/>
                  <a:t>将定义域切分为</a:t>
                </a:r>
                <a:r>
                  <a:rPr lang="en-US" altLang="zh-CN" dirty="0" smtClean="0"/>
                  <a:t>300</a:t>
                </a:r>
                <a:r>
                  <a:rPr lang="zh-CN" altLang="en-US" dirty="0" smtClean="0"/>
                  <a:t>个长度为</a:t>
                </a:r>
                <a:r>
                  <a:rPr lang="en-US" altLang="zh-CN" dirty="0" smtClean="0"/>
                  <a:t>0.01</a:t>
                </a:r>
                <a:r>
                  <a:rPr lang="zh-CN" altLang="en-US" dirty="0" smtClean="0"/>
                  <a:t>的小区间</a:t>
                </a:r>
                <a:endParaRPr lang="en-US" altLang="zh-CN" dirty="0"/>
              </a:p>
              <a:p>
                <a:pPr marL="514350" indent="-514350">
                  <a:buFont typeface="+mj-ea"/>
                  <a:buAutoNum type="circleNumDbPlain"/>
                </a:pPr>
                <a:r>
                  <a:rPr lang="zh-CN" altLang="en-US" dirty="0" smtClean="0"/>
                  <a:t>所</a:t>
                </a:r>
                <a:r>
                  <a:rPr lang="zh-CN" altLang="en-US" dirty="0"/>
                  <a:t>需</a:t>
                </a:r>
                <a:r>
                  <a:rPr lang="zh-CN" altLang="en-US" dirty="0" smtClean="0"/>
                  <a:t>编码位数为</a:t>
                </a:r>
                <a:r>
                  <a:rPr lang="en-US" altLang="zh-CN" dirty="0" smtClean="0"/>
                  <a:t>9</a:t>
                </a:r>
                <a14:m>
                  <m:oMath xmlns:m="http://schemas.openxmlformats.org/officeDocument/2006/math">
                    <m:r>
                      <a:rPr lang="en-US" altLang="zh-CN" b="0" i="0" smtClean="0">
                        <a:latin typeface="Cambria Math" panose="02040503050406030204" pitchFamily="18" charset="0"/>
                      </a:rPr>
                      <m:t> </m:t>
                    </m:r>
                    <m:r>
                      <a:rPr lang="en-US" altLang="zh-CN">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8</m:t>
                        </m:r>
                      </m:sup>
                    </m:sSup>
                    <m:r>
                      <a:rPr lang="en-US" altLang="zh-CN" i="1">
                        <a:latin typeface="Cambria Math" panose="02040503050406030204" pitchFamily="18" charset="0"/>
                      </a:rPr>
                      <m:t>&lt;300&lt;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9</m:t>
                        </m:r>
                      </m:sup>
                    </m:sSup>
                    <m:r>
                      <a:rPr lang="en-US" altLang="zh-CN" i="1">
                        <a:latin typeface="Cambria Math" panose="02040503050406030204" pitchFamily="18" charset="0"/>
                      </a:rPr>
                      <m:t>)</m:t>
                    </m:r>
                  </m:oMath>
                </a14:m>
                <a:endParaRPr lang="en-US" altLang="zh-CN" dirty="0" smtClean="0"/>
              </a:p>
              <a:p>
                <a:pPr marL="514350" indent="-514350">
                  <a:buFont typeface="+mj-ea"/>
                  <a:buAutoNum type="circleNumDbPlain"/>
                </a:pPr>
                <a:r>
                  <a:rPr lang="zh-CN" altLang="en-US" dirty="0" smtClean="0"/>
                  <a:t>实际求解精度</a:t>
                </a:r>
                <a:r>
                  <a:rPr lang="en-US" altLang="zh-CN" dirty="0" smtClean="0"/>
                  <a:t>e</a:t>
                </a:r>
                <a:r>
                  <a:rPr lang="zh-CN" altLang="en-US" dirty="0" smtClean="0"/>
                  <a:t>为</a:t>
                </a:r>
                <a14:m>
                  <m:oMath xmlns:m="http://schemas.openxmlformats.org/officeDocument/2006/math">
                    <m:r>
                      <a:rPr lang="en-US" altLang="zh-CN" b="0" i="1" smtClean="0">
                        <a:latin typeface="Cambria Math" panose="02040503050406030204" pitchFamily="18" charset="0"/>
                      </a:rPr>
                      <m:t>3/512</m:t>
                    </m:r>
                    <m:r>
                      <a:rPr lang="en-US" altLang="zh-CN" b="0" i="1" smtClean="0">
                        <a:latin typeface="Cambria Math" panose="02040503050406030204" pitchFamily="18" charset="0"/>
                        <a:ea typeface="Cambria Math" panose="02040503050406030204" pitchFamily="18" charset="0"/>
                      </a:rPr>
                      <m:t>≈0.00586</m:t>
                    </m:r>
                  </m:oMath>
                </a14:m>
                <a:endParaRPr lang="en-US" altLang="zh-CN" dirty="0" smtClean="0"/>
              </a:p>
              <a:p>
                <a:pPr marL="514350" indent="-514350">
                  <a:buFont typeface="+mj-ea"/>
                  <a:buAutoNum type="circleNumDbPlain"/>
                </a:pPr>
                <a:r>
                  <a:rPr lang="zh-CN" altLang="en-US" dirty="0" smtClean="0"/>
                  <a:t>编码：</a:t>
                </a:r>
                <a14:m>
                  <m:oMath xmlns:m="http://schemas.openxmlformats.org/officeDocument/2006/math">
                    <m:r>
                      <a:rPr lang="en-US" altLang="zh-CN" i="1">
                        <a:latin typeface="Cambria Math" panose="02040503050406030204" pitchFamily="18" charset="0"/>
                      </a:rPr>
                      <m:t>−1=000000000    2=111111111</m:t>
                    </m:r>
                    <m:r>
                      <a:rPr lang="en-US" altLang="zh-CN" b="0" i="0" smtClean="0">
                        <a:latin typeface="Cambria Math" panose="02040503050406030204" pitchFamily="18" charset="0"/>
                      </a:rPr>
                      <m:t>    0.5=100000000</m:t>
                    </m:r>
                  </m:oMath>
                </a14:m>
                <a:endParaRPr lang="en-US" altLang="zh-CN" dirty="0"/>
              </a:p>
              <a:p>
                <a:pPr marL="514350" indent="-514350">
                  <a:buFont typeface="+mj-ea"/>
                  <a:buAutoNum type="circleNumDbPlain"/>
                </a:pPr>
                <a:r>
                  <a:rPr lang="zh-CN" altLang="en-US" dirty="0" smtClean="0"/>
                  <a:t>解码：</a:t>
                </a:r>
                <a14:m>
                  <m:oMath xmlns:m="http://schemas.openxmlformats.org/officeDocument/2006/math">
                    <m:d>
                      <m:dPr>
                        <m:ctrlPr>
                          <a:rPr lang="en-US" altLang="zh-CN" i="1" dirty="0" smtClean="0">
                            <a:latin typeface="Cambria Math" panose="02040503050406030204" pitchFamily="18" charset="0"/>
                          </a:rPr>
                        </m:ctrlPr>
                      </m:dPr>
                      <m:e>
                        <m:r>
                          <a:rPr lang="en-US" altLang="zh-CN">
                            <a:latin typeface="Cambria Math" panose="02040503050406030204" pitchFamily="18" charset="0"/>
                          </a:rPr>
                          <m:t>10000000</m:t>
                        </m:r>
                        <m:r>
                          <a:rPr lang="en-US" altLang="zh-CN" b="0" i="0" smtClean="0">
                            <a:latin typeface="Cambria Math" panose="02040503050406030204" pitchFamily="18" charset="0"/>
                          </a:rPr>
                          <m:t>0</m:t>
                        </m:r>
                      </m:e>
                    </m:d>
                  </m:oMath>
                </a14:m>
                <a:r>
                  <a:rPr lang="en-US" altLang="zh-CN" baseline="-25000" dirty="0" smtClean="0"/>
                  <a:t>intro10</a:t>
                </a:r>
                <a:r>
                  <a:rPr lang="en-US" altLang="zh-CN" dirty="0" smtClean="0"/>
                  <a:t> </a:t>
                </a:r>
                <a14:m>
                  <m:oMath xmlns:m="http://schemas.openxmlformats.org/officeDocument/2006/math">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e</m:t>
                    </m:r>
                    <m:r>
                      <a:rPr lang="en-US" altLang="zh-CN" b="0" i="1" smtClean="0">
                        <a:latin typeface="Cambria Math" panose="02040503050406030204" pitchFamily="18" charset="0"/>
                      </a:rPr>
                      <m:t>−1</m:t>
                    </m:r>
                    <m:r>
                      <a:rPr lang="en-US" altLang="zh-CN" b="0" i="0" smtClean="0">
                        <a:latin typeface="Cambria Math" panose="02040503050406030204" pitchFamily="18" charset="0"/>
                      </a:rPr>
                      <m:t>=0.5</m:t>
                    </m:r>
                  </m:oMath>
                </a14:m>
                <a:endParaRPr lang="en-US" altLang="zh-CN" dirty="0" smtClean="0"/>
              </a:p>
              <a:p>
                <a:pPr marL="0" indent="0">
                  <a:buNone/>
                </a:pPr>
                <a:endParaRPr lang="en-US" altLang="zh-CN" dirty="0"/>
              </a:p>
              <a:p>
                <a:r>
                  <a:rPr lang="zh-CN" altLang="en-US" dirty="0" smtClean="0"/>
                  <a:t>实数编码</a:t>
                </a:r>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25625"/>
                <a:ext cx="10515600" cy="4898448"/>
              </a:xfrm>
              <a:blipFill rotWithShape="0">
                <a:blip r:embed="rId3"/>
                <a:stretch>
                  <a:fillRect l="-1217" t="-26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313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2540</TotalTime>
  <Words>1237</Words>
  <Application>Microsoft Office PowerPoint</Application>
  <PresentationFormat>宽屏</PresentationFormat>
  <Paragraphs>161</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宋体</vt:lpstr>
      <vt:lpstr>Arial</vt:lpstr>
      <vt:lpstr>Calibri</vt:lpstr>
      <vt:lpstr>Calibri Light</vt:lpstr>
      <vt:lpstr>Cambria Math</vt:lpstr>
      <vt:lpstr>Times New Roman</vt:lpstr>
      <vt:lpstr>Office 主题</vt:lpstr>
      <vt:lpstr>启发式优化算法</vt:lpstr>
      <vt:lpstr>随机搜索</vt:lpstr>
      <vt:lpstr>爬山法</vt:lpstr>
      <vt:lpstr>模拟退火算法</vt:lpstr>
      <vt:lpstr>模拟退火算法</vt:lpstr>
      <vt:lpstr>模拟退火算法</vt:lpstr>
      <vt:lpstr>模拟退火算法</vt:lpstr>
      <vt:lpstr>遗传算法</vt:lpstr>
      <vt:lpstr>遗传算法</vt:lpstr>
      <vt:lpstr>遗传算法</vt:lpstr>
      <vt:lpstr>遗传算法</vt:lpstr>
      <vt:lpstr>遗传算法</vt:lpstr>
      <vt:lpstr>遗传算法</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优化算法</dc:title>
  <dc:creator>Genevieve</dc:creator>
  <cp:lastModifiedBy>Genevieve</cp:lastModifiedBy>
  <cp:revision>124</cp:revision>
  <dcterms:created xsi:type="dcterms:W3CDTF">2018-05-13T12:09:37Z</dcterms:created>
  <dcterms:modified xsi:type="dcterms:W3CDTF">2018-05-21T10:43:04Z</dcterms:modified>
</cp:coreProperties>
</file>