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60" r:id="rId4"/>
    <p:sldId id="261" r:id="rId5"/>
    <p:sldId id="264" r:id="rId6"/>
    <p:sldId id="289" r:id="rId7"/>
    <p:sldId id="273" r:id="rId8"/>
    <p:sldId id="274" r:id="rId9"/>
    <p:sldId id="275" r:id="rId10"/>
    <p:sldId id="278" r:id="rId11"/>
    <p:sldId id="284" r:id="rId12"/>
    <p:sldId id="263" r:id="rId13"/>
    <p:sldId id="287" r:id="rId14"/>
    <p:sldId id="288" r:id="rId15"/>
    <p:sldId id="267" r:id="rId16"/>
    <p:sldId id="268" r:id="rId17"/>
    <p:sldId id="280" r:id="rId18"/>
    <p:sldId id="281" r:id="rId19"/>
    <p:sldId id="290" r:id="rId20"/>
    <p:sldId id="271" r:id="rId21"/>
    <p:sldId id="283" r:id="rId22"/>
    <p:sldId id="276" r:id="rId23"/>
    <p:sldId id="277" r:id="rId24"/>
    <p:sldId id="25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79" autoAdjust="0"/>
    <p:restoredTop sz="83411" autoAdjust="0"/>
  </p:normalViewPr>
  <p:slideViewPr>
    <p:cSldViewPr snapToGrid="0">
      <p:cViewPr varScale="1">
        <p:scale>
          <a:sx n="95" d="100"/>
          <a:sy n="95" d="100"/>
        </p:scale>
        <p:origin x="12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153244-DBD7-4576-BE08-FDCAB73812D5}" type="datetimeFigureOut">
              <a:rPr lang="zh-CN" altLang="en-US" smtClean="0"/>
              <a:t>2018/6/2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720647-BD6E-4807-B18B-1606DBA36C55}" type="slidenum">
              <a:rPr lang="zh-CN" altLang="en-US" smtClean="0"/>
              <a:t>‹#›</a:t>
            </a:fld>
            <a:endParaRPr lang="zh-CN" altLang="en-US"/>
          </a:p>
        </p:txBody>
      </p:sp>
    </p:spTree>
    <p:extLst>
      <p:ext uri="{BB962C8B-B14F-4D97-AF65-F5344CB8AC3E}">
        <p14:creationId xmlns:p14="http://schemas.microsoft.com/office/powerpoint/2010/main" val="1485428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当先最先进的预测几乎都使用了算法集成。它比使用单个模型预测出来的结果要精确的多</a:t>
            </a: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55720647-BD6E-4807-B18B-1606DBA36C55}" type="slidenum">
              <a:rPr lang="zh-CN" altLang="en-US" smtClean="0"/>
              <a:t>2</a:t>
            </a:fld>
            <a:endParaRPr lang="zh-CN" altLang="en-US"/>
          </a:p>
        </p:txBody>
      </p:sp>
    </p:spTree>
    <p:extLst>
      <p:ext uri="{BB962C8B-B14F-4D97-AF65-F5344CB8AC3E}">
        <p14:creationId xmlns:p14="http://schemas.microsoft.com/office/powerpoint/2010/main" val="2086969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720647-BD6E-4807-B18B-1606DBA36C55}" type="slidenum">
              <a:rPr lang="zh-CN" altLang="en-US" smtClean="0"/>
              <a:t>17</a:t>
            </a:fld>
            <a:endParaRPr lang="zh-CN" altLang="en-US"/>
          </a:p>
        </p:txBody>
      </p:sp>
    </p:spTree>
    <p:extLst>
      <p:ext uri="{BB962C8B-B14F-4D97-AF65-F5344CB8AC3E}">
        <p14:creationId xmlns:p14="http://schemas.microsoft.com/office/powerpoint/2010/main" val="2069710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720647-BD6E-4807-B18B-1606DBA36C55}" type="slidenum">
              <a:rPr lang="zh-CN" altLang="en-US" smtClean="0"/>
              <a:t>18</a:t>
            </a:fld>
            <a:endParaRPr lang="zh-CN" altLang="en-US"/>
          </a:p>
        </p:txBody>
      </p:sp>
    </p:spTree>
    <p:extLst>
      <p:ext uri="{BB962C8B-B14F-4D97-AF65-F5344CB8AC3E}">
        <p14:creationId xmlns:p14="http://schemas.microsoft.com/office/powerpoint/2010/main" val="3383655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A,B,C,D</a:t>
            </a:r>
            <a:r>
              <a:rPr lang="zh-CN" altLang="en-US" sz="1200" b="0" i="0" kern="1200" dirty="0" smtClean="0">
                <a:solidFill>
                  <a:schemeClr val="tx1"/>
                </a:solidFill>
                <a:effectLst/>
                <a:latin typeface="+mn-lt"/>
                <a:ea typeface="+mn-ea"/>
                <a:cs typeface="+mn-cs"/>
              </a:rPr>
              <a:t>，他们的年龄分别是</a:t>
            </a:r>
            <a:r>
              <a:rPr lang="en-US" altLang="zh-CN" sz="1200" b="0" i="0" kern="1200" dirty="0" smtClean="0">
                <a:solidFill>
                  <a:schemeClr val="tx1"/>
                </a:solidFill>
                <a:effectLst/>
                <a:latin typeface="+mn-lt"/>
                <a:ea typeface="+mn-ea"/>
                <a:cs typeface="+mn-cs"/>
              </a:rPr>
              <a:t>14,16,24,26</a:t>
            </a:r>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分别是高一和高三学生；</a:t>
            </a:r>
            <a:r>
              <a:rPr lang="en-US" altLang="zh-CN" sz="1200" b="0" i="0" kern="1200" dirty="0" smtClean="0">
                <a:solidFill>
                  <a:schemeClr val="tx1"/>
                </a:solidFill>
                <a:effectLst/>
                <a:latin typeface="+mn-lt"/>
                <a:ea typeface="+mn-ea"/>
                <a:cs typeface="+mn-cs"/>
              </a:rPr>
              <a:t>C,D</a:t>
            </a:r>
            <a:r>
              <a:rPr lang="zh-CN" altLang="en-US" sz="1200" b="0" i="0" kern="1200" dirty="0" smtClean="0">
                <a:solidFill>
                  <a:schemeClr val="tx1"/>
                </a:solidFill>
                <a:effectLst/>
                <a:latin typeface="+mn-lt"/>
                <a:ea typeface="+mn-ea"/>
                <a:cs typeface="+mn-cs"/>
              </a:rPr>
              <a:t>分别是应届毕业生和工作两年的员工。</a:t>
            </a:r>
            <a:endParaRPr lang="zh-CN" altLang="en-US" dirty="0"/>
          </a:p>
        </p:txBody>
      </p:sp>
      <p:sp>
        <p:nvSpPr>
          <p:cNvPr id="4" name="灯片编号占位符 3"/>
          <p:cNvSpPr>
            <a:spLocks noGrp="1"/>
          </p:cNvSpPr>
          <p:nvPr>
            <p:ph type="sldNum" sz="quarter" idx="10"/>
          </p:nvPr>
        </p:nvSpPr>
        <p:spPr/>
        <p:txBody>
          <a:bodyPr/>
          <a:lstStyle/>
          <a:p>
            <a:fld id="{55720647-BD6E-4807-B18B-1606DBA36C55}" type="slidenum">
              <a:rPr lang="zh-CN" altLang="en-US" smtClean="0"/>
              <a:t>19</a:t>
            </a:fld>
            <a:endParaRPr lang="zh-CN" altLang="en-US"/>
          </a:p>
        </p:txBody>
      </p:sp>
    </p:spTree>
    <p:extLst>
      <p:ext uri="{BB962C8B-B14F-4D97-AF65-F5344CB8AC3E}">
        <p14:creationId xmlns:p14="http://schemas.microsoft.com/office/powerpoint/2010/main" val="82903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把输入空间划分为</a:t>
            </a:r>
            <a:r>
              <a:rPr lang="en-US" altLang="zh-CN" dirty="0" smtClean="0"/>
              <a:t>J</a:t>
            </a:r>
            <a:r>
              <a:rPr lang="zh-CN" altLang="en-US" dirty="0" smtClean="0"/>
              <a:t>个互不相交的区域</a:t>
            </a:r>
            <a:r>
              <a:rPr lang="en-US" altLang="zh-CN" dirty="0" smtClean="0"/>
              <a:t>R1,R2,…RJ</a:t>
            </a:r>
            <a:r>
              <a:rPr lang="zh-CN" altLang="en-US" dirty="0" smtClean="0"/>
              <a:t>，每个区域有个输出常量</a:t>
            </a:r>
            <a:r>
              <a:rPr lang="en-US" altLang="zh-CN" dirty="0" err="1" smtClean="0"/>
              <a:t>cj</a:t>
            </a:r>
            <a:endParaRPr lang="zh-CN" altLang="en-US" dirty="0"/>
          </a:p>
        </p:txBody>
      </p:sp>
      <p:sp>
        <p:nvSpPr>
          <p:cNvPr id="4" name="灯片编号占位符 3"/>
          <p:cNvSpPr>
            <a:spLocks noGrp="1"/>
          </p:cNvSpPr>
          <p:nvPr>
            <p:ph type="sldNum" sz="quarter" idx="10"/>
          </p:nvPr>
        </p:nvSpPr>
        <p:spPr/>
        <p:txBody>
          <a:bodyPr/>
          <a:lstStyle/>
          <a:p>
            <a:fld id="{55720647-BD6E-4807-B18B-1606DBA36C55}" type="slidenum">
              <a:rPr lang="zh-CN" altLang="en-US" smtClean="0"/>
              <a:t>20</a:t>
            </a:fld>
            <a:endParaRPr lang="zh-CN" altLang="en-US"/>
          </a:p>
        </p:txBody>
      </p:sp>
    </p:spTree>
    <p:extLst>
      <p:ext uri="{BB962C8B-B14F-4D97-AF65-F5344CB8AC3E}">
        <p14:creationId xmlns:p14="http://schemas.microsoft.com/office/powerpoint/2010/main" val="3550789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720647-BD6E-4807-B18B-1606DBA36C55}" type="slidenum">
              <a:rPr lang="zh-CN" altLang="en-US" smtClean="0"/>
              <a:t>21</a:t>
            </a:fld>
            <a:endParaRPr lang="zh-CN" altLang="en-US"/>
          </a:p>
        </p:txBody>
      </p:sp>
    </p:spTree>
    <p:extLst>
      <p:ext uri="{BB962C8B-B14F-4D97-AF65-F5344CB8AC3E}">
        <p14:creationId xmlns:p14="http://schemas.microsoft.com/office/powerpoint/2010/main" val="3642545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集成中只有同种类型的个体学习器，这种集成是同质的</a:t>
            </a:r>
            <a:endParaRPr lang="en-US" altLang="zh-CN" dirty="0" smtClean="0"/>
          </a:p>
          <a:p>
            <a:r>
              <a:rPr lang="zh-CN" altLang="en-US" dirty="0" smtClean="0"/>
              <a:t>集成中包含不同类型的个体学习器，比如同时包含决策树和神经网络，这种集成是异质的。</a:t>
            </a:r>
            <a:endParaRPr lang="en-US" altLang="zh-CN" dirty="0" smtClean="0"/>
          </a:p>
          <a:p>
            <a:r>
              <a:rPr lang="zh-CN" altLang="en-US" dirty="0" smtClean="0"/>
              <a:t>实际上出于种种考虑，例如希望使用较少的个体学习期，往往使用比较强的学习器。</a:t>
            </a:r>
            <a:endParaRPr lang="zh-CN" altLang="en-US" dirty="0"/>
          </a:p>
        </p:txBody>
      </p:sp>
      <p:sp>
        <p:nvSpPr>
          <p:cNvPr id="4" name="灯片编号占位符 3"/>
          <p:cNvSpPr>
            <a:spLocks noGrp="1"/>
          </p:cNvSpPr>
          <p:nvPr>
            <p:ph type="sldNum" sz="quarter" idx="10"/>
          </p:nvPr>
        </p:nvSpPr>
        <p:spPr/>
        <p:txBody>
          <a:bodyPr/>
          <a:lstStyle/>
          <a:p>
            <a:fld id="{55720647-BD6E-4807-B18B-1606DBA36C55}" type="slidenum">
              <a:rPr lang="zh-CN" altLang="en-US" smtClean="0"/>
              <a:t>3</a:t>
            </a:fld>
            <a:endParaRPr lang="zh-CN" altLang="en-US"/>
          </a:p>
        </p:txBody>
      </p:sp>
    </p:spTree>
    <p:extLst>
      <p:ext uri="{BB962C8B-B14F-4D97-AF65-F5344CB8AC3E}">
        <p14:creationId xmlns:p14="http://schemas.microsoft.com/office/powerpoint/2010/main" val="173346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对号表示分类正确，叉号表示分类错误。</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准确性很高的情况下，增加多样性就需要牺牲准确性。</a:t>
            </a:r>
          </a:p>
          <a:p>
            <a:endParaRPr lang="zh-CN" altLang="en-US" dirty="0"/>
          </a:p>
        </p:txBody>
      </p:sp>
      <p:sp>
        <p:nvSpPr>
          <p:cNvPr id="4" name="灯片编号占位符 3"/>
          <p:cNvSpPr>
            <a:spLocks noGrp="1"/>
          </p:cNvSpPr>
          <p:nvPr>
            <p:ph type="sldNum" sz="quarter" idx="10"/>
          </p:nvPr>
        </p:nvSpPr>
        <p:spPr/>
        <p:txBody>
          <a:bodyPr/>
          <a:lstStyle/>
          <a:p>
            <a:fld id="{55720647-BD6E-4807-B18B-1606DBA36C55}" type="slidenum">
              <a:rPr lang="zh-CN" altLang="en-US" smtClean="0"/>
              <a:t>4</a:t>
            </a:fld>
            <a:endParaRPr lang="zh-CN" altLang="en-US"/>
          </a:p>
        </p:txBody>
      </p:sp>
    </p:spTree>
    <p:extLst>
      <p:ext uri="{BB962C8B-B14F-4D97-AF65-F5344CB8AC3E}">
        <p14:creationId xmlns:p14="http://schemas.microsoft.com/office/powerpoint/2010/main" val="394354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这样使得在训练的时候，每一棵树的输入样本都不是全部的样本，使得相对不容易出现</a:t>
            </a:r>
            <a:r>
              <a:rPr lang="en-US" altLang="zh-CN" sz="1200" b="0" i="0" kern="1200" dirty="0" smtClean="0">
                <a:solidFill>
                  <a:schemeClr val="tx1"/>
                </a:solidFill>
                <a:effectLst/>
                <a:latin typeface="+mn-lt"/>
                <a:ea typeface="+mn-ea"/>
                <a:cs typeface="+mn-cs"/>
              </a:rPr>
              <a:t>over-fitting</a:t>
            </a:r>
            <a:r>
              <a:rPr lang="zh-CN" altLang="en-US" sz="1200" b="0" i="0" kern="1200" dirty="0" smtClean="0">
                <a:solidFill>
                  <a:schemeClr val="tx1"/>
                </a:solidFill>
                <a:effectLst/>
                <a:latin typeface="+mn-lt"/>
                <a:ea typeface="+mn-ea"/>
                <a:cs typeface="+mn-cs"/>
              </a:rPr>
              <a:t>。深度”决策树往往会遭遇过拟合问题。而随机森林则可以通过创建随机的特征子集并使用这些子集构建较小的树，随后组成子树，这种方法可以防止大部分情况的过拟合。</a:t>
            </a:r>
          </a:p>
          <a:p>
            <a:r>
              <a:rPr lang="zh-CN" altLang="en-US" dirty="0" smtClean="0"/>
              <a:t/>
            </a:r>
            <a:br>
              <a:rPr lang="zh-CN" altLang="en-US" dirty="0" smtClean="0"/>
            </a:br>
            <a:r>
              <a:rPr lang="zh-CN" altLang="en-US" sz="1200" b="1" i="0" kern="1200" dirty="0" smtClean="0">
                <a:solidFill>
                  <a:schemeClr val="tx1"/>
                </a:solidFill>
                <a:effectLst/>
                <a:latin typeface="+mn-lt"/>
                <a:ea typeface="+mn-ea"/>
                <a:cs typeface="+mn-cs"/>
              </a:rPr>
              <a:t>由于之前的两个随机采样的过程保证了随机性，所以就算不剪枝，也不会出现</a:t>
            </a:r>
            <a:r>
              <a:rPr lang="en-US" altLang="zh-CN" sz="1200" b="1" i="0" kern="1200" dirty="0" smtClean="0">
                <a:solidFill>
                  <a:schemeClr val="tx1"/>
                </a:solidFill>
                <a:effectLst/>
                <a:latin typeface="+mn-lt"/>
                <a:ea typeface="+mn-ea"/>
                <a:cs typeface="+mn-cs"/>
              </a:rPr>
              <a:t>over-fitting</a:t>
            </a:r>
          </a:p>
          <a:p>
            <a:r>
              <a:rPr lang="zh-CN" altLang="en-US" dirty="0" smtClean="0"/>
              <a:t>可以这样比喻随机森林算法：每一棵决策树就是一个精通于某一个窄领域的专家（因为我们从</a:t>
            </a:r>
            <a:r>
              <a:rPr lang="en-US" altLang="zh-CN" dirty="0" smtClean="0"/>
              <a:t>M</a:t>
            </a:r>
            <a:r>
              <a:rPr lang="zh-CN" altLang="en-US" dirty="0" smtClean="0"/>
              <a:t>个</a:t>
            </a:r>
            <a:r>
              <a:rPr lang="en-US" altLang="zh-CN" dirty="0" smtClean="0"/>
              <a:t>feature</a:t>
            </a:r>
            <a:r>
              <a:rPr lang="zh-CN" altLang="en-US" dirty="0" smtClean="0"/>
              <a:t>中选择</a:t>
            </a:r>
            <a:r>
              <a:rPr lang="en-US" altLang="zh-CN" dirty="0" smtClean="0"/>
              <a:t>m</a:t>
            </a:r>
            <a:r>
              <a:rPr lang="zh-CN" altLang="en-US" dirty="0" smtClean="0"/>
              <a:t>让每一棵决策树进行学习），这样在随机森林中就有了很多个精通不同领域的专家，对一个新的问题（新的输入数据），可以用不同的角度去看待它，最终由各个专家，投票得到结果。</a:t>
            </a:r>
          </a:p>
          <a:p>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55720647-BD6E-4807-B18B-1606DBA36C55}" type="slidenum">
              <a:rPr lang="zh-CN" altLang="en-US" smtClean="0"/>
              <a:t>7</a:t>
            </a:fld>
            <a:endParaRPr lang="zh-CN" altLang="en-US"/>
          </a:p>
        </p:txBody>
      </p:sp>
    </p:spTree>
    <p:extLst>
      <p:ext uri="{BB962C8B-B14F-4D97-AF65-F5344CB8AC3E}">
        <p14:creationId xmlns:p14="http://schemas.microsoft.com/office/powerpoint/2010/main" val="1916175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对训练数据的容错能力，是一种有效地估计缺失数据的一种方法，当数据集中有大比例的数据缺失时仍然可以保持精度不变；能够有效地处理大的数据集；</a:t>
            </a:r>
            <a:endParaRPr lang="zh-CN" altLang="en-US" dirty="0"/>
          </a:p>
        </p:txBody>
      </p:sp>
      <p:sp>
        <p:nvSpPr>
          <p:cNvPr id="4" name="灯片编号占位符 3"/>
          <p:cNvSpPr>
            <a:spLocks noGrp="1"/>
          </p:cNvSpPr>
          <p:nvPr>
            <p:ph type="sldNum" sz="quarter" idx="10"/>
          </p:nvPr>
        </p:nvSpPr>
        <p:spPr/>
        <p:txBody>
          <a:bodyPr/>
          <a:lstStyle/>
          <a:p>
            <a:fld id="{55720647-BD6E-4807-B18B-1606DBA36C55}" type="slidenum">
              <a:rPr lang="zh-CN" altLang="en-US" smtClean="0"/>
              <a:t>9</a:t>
            </a:fld>
            <a:endParaRPr lang="zh-CN" altLang="en-US"/>
          </a:p>
        </p:txBody>
      </p:sp>
    </p:spTree>
    <p:extLst>
      <p:ext uri="{BB962C8B-B14F-4D97-AF65-F5344CB8AC3E}">
        <p14:creationId xmlns:p14="http://schemas.microsoft.com/office/powerpoint/2010/main" val="3201751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如果加入随机噪声后，袋外数据准确率大幅度下降（即</a:t>
            </a:r>
            <a:r>
              <a:rPr lang="en-US" altLang="zh-CN" sz="1200" b="0" i="0" kern="1200" dirty="0" smtClean="0">
                <a:solidFill>
                  <a:schemeClr val="tx1"/>
                </a:solidFill>
                <a:effectLst/>
                <a:latin typeface="+mn-lt"/>
                <a:ea typeface="+mn-ea"/>
                <a:cs typeface="+mn-cs"/>
              </a:rPr>
              <a:t>errOOB2</a:t>
            </a:r>
            <a:r>
              <a:rPr lang="zh-CN" altLang="en-US" sz="1200" b="0" i="0" kern="1200" dirty="0" smtClean="0">
                <a:solidFill>
                  <a:schemeClr val="tx1"/>
                </a:solidFill>
                <a:effectLst/>
                <a:latin typeface="+mn-lt"/>
                <a:ea typeface="+mn-ea"/>
                <a:cs typeface="+mn-cs"/>
              </a:rPr>
              <a:t>上升），说明这个特征对于样本的预测结果有很大影响，进而说明重要程度比较高。</a:t>
            </a:r>
            <a:endParaRPr lang="zh-CN" altLang="en-US" dirty="0"/>
          </a:p>
        </p:txBody>
      </p:sp>
      <p:sp>
        <p:nvSpPr>
          <p:cNvPr id="4" name="灯片编号占位符 3"/>
          <p:cNvSpPr>
            <a:spLocks noGrp="1"/>
          </p:cNvSpPr>
          <p:nvPr>
            <p:ph type="sldNum" sz="quarter" idx="10"/>
          </p:nvPr>
        </p:nvSpPr>
        <p:spPr/>
        <p:txBody>
          <a:bodyPr/>
          <a:lstStyle/>
          <a:p>
            <a:fld id="{55720647-BD6E-4807-B18B-1606DBA36C55}" type="slidenum">
              <a:rPr lang="zh-CN" altLang="en-US" smtClean="0"/>
              <a:t>10</a:t>
            </a:fld>
            <a:endParaRPr lang="zh-CN" altLang="en-US"/>
          </a:p>
        </p:txBody>
      </p:sp>
    </p:spTree>
    <p:extLst>
      <p:ext uri="{BB962C8B-B14F-4D97-AF65-F5344CB8AC3E}">
        <p14:creationId xmlns:p14="http://schemas.microsoft.com/office/powerpoint/2010/main" val="240781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比如对于分类问题，求比较粗糙的分类规则要比求精确的分类规则容易得多</a:t>
            </a:r>
            <a:endParaRPr lang="zh-CN" altLang="en-US" dirty="0"/>
          </a:p>
        </p:txBody>
      </p:sp>
      <p:sp>
        <p:nvSpPr>
          <p:cNvPr id="4" name="灯片编号占位符 3"/>
          <p:cNvSpPr>
            <a:spLocks noGrp="1"/>
          </p:cNvSpPr>
          <p:nvPr>
            <p:ph type="sldNum" sz="quarter" idx="10"/>
          </p:nvPr>
        </p:nvSpPr>
        <p:spPr/>
        <p:txBody>
          <a:bodyPr/>
          <a:lstStyle/>
          <a:p>
            <a:fld id="{55720647-BD6E-4807-B18B-1606DBA36C55}" type="slidenum">
              <a:rPr lang="zh-CN" altLang="en-US" smtClean="0"/>
              <a:t>12</a:t>
            </a:fld>
            <a:endParaRPr lang="zh-CN" altLang="en-US"/>
          </a:p>
        </p:txBody>
      </p:sp>
    </p:spTree>
    <p:extLst>
      <p:ext uri="{BB962C8B-B14F-4D97-AF65-F5344CB8AC3E}">
        <p14:creationId xmlns:p14="http://schemas.microsoft.com/office/powerpoint/2010/main" val="718257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720647-BD6E-4807-B18B-1606DBA36C55}" type="slidenum">
              <a:rPr lang="zh-CN" altLang="en-US" smtClean="0"/>
              <a:t>15</a:t>
            </a:fld>
            <a:endParaRPr lang="zh-CN" altLang="en-US"/>
          </a:p>
        </p:txBody>
      </p:sp>
    </p:spTree>
    <p:extLst>
      <p:ext uri="{BB962C8B-B14F-4D97-AF65-F5344CB8AC3E}">
        <p14:creationId xmlns:p14="http://schemas.microsoft.com/office/powerpoint/2010/main" val="2885811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720647-BD6E-4807-B18B-1606DBA36C55}" type="slidenum">
              <a:rPr lang="zh-CN" altLang="en-US" smtClean="0"/>
              <a:t>16</a:t>
            </a:fld>
            <a:endParaRPr lang="zh-CN" altLang="en-US"/>
          </a:p>
        </p:txBody>
      </p:sp>
    </p:spTree>
    <p:extLst>
      <p:ext uri="{BB962C8B-B14F-4D97-AF65-F5344CB8AC3E}">
        <p14:creationId xmlns:p14="http://schemas.microsoft.com/office/powerpoint/2010/main" val="1207826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1916BD3-1DF1-461B-A248-D6A5EC1C283E}" type="datetimeFigureOut">
              <a:rPr lang="zh-CN" altLang="en-US" smtClean="0"/>
              <a:t>2018/6/2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89FC8D-F78C-4D65-94DE-607EBD079692}" type="slidenum">
              <a:rPr lang="zh-CN" altLang="en-US" smtClean="0"/>
              <a:t>‹#›</a:t>
            </a:fld>
            <a:endParaRPr lang="zh-CN" altLang="en-US"/>
          </a:p>
        </p:txBody>
      </p:sp>
    </p:spTree>
    <p:extLst>
      <p:ext uri="{BB962C8B-B14F-4D97-AF65-F5344CB8AC3E}">
        <p14:creationId xmlns:p14="http://schemas.microsoft.com/office/powerpoint/2010/main" val="3469204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916BD3-1DF1-461B-A248-D6A5EC1C283E}" type="datetimeFigureOut">
              <a:rPr lang="zh-CN" altLang="en-US" smtClean="0"/>
              <a:t>2018/6/2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89FC8D-F78C-4D65-94DE-607EBD079692}" type="slidenum">
              <a:rPr lang="zh-CN" altLang="en-US" smtClean="0"/>
              <a:t>‹#›</a:t>
            </a:fld>
            <a:endParaRPr lang="zh-CN" altLang="en-US"/>
          </a:p>
        </p:txBody>
      </p:sp>
    </p:spTree>
    <p:extLst>
      <p:ext uri="{BB962C8B-B14F-4D97-AF65-F5344CB8AC3E}">
        <p14:creationId xmlns:p14="http://schemas.microsoft.com/office/powerpoint/2010/main" val="1836149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916BD3-1DF1-461B-A248-D6A5EC1C283E}" type="datetimeFigureOut">
              <a:rPr lang="zh-CN" altLang="en-US" smtClean="0"/>
              <a:t>2018/6/2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89FC8D-F78C-4D65-94DE-607EBD079692}" type="slidenum">
              <a:rPr lang="zh-CN" altLang="en-US" smtClean="0"/>
              <a:t>‹#›</a:t>
            </a:fld>
            <a:endParaRPr lang="zh-CN" altLang="en-US"/>
          </a:p>
        </p:txBody>
      </p:sp>
    </p:spTree>
    <p:extLst>
      <p:ext uri="{BB962C8B-B14F-4D97-AF65-F5344CB8AC3E}">
        <p14:creationId xmlns:p14="http://schemas.microsoft.com/office/powerpoint/2010/main" val="280923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916BD3-1DF1-461B-A248-D6A5EC1C283E}" type="datetimeFigureOut">
              <a:rPr lang="zh-CN" altLang="en-US" smtClean="0"/>
              <a:t>2018/6/2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89FC8D-F78C-4D65-94DE-607EBD079692}" type="slidenum">
              <a:rPr lang="zh-CN" altLang="en-US" smtClean="0"/>
              <a:t>‹#›</a:t>
            </a:fld>
            <a:endParaRPr lang="zh-CN" altLang="en-US"/>
          </a:p>
        </p:txBody>
      </p:sp>
    </p:spTree>
    <p:extLst>
      <p:ext uri="{BB962C8B-B14F-4D97-AF65-F5344CB8AC3E}">
        <p14:creationId xmlns:p14="http://schemas.microsoft.com/office/powerpoint/2010/main" val="864690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1916BD3-1DF1-461B-A248-D6A5EC1C283E}" type="datetimeFigureOut">
              <a:rPr lang="zh-CN" altLang="en-US" smtClean="0"/>
              <a:t>2018/6/2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89FC8D-F78C-4D65-94DE-607EBD079692}" type="slidenum">
              <a:rPr lang="zh-CN" altLang="en-US" smtClean="0"/>
              <a:t>‹#›</a:t>
            </a:fld>
            <a:endParaRPr lang="zh-CN" altLang="en-US"/>
          </a:p>
        </p:txBody>
      </p:sp>
    </p:spTree>
    <p:extLst>
      <p:ext uri="{BB962C8B-B14F-4D97-AF65-F5344CB8AC3E}">
        <p14:creationId xmlns:p14="http://schemas.microsoft.com/office/powerpoint/2010/main" val="2110936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1916BD3-1DF1-461B-A248-D6A5EC1C283E}" type="datetimeFigureOut">
              <a:rPr lang="zh-CN" altLang="en-US" smtClean="0"/>
              <a:t>2018/6/2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89FC8D-F78C-4D65-94DE-607EBD079692}" type="slidenum">
              <a:rPr lang="zh-CN" altLang="en-US" smtClean="0"/>
              <a:t>‹#›</a:t>
            </a:fld>
            <a:endParaRPr lang="zh-CN" altLang="en-US"/>
          </a:p>
        </p:txBody>
      </p:sp>
    </p:spTree>
    <p:extLst>
      <p:ext uri="{BB962C8B-B14F-4D97-AF65-F5344CB8AC3E}">
        <p14:creationId xmlns:p14="http://schemas.microsoft.com/office/powerpoint/2010/main" val="2861599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1916BD3-1DF1-461B-A248-D6A5EC1C283E}" type="datetimeFigureOut">
              <a:rPr lang="zh-CN" altLang="en-US" smtClean="0"/>
              <a:t>2018/6/2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89FC8D-F78C-4D65-94DE-607EBD079692}" type="slidenum">
              <a:rPr lang="zh-CN" altLang="en-US" smtClean="0"/>
              <a:t>‹#›</a:t>
            </a:fld>
            <a:endParaRPr lang="zh-CN" altLang="en-US"/>
          </a:p>
        </p:txBody>
      </p:sp>
    </p:spTree>
    <p:extLst>
      <p:ext uri="{BB962C8B-B14F-4D97-AF65-F5344CB8AC3E}">
        <p14:creationId xmlns:p14="http://schemas.microsoft.com/office/powerpoint/2010/main" val="59510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1916BD3-1DF1-461B-A248-D6A5EC1C283E}" type="datetimeFigureOut">
              <a:rPr lang="zh-CN" altLang="en-US" smtClean="0"/>
              <a:t>2018/6/2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89FC8D-F78C-4D65-94DE-607EBD079692}" type="slidenum">
              <a:rPr lang="zh-CN" altLang="en-US" smtClean="0"/>
              <a:t>‹#›</a:t>
            </a:fld>
            <a:endParaRPr lang="zh-CN" altLang="en-US"/>
          </a:p>
        </p:txBody>
      </p:sp>
    </p:spTree>
    <p:extLst>
      <p:ext uri="{BB962C8B-B14F-4D97-AF65-F5344CB8AC3E}">
        <p14:creationId xmlns:p14="http://schemas.microsoft.com/office/powerpoint/2010/main" val="110564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916BD3-1DF1-461B-A248-D6A5EC1C283E}" type="datetimeFigureOut">
              <a:rPr lang="zh-CN" altLang="en-US" smtClean="0"/>
              <a:t>2018/6/2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89FC8D-F78C-4D65-94DE-607EBD079692}" type="slidenum">
              <a:rPr lang="zh-CN" altLang="en-US" smtClean="0"/>
              <a:t>‹#›</a:t>
            </a:fld>
            <a:endParaRPr lang="zh-CN" altLang="en-US"/>
          </a:p>
        </p:txBody>
      </p:sp>
    </p:spTree>
    <p:extLst>
      <p:ext uri="{BB962C8B-B14F-4D97-AF65-F5344CB8AC3E}">
        <p14:creationId xmlns:p14="http://schemas.microsoft.com/office/powerpoint/2010/main" val="4147152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1916BD3-1DF1-461B-A248-D6A5EC1C283E}" type="datetimeFigureOut">
              <a:rPr lang="zh-CN" altLang="en-US" smtClean="0"/>
              <a:t>2018/6/2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89FC8D-F78C-4D65-94DE-607EBD079692}" type="slidenum">
              <a:rPr lang="zh-CN" altLang="en-US" smtClean="0"/>
              <a:t>‹#›</a:t>
            </a:fld>
            <a:endParaRPr lang="zh-CN" altLang="en-US"/>
          </a:p>
        </p:txBody>
      </p:sp>
    </p:spTree>
    <p:extLst>
      <p:ext uri="{BB962C8B-B14F-4D97-AF65-F5344CB8AC3E}">
        <p14:creationId xmlns:p14="http://schemas.microsoft.com/office/powerpoint/2010/main" val="2019115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1916BD3-1DF1-461B-A248-D6A5EC1C283E}" type="datetimeFigureOut">
              <a:rPr lang="zh-CN" altLang="en-US" smtClean="0"/>
              <a:t>2018/6/2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89FC8D-F78C-4D65-94DE-607EBD079692}" type="slidenum">
              <a:rPr lang="zh-CN" altLang="en-US" smtClean="0"/>
              <a:t>‹#›</a:t>
            </a:fld>
            <a:endParaRPr lang="zh-CN" altLang="en-US"/>
          </a:p>
        </p:txBody>
      </p:sp>
    </p:spTree>
    <p:extLst>
      <p:ext uri="{BB962C8B-B14F-4D97-AF65-F5344CB8AC3E}">
        <p14:creationId xmlns:p14="http://schemas.microsoft.com/office/powerpoint/2010/main" val="1244176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16BD3-1DF1-461B-A248-D6A5EC1C283E}" type="datetimeFigureOut">
              <a:rPr lang="zh-CN" altLang="en-US" smtClean="0"/>
              <a:t>2018/6/2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9FC8D-F78C-4D65-94DE-607EBD079692}" type="slidenum">
              <a:rPr lang="zh-CN" altLang="en-US" smtClean="0"/>
              <a:t>‹#›</a:t>
            </a:fld>
            <a:endParaRPr lang="zh-CN" altLang="en-US"/>
          </a:p>
        </p:txBody>
      </p:sp>
    </p:spTree>
    <p:extLst>
      <p:ext uri="{BB962C8B-B14F-4D97-AF65-F5344CB8AC3E}">
        <p14:creationId xmlns:p14="http://schemas.microsoft.com/office/powerpoint/2010/main" val="3160231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2" name="文本框 1"/>
          <p:cNvSpPr txBox="1"/>
          <p:nvPr/>
        </p:nvSpPr>
        <p:spPr>
          <a:xfrm>
            <a:off x="3575328" y="2089272"/>
            <a:ext cx="6267635" cy="1015663"/>
          </a:xfrm>
          <a:prstGeom prst="rect">
            <a:avLst/>
          </a:prstGeom>
          <a:noFill/>
        </p:spPr>
        <p:txBody>
          <a:bodyPr wrap="square" rtlCol="0">
            <a:spAutoFit/>
          </a:bodyPr>
          <a:lstStyle/>
          <a:p>
            <a:r>
              <a:rPr lang="zh-CN" altLang="en-US" sz="6000" dirty="0" smtClean="0">
                <a:latin typeface="+mj-ea"/>
                <a:ea typeface="+mj-ea"/>
              </a:rPr>
              <a:t>集 成 </a:t>
            </a:r>
            <a:r>
              <a:rPr lang="zh-CN" altLang="en-US" sz="6000" dirty="0">
                <a:latin typeface="+mj-ea"/>
                <a:ea typeface="+mj-ea"/>
              </a:rPr>
              <a:t>学习</a:t>
            </a:r>
            <a:endParaRPr lang="zh-CN" altLang="en-US" sz="6000" dirty="0">
              <a:latin typeface="+mj-ea"/>
              <a:ea typeface="+mj-ea"/>
            </a:endParaRPr>
          </a:p>
        </p:txBody>
      </p:sp>
    </p:spTree>
    <p:extLst>
      <p:ext uri="{BB962C8B-B14F-4D97-AF65-F5344CB8AC3E}">
        <p14:creationId xmlns:p14="http://schemas.microsoft.com/office/powerpoint/2010/main" val="1893021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 </a:t>
            </a:r>
            <a:r>
              <a:rPr lang="zh-CN" altLang="en-US" dirty="0"/>
              <a:t>随机</a:t>
            </a:r>
            <a:r>
              <a:rPr lang="zh-CN" altLang="en-US" dirty="0" smtClean="0"/>
              <a:t>森林</a:t>
            </a:r>
            <a:endParaRPr lang="zh-CN" altLang="en-US" dirty="0"/>
          </a:p>
        </p:txBody>
      </p:sp>
      <p:sp>
        <p:nvSpPr>
          <p:cNvPr id="3" name="内容占位符 2"/>
          <p:cNvSpPr>
            <a:spLocks noGrp="1"/>
          </p:cNvSpPr>
          <p:nvPr>
            <p:ph idx="1"/>
          </p:nvPr>
        </p:nvSpPr>
        <p:spPr/>
        <p:txBody>
          <a:bodyPr/>
          <a:lstStyle/>
          <a:p>
            <a:r>
              <a:rPr lang="zh-CN" altLang="en-US" dirty="0" smtClean="0"/>
              <a:t>优点：可以进行特征重要性评估</a:t>
            </a:r>
            <a:endParaRPr lang="en-US" altLang="zh-CN" dirty="0" smtClean="0"/>
          </a:p>
        </p:txBody>
      </p:sp>
      <p:sp>
        <p:nvSpPr>
          <p:cNvPr id="4" name="文本框 3"/>
          <p:cNvSpPr txBox="1"/>
          <p:nvPr/>
        </p:nvSpPr>
        <p:spPr>
          <a:xfrm>
            <a:off x="381837" y="2631076"/>
            <a:ext cx="5124660" cy="1015663"/>
          </a:xfrm>
          <a:prstGeom prst="rect">
            <a:avLst/>
          </a:prstGeom>
          <a:noFill/>
          <a:ln>
            <a:solidFill>
              <a:srgbClr val="FF0000"/>
            </a:solidFill>
          </a:ln>
        </p:spPr>
        <p:txBody>
          <a:bodyPr wrap="square" rtlCol="0">
            <a:spAutoFit/>
          </a:bodyPr>
          <a:lstStyle/>
          <a:p>
            <a:r>
              <a:rPr lang="zh-CN" altLang="en-US" sz="2000" dirty="0" smtClean="0"/>
              <a:t>某棵树的训练集采用</a:t>
            </a:r>
            <a:r>
              <a:rPr lang="en-US" altLang="zh-CN" sz="2000" dirty="0" smtClean="0"/>
              <a:t>Bootstrap</a:t>
            </a:r>
            <a:r>
              <a:rPr lang="zh-CN" altLang="en-US" sz="2000" dirty="0" smtClean="0"/>
              <a:t>采样，有</a:t>
            </a:r>
            <a:r>
              <a:rPr lang="en-US" altLang="zh-CN" sz="2000" dirty="0" smtClean="0"/>
              <a:t>1/3</a:t>
            </a:r>
            <a:r>
              <a:rPr lang="zh-CN" altLang="en-US" sz="2000" dirty="0" smtClean="0"/>
              <a:t>的数据没有参与这棵树的生成</a:t>
            </a:r>
            <a:r>
              <a:rPr lang="en-US" altLang="zh-CN" sz="2000" dirty="0" smtClean="0"/>
              <a:t>——</a:t>
            </a:r>
            <a:r>
              <a:rPr lang="en-US" altLang="zh-CN" sz="2000" dirty="0" smtClean="0">
                <a:solidFill>
                  <a:srgbClr val="FF0000"/>
                </a:solidFill>
              </a:rPr>
              <a:t>oob</a:t>
            </a:r>
            <a:r>
              <a:rPr lang="zh-CN" altLang="en-US" sz="2000" dirty="0" smtClean="0">
                <a:solidFill>
                  <a:srgbClr val="FF0000"/>
                </a:solidFill>
              </a:rPr>
              <a:t>样本（</a:t>
            </a:r>
            <a:r>
              <a:rPr lang="en-US" altLang="zh-CN" dirty="0">
                <a:solidFill>
                  <a:srgbClr val="FF0000"/>
                </a:solidFill>
              </a:rPr>
              <a:t>out of bag</a:t>
            </a:r>
            <a:r>
              <a:rPr lang="zh-CN" altLang="en-US" sz="2000" dirty="0" smtClean="0">
                <a:solidFill>
                  <a:srgbClr val="FF0000"/>
                </a:solidFill>
              </a:rPr>
              <a:t>）</a:t>
            </a:r>
            <a:endParaRPr lang="zh-CN" altLang="en-US" sz="2000" dirty="0">
              <a:solidFill>
                <a:srgbClr val="FF0000"/>
              </a:solidFill>
            </a:endParaRPr>
          </a:p>
        </p:txBody>
      </p:sp>
      <p:cxnSp>
        <p:nvCxnSpPr>
          <p:cNvPr id="6" name="直接箭头连接符 5"/>
          <p:cNvCxnSpPr>
            <a:stCxn id="4" idx="2"/>
          </p:cNvCxnSpPr>
          <p:nvPr/>
        </p:nvCxnSpPr>
        <p:spPr>
          <a:xfrm>
            <a:off x="2944167" y="3646739"/>
            <a:ext cx="10049" cy="4313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68922" y="4068233"/>
            <a:ext cx="5124660" cy="923330"/>
          </a:xfrm>
          <a:prstGeom prst="rect">
            <a:avLst/>
          </a:prstGeom>
          <a:noFill/>
          <a:ln>
            <a:solidFill>
              <a:srgbClr val="FF0000"/>
            </a:solidFill>
          </a:ln>
        </p:spPr>
        <p:txBody>
          <a:bodyPr wrap="square" rtlCol="0">
            <a:spAutoFit/>
          </a:bodyPr>
          <a:lstStyle/>
          <a:p>
            <a:pPr latinLnBrk="1"/>
            <a:r>
              <a:rPr lang="zh-CN" altLang="en-US" dirty="0" smtClean="0"/>
              <a:t>计算</a:t>
            </a:r>
            <a:r>
              <a:rPr lang="en-US" altLang="zh-CN" dirty="0" smtClean="0"/>
              <a:t>oob</a:t>
            </a:r>
            <a:r>
              <a:rPr lang="zh-CN" altLang="en-US" dirty="0" smtClean="0"/>
              <a:t>样本的</a:t>
            </a:r>
            <a:r>
              <a:rPr lang="zh-CN" altLang="en-US" dirty="0"/>
              <a:t>分类</a:t>
            </a:r>
            <a:r>
              <a:rPr lang="zh-CN" altLang="en-US" dirty="0" smtClean="0"/>
              <a:t>情况，以</a:t>
            </a:r>
            <a:r>
              <a:rPr lang="zh-CN" altLang="en-US" dirty="0"/>
              <a:t>简单多数投票作为</a:t>
            </a:r>
            <a:r>
              <a:rPr lang="zh-CN" altLang="en-US" dirty="0" smtClean="0"/>
              <a:t>该样本的</a:t>
            </a:r>
            <a:r>
              <a:rPr lang="zh-CN" altLang="en-US" dirty="0"/>
              <a:t>分类结果</a:t>
            </a:r>
            <a:r>
              <a:rPr lang="zh-CN" altLang="en-US" dirty="0" smtClean="0"/>
              <a:t>；用</a:t>
            </a:r>
            <a:r>
              <a:rPr lang="zh-CN" altLang="en-US" dirty="0"/>
              <a:t>误分个数占样本总数的比率作为随机森林的</a:t>
            </a:r>
            <a:r>
              <a:rPr lang="en-US" altLang="zh-CN" dirty="0">
                <a:solidFill>
                  <a:srgbClr val="FF0000"/>
                </a:solidFill>
              </a:rPr>
              <a:t>oob</a:t>
            </a:r>
            <a:r>
              <a:rPr lang="zh-CN" altLang="en-US" dirty="0">
                <a:solidFill>
                  <a:srgbClr val="FF0000"/>
                </a:solidFill>
              </a:rPr>
              <a:t>误分率</a:t>
            </a:r>
            <a:r>
              <a:rPr lang="zh-CN" altLang="en-US" dirty="0" smtClean="0"/>
              <a:t>。</a:t>
            </a:r>
            <a:endParaRPr lang="zh-CN" altLang="en-US" dirty="0"/>
          </a:p>
        </p:txBody>
      </p:sp>
      <mc:AlternateContent xmlns:mc="http://schemas.openxmlformats.org/markup-compatibility/2006">
        <mc:Choice xmlns:a14="http://schemas.microsoft.com/office/drawing/2010/main" Requires="a14">
          <p:sp>
            <p:nvSpPr>
              <p:cNvPr id="8" name="矩形 7"/>
              <p:cNvSpPr/>
              <p:nvPr/>
            </p:nvSpPr>
            <p:spPr>
              <a:xfrm>
                <a:off x="6648659" y="4213812"/>
                <a:ext cx="5248589" cy="923330"/>
              </a:xfrm>
              <a:prstGeom prst="rect">
                <a:avLst/>
              </a:prstGeom>
              <a:ln>
                <a:solidFill>
                  <a:srgbClr val="FF0000"/>
                </a:solidFill>
              </a:ln>
            </p:spPr>
            <p:txBody>
              <a:bodyPr wrap="square">
                <a:spAutoFit/>
              </a:bodyPr>
              <a:lstStyle/>
              <a:p>
                <a:r>
                  <a:rPr lang="zh-CN" altLang="en-US" dirty="0" smtClean="0"/>
                  <a:t>假设森林有</a:t>
                </a:r>
                <a:r>
                  <a:rPr lang="en-US" altLang="zh-CN" dirty="0" smtClean="0"/>
                  <a:t>N</a:t>
                </a:r>
                <a:r>
                  <a:rPr lang="zh-CN" altLang="en-US" dirty="0" smtClean="0"/>
                  <a:t>棵树，则</a:t>
                </a:r>
                <a:r>
                  <a:rPr lang="zh-CN" altLang="en-US" dirty="0" smtClean="0">
                    <a:solidFill>
                      <a:srgbClr val="FF0000"/>
                    </a:solidFill>
                  </a:rPr>
                  <a:t>特征</a:t>
                </a:r>
                <a:r>
                  <a:rPr lang="en-US" altLang="zh-CN" dirty="0" smtClean="0">
                    <a:solidFill>
                      <a:srgbClr val="FF0000"/>
                    </a:solidFill>
                  </a:rPr>
                  <a:t>X</a:t>
                </a:r>
                <a:r>
                  <a:rPr lang="zh-CN" altLang="en-US" dirty="0" smtClean="0">
                    <a:solidFill>
                      <a:srgbClr val="FF0000"/>
                    </a:solidFill>
                  </a:rPr>
                  <a:t>的重要性</a:t>
                </a:r>
                <a:r>
                  <a:rPr lang="en-US" altLang="zh-CN" dirty="0" smtClean="0"/>
                  <a:t>=</a:t>
                </a:r>
                <a14:m>
                  <m:oMath xmlns:m="http://schemas.openxmlformats.org/officeDocument/2006/math">
                    <m:nary>
                      <m:naryPr>
                        <m:chr m:val="∑"/>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m:t>
                        </m:r>
                        <m:r>
                          <a:rPr lang="en-US" altLang="zh-CN" b="0" i="1" smtClean="0">
                            <a:latin typeface="Cambria Math" panose="02040503050406030204" pitchFamily="18" charset="0"/>
                          </a:rPr>
                          <m:t>𝑒𝑟𝑟𝑂𝑂𝐵</m:t>
                        </m:r>
                        <m:r>
                          <a:rPr lang="en-US" altLang="zh-CN" b="0" i="1" smtClean="0">
                            <a:latin typeface="Cambria Math" panose="02040503050406030204" pitchFamily="18" charset="0"/>
                          </a:rPr>
                          <m:t>2−</m:t>
                        </m:r>
                        <m:r>
                          <a:rPr lang="en-US" altLang="zh-CN" b="0" i="1" smtClean="0">
                            <a:latin typeface="Cambria Math" panose="02040503050406030204" pitchFamily="18" charset="0"/>
                          </a:rPr>
                          <m:t>𝑒𝑟𝑟𝑂𝑂𝐵</m:t>
                        </m:r>
                        <m:r>
                          <a:rPr lang="en-US" altLang="zh-CN" b="0" i="1" smtClean="0">
                            <a:latin typeface="Cambria Math" panose="02040503050406030204" pitchFamily="18" charset="0"/>
                          </a:rPr>
                          <m:t>1)/</m:t>
                        </m:r>
                        <m:r>
                          <a:rPr lang="en-US" altLang="zh-CN" b="0" i="1" smtClean="0">
                            <a:latin typeface="Cambria Math" panose="02040503050406030204" pitchFamily="18" charset="0"/>
                          </a:rPr>
                          <m:t>𝑁</m:t>
                        </m:r>
                      </m:e>
                    </m:nary>
                  </m:oMath>
                </a14:m>
                <a:endParaRPr lang="en-US" altLang="zh-CN" dirty="0" smtClean="0"/>
              </a:p>
              <a:p>
                <a:r>
                  <a:rPr lang="zh-CN" altLang="en-US" dirty="0" smtClean="0"/>
                  <a:t>对特征</a:t>
                </a:r>
                <a:r>
                  <a:rPr lang="zh-CN" altLang="en-US" dirty="0"/>
                  <a:t>变量按照特征重要性降序</a:t>
                </a:r>
                <a:r>
                  <a:rPr lang="zh-CN" altLang="en-US" dirty="0" smtClean="0"/>
                  <a:t>排序</a:t>
                </a:r>
                <a:endParaRPr lang="en-US" altLang="zh-CN" dirty="0" smtClean="0"/>
              </a:p>
            </p:txBody>
          </p:sp>
        </mc:Choice>
        <mc:Fallback>
          <p:sp>
            <p:nvSpPr>
              <p:cNvPr id="8" name="矩形 7"/>
              <p:cNvSpPr>
                <a:spLocks noRot="1" noChangeAspect="1" noMove="1" noResize="1" noEditPoints="1" noAdjustHandles="1" noChangeArrowheads="1" noChangeShapeType="1" noTextEdit="1"/>
              </p:cNvSpPr>
              <p:nvPr/>
            </p:nvSpPr>
            <p:spPr>
              <a:xfrm>
                <a:off x="6648659" y="4213812"/>
                <a:ext cx="5248589" cy="923330"/>
              </a:xfrm>
              <a:prstGeom prst="rect">
                <a:avLst/>
              </a:prstGeom>
              <a:blipFill>
                <a:blip r:embed="rId3"/>
                <a:stretch>
                  <a:fillRect l="-3476" t="-17532" b="-42208"/>
                </a:stretch>
              </a:blipFill>
              <a:ln>
                <a:solidFill>
                  <a:srgbClr val="FF0000"/>
                </a:solidFill>
              </a:ln>
            </p:spPr>
            <p:txBody>
              <a:bodyPr/>
              <a:lstStyle/>
              <a:p>
                <a:r>
                  <a:rPr lang="zh-CN" altLang="en-US">
                    <a:noFill/>
                  </a:rPr>
                  <a:t> </a:t>
                </a:r>
              </a:p>
            </p:txBody>
          </p:sp>
        </mc:Fallback>
      </mc:AlternateContent>
      <p:cxnSp>
        <p:nvCxnSpPr>
          <p:cNvPr id="11" name="直接箭头连接符 10"/>
          <p:cNvCxnSpPr>
            <a:stCxn id="7" idx="3"/>
          </p:cNvCxnSpPr>
          <p:nvPr/>
        </p:nvCxnSpPr>
        <p:spPr>
          <a:xfrm flipV="1">
            <a:off x="5593582" y="3138907"/>
            <a:ext cx="967992" cy="13909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561574" y="2619995"/>
            <a:ext cx="5248589" cy="923330"/>
          </a:xfrm>
          <a:prstGeom prst="rect">
            <a:avLst/>
          </a:prstGeom>
          <a:ln>
            <a:solidFill>
              <a:srgbClr val="FF0000"/>
            </a:solidFill>
          </a:ln>
        </p:spPr>
        <p:txBody>
          <a:bodyPr wrap="square">
            <a:spAutoFit/>
          </a:bodyPr>
          <a:lstStyle/>
          <a:p>
            <a:r>
              <a:rPr lang="zh-CN" altLang="en-US" dirty="0" smtClean="0"/>
              <a:t>随机对</a:t>
            </a:r>
            <a:r>
              <a:rPr lang="en-US" altLang="zh-CN" dirty="0" smtClean="0"/>
              <a:t>OBB</a:t>
            </a:r>
            <a:r>
              <a:rPr lang="zh-CN" altLang="en-US" dirty="0" smtClean="0"/>
              <a:t>所有样本的特征加入噪声干扰（可以随机改变样本在特征</a:t>
            </a:r>
            <a:r>
              <a:rPr lang="en-US" altLang="zh-CN" dirty="0" smtClean="0"/>
              <a:t>x</a:t>
            </a:r>
            <a:r>
              <a:rPr lang="zh-CN" altLang="en-US" dirty="0" smtClean="0"/>
              <a:t>处的值），再次计算</a:t>
            </a:r>
            <a:r>
              <a:rPr lang="en-US" altLang="zh-CN" dirty="0" err="1" smtClean="0"/>
              <a:t>obb</a:t>
            </a:r>
            <a:r>
              <a:rPr lang="zh-CN" altLang="en-US" dirty="0" smtClean="0"/>
              <a:t>误差，记为</a:t>
            </a:r>
            <a:r>
              <a:rPr lang="en-US" altLang="zh-CN" dirty="0" smtClean="0">
                <a:ea typeface="Microsoft Yahei" panose="020B0503020204020204" pitchFamily="34" charset="-122"/>
              </a:rPr>
              <a:t>errOOB2</a:t>
            </a:r>
            <a:r>
              <a:rPr lang="zh-CN" altLang="en-US" dirty="0">
                <a:ea typeface="Microsoft Yahei" panose="020B0503020204020204" pitchFamily="34" charset="-122"/>
              </a:rPr>
              <a:t>。</a:t>
            </a:r>
            <a:endParaRPr lang="zh-CN" altLang="en-US" dirty="0"/>
          </a:p>
        </p:txBody>
      </p:sp>
      <p:cxnSp>
        <p:nvCxnSpPr>
          <p:cNvPr id="21" name="直接箭头连接符 20"/>
          <p:cNvCxnSpPr>
            <a:stCxn id="15" idx="2"/>
            <a:endCxn id="8" idx="0"/>
          </p:cNvCxnSpPr>
          <p:nvPr/>
        </p:nvCxnSpPr>
        <p:spPr>
          <a:xfrm>
            <a:off x="9185869" y="3543325"/>
            <a:ext cx="87085" cy="6704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48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par>
                                <p:cTn id="24" presetID="22" presetClass="entr" presetSubtype="4"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随机森林</a:t>
            </a:r>
          </a:p>
        </p:txBody>
      </p:sp>
      <p:sp>
        <p:nvSpPr>
          <p:cNvPr id="3" name="内容占位符 2"/>
          <p:cNvSpPr>
            <a:spLocks noGrp="1"/>
          </p:cNvSpPr>
          <p:nvPr>
            <p:ph idx="1"/>
          </p:nvPr>
        </p:nvSpPr>
        <p:spPr/>
        <p:txBody>
          <a:bodyPr/>
          <a:lstStyle/>
          <a:p>
            <a:r>
              <a:rPr lang="zh-CN" altLang="en-US" dirty="0" smtClean="0"/>
              <a:t>优点：</a:t>
            </a:r>
            <a:endParaRPr lang="en-US" altLang="zh-CN" dirty="0" smtClean="0"/>
          </a:p>
          <a:p>
            <a:pPr marL="971550" lvl="1" indent="-514350">
              <a:buFont typeface="+mj-lt"/>
              <a:buAutoNum type="arabicPeriod"/>
            </a:pPr>
            <a:r>
              <a:rPr lang="zh-CN" altLang="en-US" dirty="0"/>
              <a:t>能够处理很高维度（</a:t>
            </a:r>
            <a:r>
              <a:rPr lang="en-US" altLang="zh-CN" dirty="0"/>
              <a:t>feature</a:t>
            </a:r>
            <a:r>
              <a:rPr lang="zh-CN" altLang="en-US" dirty="0"/>
              <a:t>很多）的数据，并且不用做</a:t>
            </a:r>
            <a:r>
              <a:rPr lang="zh-CN" altLang="en-US" dirty="0" smtClean="0"/>
              <a:t>特征选择。</a:t>
            </a:r>
            <a:endParaRPr lang="en-US" altLang="zh-CN" dirty="0" smtClean="0"/>
          </a:p>
          <a:p>
            <a:pPr marL="971550" lvl="1" indent="-514350">
              <a:buFont typeface="+mj-lt"/>
              <a:buAutoNum type="arabicPeriod"/>
            </a:pPr>
            <a:r>
              <a:rPr lang="zh-CN" altLang="en-US" dirty="0" smtClean="0"/>
              <a:t>不容易</a:t>
            </a:r>
            <a:r>
              <a:rPr lang="en-US" altLang="zh-CN" dirty="0" smtClean="0"/>
              <a:t>overfitting</a:t>
            </a:r>
            <a:r>
              <a:rPr lang="zh-CN" altLang="en-US" dirty="0" smtClean="0"/>
              <a:t>，模型</a:t>
            </a:r>
            <a:r>
              <a:rPr lang="zh-CN" altLang="en-US" dirty="0"/>
              <a:t>泛化能力</a:t>
            </a:r>
            <a:r>
              <a:rPr lang="zh-CN" altLang="en-US" dirty="0" smtClean="0"/>
              <a:t>强。</a:t>
            </a:r>
            <a:endParaRPr lang="en-US" altLang="zh-CN" dirty="0" smtClean="0"/>
          </a:p>
          <a:p>
            <a:pPr marL="971550" lvl="1" indent="-514350">
              <a:buFont typeface="+mj-lt"/>
              <a:buAutoNum type="arabicPeriod"/>
            </a:pPr>
            <a:r>
              <a:rPr lang="zh-CN" altLang="en-US" dirty="0"/>
              <a:t>训练速度</a:t>
            </a:r>
            <a:r>
              <a:rPr lang="zh-CN" altLang="en-US" dirty="0" smtClean="0"/>
              <a:t>快，容易</a:t>
            </a:r>
            <a:r>
              <a:rPr lang="zh-CN" altLang="en-US" dirty="0"/>
              <a:t>做成并行化</a:t>
            </a:r>
            <a:r>
              <a:rPr lang="zh-CN" altLang="en-US" dirty="0" smtClean="0"/>
              <a:t>方法。</a:t>
            </a:r>
            <a:endParaRPr lang="en-US" altLang="zh-CN" dirty="0" smtClean="0"/>
          </a:p>
          <a:p>
            <a:pPr marL="971550" lvl="1" indent="-514350">
              <a:buFont typeface="+mj-lt"/>
              <a:buAutoNum type="arabicPeriod"/>
            </a:pPr>
            <a:r>
              <a:rPr lang="zh-CN" altLang="en-US" dirty="0"/>
              <a:t>每棵树随机选择样本并随机选择特征，使得具有很好的抗噪能力，性能稳定</a:t>
            </a:r>
            <a:r>
              <a:rPr lang="zh-CN" altLang="en-US" dirty="0" smtClean="0"/>
              <a:t>。</a:t>
            </a:r>
            <a:endParaRPr lang="zh-CN" altLang="en-US" dirty="0"/>
          </a:p>
        </p:txBody>
      </p:sp>
    </p:spTree>
    <p:extLst>
      <p:ext uri="{BB962C8B-B14F-4D97-AF65-F5344CB8AC3E}">
        <p14:creationId xmlns:p14="http://schemas.microsoft.com/office/powerpoint/2010/main" val="330253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 </a:t>
            </a:r>
            <a:r>
              <a:rPr lang="en-US" altLang="zh-CN" dirty="0"/>
              <a:t>Boosting</a:t>
            </a:r>
            <a:r>
              <a:rPr lang="zh-CN" altLang="en-US" dirty="0"/>
              <a:t>提升</a:t>
            </a:r>
            <a:r>
              <a:rPr lang="zh-CN" altLang="en-US" dirty="0" smtClean="0"/>
              <a:t>方法</a:t>
            </a:r>
            <a:endParaRPr lang="zh-CN" altLang="en-US" dirty="0"/>
          </a:p>
        </p:txBody>
      </p:sp>
      <p:sp>
        <p:nvSpPr>
          <p:cNvPr id="6" name="文本框 5"/>
          <p:cNvSpPr txBox="1"/>
          <p:nvPr/>
        </p:nvSpPr>
        <p:spPr>
          <a:xfrm>
            <a:off x="2686790" y="2353880"/>
            <a:ext cx="6708617" cy="646331"/>
          </a:xfrm>
          <a:prstGeom prst="rect">
            <a:avLst/>
          </a:prstGeom>
          <a:noFill/>
          <a:ln>
            <a:solidFill>
              <a:srgbClr val="0070C0"/>
            </a:solidFill>
          </a:ln>
        </p:spPr>
        <p:txBody>
          <a:bodyPr wrap="square" rtlCol="0">
            <a:spAutoFit/>
          </a:bodyPr>
          <a:lstStyle/>
          <a:p>
            <a:r>
              <a:rPr lang="zh-CN" altLang="en-US" dirty="0" smtClean="0"/>
              <a:t>弱学习算法：多项式时间内，学习的正确率仅比随机猜测略好。</a:t>
            </a:r>
            <a:endParaRPr lang="en-US" altLang="zh-CN" dirty="0" smtClean="0"/>
          </a:p>
          <a:p>
            <a:r>
              <a:rPr lang="zh-CN" altLang="en-US" dirty="0" smtClean="0"/>
              <a:t>强学习算法：多项式时间内，学习的正确率很高。</a:t>
            </a:r>
            <a:endParaRPr lang="en-US" altLang="zh-CN" dirty="0" smtClean="0"/>
          </a:p>
        </p:txBody>
      </p:sp>
      <p:cxnSp>
        <p:nvCxnSpPr>
          <p:cNvPr id="8" name="直接箭头连接符 7"/>
          <p:cNvCxnSpPr>
            <a:stCxn id="6" idx="2"/>
          </p:cNvCxnSpPr>
          <p:nvPr/>
        </p:nvCxnSpPr>
        <p:spPr>
          <a:xfrm flipH="1">
            <a:off x="6041098" y="3000211"/>
            <a:ext cx="1" cy="1157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786377" y="4157830"/>
            <a:ext cx="6509442" cy="707886"/>
          </a:xfrm>
          <a:prstGeom prst="rect">
            <a:avLst/>
          </a:prstGeom>
          <a:noFill/>
          <a:ln>
            <a:solidFill>
              <a:srgbClr val="0070C0"/>
            </a:solidFill>
          </a:ln>
        </p:spPr>
        <p:txBody>
          <a:bodyPr wrap="square" rtlCol="0">
            <a:spAutoFit/>
          </a:bodyPr>
          <a:lstStyle/>
          <a:p>
            <a:r>
              <a:rPr lang="en-US" altLang="zh-CN" sz="2000" dirty="0" smtClean="0"/>
              <a:t>Boosting</a:t>
            </a:r>
            <a:r>
              <a:rPr lang="zh-CN" altLang="en-US" sz="2000" dirty="0" smtClean="0"/>
              <a:t>（提升）：将弱学习器提升为强学习器的算法</a:t>
            </a:r>
            <a:endParaRPr lang="en-US" altLang="zh-CN" sz="2000" dirty="0" smtClean="0"/>
          </a:p>
          <a:p>
            <a:r>
              <a:rPr lang="zh-CN" altLang="en-US" sz="2000" dirty="0"/>
              <a:t>最具</a:t>
            </a:r>
            <a:r>
              <a:rPr lang="zh-CN" altLang="en-US" sz="2000" dirty="0" smtClean="0"/>
              <a:t>代表性的是：</a:t>
            </a:r>
            <a:r>
              <a:rPr lang="en-US" altLang="zh-CN" sz="2000" dirty="0" smtClean="0"/>
              <a:t>AdaBoost</a:t>
            </a:r>
            <a:r>
              <a:rPr lang="zh-CN" altLang="en-US" sz="2000" dirty="0" smtClean="0"/>
              <a:t>算法</a:t>
            </a:r>
            <a:endParaRPr lang="en-US" altLang="zh-CN" sz="2000" dirty="0" smtClean="0"/>
          </a:p>
        </p:txBody>
      </p:sp>
      <p:sp>
        <p:nvSpPr>
          <p:cNvPr id="10" name="文本框 9"/>
          <p:cNvSpPr txBox="1"/>
          <p:nvPr/>
        </p:nvSpPr>
        <p:spPr>
          <a:xfrm>
            <a:off x="6166339" y="3188333"/>
            <a:ext cx="1837854" cy="646331"/>
          </a:xfrm>
          <a:prstGeom prst="rect">
            <a:avLst/>
          </a:prstGeom>
          <a:noFill/>
        </p:spPr>
        <p:txBody>
          <a:bodyPr wrap="square" rtlCol="0">
            <a:spAutoFit/>
          </a:bodyPr>
          <a:lstStyle/>
          <a:p>
            <a:r>
              <a:rPr lang="zh-CN" altLang="en-US" dirty="0" smtClean="0"/>
              <a:t>弱学习算法更容易发现</a:t>
            </a:r>
            <a:endParaRPr lang="zh-CN" altLang="en-US" dirty="0"/>
          </a:p>
        </p:txBody>
      </p:sp>
    </p:spTree>
    <p:extLst>
      <p:ext uri="{BB962C8B-B14F-4D97-AF65-F5344CB8AC3E}">
        <p14:creationId xmlns:p14="http://schemas.microsoft.com/office/powerpoint/2010/main" val="2711752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AdaBoost</a:t>
            </a:r>
            <a:r>
              <a:rPr lang="zh-CN" altLang="en-US" dirty="0"/>
              <a:t>算法</a:t>
            </a:r>
          </a:p>
        </p:txBody>
      </p:sp>
      <p:sp>
        <p:nvSpPr>
          <p:cNvPr id="4" name="文本框 3"/>
          <p:cNvSpPr txBox="1"/>
          <p:nvPr/>
        </p:nvSpPr>
        <p:spPr>
          <a:xfrm>
            <a:off x="479834" y="1506022"/>
            <a:ext cx="4065006" cy="369332"/>
          </a:xfrm>
          <a:prstGeom prst="rect">
            <a:avLst/>
          </a:prstGeom>
          <a:noFill/>
        </p:spPr>
        <p:txBody>
          <a:bodyPr wrap="square" rtlCol="0">
            <a:spAutoFit/>
          </a:bodyPr>
          <a:lstStyle/>
          <a:p>
            <a:r>
              <a:rPr lang="zh-CN" altLang="en-US" dirty="0" smtClean="0"/>
              <a:t>样本数</a:t>
            </a:r>
            <a:r>
              <a:rPr lang="en-US" altLang="zh-CN" dirty="0"/>
              <a:t>N</a:t>
            </a:r>
            <a:r>
              <a:rPr lang="zh-CN" altLang="en-US" dirty="0" smtClean="0"/>
              <a:t>个，分类器数目阈值</a:t>
            </a:r>
            <a:r>
              <a:rPr lang="en-US" altLang="zh-CN" dirty="0"/>
              <a:t>M</a:t>
            </a:r>
            <a:r>
              <a:rPr lang="zh-CN" altLang="en-US" dirty="0" smtClean="0"/>
              <a:t>个</a:t>
            </a:r>
            <a:endParaRPr lang="zh-CN" altLang="en-US" dirty="0"/>
          </a:p>
        </p:txBody>
      </p:sp>
      <p:pic>
        <p:nvPicPr>
          <p:cNvPr id="5" name="内容占位符 3"/>
          <p:cNvPicPr>
            <a:picLocks noGrp="1" noChangeAspect="1"/>
          </p:cNvPicPr>
          <p:nvPr>
            <p:ph idx="1"/>
          </p:nvPr>
        </p:nvPicPr>
        <p:blipFill>
          <a:blip r:embed="rId2"/>
          <a:stretch>
            <a:fillRect/>
          </a:stretch>
        </p:blipFill>
        <p:spPr>
          <a:xfrm>
            <a:off x="405944" y="2063786"/>
            <a:ext cx="4781550" cy="3352800"/>
          </a:xfrm>
          <a:prstGeom prst="rect">
            <a:avLst/>
          </a:prstGeom>
        </p:spPr>
      </p:pic>
      <p:sp>
        <p:nvSpPr>
          <p:cNvPr id="6" name="椭圆 5"/>
          <p:cNvSpPr/>
          <p:nvPr/>
        </p:nvSpPr>
        <p:spPr>
          <a:xfrm>
            <a:off x="821741" y="3195373"/>
            <a:ext cx="981547" cy="11425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p:cNvSpPr txBox="1"/>
              <p:nvPr/>
            </p:nvSpPr>
            <p:spPr>
              <a:xfrm>
                <a:off x="2190137" y="3386819"/>
                <a:ext cx="59149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𝐺</m:t>
                          </m:r>
                        </m:e>
                        <m:sub>
                          <m:r>
                            <m:rPr>
                              <m:sty m:val="p"/>
                            </m:rPr>
                            <a:rPr lang="en-US" altLang="zh-CN" i="1">
                              <a:solidFill>
                                <a:srgbClr val="FF0000"/>
                              </a:solidFill>
                              <a:latin typeface="Cambria Math" panose="02040503050406030204" pitchFamily="18" charset="0"/>
                            </a:rPr>
                            <m:t>m</m:t>
                          </m:r>
                        </m:sub>
                      </m:sSub>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m:t>
                      </m:r>
                    </m:oMath>
                  </m:oMathPara>
                </a14:m>
                <a:endParaRPr lang="zh-CN" altLang="en-US" dirty="0">
                  <a:solidFill>
                    <a:srgbClr val="FF0000"/>
                  </a:solidFill>
                </a:endParaRPr>
              </a:p>
            </p:txBody>
          </p:sp>
        </mc:Choice>
        <mc:Fallback>
          <p:sp>
            <p:nvSpPr>
              <p:cNvPr id="7" name="文本框 6"/>
              <p:cNvSpPr txBox="1">
                <a:spLocks noRot="1" noChangeAspect="1" noMove="1" noResize="1" noEditPoints="1" noAdjustHandles="1" noChangeArrowheads="1" noChangeShapeType="1" noTextEdit="1"/>
              </p:cNvSpPr>
              <p:nvPr/>
            </p:nvSpPr>
            <p:spPr>
              <a:xfrm>
                <a:off x="2190137" y="3386819"/>
                <a:ext cx="591493" cy="369332"/>
              </a:xfrm>
              <a:prstGeom prst="rect">
                <a:avLst/>
              </a:prstGeom>
              <a:blipFill>
                <a:blip r:embed="rId3"/>
                <a:stretch>
                  <a:fillRect r="-38144"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1087691" y="3766665"/>
                <a:ext cx="57432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solidFill>
                                <a:srgbClr val="FF0000"/>
                              </a:solidFill>
                              <a:latin typeface="Cambria Math" panose="02040503050406030204" pitchFamily="18" charset="0"/>
                            </a:rPr>
                          </m:ctrlPr>
                        </m:sSubPr>
                        <m:e>
                          <m:r>
                            <m:rPr>
                              <m:sty m:val="p"/>
                            </m:rPr>
                            <a:rPr lang="en-US" altLang="zh-CN" sz="1400" i="1">
                              <a:solidFill>
                                <a:srgbClr val="FF0000"/>
                              </a:solidFill>
                              <a:latin typeface="Cambria Math" panose="02040503050406030204" pitchFamily="18" charset="0"/>
                            </a:rPr>
                            <m:t>w</m:t>
                          </m:r>
                        </m:e>
                        <m:sub>
                          <m:r>
                            <a:rPr lang="en-US" altLang="zh-CN" sz="1400" b="0" i="1" smtClean="0">
                              <a:solidFill>
                                <a:srgbClr val="FF0000"/>
                              </a:solidFill>
                              <a:latin typeface="Cambria Math" panose="02040503050406030204" pitchFamily="18" charset="0"/>
                            </a:rPr>
                            <m:t>𝑚𝑖</m:t>
                          </m:r>
                        </m:sub>
                      </m:sSub>
                    </m:oMath>
                  </m:oMathPara>
                </a14:m>
                <a:endParaRPr lang="zh-CN" altLang="en-US" sz="1400" dirty="0"/>
              </a:p>
            </p:txBody>
          </p:sp>
        </mc:Choice>
        <mc:Fallback>
          <p:sp>
            <p:nvSpPr>
              <p:cNvPr id="8" name="文本框 7"/>
              <p:cNvSpPr txBox="1">
                <a:spLocks noRot="1" noChangeAspect="1" noMove="1" noResize="1" noEditPoints="1" noAdjustHandles="1" noChangeArrowheads="1" noChangeShapeType="1" noTextEdit="1"/>
              </p:cNvSpPr>
              <p:nvPr/>
            </p:nvSpPr>
            <p:spPr>
              <a:xfrm>
                <a:off x="1087691" y="3766665"/>
                <a:ext cx="574327" cy="30777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3168479" y="3293437"/>
                <a:ext cx="5743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zh-CN" altLang="en-US" i="1" smtClean="0">
                              <a:solidFill>
                                <a:srgbClr val="FF0000"/>
                              </a:solidFill>
                              <a:latin typeface="Cambria Math" panose="02040503050406030204" pitchFamily="18" charset="0"/>
                            </a:rPr>
                            <m:t>𝛼</m:t>
                          </m:r>
                        </m:e>
                        <m:sub>
                          <m:r>
                            <a:rPr lang="en-US" altLang="zh-CN" b="0" i="1" smtClean="0">
                              <a:solidFill>
                                <a:srgbClr val="FF0000"/>
                              </a:solidFill>
                              <a:latin typeface="Cambria Math" panose="02040503050406030204" pitchFamily="18" charset="0"/>
                            </a:rPr>
                            <m:t>𝑚</m:t>
                          </m:r>
                        </m:sub>
                      </m:sSub>
                    </m:oMath>
                  </m:oMathPara>
                </a14:m>
                <a:endParaRPr lang="zh-CN" altLang="en-US" sz="1400" dirty="0"/>
              </a:p>
            </p:txBody>
          </p:sp>
        </mc:Choice>
        <mc:Fallback>
          <p:sp>
            <p:nvSpPr>
              <p:cNvPr id="9" name="文本框 8"/>
              <p:cNvSpPr txBox="1">
                <a:spLocks noRot="1" noChangeAspect="1" noMove="1" noResize="1" noEditPoints="1" noAdjustHandles="1" noChangeArrowheads="1" noChangeShapeType="1" noTextEdit="1"/>
              </p:cNvSpPr>
              <p:nvPr/>
            </p:nvSpPr>
            <p:spPr>
              <a:xfrm>
                <a:off x="3168479" y="3293437"/>
                <a:ext cx="574327"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83320" y="3006941"/>
                <a:ext cx="124711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FF0000"/>
                              </a:solidFill>
                              <a:latin typeface="Cambria Math" panose="02040503050406030204" pitchFamily="18" charset="0"/>
                            </a:rPr>
                          </m:ctrlPr>
                        </m:sSubPr>
                        <m:e>
                          <m:r>
                            <m:rPr>
                              <m:nor/>
                            </m:rPr>
                            <a:rPr lang="zh-CN" altLang="en-US" sz="1600" dirty="0">
                              <a:solidFill>
                                <a:srgbClr val="FF0000"/>
                              </a:solidFill>
                            </a:rPr>
                            <m:t>权重分布 </m:t>
                          </m:r>
                          <m:r>
                            <a:rPr lang="en-US" altLang="zh-CN" sz="1600" b="0" i="1" smtClean="0">
                              <a:solidFill>
                                <a:srgbClr val="FF0000"/>
                              </a:solidFill>
                              <a:latin typeface="Cambria Math" panose="02040503050406030204" pitchFamily="18" charset="0"/>
                            </a:rPr>
                            <m:t>𝐷</m:t>
                          </m:r>
                        </m:e>
                        <m:sub>
                          <m:r>
                            <a:rPr lang="en-US" altLang="zh-CN" sz="1600" b="0" i="1" smtClean="0">
                              <a:solidFill>
                                <a:srgbClr val="FF0000"/>
                              </a:solidFill>
                              <a:latin typeface="Cambria Math" panose="02040503050406030204" pitchFamily="18" charset="0"/>
                            </a:rPr>
                            <m:t>𝑚</m:t>
                          </m:r>
                        </m:sub>
                      </m:sSub>
                    </m:oMath>
                  </m:oMathPara>
                </a14:m>
                <a:endParaRPr lang="zh-CN" alt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83320" y="3006941"/>
                <a:ext cx="1247115" cy="338554"/>
              </a:xfrm>
              <a:prstGeom prst="rect">
                <a:avLst/>
              </a:prstGeom>
              <a:blipFill>
                <a:blip r:embed="rId6"/>
                <a:stretch>
                  <a:fillRect l="-488" r="-976" b="-7143"/>
                </a:stretch>
              </a:blipFill>
            </p:spPr>
            <p:txBody>
              <a:bodyPr/>
              <a:lstStyle/>
              <a:p>
                <a:r>
                  <a:rPr lang="zh-CN" altLang="en-US">
                    <a:noFill/>
                  </a:rPr>
                  <a:t> </a:t>
                </a:r>
              </a:p>
            </p:txBody>
          </p:sp>
        </mc:Fallback>
      </mc:AlternateContent>
      <p:cxnSp>
        <p:nvCxnSpPr>
          <p:cNvPr id="11" name="曲线连接符 10"/>
          <p:cNvCxnSpPr>
            <a:stCxn id="6" idx="2"/>
            <a:endCxn id="10" idx="2"/>
          </p:cNvCxnSpPr>
          <p:nvPr/>
        </p:nvCxnSpPr>
        <p:spPr>
          <a:xfrm rot="10800000">
            <a:off x="540239" y="3345495"/>
            <a:ext cx="281503" cy="421170"/>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文本框 11"/>
              <p:cNvSpPr txBox="1"/>
              <p:nvPr/>
            </p:nvSpPr>
            <p:spPr>
              <a:xfrm>
                <a:off x="4544840" y="1452407"/>
                <a:ext cx="6039416" cy="1200329"/>
              </a:xfrm>
              <a:prstGeom prst="rect">
                <a:avLst/>
              </a:prstGeom>
              <a:noFill/>
            </p:spPr>
            <p:txBody>
              <a:bodyPr wrap="square" rtlCol="0">
                <a:spAutoFit/>
              </a:bodyPr>
              <a:lstStyle/>
              <a:p>
                <a:r>
                  <a:rPr lang="zh-CN" altLang="en-US" dirty="0" smtClean="0"/>
                  <a:t>输入：训练集</a:t>
                </a:r>
                <a:r>
                  <a:rPr lang="en-US" altLang="zh-CN" dirty="0"/>
                  <a:t>T</a:t>
                </a:r>
                <a:r>
                  <a:rPr lang="en-US" altLang="zh-CN" dirty="0" smtClean="0"/>
                  <a:t>={(x1,y1),(x2,y2),…,(xm,ym)}</a:t>
                </a:r>
                <a:r>
                  <a:rPr lang="zh-CN" altLang="en-US" dirty="0" smtClean="0"/>
                  <a:t>，</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y</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{1,−1}</m:t>
                    </m:r>
                  </m:oMath>
                </a14:m>
                <a:endParaRPr lang="en-US" altLang="zh-CN" dirty="0" smtClean="0"/>
              </a:p>
              <a:p>
                <a:r>
                  <a:rPr lang="en-US" altLang="zh-CN" dirty="0"/>
                  <a:t> </a:t>
                </a:r>
                <a:r>
                  <a:rPr lang="en-US" altLang="zh-CN" dirty="0" smtClean="0"/>
                  <a:t>          </a:t>
                </a:r>
                <a:r>
                  <a:rPr lang="zh-CN" altLang="en-US" dirty="0"/>
                  <a:t>弱</a:t>
                </a:r>
                <a:r>
                  <a:rPr lang="zh-CN" altLang="en-US" dirty="0" smtClean="0"/>
                  <a:t>学习算法</a:t>
                </a:r>
                <a:endParaRPr lang="en-US" altLang="zh-CN" dirty="0" smtClean="0"/>
              </a:p>
              <a:p>
                <a:r>
                  <a:rPr lang="en-US" altLang="zh-CN" dirty="0"/>
                  <a:t> </a:t>
                </a:r>
                <a:r>
                  <a:rPr lang="en-US" altLang="zh-CN" dirty="0" smtClean="0"/>
                  <a:t>          </a:t>
                </a:r>
                <a:r>
                  <a:rPr lang="zh-CN" altLang="en-US" dirty="0" smtClean="0"/>
                  <a:t>训练轮数</a:t>
                </a:r>
                <a:r>
                  <a:rPr lang="en-US" altLang="zh-CN" dirty="0" smtClean="0"/>
                  <a:t>T.</a:t>
                </a:r>
              </a:p>
              <a:p>
                <a:r>
                  <a:rPr lang="zh-CN" altLang="en-US" dirty="0" smtClean="0"/>
                  <a:t>输出：最终分类器</a:t>
                </a:r>
                <a:r>
                  <a:rPr lang="en-US" altLang="zh-CN" dirty="0" smtClean="0"/>
                  <a:t>G(x</a:t>
                </a:r>
                <a:r>
                  <a:rPr lang="en-US" altLang="zh-CN" dirty="0"/>
                  <a:t>)</a:t>
                </a:r>
                <a:endParaRPr lang="zh-CN" altLang="en-US" dirty="0"/>
              </a:p>
            </p:txBody>
          </p:sp>
        </mc:Choice>
        <mc:Fallback>
          <p:sp>
            <p:nvSpPr>
              <p:cNvPr id="12" name="文本框 11"/>
              <p:cNvSpPr txBox="1">
                <a:spLocks noRot="1" noChangeAspect="1" noMove="1" noResize="1" noEditPoints="1" noAdjustHandles="1" noChangeArrowheads="1" noChangeShapeType="1" noTextEdit="1"/>
              </p:cNvSpPr>
              <p:nvPr/>
            </p:nvSpPr>
            <p:spPr>
              <a:xfrm>
                <a:off x="4544840" y="1452407"/>
                <a:ext cx="6039416" cy="1200329"/>
              </a:xfrm>
              <a:prstGeom prst="rect">
                <a:avLst/>
              </a:prstGeom>
              <a:blipFill>
                <a:blip r:embed="rId7"/>
                <a:stretch>
                  <a:fillRect l="-909" t="-2538" b="-71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4913673" y="2733589"/>
                <a:ext cx="6910153" cy="1591461"/>
              </a:xfrm>
              <a:prstGeom prst="rect">
                <a:avLst/>
              </a:prstGeom>
              <a:noFill/>
              <a:ln>
                <a:noFill/>
              </a:ln>
            </p:spPr>
            <p:txBody>
              <a:bodyPr wrap="square" rtlCol="0">
                <a:spAutoFit/>
              </a:bodyPr>
              <a:lstStyle/>
              <a:p>
                <a:r>
                  <a:rPr lang="zh-CN" altLang="en-US" dirty="0" smtClean="0"/>
                  <a:t>（</a:t>
                </a:r>
                <a:r>
                  <a:rPr lang="en-US" altLang="zh-CN" dirty="0" smtClean="0"/>
                  <a:t>1</a:t>
                </a:r>
                <a:r>
                  <a:rPr lang="zh-CN" altLang="en-US" dirty="0" smtClean="0"/>
                  <a:t>）初始化所有样本的权重都是</a:t>
                </a:r>
                <a:r>
                  <a:rPr lang="en-US" altLang="zh-CN" dirty="0" smtClean="0"/>
                  <a:t>1/N</a:t>
                </a:r>
                <a:r>
                  <a:rPr lang="zh-CN" altLang="en-US" dirty="0" smtClean="0"/>
                  <a:t>。</a:t>
                </a:r>
                <a:endParaRPr lang="en-US" altLang="zh-CN" dirty="0" smtClean="0"/>
              </a:p>
              <a:p>
                <a:endParaRPr lang="en-US" altLang="zh-CN" dirty="0"/>
              </a:p>
              <a:p>
                <a:r>
                  <a:rPr lang="zh-CN" altLang="en-US" dirty="0" smtClean="0"/>
                  <a:t>    权重向量：</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i="1">
                            <a:latin typeface="Cambria Math" panose="02040503050406030204" pitchFamily="18" charset="0"/>
                          </a:rPr>
                          <m:t>1</m:t>
                        </m:r>
                      </m:sub>
                    </m:sSub>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𝑁</m:t>
                            </m:r>
                          </m:sub>
                        </m:sSub>
                      </m:e>
                    </m:d>
                    <m:r>
                      <a:rPr lang="zh-CN" altLang="en-US"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r>
                      <a:rPr lang="zh-CN" altLang="en-US" i="1">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r>
                      <a:rPr lang="en-US" altLang="zh-CN" b="0" i="1" smtClean="0">
                        <a:latin typeface="Cambria Math" panose="02040503050406030204" pitchFamily="18" charset="0"/>
                      </a:rPr>
                      <m:t>𝑁</m:t>
                    </m:r>
                  </m:oMath>
                </a14:m>
                <a:endParaRPr lang="en-US" altLang="zh-CN" dirty="0" smtClean="0"/>
              </a:p>
              <a:p>
                <a:endParaRPr lang="en-US" altLang="zh-CN" dirty="0"/>
              </a:p>
              <a:p>
                <a:endParaRPr lang="en-US" altLang="zh-CN" dirty="0" smtClean="0"/>
              </a:p>
            </p:txBody>
          </p:sp>
        </mc:Choice>
        <mc:Fallback>
          <p:sp>
            <p:nvSpPr>
              <p:cNvPr id="14" name="文本框 13"/>
              <p:cNvSpPr txBox="1">
                <a:spLocks noRot="1" noChangeAspect="1" noMove="1" noResize="1" noEditPoints="1" noAdjustHandles="1" noChangeArrowheads="1" noChangeShapeType="1" noTextEdit="1"/>
              </p:cNvSpPr>
              <p:nvPr/>
            </p:nvSpPr>
            <p:spPr>
              <a:xfrm>
                <a:off x="4913673" y="2733589"/>
                <a:ext cx="6910153" cy="1591461"/>
              </a:xfrm>
              <a:prstGeom prst="rect">
                <a:avLst/>
              </a:prstGeom>
              <a:blipFill>
                <a:blip r:embed="rId8"/>
                <a:stretch>
                  <a:fillRect l="-705" t="-1916"/>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4817104" y="3766666"/>
                <a:ext cx="5767152" cy="3624016"/>
              </a:xfrm>
              <a:prstGeom prst="rect">
                <a:avLst/>
              </a:prstGeom>
              <a:noFill/>
              <a:ln>
                <a:noFill/>
              </a:ln>
            </p:spPr>
            <p:txBody>
              <a:bodyPr wrap="square" rtlCol="0">
                <a:spAutoFit/>
              </a:bodyPr>
              <a:lstStyle/>
              <a:p>
                <a:r>
                  <a:rPr lang="zh-CN" altLang="en-US" dirty="0" smtClean="0"/>
                  <a:t>（</a:t>
                </a:r>
                <a:r>
                  <a:rPr lang="en-US" altLang="zh-CN" dirty="0"/>
                  <a:t>2</a:t>
                </a:r>
                <a:r>
                  <a:rPr lang="zh-CN" altLang="en-US" dirty="0" smtClean="0"/>
                  <a:t>）对</a:t>
                </a:r>
                <a:r>
                  <a:rPr lang="en-US" altLang="zh-CN" dirty="0" smtClean="0"/>
                  <a:t>m=1,2,…,M</a:t>
                </a:r>
              </a:p>
              <a:p>
                <a:pPr marL="742950" lvl="1" indent="-285750">
                  <a:buFont typeface="Arial" panose="020B0604020202020204" pitchFamily="34" charset="0"/>
                  <a:buChar char="•"/>
                </a:pPr>
                <a:r>
                  <a:rPr lang="zh-CN" altLang="en-US" dirty="0" smtClean="0"/>
                  <a:t>使用具有权值分布</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𝑚</m:t>
                        </m:r>
                      </m:sub>
                    </m:sSub>
                  </m:oMath>
                </a14:m>
                <a:r>
                  <a:rPr lang="zh-CN" altLang="en-US" dirty="0" smtClean="0"/>
                  <a:t>的训练集学习，得到分类器</a:t>
                </a:r>
                <a:endParaRPr lang="en-US" altLang="zh-CN" dirty="0"/>
              </a:p>
              <a:p>
                <a:pPr marL="742950" lvl="1" indent="-285750">
                  <a:buFont typeface="Arial" panose="020B0604020202020204" pitchFamily="34" charset="0"/>
                  <a:buChar char="•"/>
                </a:pPr>
                <a:endParaRPr lang="en-US" altLang="zh-CN" dirty="0" smtClean="0"/>
              </a:p>
              <a:p>
                <a:pPr marL="742950" lvl="1" indent="-285750">
                  <a:buFont typeface="Arial" panose="020B0604020202020204" pitchFamily="34" charset="0"/>
                  <a:buChar char="•"/>
                </a:pPr>
                <a:r>
                  <a:rPr lang="zh-CN" altLang="en-US" dirty="0" smtClean="0"/>
                  <a:t>计算</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𝐺</m:t>
                        </m:r>
                      </m:e>
                      <m:sub>
                        <m:r>
                          <m:rPr>
                            <m:sty m:val="p"/>
                          </m:rPr>
                          <a:rPr lang="en-US" altLang="zh-CN" i="1">
                            <a:latin typeface="Cambria Math" panose="02040503050406030204" pitchFamily="18" charset="0"/>
                          </a:rPr>
                          <m:t>m</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在训练集上的分类误差率：</a:t>
                </a:r>
                <a:endParaRPr lang="en-US" altLang="zh-CN" dirty="0"/>
              </a:p>
              <a:p>
                <a:pPr marL="742950" lvl="1" indent="-285750">
                  <a:buFont typeface="Arial" panose="020B0604020202020204" pitchFamily="34" charset="0"/>
                  <a:buChar char="•"/>
                </a:pPr>
                <a:endParaRPr lang="en-US" altLang="zh-CN" dirty="0" smtClean="0"/>
              </a:p>
              <a:p>
                <a:pPr lvl="1"/>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𝑚</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ub>
                        </m:sSub>
                      </m:e>
                    </m:d>
                    <m:r>
                      <a:rPr lang="en-US" altLang="zh-CN" b="0" i="1" smtClean="0">
                        <a:latin typeface="Cambria Math" panose="02040503050406030204" pitchFamily="18" charset="0"/>
                        <a:ea typeface="Cambria Math" panose="02040503050406030204" pitchFamily="18" charset="0"/>
                      </a:rPr>
                      <m:t>=</m:t>
                    </m:r>
                    <m:nary>
                      <m:naryPr>
                        <m:chr m:val="∑"/>
                        <m:supHide m:val="on"/>
                        <m:ctrlPr>
                          <a:rPr lang="en-US" altLang="zh-CN" b="0" i="1" smtClean="0">
                            <a:latin typeface="Cambria Math" panose="02040503050406030204" pitchFamily="18" charset="0"/>
                            <a:ea typeface="Cambria Math" panose="02040503050406030204" pitchFamily="18" charset="0"/>
                          </a:rPr>
                        </m:ctrlPr>
                      </m:naryPr>
                      <m:sub>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𝐺</m:t>
                            </m:r>
                          </m:e>
                          <m:sub>
                            <m:r>
                              <a:rPr lang="en-US" altLang="zh-CN" b="0" i="1" smtClean="0">
                                <a:latin typeface="Cambria Math" panose="02040503050406030204" pitchFamily="18" charset="0"/>
                                <a:ea typeface="Cambria Math" panose="02040503050406030204" pitchFamily="18" charset="0"/>
                              </a:rPr>
                              <m:t>𝑚</m:t>
                            </m:r>
                          </m:sub>
                        </m:sSub>
                        <m:r>
                          <m:rPr>
                            <m:brk m:alnAt="7"/>
                          </m:rP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ub>
                        </m:sSub>
                      </m:sub>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𝑤</m:t>
                            </m:r>
                          </m:e>
                          <m:sub>
                            <m:r>
                              <a:rPr lang="en-US" altLang="zh-CN" b="0" i="1" smtClean="0">
                                <a:latin typeface="Cambria Math" panose="02040503050406030204" pitchFamily="18" charset="0"/>
                                <a:ea typeface="Cambria Math" panose="02040503050406030204" pitchFamily="18" charset="0"/>
                              </a:rPr>
                              <m:t>𝑚𝑖</m:t>
                            </m:r>
                          </m:sub>
                        </m:sSub>
                      </m:e>
                    </m:nary>
                  </m:oMath>
                </a14:m>
                <a:endParaRPr lang="en-US" altLang="zh-CN" dirty="0" smtClean="0"/>
              </a:p>
              <a:p>
                <a:pPr lvl="1"/>
                <a:r>
                  <a:rPr lang="zh-CN" altLang="en-US" dirty="0" smtClean="0"/>
                  <a:t>    如果</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sub>
                    </m:sSub>
                    <m:r>
                      <a:rPr lang="en-US" altLang="zh-CN">
                        <a:latin typeface="Cambria Math" panose="02040503050406030204" pitchFamily="18" charset="0"/>
                        <a:ea typeface="Cambria Math" panose="02040503050406030204" pitchFamily="18" charset="0"/>
                      </a:rPr>
                      <m:t>≥</m:t>
                    </m:r>
                    <m:r>
                      <a:rPr lang="en-US" altLang="zh-CN" b="0" i="0" smtClean="0">
                        <a:latin typeface="Cambria Math" panose="02040503050406030204" pitchFamily="18" charset="0"/>
                        <a:ea typeface="Cambria Math" panose="02040503050406030204" pitchFamily="18" charset="0"/>
                      </a:rPr>
                      <m:t>0.5</m:t>
                    </m:r>
                    <m:r>
                      <a:rPr lang="zh-CN" altLang="en-US" i="1">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退出</m:t>
                    </m:r>
                  </m:oMath>
                </a14:m>
                <a:r>
                  <a:rPr lang="zh-CN" altLang="en-US" dirty="0" smtClean="0"/>
                  <a:t>循环</a:t>
                </a:r>
                <a:endParaRPr lang="en-US" altLang="zh-CN" dirty="0"/>
              </a:p>
              <a:p>
                <a:pPr marL="742950" lvl="1" indent="-285750">
                  <a:buFont typeface="Arial" panose="020B0604020202020204" pitchFamily="34" charset="0"/>
                  <a:buChar char="•"/>
                </a:pPr>
                <a:endParaRPr lang="en-US" altLang="zh-CN" dirty="0" smtClean="0"/>
              </a:p>
              <a:p>
                <a:pPr marL="742950" lvl="1" indent="-285750">
                  <a:buFont typeface="Arial" panose="020B0604020202020204" pitchFamily="34" charset="0"/>
                  <a:buChar char="•"/>
                </a:pPr>
                <a:r>
                  <a:rPr lang="zh-CN" altLang="en-US" dirty="0" smtClean="0"/>
                  <a:t>否则计算</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𝐺</m:t>
                        </m:r>
                      </m:e>
                      <m:sub>
                        <m:r>
                          <m:rPr>
                            <m:sty m:val="p"/>
                          </m:rPr>
                          <a:rPr lang="en-US" altLang="zh-CN" i="1">
                            <a:latin typeface="Cambria Math" panose="02040503050406030204" pitchFamily="18" charset="0"/>
                          </a:rPr>
                          <m:t>m</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的系数</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𝑙𝑛</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sub>
                        </m:sSub>
                      </m:den>
                    </m:f>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oMath>
                </a14:m>
                <a:endParaRPr lang="en-US" altLang="zh-CN" dirty="0" smtClean="0"/>
              </a:p>
              <a:p>
                <a:pPr marL="742950" lvl="1" indent="-285750">
                  <a:buFont typeface="Arial" panose="020B0604020202020204" pitchFamily="34" charset="0"/>
                  <a:buChar char="•"/>
                </a:pPr>
                <a:endParaRPr lang="en-US" altLang="zh-CN" dirty="0" smtClean="0"/>
              </a:p>
              <a:p>
                <a:pPr marL="742950" lvl="1" indent="-285750">
                  <a:buFont typeface="Arial" panose="020B0604020202020204" pitchFamily="34" charset="0"/>
                  <a:buChar char="•"/>
                </a:pPr>
                <a:endParaRPr lang="en-US" altLang="zh-CN" dirty="0" smtClean="0"/>
              </a:p>
            </p:txBody>
          </p:sp>
        </mc:Choice>
        <mc:Fallback>
          <p:sp>
            <p:nvSpPr>
              <p:cNvPr id="16" name="文本框 15"/>
              <p:cNvSpPr txBox="1">
                <a:spLocks noRot="1" noChangeAspect="1" noMove="1" noResize="1" noEditPoints="1" noAdjustHandles="1" noChangeArrowheads="1" noChangeShapeType="1" noTextEdit="1"/>
              </p:cNvSpPr>
              <p:nvPr/>
            </p:nvSpPr>
            <p:spPr>
              <a:xfrm>
                <a:off x="4817104" y="3766666"/>
                <a:ext cx="5767152" cy="3624016"/>
              </a:xfrm>
              <a:prstGeom prst="rect">
                <a:avLst/>
              </a:prstGeom>
              <a:blipFill>
                <a:blip r:embed="rId9"/>
                <a:stretch>
                  <a:fillRect l="-846" t="-1010"/>
                </a:stretch>
              </a:blipFill>
              <a:ln>
                <a:noFill/>
              </a:ln>
            </p:spPr>
            <p:txBody>
              <a:bodyPr/>
              <a:lstStyle/>
              <a:p>
                <a:r>
                  <a:rPr lang="zh-CN" altLang="en-US">
                    <a:noFill/>
                  </a:rPr>
                  <a:t> </a:t>
                </a:r>
              </a:p>
            </p:txBody>
          </p:sp>
        </mc:Fallback>
      </mc:AlternateContent>
      <p:pic>
        <p:nvPicPr>
          <p:cNvPr id="17" name="图片 16"/>
          <p:cNvPicPr>
            <a:picLocks noChangeAspect="1"/>
          </p:cNvPicPr>
          <p:nvPr/>
        </p:nvPicPr>
        <p:blipFill>
          <a:blip r:embed="rId10"/>
          <a:stretch>
            <a:fillRect/>
          </a:stretch>
        </p:blipFill>
        <p:spPr>
          <a:xfrm>
            <a:off x="6230385" y="4350486"/>
            <a:ext cx="2033070" cy="549077"/>
          </a:xfrm>
          <a:prstGeom prst="rect">
            <a:avLst/>
          </a:prstGeom>
        </p:spPr>
      </p:pic>
      <p:sp>
        <p:nvSpPr>
          <p:cNvPr id="18" name="文本框 17"/>
          <p:cNvSpPr txBox="1"/>
          <p:nvPr/>
        </p:nvSpPr>
        <p:spPr>
          <a:xfrm>
            <a:off x="9437506" y="5372360"/>
            <a:ext cx="2649036" cy="584775"/>
          </a:xfrm>
          <a:prstGeom prst="rect">
            <a:avLst/>
          </a:prstGeom>
          <a:noFill/>
        </p:spPr>
        <p:txBody>
          <a:bodyPr wrap="square" rtlCol="0">
            <a:spAutoFit/>
          </a:bodyPr>
          <a:lstStyle/>
          <a:p>
            <a:r>
              <a:rPr lang="en-US" altLang="zh-CN" sz="1600" dirty="0" smtClean="0">
                <a:solidFill>
                  <a:srgbClr val="FF0000"/>
                </a:solidFill>
              </a:rPr>
              <a:t>(</a:t>
            </a:r>
            <a:r>
              <a:rPr lang="zh-CN" altLang="en-US" sz="1600" dirty="0" smtClean="0">
                <a:solidFill>
                  <a:srgbClr val="FF0000"/>
                </a:solidFill>
              </a:rPr>
              <a:t>分类误差率是被该弱分类器误分类的样本的权值之和</a:t>
            </a:r>
            <a:r>
              <a:rPr lang="en-US" altLang="zh-CN" sz="1600" dirty="0" smtClean="0">
                <a:solidFill>
                  <a:srgbClr val="FF0000"/>
                </a:solidFill>
              </a:rPr>
              <a:t>)</a:t>
            </a:r>
            <a:endParaRPr lang="zh-CN" altLang="en-US" sz="1600" dirty="0">
              <a:solidFill>
                <a:srgbClr val="FF0000"/>
              </a:solidFill>
            </a:endParaRPr>
          </a:p>
        </p:txBody>
      </p:sp>
      <mc:AlternateContent xmlns:mc="http://schemas.openxmlformats.org/markup-compatibility/2006">
        <mc:Choice xmlns:a14="http://schemas.microsoft.com/office/drawing/2010/main" Requires="a14">
          <p:sp>
            <p:nvSpPr>
              <p:cNvPr id="19" name="文本框 18"/>
              <p:cNvSpPr txBox="1"/>
              <p:nvPr/>
            </p:nvSpPr>
            <p:spPr>
              <a:xfrm>
                <a:off x="9759801" y="6149822"/>
                <a:ext cx="2326741" cy="584775"/>
              </a:xfrm>
              <a:prstGeom prst="rect">
                <a:avLst/>
              </a:prstGeom>
              <a:noFill/>
            </p:spPr>
            <p:txBody>
              <a:bodyPr wrap="square" rtlCol="0">
                <a:spAutoFit/>
              </a:bodyPr>
              <a:lstStyle/>
              <a:p>
                <a:r>
                  <a:rPr lang="zh-CN" altLang="en-US" sz="1600" dirty="0" smtClean="0">
                    <a:solidFill>
                      <a:srgbClr val="FF0000"/>
                    </a:solidFill>
                  </a:rPr>
                  <a:t>（表示</a:t>
                </a:r>
                <a14:m>
                  <m:oMath xmlns:m="http://schemas.openxmlformats.org/officeDocument/2006/math">
                    <m:sSub>
                      <m:sSubPr>
                        <m:ctrlPr>
                          <a:rPr lang="en-US" altLang="zh-CN" sz="160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𝐺</m:t>
                        </m:r>
                      </m:e>
                      <m:sub>
                        <m:r>
                          <m:rPr>
                            <m:sty m:val="p"/>
                          </m:rPr>
                          <a:rPr lang="en-US" altLang="zh-CN" sz="1600" i="1">
                            <a:solidFill>
                              <a:srgbClr val="FF0000"/>
                            </a:solidFill>
                            <a:latin typeface="Cambria Math" panose="02040503050406030204" pitchFamily="18" charset="0"/>
                          </a:rPr>
                          <m:t>m</m:t>
                        </m:r>
                      </m:sub>
                    </m:sSub>
                    <m:r>
                      <a:rPr lang="en-US" altLang="zh-CN" sz="1600" b="0" i="1" smtClean="0">
                        <a:solidFill>
                          <a:srgbClr val="FF0000"/>
                        </a:solidFill>
                        <a:latin typeface="Cambria Math" panose="02040503050406030204" pitchFamily="18" charset="0"/>
                      </a:rPr>
                      <m:t>(</m:t>
                    </m:r>
                    <m:r>
                      <a:rPr lang="en-US" altLang="zh-CN" sz="1600" b="0" i="1" smtClean="0">
                        <a:solidFill>
                          <a:srgbClr val="FF0000"/>
                        </a:solidFill>
                        <a:latin typeface="Cambria Math" panose="02040503050406030204" pitchFamily="18" charset="0"/>
                      </a:rPr>
                      <m:t>𝑥</m:t>
                    </m:r>
                    <m:r>
                      <a:rPr lang="en-US" altLang="zh-CN" sz="1600" b="0" i="1" smtClean="0">
                        <a:solidFill>
                          <a:srgbClr val="FF0000"/>
                        </a:solidFill>
                        <a:latin typeface="Cambria Math" panose="02040503050406030204" pitchFamily="18" charset="0"/>
                      </a:rPr>
                      <m:t>)</m:t>
                    </m:r>
                  </m:oMath>
                </a14:m>
                <a:r>
                  <a:rPr lang="zh-CN" altLang="en-US" sz="1600" dirty="0" smtClean="0">
                    <a:solidFill>
                      <a:srgbClr val="FF0000"/>
                    </a:solidFill>
                  </a:rPr>
                  <a:t>在最终分    类器中的重要性）</a:t>
                </a:r>
                <a:endParaRPr lang="zh-CN" altLang="en-US" sz="1600" dirty="0">
                  <a:solidFill>
                    <a:srgbClr val="FF0000"/>
                  </a:solidFill>
                </a:endParaRPr>
              </a:p>
            </p:txBody>
          </p:sp>
        </mc:Choice>
        <mc:Fallback>
          <p:sp>
            <p:nvSpPr>
              <p:cNvPr id="19" name="文本框 18"/>
              <p:cNvSpPr txBox="1">
                <a:spLocks noRot="1" noChangeAspect="1" noMove="1" noResize="1" noEditPoints="1" noAdjustHandles="1" noChangeArrowheads="1" noChangeShapeType="1" noTextEdit="1"/>
              </p:cNvSpPr>
              <p:nvPr/>
            </p:nvSpPr>
            <p:spPr>
              <a:xfrm>
                <a:off x="9759801" y="6149822"/>
                <a:ext cx="2326741" cy="584775"/>
              </a:xfrm>
              <a:prstGeom prst="rect">
                <a:avLst/>
              </a:prstGeom>
              <a:blipFill>
                <a:blip r:embed="rId11"/>
                <a:stretch>
                  <a:fillRect l="-1309" t="-3125" b="-1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549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4" presetClass="entr" presetSubtype="1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0" grpId="0"/>
      <p:bldP spid="12" grpId="0"/>
      <p:bldP spid="14" grpId="0"/>
      <p:bldP spid="16"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AdaBoost</a:t>
            </a:r>
            <a:r>
              <a:rPr lang="zh-CN" altLang="en-US" dirty="0"/>
              <a:t>算法</a:t>
            </a:r>
          </a:p>
        </p:txBody>
      </p:sp>
      <p:sp>
        <p:nvSpPr>
          <p:cNvPr id="4" name="文本框 3"/>
          <p:cNvSpPr txBox="1"/>
          <p:nvPr/>
        </p:nvSpPr>
        <p:spPr>
          <a:xfrm>
            <a:off x="479834" y="1506022"/>
            <a:ext cx="4065006" cy="369332"/>
          </a:xfrm>
          <a:prstGeom prst="rect">
            <a:avLst/>
          </a:prstGeom>
          <a:noFill/>
        </p:spPr>
        <p:txBody>
          <a:bodyPr wrap="square" rtlCol="0">
            <a:spAutoFit/>
          </a:bodyPr>
          <a:lstStyle/>
          <a:p>
            <a:r>
              <a:rPr lang="zh-CN" altLang="en-US" dirty="0" smtClean="0"/>
              <a:t>样本数</a:t>
            </a:r>
            <a:r>
              <a:rPr lang="en-US" altLang="zh-CN" dirty="0"/>
              <a:t>N</a:t>
            </a:r>
            <a:r>
              <a:rPr lang="zh-CN" altLang="en-US" dirty="0" smtClean="0"/>
              <a:t>个，分类器数目阈值</a:t>
            </a:r>
            <a:r>
              <a:rPr lang="en-US" altLang="zh-CN" dirty="0"/>
              <a:t>M</a:t>
            </a:r>
            <a:r>
              <a:rPr lang="zh-CN" altLang="en-US" dirty="0" smtClean="0"/>
              <a:t>个</a:t>
            </a:r>
            <a:endParaRPr lang="zh-CN" altLang="en-US" dirty="0"/>
          </a:p>
        </p:txBody>
      </p:sp>
      <p:pic>
        <p:nvPicPr>
          <p:cNvPr id="5" name="图片 4"/>
          <p:cNvPicPr>
            <a:picLocks noChangeAspect="1"/>
          </p:cNvPicPr>
          <p:nvPr/>
        </p:nvPicPr>
        <p:blipFill>
          <a:blip r:embed="rId2"/>
          <a:stretch>
            <a:fillRect/>
          </a:stretch>
        </p:blipFill>
        <p:spPr>
          <a:xfrm>
            <a:off x="616296" y="4043614"/>
            <a:ext cx="5086350" cy="1028700"/>
          </a:xfrm>
          <a:prstGeom prst="rect">
            <a:avLst/>
          </a:prstGeom>
        </p:spPr>
      </p:pic>
      <p:pic>
        <p:nvPicPr>
          <p:cNvPr id="6" name="内容占位符 3"/>
          <p:cNvPicPr>
            <a:picLocks noGrp="1" noChangeAspect="1"/>
          </p:cNvPicPr>
          <p:nvPr>
            <p:ph idx="1"/>
          </p:nvPr>
        </p:nvPicPr>
        <p:blipFill>
          <a:blip r:embed="rId3"/>
          <a:stretch>
            <a:fillRect/>
          </a:stretch>
        </p:blipFill>
        <p:spPr>
          <a:xfrm>
            <a:off x="616296" y="1935595"/>
            <a:ext cx="4781550" cy="3352800"/>
          </a:xfrm>
          <a:prstGeom prst="rect">
            <a:avLst/>
          </a:prstGeom>
        </p:spPr>
      </p:pic>
      <p:sp>
        <p:nvSpPr>
          <p:cNvPr id="7" name="椭圆 6"/>
          <p:cNvSpPr/>
          <p:nvPr/>
        </p:nvSpPr>
        <p:spPr>
          <a:xfrm>
            <a:off x="1032093" y="3067182"/>
            <a:ext cx="981547" cy="11425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8" name="文本框 7"/>
              <p:cNvSpPr txBox="1"/>
              <p:nvPr/>
            </p:nvSpPr>
            <p:spPr>
              <a:xfrm>
                <a:off x="2400489" y="3258628"/>
                <a:ext cx="59149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𝐺</m:t>
                          </m:r>
                        </m:e>
                        <m:sub>
                          <m:r>
                            <m:rPr>
                              <m:sty m:val="p"/>
                            </m:rPr>
                            <a:rPr lang="en-US" altLang="zh-CN" i="1">
                              <a:solidFill>
                                <a:srgbClr val="FF0000"/>
                              </a:solidFill>
                              <a:latin typeface="Cambria Math" panose="02040503050406030204" pitchFamily="18" charset="0"/>
                            </a:rPr>
                            <m:t>m</m:t>
                          </m:r>
                        </m:sub>
                      </m:sSub>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m:t>
                      </m:r>
                    </m:oMath>
                  </m:oMathPara>
                </a14:m>
                <a:endParaRPr lang="zh-CN" altLang="en-US" dirty="0">
                  <a:solidFill>
                    <a:srgbClr val="FF0000"/>
                  </a:solidFill>
                </a:endParaRPr>
              </a:p>
            </p:txBody>
          </p:sp>
        </mc:Choice>
        <mc:Fallback>
          <p:sp>
            <p:nvSpPr>
              <p:cNvPr id="8" name="文本框 7"/>
              <p:cNvSpPr txBox="1">
                <a:spLocks noRot="1" noChangeAspect="1" noMove="1" noResize="1" noEditPoints="1" noAdjustHandles="1" noChangeArrowheads="1" noChangeShapeType="1" noTextEdit="1"/>
              </p:cNvSpPr>
              <p:nvPr/>
            </p:nvSpPr>
            <p:spPr>
              <a:xfrm>
                <a:off x="2400489" y="3258628"/>
                <a:ext cx="591493" cy="369332"/>
              </a:xfrm>
              <a:prstGeom prst="rect">
                <a:avLst/>
              </a:prstGeom>
              <a:blipFill>
                <a:blip r:embed="rId4"/>
                <a:stretch>
                  <a:fillRect r="-38144"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1298043" y="3638474"/>
                <a:ext cx="57432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solidFill>
                                <a:srgbClr val="FF0000"/>
                              </a:solidFill>
                              <a:latin typeface="Cambria Math" panose="02040503050406030204" pitchFamily="18" charset="0"/>
                            </a:rPr>
                          </m:ctrlPr>
                        </m:sSubPr>
                        <m:e>
                          <m:r>
                            <m:rPr>
                              <m:sty m:val="p"/>
                            </m:rPr>
                            <a:rPr lang="en-US" altLang="zh-CN" sz="1400" i="1">
                              <a:solidFill>
                                <a:srgbClr val="FF0000"/>
                              </a:solidFill>
                              <a:latin typeface="Cambria Math" panose="02040503050406030204" pitchFamily="18" charset="0"/>
                            </a:rPr>
                            <m:t>w</m:t>
                          </m:r>
                        </m:e>
                        <m:sub>
                          <m:r>
                            <a:rPr lang="en-US" altLang="zh-CN" sz="1400" b="0" i="1" smtClean="0">
                              <a:solidFill>
                                <a:srgbClr val="FF0000"/>
                              </a:solidFill>
                              <a:latin typeface="Cambria Math" panose="02040503050406030204" pitchFamily="18" charset="0"/>
                            </a:rPr>
                            <m:t>𝑚𝑖</m:t>
                          </m:r>
                        </m:sub>
                      </m:sSub>
                    </m:oMath>
                  </m:oMathPara>
                </a14:m>
                <a:endParaRPr lang="zh-CN" altLang="en-US" sz="1400" dirty="0"/>
              </a:p>
            </p:txBody>
          </p:sp>
        </mc:Choice>
        <mc:Fallback>
          <p:sp>
            <p:nvSpPr>
              <p:cNvPr id="9" name="文本框 8"/>
              <p:cNvSpPr txBox="1">
                <a:spLocks noRot="1" noChangeAspect="1" noMove="1" noResize="1" noEditPoints="1" noAdjustHandles="1" noChangeArrowheads="1" noChangeShapeType="1" noTextEdit="1"/>
              </p:cNvSpPr>
              <p:nvPr/>
            </p:nvSpPr>
            <p:spPr>
              <a:xfrm>
                <a:off x="1298043" y="3638474"/>
                <a:ext cx="574327" cy="30777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3378831" y="3165246"/>
                <a:ext cx="5743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zh-CN" altLang="en-US" i="1" smtClean="0">
                              <a:solidFill>
                                <a:srgbClr val="FF0000"/>
                              </a:solidFill>
                              <a:latin typeface="Cambria Math" panose="02040503050406030204" pitchFamily="18" charset="0"/>
                            </a:rPr>
                            <m:t>𝛼</m:t>
                          </m:r>
                        </m:e>
                        <m:sub>
                          <m:r>
                            <a:rPr lang="en-US" altLang="zh-CN" b="0" i="1" smtClean="0">
                              <a:solidFill>
                                <a:srgbClr val="FF0000"/>
                              </a:solidFill>
                              <a:latin typeface="Cambria Math" panose="02040503050406030204" pitchFamily="18" charset="0"/>
                            </a:rPr>
                            <m:t>𝑚</m:t>
                          </m:r>
                        </m:sub>
                      </m:sSub>
                    </m:oMath>
                  </m:oMathPara>
                </a14:m>
                <a:endParaRPr lang="zh-CN" altLang="en-US" sz="1400" dirty="0"/>
              </a:p>
            </p:txBody>
          </p:sp>
        </mc:Choice>
        <mc:Fallback>
          <p:sp>
            <p:nvSpPr>
              <p:cNvPr id="10" name="文本框 9"/>
              <p:cNvSpPr txBox="1">
                <a:spLocks noRot="1" noChangeAspect="1" noMove="1" noResize="1" noEditPoints="1" noAdjustHandles="1" noChangeArrowheads="1" noChangeShapeType="1" noTextEdit="1"/>
              </p:cNvSpPr>
              <p:nvPr/>
            </p:nvSpPr>
            <p:spPr>
              <a:xfrm>
                <a:off x="3378831" y="3165246"/>
                <a:ext cx="574327"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127032" y="2878750"/>
                <a:ext cx="124711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FF0000"/>
                              </a:solidFill>
                              <a:latin typeface="Cambria Math" panose="02040503050406030204" pitchFamily="18" charset="0"/>
                            </a:rPr>
                          </m:ctrlPr>
                        </m:sSubPr>
                        <m:e>
                          <m:r>
                            <m:rPr>
                              <m:nor/>
                            </m:rPr>
                            <a:rPr lang="zh-CN" altLang="en-US" sz="1600" dirty="0">
                              <a:solidFill>
                                <a:srgbClr val="FF0000"/>
                              </a:solidFill>
                            </a:rPr>
                            <m:t>权重分布 </m:t>
                          </m:r>
                          <m:r>
                            <a:rPr lang="en-US" altLang="zh-CN" sz="1600" b="0" i="1" smtClean="0">
                              <a:solidFill>
                                <a:srgbClr val="FF0000"/>
                              </a:solidFill>
                              <a:latin typeface="Cambria Math" panose="02040503050406030204" pitchFamily="18" charset="0"/>
                            </a:rPr>
                            <m:t>𝐷</m:t>
                          </m:r>
                        </m:e>
                        <m:sub>
                          <m:r>
                            <a:rPr lang="en-US" altLang="zh-CN" sz="1600" b="0" i="1" smtClean="0">
                              <a:solidFill>
                                <a:srgbClr val="FF0000"/>
                              </a:solidFill>
                              <a:latin typeface="Cambria Math" panose="02040503050406030204" pitchFamily="18" charset="0"/>
                            </a:rPr>
                            <m:t>𝑚</m:t>
                          </m:r>
                        </m:sub>
                      </m:sSub>
                    </m:oMath>
                  </m:oMathPara>
                </a14:m>
                <a:endParaRPr lang="zh-CN" altLang="en-US" dirty="0"/>
              </a:p>
            </p:txBody>
          </p:sp>
        </mc:Choice>
        <mc:Fallback>
          <p:sp>
            <p:nvSpPr>
              <p:cNvPr id="11" name="文本框 10"/>
              <p:cNvSpPr txBox="1">
                <a:spLocks noRot="1" noChangeAspect="1" noMove="1" noResize="1" noEditPoints="1" noAdjustHandles="1" noChangeArrowheads="1" noChangeShapeType="1" noTextEdit="1"/>
              </p:cNvSpPr>
              <p:nvPr/>
            </p:nvSpPr>
            <p:spPr>
              <a:xfrm>
                <a:off x="127032" y="2878750"/>
                <a:ext cx="1247115" cy="338554"/>
              </a:xfrm>
              <a:prstGeom prst="rect">
                <a:avLst/>
              </a:prstGeom>
              <a:blipFill>
                <a:blip r:embed="rId7"/>
                <a:stretch>
                  <a:fillRect l="-490" r="-980" b="-7143"/>
                </a:stretch>
              </a:blipFill>
            </p:spPr>
            <p:txBody>
              <a:bodyPr/>
              <a:lstStyle/>
              <a:p>
                <a:r>
                  <a:rPr lang="zh-CN" altLang="en-US">
                    <a:noFill/>
                  </a:rPr>
                  <a:t> </a:t>
                </a:r>
              </a:p>
            </p:txBody>
          </p:sp>
        </mc:Fallback>
      </mc:AlternateContent>
      <p:cxnSp>
        <p:nvCxnSpPr>
          <p:cNvPr id="12" name="曲线连接符 11"/>
          <p:cNvCxnSpPr>
            <a:stCxn id="7" idx="2"/>
            <a:endCxn id="11" idx="2"/>
          </p:cNvCxnSpPr>
          <p:nvPr/>
        </p:nvCxnSpPr>
        <p:spPr>
          <a:xfrm rot="10800000">
            <a:off x="750591" y="3217304"/>
            <a:ext cx="281503" cy="421170"/>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文本框 12"/>
              <p:cNvSpPr txBox="1"/>
              <p:nvPr/>
            </p:nvSpPr>
            <p:spPr>
              <a:xfrm>
                <a:off x="480588" y="4579803"/>
                <a:ext cx="71522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𝐷</m:t>
                          </m:r>
                        </m:e>
                        <m:sub>
                          <m:r>
                            <a:rPr lang="en-US" altLang="zh-CN" sz="1600" b="0" i="1" smtClean="0">
                              <a:solidFill>
                                <a:srgbClr val="FF0000"/>
                              </a:solidFill>
                              <a:latin typeface="Cambria Math" panose="02040503050406030204" pitchFamily="18" charset="0"/>
                            </a:rPr>
                            <m:t>𝑚</m:t>
                          </m:r>
                          <m:r>
                            <a:rPr lang="en-US" altLang="zh-CN" sz="1600" b="0" i="1" smtClean="0">
                              <a:solidFill>
                                <a:srgbClr val="FF0000"/>
                              </a:solidFill>
                              <a:latin typeface="Cambria Math" panose="02040503050406030204" pitchFamily="18" charset="0"/>
                            </a:rPr>
                            <m:t>+1</m:t>
                          </m:r>
                        </m:sub>
                      </m:sSub>
                    </m:oMath>
                  </m:oMathPara>
                </a14:m>
                <a:endParaRPr lang="zh-CN" altLang="en-US" dirty="0">
                  <a:solidFill>
                    <a:srgbClr val="FF0000"/>
                  </a:solidFill>
                </a:endParaRPr>
              </a:p>
            </p:txBody>
          </p:sp>
        </mc:Choice>
        <mc:Fallback>
          <p:sp>
            <p:nvSpPr>
              <p:cNvPr id="13" name="文本框 12"/>
              <p:cNvSpPr txBox="1">
                <a:spLocks noRot="1" noChangeAspect="1" noMove="1" noResize="1" noEditPoints="1" noAdjustHandles="1" noChangeArrowheads="1" noChangeShapeType="1" noTextEdit="1"/>
              </p:cNvSpPr>
              <p:nvPr/>
            </p:nvSpPr>
            <p:spPr>
              <a:xfrm>
                <a:off x="480588" y="4579803"/>
                <a:ext cx="715223" cy="338554"/>
              </a:xfrm>
              <a:prstGeom prst="rect">
                <a:avLst/>
              </a:prstGeom>
              <a:blipFill>
                <a:blip r:embed="rId8"/>
                <a:stretch>
                  <a:fillRect/>
                </a:stretch>
              </a:blipFill>
            </p:spPr>
            <p:txBody>
              <a:bodyPr/>
              <a:lstStyle/>
              <a:p>
                <a:r>
                  <a:rPr lang="zh-CN" altLang="en-US">
                    <a:noFill/>
                  </a:rPr>
                  <a:t> </a:t>
                </a:r>
              </a:p>
            </p:txBody>
          </p:sp>
        </mc:Fallback>
      </mc:AlternateContent>
      <p:sp>
        <p:nvSpPr>
          <p:cNvPr id="14" name="文本框 13"/>
          <p:cNvSpPr txBox="1"/>
          <p:nvPr/>
        </p:nvSpPr>
        <p:spPr>
          <a:xfrm>
            <a:off x="5133810" y="3476033"/>
            <a:ext cx="716589" cy="369332"/>
          </a:xfrm>
          <a:prstGeom prst="rect">
            <a:avLst/>
          </a:prstGeom>
          <a:noFill/>
        </p:spPr>
        <p:txBody>
          <a:bodyPr wrap="square" rtlCol="0">
            <a:spAutoFit/>
          </a:bodyPr>
          <a:lstStyle/>
          <a:p>
            <a:r>
              <a:rPr lang="en-US" altLang="zh-CN" dirty="0" smtClean="0">
                <a:solidFill>
                  <a:srgbClr val="FF0000"/>
                </a:solidFill>
              </a:rPr>
              <a:t>f(x)</a:t>
            </a:r>
            <a:endParaRPr lang="zh-CN" altLang="en-US" dirty="0">
              <a:solidFill>
                <a:srgbClr val="FF0000"/>
              </a:solidFill>
            </a:endParaRPr>
          </a:p>
        </p:txBody>
      </p:sp>
      <mc:AlternateContent xmlns:mc="http://schemas.openxmlformats.org/markup-compatibility/2006">
        <mc:Choice xmlns:a14="http://schemas.microsoft.com/office/drawing/2010/main" Requires="a14">
          <p:sp>
            <p:nvSpPr>
              <p:cNvPr id="15" name="文本框 14"/>
              <p:cNvSpPr txBox="1"/>
              <p:nvPr/>
            </p:nvSpPr>
            <p:spPr>
              <a:xfrm>
                <a:off x="5492202" y="1485692"/>
                <a:ext cx="5075316" cy="1777410"/>
              </a:xfrm>
              <a:prstGeom prst="rect">
                <a:avLst/>
              </a:prstGeom>
              <a:noFill/>
            </p:spPr>
            <p:txBody>
              <a:bodyPr wrap="square" rtlCol="0">
                <a:spAutoFit/>
              </a:bodyPr>
              <a:lstStyle/>
              <a:p>
                <a:r>
                  <a:rPr lang="zh-CN" altLang="en-US" dirty="0" smtClean="0"/>
                  <a:t>（</a:t>
                </a:r>
                <a:r>
                  <a:rPr lang="en-US" altLang="zh-CN" dirty="0" smtClean="0"/>
                  <a:t>3</a:t>
                </a:r>
                <a:r>
                  <a:rPr lang="zh-CN" altLang="en-US" dirty="0" smtClean="0"/>
                  <a:t>）更新训练集的权值分布：</a:t>
                </a:r>
                <a:endParaRPr lang="en-US" altLang="zh-CN" dirty="0" smtClean="0"/>
              </a:p>
              <a:p>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r>
                              <a:rPr lang="en-US" altLang="zh-CN" b="0" i="1" smtClean="0">
                                <a:latin typeface="Cambria Math" panose="02040503050406030204" pitchFamily="18" charset="0"/>
                              </a:rPr>
                              <m:t>𝑁</m:t>
                            </m:r>
                          </m:sub>
                        </m:sSub>
                      </m:e>
                    </m:d>
                  </m:oMath>
                </a14:m>
                <a:endParaRPr lang="en-US" altLang="zh-CN" b="0" dirty="0" smtClean="0"/>
              </a:p>
              <a:p>
                <a:r>
                  <a:rPr lang="en-US" altLang="zh-CN" dirty="0" smtClean="0"/>
                  <a:t>                            </a:t>
                </a:r>
                <a14:m>
                  <m:oMath xmlns:m="http://schemas.openxmlformats.org/officeDocument/2006/math">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𝑚𝑖</m:t>
                            </m:r>
                          </m:sub>
                        </m:sSub>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𝑚</m:t>
                            </m:r>
                          </m:sub>
                        </m:sSub>
                      </m:den>
                    </m:f>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𝑚</m:t>
                            </m:r>
                          </m:sub>
                        </m:sSub>
                      </m:sup>
                    </m:sSup>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𝑚</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endParaRPr lang="en-US" altLang="zh-CN" dirty="0" smtClean="0"/>
              </a:p>
              <a:p>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endParaRPr lang="en-US" altLang="zh-CN" dirty="0" smtClean="0"/>
              </a:p>
              <a:p>
                <a:r>
                  <a:rPr lang="en-US" altLang="zh-CN" dirty="0" smtClean="0"/>
                  <a:t>                            </a:t>
                </a:r>
                <a14:m>
                  <m:oMath xmlns:m="http://schemas.openxmlformats.org/officeDocument/2006/math">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𝑚𝑖</m:t>
                            </m:r>
                          </m:sub>
                        </m:sSub>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𝑚</m:t>
                            </m:r>
                          </m:sub>
                        </m:sSub>
                      </m:den>
                    </m:f>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𝑚</m:t>
                            </m:r>
                          </m:sub>
                        </m:sSub>
                      </m:sup>
                    </m:sSup>
                    <m:r>
                      <a:rPr lang="en-US" altLang="zh-CN" b="0" i="0" smtClean="0">
                        <a:latin typeface="Cambria Math" panose="02040503050406030204" pitchFamily="18" charset="0"/>
                      </a:rPr>
                      <m:t>,</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𝑚</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i="1">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endParaRPr lang="zh-CN" altLang="en-US" dirty="0"/>
              </a:p>
            </p:txBody>
          </p:sp>
        </mc:Choice>
        <mc:Fallback>
          <p:sp>
            <p:nvSpPr>
              <p:cNvPr id="15" name="文本框 14"/>
              <p:cNvSpPr txBox="1">
                <a:spLocks noRot="1" noChangeAspect="1" noMove="1" noResize="1" noEditPoints="1" noAdjustHandles="1" noChangeArrowheads="1" noChangeShapeType="1" noTextEdit="1"/>
              </p:cNvSpPr>
              <p:nvPr/>
            </p:nvSpPr>
            <p:spPr>
              <a:xfrm>
                <a:off x="5492202" y="1485692"/>
                <a:ext cx="5075316" cy="1777410"/>
              </a:xfrm>
              <a:prstGeom prst="rect">
                <a:avLst/>
              </a:prstGeom>
              <a:blipFill>
                <a:blip r:embed="rId9"/>
                <a:stretch>
                  <a:fillRect l="-1080" t="-2062"/>
                </a:stretch>
              </a:blipFill>
            </p:spPr>
            <p:txBody>
              <a:bodyPr/>
              <a:lstStyle/>
              <a:p>
                <a:r>
                  <a:rPr lang="zh-CN" altLang="en-US">
                    <a:noFill/>
                  </a:rPr>
                  <a:t> </a:t>
                </a:r>
              </a:p>
            </p:txBody>
          </p:sp>
        </mc:Fallback>
      </mc:AlternateContent>
      <p:sp>
        <p:nvSpPr>
          <p:cNvPr id="16" name="左大括号 15"/>
          <p:cNvSpPr/>
          <p:nvPr/>
        </p:nvSpPr>
        <p:spPr>
          <a:xfrm>
            <a:off x="7094186" y="2210985"/>
            <a:ext cx="184539" cy="954261"/>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7" name="文本框 16"/>
          <p:cNvSpPr txBox="1"/>
          <p:nvPr/>
        </p:nvSpPr>
        <p:spPr>
          <a:xfrm>
            <a:off x="9605726" y="2171911"/>
            <a:ext cx="2441418" cy="307777"/>
          </a:xfrm>
          <a:prstGeom prst="rect">
            <a:avLst/>
          </a:prstGeom>
          <a:noFill/>
        </p:spPr>
        <p:txBody>
          <a:bodyPr wrap="square" rtlCol="0">
            <a:spAutoFit/>
          </a:bodyPr>
          <a:lstStyle/>
          <a:p>
            <a:r>
              <a:rPr lang="zh-CN" altLang="en-US" sz="1400" dirty="0" smtClean="0">
                <a:solidFill>
                  <a:srgbClr val="FF0000"/>
                </a:solidFill>
              </a:rPr>
              <a:t>（分类正确的，权重值减小）</a:t>
            </a:r>
            <a:endParaRPr lang="zh-CN" altLang="en-US" sz="1400" dirty="0">
              <a:solidFill>
                <a:srgbClr val="FF0000"/>
              </a:solidFill>
            </a:endParaRPr>
          </a:p>
        </p:txBody>
      </p:sp>
      <p:sp>
        <p:nvSpPr>
          <p:cNvPr id="18" name="矩形 17"/>
          <p:cNvSpPr/>
          <p:nvPr/>
        </p:nvSpPr>
        <p:spPr>
          <a:xfrm>
            <a:off x="9701340" y="2825199"/>
            <a:ext cx="2518638" cy="307777"/>
          </a:xfrm>
          <a:prstGeom prst="rect">
            <a:avLst/>
          </a:prstGeom>
        </p:spPr>
        <p:txBody>
          <a:bodyPr wrap="none">
            <a:spAutoFit/>
          </a:bodyPr>
          <a:lstStyle/>
          <a:p>
            <a:r>
              <a:rPr lang="zh-CN" altLang="en-US" sz="1400" dirty="0" smtClean="0">
                <a:solidFill>
                  <a:srgbClr val="FF0000"/>
                </a:solidFill>
              </a:rPr>
              <a:t>（分类错误的，权重值增大）</a:t>
            </a:r>
            <a:endParaRPr lang="zh-CN" altLang="en-US" sz="1400" dirty="0">
              <a:solidFill>
                <a:srgbClr val="FF0000"/>
              </a:solidFill>
            </a:endParaRPr>
          </a:p>
        </p:txBody>
      </p:sp>
      <mc:AlternateContent xmlns:mc="http://schemas.openxmlformats.org/markup-compatibility/2006">
        <mc:Choice xmlns:a14="http://schemas.microsoft.com/office/drawing/2010/main" Requires="a14">
          <p:sp>
            <p:nvSpPr>
              <p:cNvPr id="19" name="文本框 18"/>
              <p:cNvSpPr txBox="1"/>
              <p:nvPr/>
            </p:nvSpPr>
            <p:spPr>
              <a:xfrm>
                <a:off x="5876548" y="3403747"/>
                <a:ext cx="5610323" cy="1640706"/>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𝑚</m:t>
                        </m:r>
                      </m:sub>
                    </m:sSub>
                  </m:oMath>
                </a14:m>
                <a:r>
                  <a:rPr lang="zh-CN" altLang="en-US" dirty="0" smtClean="0"/>
                  <a:t>是规范化因子，使</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m:rPr>
                            <m:sty m:val="p"/>
                          </m:rPr>
                          <a:rPr lang="en-US" altLang="zh-CN" i="1">
                            <a:latin typeface="Cambria Math" panose="02040503050406030204" pitchFamily="18" charset="0"/>
                          </a:rPr>
                          <m:t>m</m:t>
                        </m:r>
                        <m:r>
                          <a:rPr lang="en-US" altLang="zh-CN" b="0" i="1" smtClean="0">
                            <a:latin typeface="Cambria Math" panose="02040503050406030204" pitchFamily="18" charset="0"/>
                          </a:rPr>
                          <m:t>+1</m:t>
                        </m:r>
                      </m:sub>
                    </m:sSub>
                  </m:oMath>
                </a14:m>
                <a:r>
                  <a:rPr lang="zh-CN" altLang="en-US" dirty="0" smtClean="0"/>
                  <a:t>成为一个概率分布</a:t>
                </a:r>
                <a:endParaRPr lang="en-US" altLang="zh-CN" dirty="0" smtClean="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𝑚𝑖</m:t>
                              </m:r>
                            </m:sub>
                          </m:sSub>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rPr>
                                <m:t>𝑚</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nary>
                    </m:oMath>
                  </m:oMathPara>
                </a14:m>
                <a:endParaRPr lang="en-US" altLang="zh-CN" dirty="0" smtClean="0"/>
              </a:p>
              <a:p>
                <a:r>
                  <a:rPr lang="zh-CN" altLang="en-US" sz="1600" dirty="0" smtClean="0">
                    <a:solidFill>
                      <a:srgbClr val="FF0000"/>
                    </a:solidFill>
                  </a:rPr>
                  <a:t>循环终止的条件是：某个基本分类器的误差等于</a:t>
                </a:r>
                <a:r>
                  <a:rPr lang="en-US" altLang="zh-CN" sz="1600" dirty="0" smtClean="0">
                    <a:solidFill>
                      <a:srgbClr val="FF0000"/>
                    </a:solidFill>
                  </a:rPr>
                  <a:t>0</a:t>
                </a:r>
                <a:r>
                  <a:rPr lang="zh-CN" altLang="en-US" sz="1600" dirty="0" smtClean="0">
                    <a:solidFill>
                      <a:srgbClr val="FF0000"/>
                    </a:solidFill>
                  </a:rPr>
                  <a:t>或者达到了基本分类器数目的最大值</a:t>
                </a:r>
                <a:endParaRPr lang="en-US" altLang="zh-CN" sz="1600" dirty="0" smtClean="0">
                  <a:solidFill>
                    <a:srgbClr val="FF0000"/>
                  </a:solidFill>
                </a:endParaRPr>
              </a:p>
            </p:txBody>
          </p:sp>
        </mc:Choice>
        <mc:Fallback>
          <p:sp>
            <p:nvSpPr>
              <p:cNvPr id="19" name="文本框 18"/>
              <p:cNvSpPr txBox="1">
                <a:spLocks noRot="1" noChangeAspect="1" noMove="1" noResize="1" noEditPoints="1" noAdjustHandles="1" noChangeArrowheads="1" noChangeShapeType="1" noTextEdit="1"/>
              </p:cNvSpPr>
              <p:nvPr/>
            </p:nvSpPr>
            <p:spPr>
              <a:xfrm>
                <a:off x="5876548" y="3403747"/>
                <a:ext cx="5610323" cy="1640706"/>
              </a:xfrm>
              <a:prstGeom prst="rect">
                <a:avLst/>
              </a:prstGeom>
              <a:blipFill>
                <a:blip r:embed="rId10"/>
                <a:stretch>
                  <a:fillRect l="-543" t="-1852" b="-370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p:cNvSpPr txBox="1"/>
              <p:nvPr/>
            </p:nvSpPr>
            <p:spPr>
              <a:xfrm>
                <a:off x="9278013" y="3928048"/>
                <a:ext cx="2382760" cy="615553"/>
              </a:xfrm>
              <a:prstGeom prst="rect">
                <a:avLst/>
              </a:prstGeom>
              <a:noFill/>
            </p:spPr>
            <p:txBody>
              <a:bodyPr wrap="square" rtlCol="0">
                <a:spAutoFit/>
              </a:bodyPr>
              <a:lstStyle/>
              <a:p>
                <a:r>
                  <a:rPr lang="en-US" altLang="zh-CN" sz="1600" dirty="0">
                    <a:solidFill>
                      <a:srgbClr val="FF0000"/>
                    </a:solidFill>
                  </a:rPr>
                  <a:t>(</a:t>
                </a:r>
                <a14:m>
                  <m:oMath xmlns:m="http://schemas.openxmlformats.org/officeDocument/2006/math">
                    <m:sSub>
                      <m:sSubPr>
                        <m:ctrlPr>
                          <a:rPr lang="en-US" altLang="zh-CN" sz="1600" i="1">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𝐷</m:t>
                        </m:r>
                      </m:e>
                      <m:sub>
                        <m:r>
                          <a:rPr lang="en-US" altLang="zh-CN" sz="1600" i="1">
                            <a:solidFill>
                              <a:srgbClr val="FF0000"/>
                            </a:solidFill>
                            <a:latin typeface="Cambria Math" panose="02040503050406030204" pitchFamily="18" charset="0"/>
                          </a:rPr>
                          <m:t>𝑚</m:t>
                        </m:r>
                        <m:r>
                          <a:rPr lang="en-US" altLang="zh-CN" sz="1600" i="1">
                            <a:solidFill>
                              <a:srgbClr val="FF0000"/>
                            </a:solidFill>
                            <a:latin typeface="Cambria Math" panose="02040503050406030204" pitchFamily="18" charset="0"/>
                          </a:rPr>
                          <m:t>+1</m:t>
                        </m:r>
                      </m:sub>
                    </m:sSub>
                  </m:oMath>
                </a14:m>
                <a:r>
                  <a:rPr lang="zh-CN" altLang="en-US" sz="1600" dirty="0">
                    <a:solidFill>
                      <a:srgbClr val="FF0000"/>
                    </a:solidFill>
                  </a:rPr>
                  <a:t>中权重相加之和</a:t>
                </a:r>
                <a:r>
                  <a:rPr lang="en-US" altLang="zh-CN" sz="1600" dirty="0">
                    <a:solidFill>
                      <a:srgbClr val="FF0000"/>
                    </a:solidFill>
                  </a:rPr>
                  <a:t>)</a:t>
                </a:r>
              </a:p>
              <a:p>
                <a:endParaRPr lang="zh-CN" altLang="en-US" dirty="0"/>
              </a:p>
            </p:txBody>
          </p:sp>
        </mc:Choice>
        <mc:Fallback>
          <p:sp>
            <p:nvSpPr>
              <p:cNvPr id="20" name="文本框 19"/>
              <p:cNvSpPr txBox="1">
                <a:spLocks noRot="1" noChangeAspect="1" noMove="1" noResize="1" noEditPoints="1" noAdjustHandles="1" noChangeArrowheads="1" noChangeShapeType="1" noTextEdit="1"/>
              </p:cNvSpPr>
              <p:nvPr/>
            </p:nvSpPr>
            <p:spPr>
              <a:xfrm>
                <a:off x="9278013" y="3928048"/>
                <a:ext cx="2382760" cy="615553"/>
              </a:xfrm>
              <a:prstGeom prst="rect">
                <a:avLst/>
              </a:prstGeom>
              <a:blipFill>
                <a:blip r:embed="rId11"/>
                <a:stretch>
                  <a:fillRect l="-1535" t="-297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p:cNvSpPr txBox="1"/>
              <p:nvPr/>
            </p:nvSpPr>
            <p:spPr>
              <a:xfrm>
                <a:off x="5492104" y="5048545"/>
                <a:ext cx="6965228" cy="1706942"/>
              </a:xfrm>
              <a:prstGeom prst="rect">
                <a:avLst/>
              </a:prstGeom>
              <a:noFill/>
            </p:spPr>
            <p:txBody>
              <a:bodyPr wrap="square" rtlCol="0">
                <a:spAutoFit/>
              </a:bodyPr>
              <a:lstStyle/>
              <a:p>
                <a:r>
                  <a:rPr lang="zh-CN" altLang="en-US" dirty="0" smtClean="0"/>
                  <a:t>（</a:t>
                </a:r>
                <a:r>
                  <a:rPr lang="en-US" altLang="zh-CN" dirty="0" smtClean="0"/>
                  <a:t>4</a:t>
                </a:r>
                <a:r>
                  <a:rPr lang="zh-CN" altLang="en-US" dirty="0" smtClean="0"/>
                  <a:t>）构建基本分类器的线性组合：</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𝑀</m:t>
                        </m:r>
                      </m:sup>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𝑚</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nary>
                  </m:oMath>
                </a14:m>
                <a:endParaRPr lang="en-US" altLang="zh-CN" dirty="0" smtClean="0"/>
              </a:p>
              <a:p>
                <a:endParaRPr lang="en-US" altLang="zh-CN" dirty="0" smtClean="0"/>
              </a:p>
              <a:p>
                <a:r>
                  <a:rPr lang="zh-CN" altLang="en-US" dirty="0" smtClean="0"/>
                  <a:t>得到最终分类器：</a:t>
                </a:r>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𝑠𝑖𝑔𝑛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𝑠𝑖𝑔𝑛</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𝑀</m:t>
                          </m:r>
                        </m:sup>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𝑚</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oMath>
                  </m:oMathPara>
                </a14:m>
                <a:endParaRPr lang="zh-CN" altLang="en-US" dirty="0"/>
              </a:p>
            </p:txBody>
          </p:sp>
        </mc:Choice>
        <mc:Fallback>
          <p:sp>
            <p:nvSpPr>
              <p:cNvPr id="21" name="文本框 20"/>
              <p:cNvSpPr txBox="1">
                <a:spLocks noRot="1" noChangeAspect="1" noMove="1" noResize="1" noEditPoints="1" noAdjustHandles="1" noChangeArrowheads="1" noChangeShapeType="1" noTextEdit="1"/>
              </p:cNvSpPr>
              <p:nvPr/>
            </p:nvSpPr>
            <p:spPr>
              <a:xfrm>
                <a:off x="5492104" y="5048545"/>
                <a:ext cx="6965228" cy="1706942"/>
              </a:xfrm>
              <a:prstGeom prst="rect">
                <a:avLst/>
              </a:prstGeom>
              <a:blipFill>
                <a:blip r:embed="rId12"/>
                <a:stretch>
                  <a:fillRect l="-787" t="-25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375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randombar(horizontal)">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p:bldP spid="13" grpId="0"/>
      <p:bldP spid="14" grpId="0"/>
      <p:bldP spid="15" grpId="0"/>
      <p:bldP spid="16" grpId="0" animBg="1"/>
      <p:bldP spid="17" grpId="0"/>
      <p:bldP spid="18" grpId="0"/>
      <p:bldP spid="19" grpId="0"/>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dirty="0"/>
              <a:t>3</a:t>
            </a:r>
            <a:r>
              <a:rPr lang="en-US" altLang="zh-CN" dirty="0" smtClean="0"/>
              <a:t>.1 AdaBoost</a:t>
            </a:r>
            <a:r>
              <a:rPr lang="zh-CN" altLang="en-US" dirty="0"/>
              <a:t>算法</a:t>
            </a:r>
            <a:endParaRPr lang="zh-CN" altLang="en-US" dirty="0"/>
          </a:p>
        </p:txBody>
      </p:sp>
      <p:sp>
        <p:nvSpPr>
          <p:cNvPr id="5" name="内容占位符 2"/>
          <p:cNvSpPr>
            <a:spLocks noGrp="1"/>
          </p:cNvSpPr>
          <p:nvPr>
            <p:ph idx="1"/>
          </p:nvPr>
        </p:nvSpPr>
        <p:spPr>
          <a:xfrm>
            <a:off x="838200" y="1825625"/>
            <a:ext cx="10515600" cy="4351338"/>
          </a:xfrm>
        </p:spPr>
        <p:txBody>
          <a:bodyPr/>
          <a:lstStyle/>
          <a:p>
            <a:r>
              <a:rPr lang="zh-CN" altLang="en-US" dirty="0" smtClean="0"/>
              <a:t>权重如何对弱分类器的分类产生影响？</a:t>
            </a:r>
            <a:endParaRPr lang="en-US" altLang="zh-CN" dirty="0" smtClean="0"/>
          </a:p>
          <a:p>
            <a:endParaRPr lang="en-US" altLang="zh-CN" dirty="0" smtClean="0"/>
          </a:p>
          <a:p>
            <a:pPr marL="457200" lvl="1" indent="0">
              <a:buNone/>
            </a:pPr>
            <a:r>
              <a:rPr lang="en-US" altLang="zh-CN" dirty="0" smtClean="0"/>
              <a:t>1.	</a:t>
            </a:r>
            <a:r>
              <a:rPr lang="zh-CN" altLang="en-US" dirty="0" smtClean="0"/>
              <a:t>通过修改弱分类器的代码，使它支持带权值的训练样本</a:t>
            </a:r>
            <a:endParaRPr lang="en-US" altLang="zh-CN" dirty="0" smtClean="0"/>
          </a:p>
          <a:p>
            <a:pPr marL="457200" lvl="1" indent="0">
              <a:buNone/>
            </a:pPr>
            <a:r>
              <a:rPr lang="en-US" altLang="zh-CN" dirty="0" smtClean="0"/>
              <a:t> 	      </a:t>
            </a:r>
            <a:r>
              <a:rPr lang="zh-CN" altLang="en-US" dirty="0" smtClean="0"/>
              <a:t>比如线性回归模型，原来的损失函数是</a:t>
            </a:r>
            <a:r>
              <a:rPr lang="en-US" altLang="zh-CN" dirty="0" smtClean="0"/>
              <a:t>cost(x)</a:t>
            </a:r>
            <a:r>
              <a:rPr lang="zh-CN" altLang="en-US" dirty="0" smtClean="0"/>
              <a:t>，修改为</a:t>
            </a:r>
            <a:r>
              <a:rPr lang="en-US" altLang="zh-CN" dirty="0" smtClean="0"/>
              <a:t>w*cost(x);</a:t>
            </a:r>
          </a:p>
          <a:p>
            <a:pPr marL="457200" lvl="1" indent="0">
              <a:buNone/>
            </a:pPr>
            <a:r>
              <a:rPr lang="en-US" altLang="zh-CN" dirty="0" smtClean="0"/>
              <a:t>           </a:t>
            </a:r>
            <a:r>
              <a:rPr lang="zh-CN" altLang="en-US" dirty="0" smtClean="0"/>
              <a:t>对于树模型，通过修改信息增益，引入权值。</a:t>
            </a:r>
            <a:endParaRPr lang="en-US" altLang="zh-CN" dirty="0" smtClean="0"/>
          </a:p>
          <a:p>
            <a:pPr marL="457200" lvl="1" indent="0">
              <a:buNone/>
            </a:pPr>
            <a:endParaRPr lang="en-US" altLang="zh-CN" dirty="0" smtClean="0"/>
          </a:p>
          <a:p>
            <a:pPr marL="457200" lvl="1" indent="0">
              <a:buNone/>
            </a:pPr>
            <a:r>
              <a:rPr lang="en-US" altLang="zh-CN" dirty="0" smtClean="0"/>
              <a:t>2.	</a:t>
            </a:r>
            <a:r>
              <a:rPr lang="zh-CN" altLang="en-US" dirty="0" smtClean="0"/>
              <a:t>可以对训练样本进行</a:t>
            </a:r>
            <a:r>
              <a:rPr lang="en-US" altLang="zh-CN" dirty="0" smtClean="0"/>
              <a:t>bootstrap</a:t>
            </a:r>
            <a:r>
              <a:rPr lang="zh-CN" altLang="en-US" dirty="0" smtClean="0"/>
              <a:t>采样，</a:t>
            </a:r>
            <a:r>
              <a:rPr lang="zh-CN" altLang="en-US" dirty="0"/>
              <a:t>样本</a:t>
            </a:r>
            <a:r>
              <a:rPr lang="zh-CN" altLang="en-US" dirty="0" smtClean="0"/>
              <a:t>的权值就是它可以被抽中的概率。</a:t>
            </a:r>
            <a:endParaRPr lang="en-US" altLang="zh-CN" dirty="0" smtClean="0"/>
          </a:p>
        </p:txBody>
      </p:sp>
    </p:spTree>
    <p:extLst>
      <p:ext uri="{BB962C8B-B14F-4D97-AF65-F5344CB8AC3E}">
        <p14:creationId xmlns:p14="http://schemas.microsoft.com/office/powerpoint/2010/main" val="139501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dirty="0"/>
              <a:t>3.1 </a:t>
            </a:r>
            <a:r>
              <a:rPr lang="en-US" altLang="zh-CN" dirty="0" smtClean="0"/>
              <a:t>AdaBoost</a:t>
            </a:r>
            <a:r>
              <a:rPr lang="zh-CN" altLang="en-US" dirty="0"/>
              <a:t>算法</a:t>
            </a:r>
            <a:endParaRPr lang="zh-CN" altLang="en-US" dirty="0"/>
          </a:p>
        </p:txBody>
      </p:sp>
      <mc:AlternateContent xmlns:mc="http://schemas.openxmlformats.org/markup-compatibility/2006">
        <mc:Choice xmlns:a14="http://schemas.microsoft.com/office/drawing/2010/main" Requires="a14">
          <p:sp>
            <p:nvSpPr>
              <p:cNvPr id="5" name="内容占位符 2"/>
              <p:cNvSpPr>
                <a:spLocks noGrp="1"/>
              </p:cNvSpPr>
              <p:nvPr>
                <p:ph idx="1"/>
              </p:nvPr>
            </p:nvSpPr>
            <p:spPr>
              <a:xfrm>
                <a:off x="838200" y="1825625"/>
                <a:ext cx="10515600" cy="4351338"/>
              </a:xfrm>
            </p:spPr>
            <p:txBody>
              <a:bodyPr>
                <a:normAutofit/>
              </a:bodyPr>
              <a:lstStyle/>
              <a:p>
                <a:r>
                  <a:rPr lang="en-US" altLang="zh-CN" dirty="0" smtClean="0"/>
                  <a:t>AdaBoost</a:t>
                </a:r>
                <a:r>
                  <a:rPr lang="zh-CN" altLang="en-US" dirty="0" smtClean="0"/>
                  <a:t>的例子：</a:t>
                </a:r>
                <a:endParaRPr lang="en-US" altLang="zh-CN" dirty="0" smtClean="0"/>
              </a:p>
              <a:p>
                <a:pPr marL="0" indent="0">
                  <a:buNone/>
                </a:pPr>
                <a:endParaRPr lang="en-US" altLang="zh-CN" sz="1800" dirty="0" smtClean="0"/>
              </a:p>
              <a:p>
                <a:pPr marL="0" indent="0">
                  <a:buNone/>
                </a:pPr>
                <a:r>
                  <a:rPr lang="zh-CN" altLang="en-US" sz="1800" dirty="0" smtClean="0"/>
                  <a:t>弱分类器的算法是由</a:t>
                </a:r>
                <a:r>
                  <a:rPr lang="en-US" altLang="zh-CN" sz="1800" dirty="0" smtClean="0"/>
                  <a:t>x&lt;v</a:t>
                </a:r>
                <a:r>
                  <a:rPr lang="zh-CN" altLang="en-US" sz="1800" dirty="0" smtClean="0"/>
                  <a:t>或者</a:t>
                </a:r>
                <a:r>
                  <a:rPr lang="en-US" altLang="zh-CN" sz="1800" dirty="0" smtClean="0"/>
                  <a:t>x&gt;v</a:t>
                </a:r>
                <a:r>
                  <a:rPr lang="zh-CN" altLang="en-US" sz="1800" dirty="0" smtClean="0"/>
                  <a:t>产生，阈值</a:t>
                </a:r>
                <a:r>
                  <a:rPr lang="en-US" altLang="zh-CN" sz="1800" dirty="0" smtClean="0"/>
                  <a:t>v</a:t>
                </a:r>
                <a:r>
                  <a:rPr lang="zh-CN" altLang="en-US" sz="1800" dirty="0" smtClean="0"/>
                  <a:t>使该分类器在训练数据集分类误差率最低。</a:t>
                </a:r>
                <a:endParaRPr lang="en-US" altLang="zh-CN" sz="1800" dirty="0" smtClean="0"/>
              </a:p>
              <a:p>
                <a:pPr marL="342900" indent="-342900">
                  <a:buFont typeface="+mj-lt"/>
                  <a:buAutoNum type="arabicPeriod"/>
                </a:pPr>
                <a:r>
                  <a:rPr lang="zh-CN" altLang="en-US" sz="1800" dirty="0" smtClean="0"/>
                  <a:t>初始化</a:t>
                </a:r>
                <a:r>
                  <a:rPr lang="zh-CN" altLang="en-US" sz="1800" dirty="0" smtClean="0"/>
                  <a:t>数据权值分布：</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𝐷</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0.1,0.1,…0.1</m:t>
                        </m:r>
                      </m:e>
                    </m:d>
                  </m:oMath>
                </a14:m>
                <a:endParaRPr lang="en-US" altLang="zh-CN" sz="1800" b="0" dirty="0" smtClean="0"/>
              </a:p>
              <a:p>
                <a:pPr marL="342900" indent="-342900">
                  <a:buFont typeface="+mj-lt"/>
                  <a:buAutoNum type="arabicPeriod"/>
                </a:pPr>
                <a:r>
                  <a:rPr lang="zh-CN" altLang="en-US" sz="1800" dirty="0" smtClean="0"/>
                  <a:t>对</a:t>
                </a:r>
                <a:r>
                  <a:rPr lang="en-US" altLang="zh-CN" sz="1800" dirty="0" smtClean="0"/>
                  <a:t>m=1</a:t>
                </a:r>
                <a:r>
                  <a:rPr lang="zh-CN" altLang="en-US" sz="1800" dirty="0" smtClean="0"/>
                  <a:t>，在阈值</a:t>
                </a:r>
                <a:r>
                  <a:rPr lang="en-US" altLang="zh-CN" sz="1800" dirty="0" smtClean="0"/>
                  <a:t>v</a:t>
                </a:r>
                <a:r>
                  <a:rPr lang="zh-CN" altLang="en-US" sz="1800" dirty="0" smtClean="0"/>
                  <a:t>取</a:t>
                </a:r>
                <a:r>
                  <a:rPr lang="en-US" altLang="zh-CN" sz="1800" dirty="0" smtClean="0"/>
                  <a:t>2.5</a:t>
                </a:r>
                <a:r>
                  <a:rPr lang="zh-CN" altLang="en-US" sz="1800" dirty="0" smtClean="0"/>
                  <a:t>时分类误差最低，故</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𝐺</m:t>
                        </m:r>
                      </m:e>
                      <m:sub>
                        <m:r>
                          <a:rPr lang="en-US" altLang="zh-CN" sz="1800" b="0" i="1" smtClean="0">
                            <a:latin typeface="Cambria Math" panose="02040503050406030204" pitchFamily="18" charset="0"/>
                          </a:rPr>
                          <m:t>1</m:t>
                        </m:r>
                      </m:sub>
                    </m:sSub>
                    <m:d>
                      <m:dPr>
                        <m:ctrlPr>
                          <a:rPr lang="en-US" altLang="zh-CN" sz="1800" b="0" i="1" smtClean="0">
                            <a:latin typeface="Cambria Math" panose="02040503050406030204" pitchFamily="18" charset="0"/>
                          </a:rPr>
                        </m:ctrlPr>
                      </m:dPr>
                      <m:e>
                        <m:r>
                          <m:rPr>
                            <m:sty m:val="p"/>
                          </m:rPr>
                          <a:rPr lang="en-US" altLang="zh-CN" sz="1800" i="1">
                            <a:latin typeface="Cambria Math" panose="02040503050406030204" pitchFamily="18" charset="0"/>
                          </a:rPr>
                          <m:t>x</m:t>
                        </m:r>
                      </m:e>
                    </m:d>
                    <m:r>
                      <a:rPr lang="en-US" altLang="zh-CN" sz="1800" b="0" i="1" smtClean="0">
                        <a:latin typeface="Cambria Math" panose="02040503050406030204" pitchFamily="18" charset="0"/>
                      </a:rPr>
                      <m:t>=</m:t>
                    </m:r>
                  </m:oMath>
                </a14:m>
                <a:endParaRPr lang="en-US" altLang="zh-CN" sz="1800" b="0" dirty="0" smtClean="0"/>
              </a:p>
              <a:p>
                <a:pPr marL="342900" indent="-342900">
                  <a:buFont typeface="+mj-lt"/>
                  <a:buAutoNum type="arabicPeriod"/>
                </a:pPr>
                <a:r>
                  <a:rPr lang="zh-CN" altLang="en-US" sz="1800" dirty="0" smtClean="0"/>
                  <a:t>在</a:t>
                </a:r>
                <a:r>
                  <a:rPr lang="en-US" altLang="zh-CN" sz="1800" dirty="0" smtClean="0"/>
                  <a:t>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𝐷</m:t>
                        </m:r>
                      </m:e>
                      <m:sub>
                        <m:r>
                          <a:rPr lang="en-US" altLang="zh-CN" sz="1800" b="0" i="1" smtClean="0">
                            <a:latin typeface="Cambria Math" panose="02040503050406030204" pitchFamily="18" charset="0"/>
                          </a:rPr>
                          <m:t>1</m:t>
                        </m:r>
                      </m:sub>
                    </m:sSub>
                  </m:oMath>
                </a14:m>
                <a:r>
                  <a:rPr lang="zh-CN" altLang="en-US" sz="1800" dirty="0" smtClean="0"/>
                  <a:t>上</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𝐺</m:t>
                        </m:r>
                      </m:e>
                      <m:sub>
                        <m:r>
                          <a:rPr lang="en-US" altLang="zh-CN" sz="1800" b="0" i="1" smtClean="0">
                            <a:latin typeface="Cambria Math" panose="02040503050406030204" pitchFamily="18" charset="0"/>
                          </a:rPr>
                          <m:t>1</m:t>
                        </m:r>
                      </m:sub>
                    </m:sSub>
                    <m:d>
                      <m:dPr>
                        <m:ctrlPr>
                          <a:rPr lang="en-US" altLang="zh-CN" sz="1800" b="0" i="1" smtClean="0">
                            <a:latin typeface="Cambria Math" panose="02040503050406030204" pitchFamily="18" charset="0"/>
                          </a:rPr>
                        </m:ctrlPr>
                      </m:dPr>
                      <m:e>
                        <m:r>
                          <m:rPr>
                            <m:sty m:val="p"/>
                          </m:rPr>
                          <a:rPr lang="en-US" altLang="zh-CN" sz="1800" i="1">
                            <a:latin typeface="Cambria Math" panose="02040503050406030204" pitchFamily="18" charset="0"/>
                          </a:rPr>
                          <m:t>x</m:t>
                        </m:r>
                      </m:e>
                    </m:d>
                  </m:oMath>
                </a14:m>
                <a:r>
                  <a:rPr lang="zh-CN" altLang="en-US" sz="1800" dirty="0" smtClean="0"/>
                  <a:t>的误差率</a:t>
                </a:r>
                <a14:m>
                  <m:oMath xmlns:m="http://schemas.openxmlformats.org/officeDocument/2006/math">
                    <m:sSub>
                      <m:sSubPr>
                        <m:ctrlPr>
                          <a:rPr lang="en-US" altLang="zh-CN" sz="1800" i="1" smtClean="0">
                            <a:latin typeface="Cambria Math" panose="02040503050406030204" pitchFamily="18" charset="0"/>
                          </a:rPr>
                        </m:ctrlPr>
                      </m:sSubPr>
                      <m:e>
                        <m:r>
                          <m:rPr>
                            <m:sty m:val="p"/>
                          </m:rPr>
                          <a:rPr lang="en-US" altLang="zh-CN" sz="1800" i="1">
                            <a:latin typeface="Cambria Math" panose="02040503050406030204" pitchFamily="18" charset="0"/>
                          </a:rPr>
                          <m:t>e</m:t>
                        </m:r>
                      </m:e>
                      <m:sub>
                        <m:r>
                          <a:rPr lang="en-US" altLang="zh-CN" sz="1800" b="0" i="1" smtClean="0">
                            <a:latin typeface="Cambria Math" panose="02040503050406030204" pitchFamily="18" charset="0"/>
                          </a:rPr>
                          <m:t>1</m:t>
                        </m:r>
                      </m:sub>
                    </m:sSub>
                    <m:r>
                      <a:rPr lang="en-US" altLang="zh-CN" sz="1800" i="1">
                        <a:latin typeface="Cambria Math" panose="02040503050406030204" pitchFamily="18" charset="0"/>
                      </a:rPr>
                      <m:t>=</m:t>
                    </m:r>
                    <m:r>
                      <a:rPr lang="en-US" altLang="zh-CN" sz="1800" b="0" i="1" smtClean="0">
                        <a:latin typeface="Cambria Math" panose="02040503050406030204" pitchFamily="18" charset="0"/>
                      </a:rPr>
                      <m:t>𝑃</m:t>
                    </m:r>
                    <m:d>
                      <m:dPr>
                        <m:ctrlPr>
                          <a:rPr lang="en-US" altLang="zh-CN" sz="1800" b="0" i="1" smtClean="0">
                            <a:latin typeface="Cambria Math" panose="02040503050406030204" pitchFamily="18" charset="0"/>
                          </a:rPr>
                        </m:ctrlPr>
                      </m:dPr>
                      <m:e>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𝐺</m:t>
                            </m:r>
                          </m:e>
                          <m:sub>
                            <m:r>
                              <a:rPr lang="en-US" altLang="zh-CN" sz="1800" b="0" i="1" smtClean="0">
                                <a:latin typeface="Cambria Math" panose="02040503050406030204" pitchFamily="18" charset="0"/>
                              </a:rPr>
                              <m:t>1</m:t>
                            </m:r>
                          </m:sub>
                        </m:sSub>
                        <m:d>
                          <m:dPr>
                            <m:ctrlPr>
                              <a:rPr lang="en-US" altLang="zh-CN" sz="1800" b="0" i="1" smtClean="0">
                                <a:latin typeface="Cambria Math" panose="02040503050406030204" pitchFamily="18" charset="0"/>
                              </a:rPr>
                            </m:ctrlPr>
                          </m:dPr>
                          <m:e>
                            <m:r>
                              <m:rPr>
                                <m:sty m:val="p"/>
                              </m:rPr>
                              <a:rPr lang="en-US" altLang="zh-CN" sz="1800" i="1">
                                <a:latin typeface="Cambria Math" panose="02040503050406030204" pitchFamily="18" charset="0"/>
                              </a:rPr>
                              <m:t>x</m:t>
                            </m:r>
                          </m:e>
                        </m:d>
                        <m:r>
                          <a:rPr lang="en-US" altLang="zh-CN" sz="1800" i="1" smtClean="0">
                            <a:latin typeface="Cambria Math" panose="02040503050406030204" pitchFamily="18" charset="0"/>
                            <a:ea typeface="Cambria Math" panose="02040503050406030204" pitchFamily="18" charset="0"/>
                          </a:rPr>
                          <m:t>≠</m:t>
                        </m:r>
                        <m:sSub>
                          <m:sSubPr>
                            <m:ctrlPr>
                              <a:rPr lang="en-US" altLang="zh-CN" sz="180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𝑦</m:t>
                            </m:r>
                          </m:e>
                          <m:sub>
                            <m:r>
                              <a:rPr lang="en-US" altLang="zh-CN" sz="1800" b="0" i="1" smtClean="0">
                                <a:latin typeface="Cambria Math" panose="02040503050406030204" pitchFamily="18" charset="0"/>
                                <a:ea typeface="Cambria Math" panose="02040503050406030204" pitchFamily="18" charset="0"/>
                              </a:rPr>
                              <m:t>𝑖</m:t>
                            </m:r>
                          </m:sub>
                        </m:sSub>
                      </m:e>
                    </m:d>
                    <m:r>
                      <a:rPr lang="en-US" altLang="zh-CN" sz="1800" b="0" i="1" smtClean="0">
                        <a:latin typeface="Cambria Math" panose="02040503050406030204" pitchFamily="18" charset="0"/>
                      </a:rPr>
                      <m:t>=0.3</m:t>
                    </m:r>
                  </m:oMath>
                </a14:m>
                <a:endParaRPr lang="en-US" altLang="zh-CN" sz="1800" dirty="0" smtClean="0"/>
              </a:p>
              <a:p>
                <a:pPr marL="342900" indent="-342900">
                  <a:buFont typeface="+mj-lt"/>
                  <a:buAutoNum type="arabicPeriod"/>
                </a:pPr>
                <a:r>
                  <a:rPr lang="zh-CN" altLang="en-US" sz="1800" dirty="0"/>
                  <a:t>计算</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𝐺</m:t>
                        </m:r>
                      </m:e>
                      <m:sub>
                        <m:r>
                          <a:rPr lang="en-US" altLang="zh-CN" sz="1800" b="0" i="1" smtClean="0">
                            <a:latin typeface="Cambria Math" panose="02040503050406030204" pitchFamily="18" charset="0"/>
                          </a:rPr>
                          <m:t>1</m:t>
                        </m:r>
                      </m:sub>
                    </m:sSub>
                    <m:d>
                      <m:dPr>
                        <m:ctrlPr>
                          <a:rPr lang="en-US" altLang="zh-CN" sz="1800" b="0" i="1" smtClean="0">
                            <a:latin typeface="Cambria Math" panose="02040503050406030204" pitchFamily="18" charset="0"/>
                          </a:rPr>
                        </m:ctrlPr>
                      </m:dPr>
                      <m:e>
                        <m:r>
                          <m:rPr>
                            <m:sty m:val="p"/>
                          </m:rPr>
                          <a:rPr lang="en-US" altLang="zh-CN" sz="1800" i="1">
                            <a:latin typeface="Cambria Math" panose="02040503050406030204" pitchFamily="18" charset="0"/>
                          </a:rPr>
                          <m:t>x</m:t>
                        </m:r>
                      </m:e>
                    </m:d>
                  </m:oMath>
                </a14:m>
                <a:r>
                  <a:rPr lang="zh-CN" altLang="en-US" sz="1800" dirty="0" smtClean="0"/>
                  <a:t>的系数：</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𝛼</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f>
                      <m:fPr>
                        <m:ctrlPr>
                          <a:rPr lang="en-US" altLang="zh-CN" sz="1800" i="1" smtClean="0">
                            <a:latin typeface="Cambria Math" panose="02040503050406030204" pitchFamily="18" charset="0"/>
                          </a:rPr>
                        </m:ctrlPr>
                      </m:fPr>
                      <m:num>
                        <m:r>
                          <a:rPr lang="en-US" altLang="zh-CN" sz="1800" i="1">
                            <a:latin typeface="Cambria Math" panose="02040503050406030204" pitchFamily="18" charset="0"/>
                          </a:rPr>
                          <m:t>1</m:t>
                        </m:r>
                      </m:num>
                      <m:den>
                        <m:r>
                          <a:rPr lang="en-US" altLang="zh-CN" sz="1800" i="1">
                            <a:latin typeface="Cambria Math" panose="02040503050406030204" pitchFamily="18" charset="0"/>
                          </a:rPr>
                          <m:t>2</m:t>
                        </m:r>
                      </m:den>
                    </m:f>
                    <m:r>
                      <a:rPr lang="en-US" altLang="zh-CN" sz="1800" b="0" i="1" smtClean="0">
                        <a:latin typeface="Cambria Math" panose="02040503050406030204" pitchFamily="18" charset="0"/>
                      </a:rPr>
                      <m:t>𝑙𝑛</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𝑒</m:t>
                            </m:r>
                          </m:e>
                          <m:sub>
                            <m:r>
                              <a:rPr lang="en-US" altLang="zh-CN" sz="1800" b="0" i="1" smtClean="0">
                                <a:latin typeface="Cambria Math" panose="02040503050406030204" pitchFamily="18" charset="0"/>
                              </a:rPr>
                              <m:t>1</m:t>
                            </m:r>
                          </m:sub>
                        </m:sSub>
                      </m:num>
                      <m:den>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𝑒</m:t>
                            </m:r>
                          </m:e>
                          <m:sub>
                            <m:r>
                              <a:rPr lang="en-US" altLang="zh-CN" sz="1800" b="0" i="1" smtClean="0">
                                <a:latin typeface="Cambria Math" panose="02040503050406030204" pitchFamily="18" charset="0"/>
                              </a:rPr>
                              <m:t>1</m:t>
                            </m:r>
                          </m:sub>
                        </m:sSub>
                      </m:den>
                    </m:f>
                    <m:r>
                      <a:rPr lang="en-US" altLang="zh-CN" sz="1800" b="0" i="1" smtClean="0">
                        <a:latin typeface="Cambria Math" panose="02040503050406030204" pitchFamily="18" charset="0"/>
                      </a:rPr>
                      <m:t>=0.4236</m:t>
                    </m:r>
                  </m:oMath>
                </a14:m>
                <a:endParaRPr lang="en-US" altLang="zh-CN" sz="1800" dirty="0" smtClean="0"/>
              </a:p>
              <a:p>
                <a:pPr marL="342900" indent="-342900">
                  <a:buFont typeface="+mj-lt"/>
                  <a:buAutoNum type="arabicPeriod"/>
                </a:pPr>
                <a:r>
                  <a:rPr lang="zh-CN" altLang="en-US" sz="1800" dirty="0" smtClean="0"/>
                  <a:t>更新训练数据的权值分布：</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𝐷</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oMath>
                </a14:m>
                <a:r>
                  <a:rPr lang="zh-CN" altLang="en-US" sz="1800" dirty="0" smtClean="0"/>
                  <a:t>（</a:t>
                </a:r>
                <a:r>
                  <a:rPr lang="en-US" altLang="zh-CN" sz="1800" dirty="0" smtClean="0"/>
                  <a:t>0.07143,</a:t>
                </a:r>
                <a:r>
                  <a:rPr lang="en-US" altLang="zh-CN" sz="1800" dirty="0"/>
                  <a:t> 0.07143, 0.07143, 0.07143, 0.07143, </a:t>
                </a:r>
                <a:r>
                  <a:rPr lang="en-US" altLang="zh-CN" sz="1800" dirty="0" smtClean="0"/>
                  <a:t>0.07143,</a:t>
                </a:r>
                <a:r>
                  <a:rPr lang="en-US" altLang="zh-CN" sz="1800" dirty="0" smtClean="0">
                    <a:solidFill>
                      <a:srgbClr val="FF0000"/>
                    </a:solidFill>
                  </a:rPr>
                  <a:t>0.1667</a:t>
                </a:r>
                <a:r>
                  <a:rPr lang="en-US" altLang="zh-CN" sz="1800" dirty="0" smtClean="0"/>
                  <a:t>, </a:t>
                </a:r>
                <a:r>
                  <a:rPr lang="en-US" altLang="zh-CN" sz="1800" dirty="0">
                    <a:solidFill>
                      <a:srgbClr val="FF0000"/>
                    </a:solidFill>
                  </a:rPr>
                  <a:t>0.1667</a:t>
                </a:r>
                <a:r>
                  <a:rPr lang="en-US" altLang="zh-CN" sz="1800" dirty="0" smtClean="0"/>
                  <a:t>,</a:t>
                </a:r>
                <a:r>
                  <a:rPr lang="en-US" altLang="zh-CN" sz="1800" dirty="0"/>
                  <a:t> </a:t>
                </a:r>
                <a:r>
                  <a:rPr lang="en-US" altLang="zh-CN" sz="1800" dirty="0" smtClean="0">
                    <a:solidFill>
                      <a:srgbClr val="FF0000"/>
                    </a:solidFill>
                  </a:rPr>
                  <a:t>0.1667</a:t>
                </a:r>
                <a:r>
                  <a:rPr lang="en-US" altLang="zh-CN" sz="1800" dirty="0" smtClean="0"/>
                  <a:t>,0.07143 </a:t>
                </a:r>
                <a:r>
                  <a:rPr lang="zh-CN" altLang="en-US" sz="1800" dirty="0" smtClean="0"/>
                  <a:t>）</a:t>
                </a:r>
                <a:endParaRPr lang="en-US" altLang="zh-CN" sz="1800" dirty="0" smtClean="0"/>
              </a:p>
              <a:p>
                <a:pPr marL="342900" indent="-342900">
                  <a:buFont typeface="+mj-lt"/>
                  <a:buAutoNum type="arabicPeriod"/>
                </a:pPr>
                <a:r>
                  <a:rPr lang="zh-CN" altLang="en-US" sz="1800" dirty="0" smtClean="0"/>
                  <a:t>对</a:t>
                </a:r>
                <a:r>
                  <a:rPr lang="en-US" altLang="zh-CN" sz="1800" dirty="0" smtClean="0"/>
                  <a:t>m=2</a:t>
                </a:r>
                <a:r>
                  <a:rPr lang="zh-CN" altLang="en-US" sz="1800" dirty="0" smtClean="0"/>
                  <a:t>，以此类推，直到误差等于</a:t>
                </a:r>
                <a:r>
                  <a:rPr lang="en-US" altLang="zh-CN" sz="1800" dirty="0" smtClean="0"/>
                  <a:t>0</a:t>
                </a:r>
                <a:r>
                  <a:rPr lang="zh-CN" altLang="en-US" sz="1800" dirty="0" smtClean="0"/>
                  <a:t>或者达到分类器数目的阈值数目。</a:t>
                </a:r>
                <a:endParaRPr lang="en-US" altLang="zh-CN" sz="1800" dirty="0" smtClean="0"/>
              </a:p>
              <a:p>
                <a:pPr marL="342900" indent="-342900">
                  <a:buFont typeface="+mj-lt"/>
                  <a:buAutoNum type="arabicPeriod"/>
                </a:pPr>
                <a:endParaRPr lang="en-US" altLang="zh-CN" sz="1800" dirty="0" smtClean="0"/>
              </a:p>
              <a:p>
                <a:endParaRPr lang="zh-CN" altLang="en-US" sz="2000" dirty="0"/>
              </a:p>
            </p:txBody>
          </p:sp>
        </mc:Choice>
        <mc:Fallback>
          <p:sp>
            <p:nvSpPr>
              <p:cNvPr id="5" name="内容占位符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521"/>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4767792" y="1313922"/>
            <a:ext cx="6856395" cy="981294"/>
          </a:xfrm>
          <a:prstGeom prst="rect">
            <a:avLst/>
          </a:prstGeom>
        </p:spPr>
      </p:pic>
      <p:sp>
        <p:nvSpPr>
          <p:cNvPr id="7" name="左大括号 6"/>
          <p:cNvSpPr/>
          <p:nvPr/>
        </p:nvSpPr>
        <p:spPr>
          <a:xfrm>
            <a:off x="6409853" y="3278877"/>
            <a:ext cx="81482" cy="70617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文本框 7"/>
          <p:cNvSpPr txBox="1"/>
          <p:nvPr/>
        </p:nvSpPr>
        <p:spPr>
          <a:xfrm>
            <a:off x="6579606" y="3210324"/>
            <a:ext cx="1302114" cy="369332"/>
          </a:xfrm>
          <a:prstGeom prst="rect">
            <a:avLst/>
          </a:prstGeom>
          <a:noFill/>
        </p:spPr>
        <p:txBody>
          <a:bodyPr wrap="square" rtlCol="0">
            <a:spAutoFit/>
          </a:bodyPr>
          <a:lstStyle/>
          <a:p>
            <a:r>
              <a:rPr lang="en-US" altLang="zh-CN" dirty="0" smtClean="0"/>
              <a:t>1 ,  x&lt;=2.5 </a:t>
            </a:r>
            <a:endParaRPr lang="zh-CN" altLang="en-US" dirty="0"/>
          </a:p>
        </p:txBody>
      </p:sp>
      <p:sp>
        <p:nvSpPr>
          <p:cNvPr id="9" name="文本框 8"/>
          <p:cNvSpPr txBox="1"/>
          <p:nvPr/>
        </p:nvSpPr>
        <p:spPr>
          <a:xfrm>
            <a:off x="6495862" y="3631962"/>
            <a:ext cx="1253904" cy="369332"/>
          </a:xfrm>
          <a:prstGeom prst="rect">
            <a:avLst/>
          </a:prstGeom>
          <a:noFill/>
        </p:spPr>
        <p:txBody>
          <a:bodyPr wrap="square" rtlCol="0">
            <a:spAutoFit/>
          </a:bodyPr>
          <a:lstStyle/>
          <a:p>
            <a:r>
              <a:rPr lang="en-US" altLang="zh-CN" dirty="0" smtClean="0"/>
              <a:t>-1,  x&gt;2.5</a:t>
            </a:r>
            <a:endParaRPr lang="zh-CN" altLang="en-US" dirty="0"/>
          </a:p>
        </p:txBody>
      </p:sp>
      <p:cxnSp>
        <p:nvCxnSpPr>
          <p:cNvPr id="10" name="直接连接符 9"/>
          <p:cNvCxnSpPr/>
          <p:nvPr/>
        </p:nvCxnSpPr>
        <p:spPr>
          <a:xfrm>
            <a:off x="6597525" y="1236749"/>
            <a:ext cx="27992" cy="113563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flipH="1">
            <a:off x="9143997" y="1460016"/>
            <a:ext cx="363896" cy="70726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flipH="1">
            <a:off x="10296097" y="1460016"/>
            <a:ext cx="363896" cy="70726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9695799" y="1469491"/>
            <a:ext cx="363896" cy="70726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0562253" y="3210324"/>
            <a:ext cx="186612" cy="1673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stCxn id="14" idx="3"/>
          </p:cNvCxnSpPr>
          <p:nvPr/>
        </p:nvCxnSpPr>
        <p:spPr>
          <a:xfrm flipH="1">
            <a:off x="10151706" y="3353173"/>
            <a:ext cx="437876" cy="519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4" idx="5"/>
          </p:cNvCxnSpPr>
          <p:nvPr/>
        </p:nvCxnSpPr>
        <p:spPr>
          <a:xfrm>
            <a:off x="10721536" y="3353173"/>
            <a:ext cx="362785" cy="519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10075273" y="3875611"/>
            <a:ext cx="186612" cy="1673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028553" y="3872204"/>
            <a:ext cx="186612" cy="1673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766210" y="3387821"/>
            <a:ext cx="711835" cy="369332"/>
          </a:xfrm>
          <a:prstGeom prst="rect">
            <a:avLst/>
          </a:prstGeom>
          <a:noFill/>
        </p:spPr>
        <p:txBody>
          <a:bodyPr wrap="square" rtlCol="0">
            <a:spAutoFit/>
          </a:bodyPr>
          <a:lstStyle/>
          <a:p>
            <a:r>
              <a:rPr lang="en-US" altLang="zh-CN" dirty="0"/>
              <a:t>x</a:t>
            </a:r>
            <a:r>
              <a:rPr lang="en-US" altLang="zh-CN" dirty="0" smtClean="0"/>
              <a:t>&lt;=v</a:t>
            </a:r>
            <a:endParaRPr lang="zh-CN" altLang="en-US" dirty="0"/>
          </a:p>
        </p:txBody>
      </p:sp>
      <p:sp>
        <p:nvSpPr>
          <p:cNvPr id="20" name="文本框 19"/>
          <p:cNvSpPr txBox="1"/>
          <p:nvPr/>
        </p:nvSpPr>
        <p:spPr>
          <a:xfrm>
            <a:off x="10975078" y="3353173"/>
            <a:ext cx="711835" cy="369332"/>
          </a:xfrm>
          <a:prstGeom prst="rect">
            <a:avLst/>
          </a:prstGeom>
          <a:noFill/>
        </p:spPr>
        <p:txBody>
          <a:bodyPr wrap="square" rtlCol="0">
            <a:spAutoFit/>
          </a:bodyPr>
          <a:lstStyle/>
          <a:p>
            <a:r>
              <a:rPr lang="en-US" altLang="zh-CN" dirty="0"/>
              <a:t>x</a:t>
            </a:r>
            <a:r>
              <a:rPr lang="en-US" altLang="zh-CN" dirty="0" smtClean="0"/>
              <a:t>&gt;v</a:t>
            </a:r>
            <a:endParaRPr lang="zh-CN" altLang="en-US" dirty="0"/>
          </a:p>
        </p:txBody>
      </p:sp>
      <p:sp>
        <p:nvSpPr>
          <p:cNvPr id="2" name="矩形 1"/>
          <p:cNvSpPr/>
          <p:nvPr/>
        </p:nvSpPr>
        <p:spPr>
          <a:xfrm>
            <a:off x="9804752" y="983719"/>
            <a:ext cx="1338828" cy="369332"/>
          </a:xfrm>
          <a:prstGeom prst="rect">
            <a:avLst/>
          </a:prstGeom>
        </p:spPr>
        <p:txBody>
          <a:bodyPr wrap="none">
            <a:spAutoFit/>
          </a:bodyPr>
          <a:lstStyle/>
          <a:p>
            <a:r>
              <a:rPr lang="zh-CN" altLang="en-US" dirty="0"/>
              <a:t>训练数据</a:t>
            </a:r>
            <a:r>
              <a:rPr lang="zh-CN" altLang="en-US" dirty="0" smtClean="0"/>
              <a:t>集</a:t>
            </a:r>
            <a:endParaRPr lang="en-US" altLang="zh-CN" dirty="0"/>
          </a:p>
        </p:txBody>
      </p:sp>
    </p:spTree>
    <p:extLst>
      <p:ext uri="{BB962C8B-B14F-4D97-AF65-F5344CB8AC3E}">
        <p14:creationId xmlns:p14="http://schemas.microsoft.com/office/powerpoint/2010/main" val="117552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.2 </a:t>
            </a:r>
            <a:r>
              <a:rPr lang="zh-CN" altLang="en-US" dirty="0" smtClean="0"/>
              <a:t>加法模型</a:t>
            </a:r>
            <a:endParaRPr lang="zh-CN" altLang="en-US" dirty="0"/>
          </a:p>
        </p:txBody>
      </p:sp>
      <mc:AlternateContent xmlns:mc="http://schemas.openxmlformats.org/markup-compatibility/2006">
        <mc:Choice xmlns:a14="http://schemas.microsoft.com/office/drawing/2010/main" Requires="a14">
          <p:sp>
            <p:nvSpPr>
              <p:cNvPr id="6" name="文本框 5"/>
              <p:cNvSpPr txBox="1"/>
              <p:nvPr/>
            </p:nvSpPr>
            <p:spPr>
              <a:xfrm>
                <a:off x="2973907" y="2044729"/>
                <a:ext cx="3604353" cy="11308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𝑀</m:t>
                          </m:r>
                        </m:sup>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𝛽</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𝛾</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m:t>
                          </m:r>
                        </m:e>
                      </m:nary>
                    </m:oMath>
                  </m:oMathPara>
                </a14:m>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2973907" y="2044729"/>
                <a:ext cx="3604353" cy="1130822"/>
              </a:xfrm>
              <a:prstGeom prst="rect">
                <a:avLst/>
              </a:prstGeom>
              <a:blipFill>
                <a:blip r:embed="rId3"/>
                <a:stretch>
                  <a:fillRect/>
                </a:stretch>
              </a:blipFill>
            </p:spPr>
            <p:txBody>
              <a:bodyPr/>
              <a:lstStyle/>
              <a:p>
                <a:r>
                  <a:rPr lang="zh-CN" altLang="en-US">
                    <a:noFill/>
                  </a:rPr>
                  <a:t> </a:t>
                </a:r>
              </a:p>
            </p:txBody>
          </p:sp>
        </mc:Fallback>
      </mc:AlternateContent>
      <p:cxnSp>
        <p:nvCxnSpPr>
          <p:cNvPr id="7" name="直接箭头连接符 6"/>
          <p:cNvCxnSpPr/>
          <p:nvPr/>
        </p:nvCxnSpPr>
        <p:spPr>
          <a:xfrm flipV="1">
            <a:off x="5903994" y="2234756"/>
            <a:ext cx="587828" cy="260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485091" y="2043776"/>
            <a:ext cx="914401" cy="338554"/>
          </a:xfrm>
          <a:prstGeom prst="rect">
            <a:avLst/>
          </a:prstGeom>
          <a:noFill/>
        </p:spPr>
        <p:txBody>
          <a:bodyPr wrap="square" rtlCol="0">
            <a:spAutoFit/>
          </a:bodyPr>
          <a:lstStyle/>
          <a:p>
            <a:r>
              <a:rPr lang="zh-CN" altLang="en-US" sz="1600" dirty="0"/>
              <a:t>基函数</a:t>
            </a:r>
          </a:p>
        </p:txBody>
      </p:sp>
      <p:cxnSp>
        <p:nvCxnSpPr>
          <p:cNvPr id="9" name="直接箭头连接符 8"/>
          <p:cNvCxnSpPr/>
          <p:nvPr/>
        </p:nvCxnSpPr>
        <p:spPr>
          <a:xfrm flipV="1">
            <a:off x="5079057" y="2079898"/>
            <a:ext cx="480707" cy="389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56257" y="1741344"/>
            <a:ext cx="1479486" cy="338554"/>
          </a:xfrm>
          <a:prstGeom prst="rect">
            <a:avLst/>
          </a:prstGeom>
          <a:noFill/>
        </p:spPr>
        <p:txBody>
          <a:bodyPr wrap="square" rtlCol="0">
            <a:spAutoFit/>
          </a:bodyPr>
          <a:lstStyle/>
          <a:p>
            <a:r>
              <a:rPr lang="zh-CN" altLang="en-US" sz="1600" dirty="0"/>
              <a:t>基</a:t>
            </a:r>
            <a:r>
              <a:rPr lang="zh-CN" altLang="en-US" sz="1600" dirty="0" smtClean="0"/>
              <a:t>函数的系数</a:t>
            </a:r>
            <a:endParaRPr lang="zh-CN" altLang="en-US" sz="1600" dirty="0"/>
          </a:p>
        </p:txBody>
      </p:sp>
      <p:cxnSp>
        <p:nvCxnSpPr>
          <p:cNvPr id="11" name="直接箭头连接符 10"/>
          <p:cNvCxnSpPr/>
          <p:nvPr/>
        </p:nvCxnSpPr>
        <p:spPr>
          <a:xfrm>
            <a:off x="5956314" y="2784782"/>
            <a:ext cx="537867" cy="2607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199428" y="2935846"/>
            <a:ext cx="1869398" cy="338554"/>
          </a:xfrm>
          <a:prstGeom prst="rect">
            <a:avLst/>
          </a:prstGeom>
          <a:noFill/>
        </p:spPr>
        <p:txBody>
          <a:bodyPr wrap="square" rtlCol="0">
            <a:spAutoFit/>
          </a:bodyPr>
          <a:lstStyle/>
          <a:p>
            <a:r>
              <a:rPr lang="zh-CN" altLang="en-US" sz="1600" dirty="0"/>
              <a:t>基</a:t>
            </a:r>
            <a:r>
              <a:rPr lang="zh-CN" altLang="en-US" sz="1600" dirty="0" smtClean="0"/>
              <a:t>函数的</a:t>
            </a:r>
            <a:r>
              <a:rPr lang="zh-CN" altLang="en-US" sz="1600" dirty="0" smtClean="0"/>
              <a:t>参数 </a:t>
            </a:r>
            <a:r>
              <a:rPr lang="en-US" altLang="zh-CN" sz="1600" dirty="0" smtClean="0"/>
              <a:t>&gt;0</a:t>
            </a:r>
            <a:endParaRPr lang="zh-CN" altLang="en-US" sz="1600" dirty="0"/>
          </a:p>
        </p:txBody>
      </p:sp>
      <p:cxnSp>
        <p:nvCxnSpPr>
          <p:cNvPr id="13" name="直接连接符 12"/>
          <p:cNvCxnSpPr/>
          <p:nvPr/>
        </p:nvCxnSpPr>
        <p:spPr>
          <a:xfrm>
            <a:off x="5341371" y="2823204"/>
            <a:ext cx="793103" cy="9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787926" y="2795680"/>
            <a:ext cx="33677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285337" y="3918857"/>
            <a:ext cx="2350731" cy="369332"/>
          </a:xfrm>
          <a:prstGeom prst="rect">
            <a:avLst/>
          </a:prstGeom>
          <a:noFill/>
        </p:spPr>
        <p:txBody>
          <a:bodyPr wrap="square" rtlCol="0">
            <a:spAutoFit/>
          </a:bodyPr>
          <a:lstStyle/>
          <a:p>
            <a:r>
              <a:rPr lang="zh-CN" altLang="en-US" dirty="0"/>
              <a:t>经验</a:t>
            </a:r>
            <a:r>
              <a:rPr lang="zh-CN" altLang="en-US" dirty="0" smtClean="0"/>
              <a:t>损失函数：</a:t>
            </a:r>
            <a:endParaRPr lang="zh-CN" altLang="en-US" dirty="0"/>
          </a:p>
        </p:txBody>
      </p:sp>
      <mc:AlternateContent xmlns:mc="http://schemas.openxmlformats.org/markup-compatibility/2006">
        <mc:Choice xmlns:a14="http://schemas.microsoft.com/office/drawing/2010/main" Requires="a14">
          <p:sp>
            <p:nvSpPr>
              <p:cNvPr id="33" name="矩形 32"/>
              <p:cNvSpPr/>
              <p:nvPr/>
            </p:nvSpPr>
            <p:spPr>
              <a:xfrm>
                <a:off x="8389484" y="4125875"/>
                <a:ext cx="3802516" cy="369332"/>
              </a:xfrm>
              <a:prstGeom prst="rect">
                <a:avLst/>
              </a:prstGeom>
            </p:spPr>
            <p:txBody>
              <a:bodyPr wrap="square">
                <a:spAutoFit/>
              </a:bodyPr>
              <a:lstStyle/>
              <a:p>
                <a:r>
                  <a:rPr lang="zh-CN" altLang="en-US" dirty="0" smtClean="0">
                    <a:solidFill>
                      <a:srgbClr val="2F2F2F"/>
                    </a:solidFill>
                    <a:latin typeface="-apple-system"/>
                  </a:rPr>
                  <a:t>各个</a:t>
                </a:r>
                <a:r>
                  <a:rPr lang="zh-CN" altLang="en-US" dirty="0">
                    <a:solidFill>
                      <a:srgbClr val="2F2F2F"/>
                    </a:solidFill>
                    <a:latin typeface="-apple-system"/>
                  </a:rPr>
                  <a:t>系数</a:t>
                </a:r>
                <a:r>
                  <a:rPr lang="en-US" altLang="zh-CN" dirty="0" smtClean="0">
                    <a:solidFill>
                      <a:srgbClr val="2F2F2F"/>
                    </a:solidFill>
                    <a:latin typeface="-apple-system"/>
                  </a:rPr>
                  <a:t>β</a:t>
                </a:r>
                <a:r>
                  <a:rPr lang="zh-CN" altLang="en-US" dirty="0" smtClean="0">
                    <a:solidFill>
                      <a:srgbClr val="2F2F2F"/>
                    </a:solidFill>
                    <a:latin typeface="-apple-system"/>
                  </a:rPr>
                  <a:t>和</a:t>
                </a:r>
                <a:r>
                  <a:rPr lang="zh-CN" altLang="en-US" dirty="0">
                    <a:solidFill>
                      <a:srgbClr val="2F2F2F"/>
                    </a:solidFill>
                    <a:latin typeface="-apple-system"/>
                  </a:rPr>
                  <a:t>各个基</a:t>
                </a:r>
                <a:r>
                  <a:rPr lang="zh-CN" altLang="en-US" dirty="0" smtClean="0">
                    <a:solidFill>
                      <a:srgbClr val="2F2F2F"/>
                    </a:solidFill>
                    <a:latin typeface="-apple-system"/>
                  </a:rPr>
                  <a:t>函数</a:t>
                </a:r>
                <a14:m>
                  <m:oMath xmlns:m="http://schemas.openxmlformats.org/officeDocument/2006/math">
                    <m:r>
                      <a:rPr lang="en-US" altLang="zh-CN" i="1">
                        <a:latin typeface="Cambria Math" panose="02040503050406030204" pitchFamily="18" charset="0"/>
                      </a:rPr>
                      <m:t>𝑏</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zh-CN" altLang="en-US" i="1">
                        <a:latin typeface="Cambria Math" panose="02040503050406030204" pitchFamily="18" charset="0"/>
                      </a:rPr>
                      <m:t>𝛾</m:t>
                    </m:r>
                    <m:r>
                      <a:rPr lang="en-US" altLang="zh-CN" i="1">
                        <a:latin typeface="Cambria Math" panose="02040503050406030204" pitchFamily="18" charset="0"/>
                      </a:rPr>
                      <m:t>))</m:t>
                    </m:r>
                  </m:oMath>
                </a14:m>
                <a:r>
                  <a:rPr lang="zh-CN" altLang="en-US" dirty="0" smtClean="0">
                    <a:solidFill>
                      <a:srgbClr val="2F2F2F"/>
                    </a:solidFill>
                    <a:latin typeface="-apple-system"/>
                  </a:rPr>
                  <a:t>。</a:t>
                </a:r>
                <a:endParaRPr lang="zh-CN" altLang="en-US" dirty="0"/>
              </a:p>
            </p:txBody>
          </p:sp>
        </mc:Choice>
        <mc:Fallback>
          <p:sp>
            <p:nvSpPr>
              <p:cNvPr id="33" name="矩形 32"/>
              <p:cNvSpPr>
                <a:spLocks noRot="1" noChangeAspect="1" noMove="1" noResize="1" noEditPoints="1" noAdjustHandles="1" noChangeArrowheads="1" noChangeShapeType="1" noTextEdit="1"/>
              </p:cNvSpPr>
              <p:nvPr/>
            </p:nvSpPr>
            <p:spPr>
              <a:xfrm>
                <a:off x="8389484" y="4125875"/>
                <a:ext cx="3802516" cy="369332"/>
              </a:xfrm>
              <a:prstGeom prst="rect">
                <a:avLst/>
              </a:prstGeom>
              <a:blipFill>
                <a:blip r:embed="rId4"/>
                <a:stretch>
                  <a:fillRect l="-1282" t="-15000" r="-801" b="-28333"/>
                </a:stretch>
              </a:blipFill>
            </p:spPr>
            <p:txBody>
              <a:bodyPr/>
              <a:lstStyle/>
              <a:p>
                <a:r>
                  <a:rPr lang="zh-CN" altLang="en-US">
                    <a:noFill/>
                  </a:rPr>
                  <a:t> </a:t>
                </a:r>
              </a:p>
            </p:txBody>
          </p:sp>
        </mc:Fallback>
      </mc:AlternateContent>
      <p:sp>
        <p:nvSpPr>
          <p:cNvPr id="34" name="右箭头 33"/>
          <p:cNvSpPr/>
          <p:nvPr/>
        </p:nvSpPr>
        <p:spPr>
          <a:xfrm>
            <a:off x="7144378" y="4042878"/>
            <a:ext cx="1065125" cy="402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7144378" y="3787775"/>
            <a:ext cx="924448" cy="338554"/>
          </a:xfrm>
          <a:prstGeom prst="rect">
            <a:avLst/>
          </a:prstGeom>
          <a:noFill/>
        </p:spPr>
        <p:txBody>
          <a:bodyPr wrap="square" rtlCol="0">
            <a:spAutoFit/>
          </a:bodyPr>
          <a:lstStyle/>
          <a:p>
            <a:r>
              <a:rPr lang="zh-CN" altLang="en-US" sz="1600" dirty="0" smtClean="0"/>
              <a:t>极小化</a:t>
            </a:r>
            <a:endParaRPr lang="zh-CN" altLang="en-US" sz="1600" dirty="0"/>
          </a:p>
        </p:txBody>
      </p:sp>
      <mc:AlternateContent xmlns:mc="http://schemas.openxmlformats.org/markup-compatibility/2006">
        <mc:Choice xmlns:a14="http://schemas.microsoft.com/office/drawing/2010/main" Requires="a14">
          <p:sp>
            <p:nvSpPr>
              <p:cNvPr id="36" name="文本框 35"/>
              <p:cNvSpPr txBox="1"/>
              <p:nvPr/>
            </p:nvSpPr>
            <p:spPr>
              <a:xfrm>
                <a:off x="3469152" y="3852557"/>
                <a:ext cx="3141761" cy="95782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nary>
                        <m:naryPr>
                          <m:chr m:val="∑"/>
                          <m:ctrlPr>
                            <a:rPr lang="zh-CN" altLang="en-US"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𝑁</m:t>
                          </m:r>
                        </m:sup>
                        <m:e>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𝑀</m:t>
                              </m:r>
                            </m:sup>
                            <m:e>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𝛽</m:t>
                                  </m:r>
                                </m:e>
                                <m:sub>
                                  <m:r>
                                    <a:rPr lang="en-US" altLang="zh-CN" sz="2000" b="0" i="1" smtClean="0">
                                      <a:latin typeface="Cambria Math" panose="02040503050406030204" pitchFamily="18" charset="0"/>
                                    </a:rPr>
                                    <m:t>𝑚</m:t>
                                  </m:r>
                                </m:sub>
                              </m:sSub>
                              <m:r>
                                <a:rPr lang="en-US" altLang="zh-CN" sz="2000" i="1">
                                  <a:latin typeface="Cambria Math" panose="02040503050406030204" pitchFamily="18" charset="0"/>
                                </a:rPr>
                                <m:t>𝑏</m:t>
                              </m:r>
                              <m:r>
                                <a:rPr lang="en-US" altLang="zh-CN" sz="2000" i="1">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𝛾</m:t>
                                  </m:r>
                                </m:e>
                                <m:sub>
                                  <m:r>
                                    <a:rPr lang="en-US" altLang="zh-CN" sz="2000" i="1">
                                      <a:latin typeface="Cambria Math" panose="02040503050406030204" pitchFamily="18" charset="0"/>
                                    </a:rPr>
                                    <m:t>𝑚</m:t>
                                  </m:r>
                                </m:sub>
                              </m:sSub>
                              <m:r>
                                <a:rPr lang="en-US" altLang="zh-CN" sz="2000" i="1">
                                  <a:latin typeface="Cambria Math" panose="02040503050406030204" pitchFamily="18" charset="0"/>
                                </a:rPr>
                                <m:t>)</m:t>
                              </m:r>
                            </m:e>
                          </m:nary>
                          <m:r>
                            <a:rPr lang="en-US" altLang="zh-CN" sz="2000" b="0" i="1" smtClean="0">
                              <a:latin typeface="Cambria Math" panose="02040503050406030204" pitchFamily="18" charset="0"/>
                            </a:rPr>
                            <m:t>)</m:t>
                          </m:r>
                        </m:e>
                      </m:nary>
                    </m:oMath>
                  </m:oMathPara>
                </a14:m>
                <a:endParaRPr lang="zh-CN" altLang="en-US" dirty="0"/>
              </a:p>
            </p:txBody>
          </p:sp>
        </mc:Choice>
        <mc:Fallback>
          <p:sp>
            <p:nvSpPr>
              <p:cNvPr id="36" name="文本框 35"/>
              <p:cNvSpPr txBox="1">
                <a:spLocks noRot="1" noChangeAspect="1" noMove="1" noResize="1" noEditPoints="1" noAdjustHandles="1" noChangeArrowheads="1" noChangeShapeType="1" noTextEdit="1"/>
              </p:cNvSpPr>
              <p:nvPr/>
            </p:nvSpPr>
            <p:spPr>
              <a:xfrm>
                <a:off x="3469152" y="3852557"/>
                <a:ext cx="3141761" cy="957826"/>
              </a:xfrm>
              <a:prstGeom prst="rect">
                <a:avLst/>
              </a:prstGeom>
              <a:blipFill>
                <a:blip r:embed="rId5"/>
                <a:stretch>
                  <a:fillRect/>
                </a:stretch>
              </a:blipFill>
            </p:spPr>
            <p:txBody>
              <a:bodyPr/>
              <a:lstStyle/>
              <a:p>
                <a:r>
                  <a:rPr lang="zh-CN" altLang="en-US">
                    <a:noFill/>
                  </a:rPr>
                  <a:t> </a:t>
                </a:r>
              </a:p>
            </p:txBody>
          </p:sp>
        </mc:Fallback>
      </mc:AlternateContent>
      <p:sp>
        <p:nvSpPr>
          <p:cNvPr id="37" name="文本框 36"/>
          <p:cNvSpPr txBox="1"/>
          <p:nvPr/>
        </p:nvSpPr>
        <p:spPr>
          <a:xfrm>
            <a:off x="8788513" y="1027906"/>
            <a:ext cx="3004457" cy="369332"/>
          </a:xfrm>
          <a:prstGeom prst="rect">
            <a:avLst/>
          </a:prstGeom>
          <a:solidFill>
            <a:schemeClr val="accent1">
              <a:lumMod val="40000"/>
              <a:lumOff val="60000"/>
            </a:schemeClr>
          </a:solidFill>
        </p:spPr>
        <p:txBody>
          <a:bodyPr wrap="square" rtlCol="0">
            <a:spAutoFit/>
          </a:bodyPr>
          <a:lstStyle/>
          <a:p>
            <a:r>
              <a:rPr lang="en-US" altLang="zh-CN" dirty="0" smtClean="0"/>
              <a:t>M</a:t>
            </a:r>
            <a:r>
              <a:rPr lang="zh-CN" altLang="en-US" dirty="0" smtClean="0"/>
              <a:t>个基函数，</a:t>
            </a:r>
            <a:r>
              <a:rPr lang="en-US" altLang="zh-CN" dirty="0" smtClean="0"/>
              <a:t>N</a:t>
            </a:r>
            <a:r>
              <a:rPr lang="zh-CN" altLang="en-US" dirty="0" smtClean="0"/>
              <a:t>个训练样本</a:t>
            </a:r>
            <a:endParaRPr lang="zh-CN" altLang="en-US" dirty="0"/>
          </a:p>
        </p:txBody>
      </p:sp>
      <p:sp>
        <p:nvSpPr>
          <p:cNvPr id="38" name="下箭头 37"/>
          <p:cNvSpPr/>
          <p:nvPr/>
        </p:nvSpPr>
        <p:spPr>
          <a:xfrm>
            <a:off x="6249172" y="4863689"/>
            <a:ext cx="723482" cy="99478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5763254" y="6088143"/>
            <a:ext cx="4892497" cy="400110"/>
          </a:xfrm>
          <a:prstGeom prst="rect">
            <a:avLst/>
          </a:prstGeom>
          <a:noFill/>
        </p:spPr>
        <p:txBody>
          <a:bodyPr wrap="square" rtlCol="0">
            <a:spAutoFit/>
          </a:bodyPr>
          <a:lstStyle/>
          <a:p>
            <a:r>
              <a:rPr lang="zh-CN" altLang="en-US" sz="2000" dirty="0"/>
              <a:t>前</a:t>
            </a:r>
            <a:r>
              <a:rPr lang="zh-CN" altLang="en-US" sz="2000" dirty="0" smtClean="0"/>
              <a:t>向分步算法</a:t>
            </a:r>
            <a:endParaRPr lang="zh-CN" altLang="en-US" sz="2000" dirty="0"/>
          </a:p>
        </p:txBody>
      </p:sp>
      <p:sp>
        <p:nvSpPr>
          <p:cNvPr id="40" name="文本框 39"/>
          <p:cNvSpPr txBox="1"/>
          <p:nvPr/>
        </p:nvSpPr>
        <p:spPr>
          <a:xfrm>
            <a:off x="6972654" y="5176416"/>
            <a:ext cx="2892187" cy="369332"/>
          </a:xfrm>
          <a:prstGeom prst="rect">
            <a:avLst/>
          </a:prstGeom>
          <a:noFill/>
        </p:spPr>
        <p:txBody>
          <a:bodyPr wrap="square" rtlCol="0">
            <a:spAutoFit/>
          </a:bodyPr>
          <a:lstStyle/>
          <a:p>
            <a:r>
              <a:rPr lang="zh-CN" altLang="en-US" dirty="0" smtClean="0"/>
              <a:t>基函数和损失函数都未知</a:t>
            </a:r>
            <a:endParaRPr lang="zh-CN" altLang="en-US" dirty="0"/>
          </a:p>
        </p:txBody>
      </p:sp>
    </p:spTree>
    <p:extLst>
      <p:ext uri="{BB962C8B-B14F-4D97-AF65-F5344CB8AC3E}">
        <p14:creationId xmlns:p14="http://schemas.microsoft.com/office/powerpoint/2010/main" val="125751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6" grpId="0"/>
      <p:bldP spid="33" grpId="0"/>
      <p:bldP spid="34" grpId="0" animBg="1"/>
      <p:bldP spid="35" grpId="0"/>
      <p:bldP spid="36" grpId="0"/>
      <p:bldP spid="38" grpId="0" animBg="1"/>
      <p:bldP spid="39" grpId="0"/>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.3 </a:t>
            </a:r>
            <a:r>
              <a:rPr lang="zh-CN" altLang="en-US" dirty="0" smtClean="0"/>
              <a:t>前向分步算法</a:t>
            </a:r>
            <a:endParaRPr lang="zh-CN" altLang="en-US" dirty="0"/>
          </a:p>
        </p:txBody>
      </p:sp>
      <mc:AlternateContent xmlns:mc="http://schemas.openxmlformats.org/markup-compatibility/2006">
        <mc:Choice xmlns:a14="http://schemas.microsoft.com/office/drawing/2010/main" Requires="a14">
          <p:sp>
            <p:nvSpPr>
              <p:cNvPr id="6" name="文本框 5"/>
              <p:cNvSpPr txBox="1"/>
              <p:nvPr/>
            </p:nvSpPr>
            <p:spPr>
              <a:xfrm>
                <a:off x="908538" y="1869238"/>
                <a:ext cx="9088016" cy="3876318"/>
              </a:xfrm>
              <a:prstGeom prst="rect">
                <a:avLst/>
              </a:prstGeom>
              <a:noFill/>
            </p:spPr>
            <p:txBody>
              <a:bodyPr wrap="square" rtlCol="0">
                <a:spAutoFit/>
              </a:bodyPr>
              <a:lstStyle/>
              <a:p>
                <a:r>
                  <a:rPr lang="zh-CN" altLang="en-US" sz="2000" dirty="0" smtClean="0"/>
                  <a:t>输入：训练集</a:t>
                </a:r>
                <a:r>
                  <a:rPr lang="en-US" altLang="zh-CN" sz="2000" dirty="0" smtClean="0"/>
                  <a:t>T={(</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1</m:t>
                        </m:r>
                      </m:sub>
                    </m:sSub>
                  </m:oMath>
                </a14:m>
                <a:r>
                  <a:rPr lang="en-US" altLang="zh-CN" sz="2000" dirty="0" smtClean="0"/>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b="0" i="1" smtClean="0">
                            <a:latin typeface="Cambria Math" panose="02040503050406030204" pitchFamily="18" charset="0"/>
                          </a:rPr>
                          <m:t>2</m:t>
                        </m:r>
                      </m:sub>
                    </m:sSub>
                  </m:oMath>
                </a14:m>
                <a:r>
                  <a:rPr lang="en-US" altLang="zh-CN" sz="2000" dirty="0" smtClean="0"/>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𝑁</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b="0" i="1" smtClean="0">
                            <a:latin typeface="Cambria Math" panose="02040503050406030204" pitchFamily="18" charset="0"/>
                          </a:rPr>
                          <m:t>𝑁</m:t>
                        </m:r>
                      </m:sub>
                    </m:sSub>
                  </m:oMath>
                </a14:m>
                <a:r>
                  <a:rPr lang="en-US" altLang="zh-CN" sz="2000" dirty="0" smtClean="0"/>
                  <a:t>)}</a:t>
                </a:r>
                <a:r>
                  <a:rPr lang="zh-CN" altLang="en-US" sz="2000" dirty="0" smtClean="0"/>
                  <a:t>；损失函数</a:t>
                </a:r>
                <a14:m>
                  <m:oMath xmlns:m="http://schemas.openxmlformats.org/officeDocument/2006/math">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zh-CN" altLang="en-US" sz="2000" i="1">
                        <a:latin typeface="Cambria Math" panose="02040503050406030204" pitchFamily="18" charset="0"/>
                      </a:rPr>
                      <m:t>；</m:t>
                    </m:r>
                  </m:oMath>
                </a14:m>
                <a:r>
                  <a:rPr lang="zh-CN" altLang="en-US" sz="2000" dirty="0" smtClean="0"/>
                  <a:t>基函数集</a:t>
                </a:r>
                <a14:m>
                  <m:oMath xmlns:m="http://schemas.openxmlformats.org/officeDocument/2006/math">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𝑏</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𝛾</m:t>
                            </m:r>
                          </m:e>
                        </m:d>
                      </m:e>
                    </m:d>
                  </m:oMath>
                </a14:m>
                <a:endParaRPr lang="en-US" altLang="zh-CN" sz="2000" b="0" dirty="0" smtClean="0"/>
              </a:p>
              <a:p>
                <a:r>
                  <a:rPr lang="zh-CN" altLang="en-US" sz="2000" dirty="0" smtClean="0"/>
                  <a:t>输出：加法模型</a:t>
                </a:r>
                <a14:m>
                  <m:oMath xmlns:m="http://schemas.openxmlformats.org/officeDocument/2006/math">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oMath>
                </a14:m>
                <a:endParaRPr lang="en-US" altLang="zh-CN" sz="2000" dirty="0" smtClean="0"/>
              </a:p>
              <a:p>
                <a:pPr marL="342900" indent="-342900">
                  <a:buFont typeface="+mj-lt"/>
                  <a:buAutoNum type="arabicPeriod"/>
                </a:pP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0</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=0</m:t>
                    </m:r>
                  </m:oMath>
                </a14:m>
                <a:endParaRPr lang="en-US" altLang="zh-CN" sz="2000" b="0" dirty="0" smtClean="0"/>
              </a:p>
              <a:p>
                <a:pPr marL="342900" indent="-342900">
                  <a:buFont typeface="+mj-lt"/>
                  <a:buAutoNum type="arabicPeriod"/>
                </a:pPr>
                <a:r>
                  <a:rPr lang="zh-CN" altLang="en-US" sz="2000" dirty="0" smtClean="0"/>
                  <a:t>对于</a:t>
                </a:r>
                <a:r>
                  <a:rPr lang="en-US" altLang="zh-CN" sz="2000" dirty="0" smtClean="0"/>
                  <a:t>m=1,2,…,M</a:t>
                </a:r>
              </a:p>
              <a:p>
                <a:pPr marL="800100" lvl="1" indent="-342900">
                  <a:buFont typeface="+mj-lt"/>
                  <a:buAutoNum type="alphaLcParenR"/>
                </a:pPr>
                <a:r>
                  <a:rPr lang="en-US" altLang="zh-CN" sz="2000" dirty="0"/>
                  <a:t>	</a:t>
                </a:r>
                <a:r>
                  <a:rPr lang="zh-CN" altLang="en-US" sz="2000" dirty="0"/>
                  <a:t>极小化</a:t>
                </a:r>
                <a:r>
                  <a:rPr lang="zh-CN" altLang="en-US" sz="2000" dirty="0" smtClean="0"/>
                  <a:t>损失函数  </a:t>
                </a:r>
                <a14:m>
                  <m:oMath xmlns:m="http://schemas.openxmlformats.org/officeDocument/2006/math">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𝛽</m:t>
                            </m:r>
                          </m:e>
                          <m:sub>
                            <m:r>
                              <a:rPr lang="en-US" altLang="zh-CN" sz="2000" b="0" i="1" smtClean="0">
                                <a:latin typeface="Cambria Math" panose="02040503050406030204" pitchFamily="18" charset="0"/>
                              </a:rPr>
                              <m:t>𝑚</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𝛾</m:t>
                            </m:r>
                          </m:e>
                          <m:sub>
                            <m:r>
                              <a:rPr lang="en-US" altLang="zh-CN" sz="2000" b="0" i="1" smtClean="0">
                                <a:latin typeface="Cambria Math" panose="02040503050406030204" pitchFamily="18" charset="0"/>
                              </a:rPr>
                              <m:t>𝑚</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𝑎𝑟𝑔</m:t>
                    </m:r>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min</m:t>
                            </m:r>
                          </m:e>
                          <m:lim>
                            <m:r>
                              <a:rPr lang="zh-CN" altLang="en-US" sz="2000" b="0" i="1" smtClean="0">
                                <a:latin typeface="Cambria Math" panose="02040503050406030204" pitchFamily="18" charset="0"/>
                              </a:rPr>
                              <m:t>𝛽</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𝛾</m:t>
                            </m:r>
                          </m:lim>
                        </m:limLow>
                      </m:fName>
                      <m:e>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𝑁</m:t>
                            </m:r>
                          </m:sup>
                          <m:e>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−1</m:t>
                                </m:r>
                              </m:sub>
                            </m:sSub>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𝛽</m:t>
                            </m:r>
                            <m:r>
                              <a:rPr lang="en-US" altLang="zh-CN" sz="2000" b="0" i="1" smtClean="0">
                                <a:latin typeface="Cambria Math" panose="02040503050406030204" pitchFamily="18" charset="0"/>
                              </a:rPr>
                              <m:t>𝑏</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zh-CN" altLang="en-US" sz="2000" i="1">
                                    <a:latin typeface="Cambria Math" panose="02040503050406030204" pitchFamily="18" charset="0"/>
                                  </a:rPr>
                                  <m:t>𝛾</m:t>
                                </m:r>
                              </m:e>
                            </m:d>
                            <m:r>
                              <a:rPr lang="en-US" altLang="zh-CN" sz="2000" b="0" i="1" smtClean="0">
                                <a:latin typeface="Cambria Math" panose="02040503050406030204" pitchFamily="18" charset="0"/>
                              </a:rPr>
                              <m:t>)</m:t>
                            </m:r>
                          </m:e>
                        </m:nary>
                      </m:e>
                    </m:func>
                  </m:oMath>
                </a14:m>
                <a:endParaRPr lang="en-US" altLang="zh-CN" sz="2000" dirty="0" smtClean="0"/>
              </a:p>
              <a:p>
                <a:pPr lvl="1"/>
                <a:r>
                  <a:rPr lang="en-US" altLang="zh-CN" sz="2000" dirty="0"/>
                  <a:t> </a:t>
                </a:r>
                <a:r>
                  <a:rPr lang="en-US" altLang="zh-CN" sz="2000" dirty="0" smtClean="0"/>
                  <a:t>       </a:t>
                </a:r>
                <a:r>
                  <a:rPr lang="zh-CN" altLang="en-US" sz="2000" dirty="0" smtClean="0"/>
                  <a:t>得到参数</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𝛽</m:t>
                        </m:r>
                      </m:e>
                      <m:sub>
                        <m:r>
                          <a:rPr lang="en-US" altLang="zh-CN" sz="2000" i="1">
                            <a:latin typeface="Cambria Math" panose="02040503050406030204" pitchFamily="18" charset="0"/>
                          </a:rPr>
                          <m:t>𝑚</m:t>
                        </m:r>
                      </m:sub>
                    </m:sSub>
                  </m:oMath>
                </a14:m>
                <a:r>
                  <a:rPr lang="zh-CN" altLang="en-US" sz="2000" dirty="0" smtClean="0"/>
                  <a:t>和</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𝛾</m:t>
                        </m:r>
                      </m:e>
                      <m:sub>
                        <m:r>
                          <a:rPr lang="en-US" altLang="zh-CN" sz="2000" i="1">
                            <a:latin typeface="Cambria Math" panose="02040503050406030204" pitchFamily="18" charset="0"/>
                          </a:rPr>
                          <m:t>𝑚</m:t>
                        </m:r>
                      </m:sub>
                    </m:sSub>
                  </m:oMath>
                </a14:m>
                <a:endParaRPr lang="en-US" altLang="zh-CN" sz="2000" dirty="0" smtClean="0"/>
              </a:p>
              <a:p>
                <a:pPr marL="800100" lvl="1" indent="-342900">
                  <a:buFont typeface="+mj-lt"/>
                  <a:buAutoNum type="alphaLcParenR"/>
                </a:pPr>
                <a:r>
                  <a:rPr lang="zh-CN" altLang="en-US" sz="2000" dirty="0" smtClean="0"/>
                  <a:t>更新：</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𝑚</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−1</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𝛽</m:t>
                        </m:r>
                      </m:e>
                      <m:sub>
                        <m:r>
                          <a:rPr lang="en-US" altLang="zh-CN" sz="2000" i="1">
                            <a:latin typeface="Cambria Math" panose="02040503050406030204" pitchFamily="18" charset="0"/>
                          </a:rPr>
                          <m:t>𝑚</m:t>
                        </m:r>
                      </m:sub>
                    </m:sSub>
                    <m:r>
                      <a:rPr lang="en-US" altLang="zh-CN" sz="2000" i="1">
                        <a:latin typeface="Cambria Math" panose="02040503050406030204" pitchFamily="18" charset="0"/>
                      </a:rPr>
                      <m:t>𝑏</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𝛾</m:t>
                            </m:r>
                          </m:e>
                          <m:sub>
                            <m:r>
                              <a:rPr lang="en-US" altLang="zh-CN" sz="2000" b="0" i="1" smtClean="0">
                                <a:latin typeface="Cambria Math" panose="02040503050406030204" pitchFamily="18" charset="0"/>
                              </a:rPr>
                              <m:t>𝑚</m:t>
                            </m:r>
                          </m:sub>
                        </m:sSub>
                      </m:e>
                    </m:d>
                    <m:r>
                      <a:rPr lang="en-US" altLang="zh-CN" sz="2000" i="1">
                        <a:latin typeface="Cambria Math" panose="02040503050406030204" pitchFamily="18" charset="0"/>
                      </a:rPr>
                      <m:t>)</m:t>
                    </m:r>
                  </m:oMath>
                </a14:m>
                <a:endParaRPr lang="en-US" altLang="zh-CN" sz="2000" dirty="0" smtClean="0"/>
              </a:p>
              <a:p>
                <a:pPr lvl="1"/>
                <a:r>
                  <a:rPr lang="en-US" altLang="zh-CN" sz="2000" dirty="0" smtClean="0"/>
                  <a:t>3.</a:t>
                </a:r>
                <a:r>
                  <a:rPr lang="zh-CN" altLang="en-US" sz="2000" dirty="0" smtClean="0"/>
                  <a:t>得到加法模型：</a:t>
                </a:r>
                <a14:m>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𝑀</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𝑀</m:t>
                        </m:r>
                      </m:sup>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𝛽</m:t>
                            </m:r>
                          </m:e>
                          <m:sub>
                            <m:r>
                              <a:rPr lang="en-US" altLang="zh-CN" sz="2000" i="1">
                                <a:latin typeface="Cambria Math" panose="02040503050406030204" pitchFamily="18" charset="0"/>
                              </a:rPr>
                              <m:t>𝑚</m:t>
                            </m:r>
                          </m:sub>
                        </m:sSub>
                        <m:r>
                          <a:rPr lang="en-US" altLang="zh-CN" sz="2000" i="1">
                            <a:latin typeface="Cambria Math" panose="02040503050406030204" pitchFamily="18" charset="0"/>
                          </a:rPr>
                          <m:t>𝑏</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𝛾</m:t>
                                </m:r>
                              </m:e>
                              <m:sub>
                                <m:r>
                                  <a:rPr lang="en-US" altLang="zh-CN" sz="2000" i="1">
                                    <a:latin typeface="Cambria Math" panose="02040503050406030204" pitchFamily="18" charset="0"/>
                                  </a:rPr>
                                  <m:t>𝑚</m:t>
                                </m:r>
                              </m:sub>
                            </m:sSub>
                          </m:e>
                        </m:d>
                      </m:e>
                    </m:nary>
                  </m:oMath>
                </a14:m>
                <a:endParaRPr lang="en-US" altLang="zh-CN" sz="2000" b="0" dirty="0" smtClean="0"/>
              </a:p>
              <a:p>
                <a:pPr lvl="1"/>
                <a:endParaRPr lang="en-US" altLang="zh-CN" sz="2000" dirty="0" smtClean="0"/>
              </a:p>
              <a:p>
                <a:pPr lvl="1"/>
                <a:r>
                  <a:rPr lang="en-US" altLang="zh-CN" sz="2000" dirty="0" smtClean="0"/>
                  <a:t>(</a:t>
                </a:r>
                <a:r>
                  <a:rPr lang="zh-CN" altLang="en-US" sz="2000" dirty="0" smtClean="0"/>
                  <a:t>逐步求解各个</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𝛽</m:t>
                        </m:r>
                      </m:e>
                      <m:sub>
                        <m:r>
                          <a:rPr lang="en-US" altLang="zh-CN" sz="2000" i="1">
                            <a:latin typeface="Cambria Math" panose="02040503050406030204" pitchFamily="18" charset="0"/>
                          </a:rPr>
                          <m:t>𝑚</m:t>
                        </m:r>
                      </m:sub>
                    </m:sSub>
                  </m:oMath>
                </a14:m>
                <a:r>
                  <a:rPr lang="zh-CN" altLang="en-US" sz="2000" dirty="0"/>
                  <a:t>和</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𝛾</m:t>
                        </m:r>
                      </m:e>
                      <m:sub>
                        <m:r>
                          <a:rPr lang="en-US" altLang="zh-CN" sz="2000" i="1">
                            <a:latin typeface="Cambria Math" panose="02040503050406030204" pitchFamily="18" charset="0"/>
                          </a:rPr>
                          <m:t>𝑚</m:t>
                        </m:r>
                      </m:sub>
                    </m:sSub>
                  </m:oMath>
                </a14:m>
                <a:r>
                  <a:rPr lang="en-US" altLang="zh-CN" sz="2000" dirty="0" smtClean="0"/>
                  <a:t>)</a:t>
                </a:r>
              </a:p>
              <a:p>
                <a:pPr marL="800100" lvl="1" indent="-342900">
                  <a:buFont typeface="+mj-lt"/>
                  <a:buAutoNum type="alphaLcParenR"/>
                </a:pPr>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908538" y="1869238"/>
                <a:ext cx="9088016" cy="3876318"/>
              </a:xfrm>
              <a:prstGeom prst="rect">
                <a:avLst/>
              </a:prstGeom>
              <a:blipFill>
                <a:blip r:embed="rId3"/>
                <a:stretch>
                  <a:fillRect l="-671" t="-943"/>
                </a:stretch>
              </a:blipFill>
            </p:spPr>
            <p:txBody>
              <a:bodyPr/>
              <a:lstStyle/>
              <a:p>
                <a:r>
                  <a:rPr lang="zh-CN" altLang="en-US">
                    <a:noFill/>
                  </a:rPr>
                  <a:t> </a:t>
                </a:r>
              </a:p>
            </p:txBody>
          </p:sp>
        </mc:Fallback>
      </mc:AlternateContent>
      <p:sp>
        <p:nvSpPr>
          <p:cNvPr id="7" name="矩形 6"/>
          <p:cNvSpPr/>
          <p:nvPr/>
        </p:nvSpPr>
        <p:spPr>
          <a:xfrm>
            <a:off x="5017475" y="5467197"/>
            <a:ext cx="6729047" cy="707886"/>
          </a:xfrm>
          <a:prstGeom prst="rect">
            <a:avLst/>
          </a:prstGeom>
        </p:spPr>
        <p:txBody>
          <a:bodyPr wrap="square">
            <a:spAutoFit/>
          </a:bodyPr>
          <a:lstStyle/>
          <a:p>
            <a:r>
              <a:rPr lang="en-US" altLang="zh-CN" sz="2000" dirty="0"/>
              <a:t>AdaBoost</a:t>
            </a:r>
            <a:r>
              <a:rPr lang="zh-CN" altLang="en-US" sz="2000" dirty="0"/>
              <a:t>算法可以认为是模型为</a:t>
            </a:r>
            <a:r>
              <a:rPr lang="zh-CN" altLang="en-US" sz="2000" dirty="0">
                <a:solidFill>
                  <a:srgbClr val="FF0000"/>
                </a:solidFill>
              </a:rPr>
              <a:t>加法模型</a:t>
            </a:r>
            <a:r>
              <a:rPr lang="zh-CN" altLang="en-US" sz="2000" dirty="0"/>
              <a:t>，损失函数是</a:t>
            </a:r>
            <a:r>
              <a:rPr lang="zh-CN" altLang="en-US" sz="2000" dirty="0">
                <a:solidFill>
                  <a:srgbClr val="FF0000"/>
                </a:solidFill>
              </a:rPr>
              <a:t>指数函数</a:t>
            </a:r>
            <a:r>
              <a:rPr lang="zh-CN" altLang="en-US" sz="2000" dirty="0"/>
              <a:t>，学习算法是</a:t>
            </a:r>
            <a:r>
              <a:rPr lang="zh-CN" altLang="en-US" sz="2000" dirty="0">
                <a:solidFill>
                  <a:srgbClr val="FF0000"/>
                </a:solidFill>
              </a:rPr>
              <a:t>前向分步算法</a:t>
            </a:r>
            <a:r>
              <a:rPr lang="zh-CN" altLang="en-US" sz="2000" dirty="0"/>
              <a:t>的二分类学习方法。</a:t>
            </a:r>
            <a:endParaRPr lang="zh-CN" altLang="en-US" sz="2000" dirty="0"/>
          </a:p>
        </p:txBody>
      </p:sp>
      <p:sp>
        <p:nvSpPr>
          <p:cNvPr id="8" name="矩形 7"/>
          <p:cNvSpPr/>
          <p:nvPr/>
        </p:nvSpPr>
        <p:spPr>
          <a:xfrm>
            <a:off x="5017475" y="3376816"/>
            <a:ext cx="4541855" cy="5828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735297" y="3255777"/>
            <a:ext cx="1808703" cy="646331"/>
          </a:xfrm>
          <a:prstGeom prst="rect">
            <a:avLst/>
          </a:prstGeom>
          <a:noFill/>
        </p:spPr>
        <p:txBody>
          <a:bodyPr wrap="square" rtlCol="0">
            <a:spAutoFit/>
          </a:bodyPr>
          <a:lstStyle/>
          <a:p>
            <a:r>
              <a:rPr lang="en-US" altLang="zh-CN" sz="3600" dirty="0" smtClean="0">
                <a:solidFill>
                  <a:srgbClr val="FF0000"/>
                </a:solidFill>
              </a:rPr>
              <a:t>?</a:t>
            </a:r>
            <a:endParaRPr lang="zh-CN" altLang="en-US" sz="3600" dirty="0">
              <a:solidFill>
                <a:srgbClr val="FF0000"/>
              </a:solidFill>
            </a:endParaRPr>
          </a:p>
        </p:txBody>
      </p:sp>
    </p:spTree>
    <p:extLst>
      <p:ext uri="{BB962C8B-B14F-4D97-AF65-F5344CB8AC3E}">
        <p14:creationId xmlns:p14="http://schemas.microsoft.com/office/powerpoint/2010/main" val="132546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t>
            </a:r>
            <a:r>
              <a:rPr lang="zh-CN" altLang="en-US" dirty="0" smtClean="0"/>
              <a:t>提升树</a:t>
            </a:r>
            <a:endParaRPr lang="zh-CN" altLang="en-US" dirty="0"/>
          </a:p>
        </p:txBody>
      </p:sp>
      <p:pic>
        <p:nvPicPr>
          <p:cNvPr id="5122" name="Picture 2" descr="https://upload-images.jianshu.io/upload_images/967544-d9d6097b0c074595.jpg?imageMogr2/auto-orient/strip%7CimageView2/2/w/7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9316" y="1109889"/>
            <a:ext cx="6667500" cy="44958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文本框 3"/>
              <p:cNvSpPr txBox="1"/>
              <p:nvPr/>
            </p:nvSpPr>
            <p:spPr>
              <a:xfrm>
                <a:off x="592851" y="2220686"/>
                <a:ext cx="4220309" cy="262046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𝑇</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𝛾</m:t>
                                  </m:r>
                                </m:e>
                                <m:sub>
                                  <m:r>
                                    <a:rPr lang="en-US" altLang="zh-CN" i="1">
                                      <a:latin typeface="Cambria Math" panose="02040503050406030204" pitchFamily="18" charset="0"/>
                                    </a:rPr>
                                    <m:t>𝑚</m:t>
                                  </m:r>
                                </m:sub>
                              </m:sSub>
                            </m:e>
                          </m:d>
                        </m:e>
                      </m:d>
                    </m:oMath>
                  </m:oMathPara>
                </a14:m>
                <a:endParaRPr lang="en-US" altLang="zh-CN" b="0" i="1" dirty="0" smtClean="0">
                  <a:latin typeface="Cambria Math" panose="02040503050406030204" pitchFamily="18" charset="0"/>
                </a:endParaRPr>
              </a:p>
              <a:p>
                <a:endParaRPr lang="en-US" altLang="zh-CN" b="0" i="1" dirty="0" smtClean="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𝑇</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𝛾</m:t>
                                  </m:r>
                                </m:e>
                                <m:sub>
                                  <m:r>
                                    <a:rPr lang="en-US" altLang="zh-CN" i="1">
                                      <a:latin typeface="Cambria Math" panose="02040503050406030204" pitchFamily="18" charset="0"/>
                                    </a:rPr>
                                    <m:t>𝑚</m:t>
                                  </m:r>
                                </m:sub>
                              </m:sSub>
                            </m:e>
                          </m:d>
                          <m:r>
                            <a:rPr lang="en-US" altLang="zh-CN" i="1">
                              <a:latin typeface="Cambria Math" panose="02040503050406030204" pitchFamily="18" charset="0"/>
                            </a:rPr>
                            <m:t>]</m:t>
                          </m:r>
                          <m:r>
                            <m:rPr>
                              <m:nor/>
                            </m:rPr>
                            <a:rPr lang="zh-CN" altLang="en-US" dirty="0"/>
                            <m:t> </m:t>
                          </m:r>
                        </m:e>
                        <m:sup>
                          <m:r>
                            <a:rPr lang="en-US" altLang="zh-CN" b="0" i="1" smtClean="0">
                              <a:latin typeface="Cambria Math" panose="02040503050406030204" pitchFamily="18" charset="0"/>
                            </a:rPr>
                            <m:t>2</m:t>
                          </m:r>
                        </m:sup>
                      </m:sSup>
                      <m:r>
                        <a:rPr lang="en-US" altLang="zh-CN" i="1" dirty="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i="1">
                              <a:latin typeface="Cambria Math" panose="02040503050406030204" pitchFamily="18" charset="0"/>
                            </a:rPr>
                            <m:t>𝑇</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𝛾</m:t>
                                  </m:r>
                                </m:e>
                                <m:sub>
                                  <m:r>
                                    <a:rPr lang="en-US" altLang="zh-CN" i="1">
                                      <a:latin typeface="Cambria Math" panose="02040503050406030204" pitchFamily="18" charset="0"/>
                                    </a:rPr>
                                    <m:t>𝑚</m:t>
                                  </m:r>
                                </m:sub>
                              </m:sSub>
                            </m:e>
                          </m:d>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m:oMathPara>
                </a14:m>
                <a:endParaRPr lang="en-US" altLang="zh-CN" b="0" dirty="0" smtClean="0"/>
              </a:p>
              <a:p>
                <a:endParaRPr lang="en-US" altLang="zh-CN" dirty="0"/>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m:oMathPara>
                </a14:m>
                <a:endParaRPr lang="en-US" altLang="zh-CN" b="0" dirty="0" smtClean="0"/>
              </a:p>
              <a:p>
                <a:endParaRPr lang="en-US" altLang="zh-CN" dirty="0" smtClean="0"/>
              </a:p>
              <a:p>
                <a:r>
                  <a:rPr lang="zh-CN" altLang="en-US" dirty="0" smtClean="0"/>
                  <a:t>当前模型拟合数据的</a:t>
                </a:r>
                <a:r>
                  <a:rPr lang="zh-CN" altLang="en-US" dirty="0" smtClean="0">
                    <a:solidFill>
                      <a:srgbClr val="FF0000"/>
                    </a:solidFill>
                  </a:rPr>
                  <a:t>残差</a:t>
                </a:r>
                <a:r>
                  <a:rPr lang="zh-CN" altLang="en-US" dirty="0" smtClean="0"/>
                  <a:t>，拟合残差学习到一个回归树。</a:t>
                </a:r>
                <a:endParaRPr lang="en-US" altLang="zh-CN" b="0" dirty="0" smtClean="0"/>
              </a:p>
            </p:txBody>
          </p:sp>
        </mc:Choice>
        <mc:Fallback>
          <p:sp>
            <p:nvSpPr>
              <p:cNvPr id="4" name="文本框 3"/>
              <p:cNvSpPr txBox="1">
                <a:spLocks noRot="1" noChangeAspect="1" noMove="1" noResize="1" noEditPoints="1" noAdjustHandles="1" noChangeArrowheads="1" noChangeShapeType="1" noTextEdit="1"/>
              </p:cNvSpPr>
              <p:nvPr/>
            </p:nvSpPr>
            <p:spPr>
              <a:xfrm>
                <a:off x="592851" y="2220686"/>
                <a:ext cx="4220309" cy="2620461"/>
              </a:xfrm>
              <a:prstGeom prst="rect">
                <a:avLst/>
              </a:prstGeom>
              <a:blipFill>
                <a:blip r:embed="rId4"/>
                <a:stretch>
                  <a:fillRect l="-1154" b="-27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7967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26347" y="2313036"/>
            <a:ext cx="10701196" cy="5078313"/>
          </a:xfrm>
          <a:prstGeom prst="rect">
            <a:avLst/>
          </a:prstGeom>
          <a:noFill/>
        </p:spPr>
        <p:txBody>
          <a:bodyPr wrap="square" rtlCol="0">
            <a:spAutoFit/>
          </a:bodyPr>
          <a:lstStyle/>
          <a:p>
            <a:r>
              <a:rPr lang="zh-CN" altLang="en-US" sz="2400" dirty="0" smtClean="0"/>
              <a:t>一</a:t>
            </a:r>
            <a:r>
              <a:rPr lang="en-US" altLang="zh-CN" sz="2400" dirty="0" smtClean="0"/>
              <a:t>.</a:t>
            </a:r>
            <a:r>
              <a:rPr lang="en-US" altLang="zh-CN" sz="2400" dirty="0" smtClean="0"/>
              <a:t>	</a:t>
            </a:r>
            <a:r>
              <a:rPr lang="zh-CN" altLang="en-US" sz="2400" dirty="0" smtClean="0"/>
              <a:t>个体与集成</a:t>
            </a:r>
            <a:endParaRPr lang="en-US" altLang="zh-CN" sz="2400" dirty="0" smtClean="0"/>
          </a:p>
          <a:p>
            <a:endParaRPr lang="en-US" altLang="zh-CN" sz="2400" dirty="0" smtClean="0"/>
          </a:p>
          <a:p>
            <a:r>
              <a:rPr lang="zh-CN" altLang="en-US" sz="2400" dirty="0" smtClean="0"/>
              <a:t>二</a:t>
            </a:r>
            <a:r>
              <a:rPr lang="en-US" altLang="zh-CN" sz="2400" dirty="0" smtClean="0"/>
              <a:t>.</a:t>
            </a:r>
            <a:r>
              <a:rPr lang="en-US" altLang="zh-CN" sz="2400" dirty="0" smtClean="0"/>
              <a:t>	</a:t>
            </a:r>
            <a:r>
              <a:rPr lang="en-US" altLang="zh-CN" sz="2400" dirty="0"/>
              <a:t> Bagging</a:t>
            </a:r>
            <a:r>
              <a:rPr lang="zh-CN" altLang="en-US" sz="2400" dirty="0"/>
              <a:t>与随机</a:t>
            </a:r>
            <a:r>
              <a:rPr lang="zh-CN" altLang="en-US" sz="2400" dirty="0" smtClean="0"/>
              <a:t>森林</a:t>
            </a:r>
            <a:endParaRPr lang="en-US" altLang="zh-CN" sz="2400" dirty="0" smtClean="0"/>
          </a:p>
          <a:p>
            <a:endParaRPr lang="en-US" altLang="zh-CN" sz="2400" dirty="0" smtClean="0"/>
          </a:p>
          <a:p>
            <a:pPr>
              <a:lnSpc>
                <a:spcPct val="150000"/>
              </a:lnSpc>
            </a:pPr>
            <a:r>
              <a:rPr lang="zh-CN" altLang="en-US" sz="2400" dirty="0" smtClean="0"/>
              <a:t>三</a:t>
            </a:r>
            <a:r>
              <a:rPr lang="en-US" altLang="zh-CN" sz="2400" dirty="0" smtClean="0"/>
              <a:t>.       Boosting</a:t>
            </a:r>
            <a:r>
              <a:rPr lang="zh-CN" altLang="en-US" sz="2400" dirty="0" smtClean="0"/>
              <a:t>提升方法</a:t>
            </a:r>
            <a:r>
              <a:rPr lang="en-US" altLang="zh-CN" sz="2400" dirty="0" smtClean="0"/>
              <a:t>	</a:t>
            </a:r>
            <a:r>
              <a:rPr lang="en-US" altLang="zh-CN" sz="2400" dirty="0" smtClean="0">
                <a:solidFill>
                  <a:schemeClr val="accent1">
                    <a:lumMod val="50000"/>
                  </a:schemeClr>
                </a:solidFill>
              </a:rPr>
              <a:t>3.1 </a:t>
            </a:r>
            <a:r>
              <a:rPr lang="en-US" altLang="zh-CN" sz="2400" dirty="0">
                <a:solidFill>
                  <a:schemeClr val="accent1">
                    <a:lumMod val="50000"/>
                  </a:schemeClr>
                </a:solidFill>
              </a:rPr>
              <a:t>AdaBoost</a:t>
            </a:r>
            <a:r>
              <a:rPr lang="zh-CN" altLang="en-US" sz="2400" dirty="0">
                <a:solidFill>
                  <a:schemeClr val="accent1">
                    <a:lumMod val="50000"/>
                  </a:schemeClr>
                </a:solidFill>
              </a:rPr>
              <a:t>算法</a:t>
            </a:r>
            <a:endParaRPr lang="en-US" altLang="zh-CN" sz="2400" dirty="0">
              <a:solidFill>
                <a:schemeClr val="accent1">
                  <a:lumMod val="50000"/>
                </a:schemeClr>
              </a:solidFill>
            </a:endParaRPr>
          </a:p>
          <a:p>
            <a:pPr>
              <a:lnSpc>
                <a:spcPct val="150000"/>
              </a:lnSpc>
            </a:pPr>
            <a:r>
              <a:rPr lang="en-US" altLang="zh-CN" sz="2400" dirty="0">
                <a:solidFill>
                  <a:schemeClr val="accent1">
                    <a:lumMod val="50000"/>
                  </a:schemeClr>
                </a:solidFill>
              </a:rPr>
              <a:t> 		</a:t>
            </a:r>
            <a:r>
              <a:rPr lang="en-US" altLang="zh-CN" sz="2400" dirty="0" smtClean="0">
                <a:solidFill>
                  <a:schemeClr val="accent1">
                    <a:lumMod val="50000"/>
                  </a:schemeClr>
                </a:solidFill>
              </a:rPr>
              <a:t>		3.2 </a:t>
            </a:r>
            <a:r>
              <a:rPr lang="zh-CN" altLang="en-US" sz="2400" dirty="0">
                <a:solidFill>
                  <a:schemeClr val="accent1">
                    <a:lumMod val="50000"/>
                  </a:schemeClr>
                </a:solidFill>
              </a:rPr>
              <a:t>加法模型</a:t>
            </a:r>
            <a:endParaRPr lang="en-US" altLang="zh-CN" sz="2400" dirty="0">
              <a:solidFill>
                <a:schemeClr val="accent1">
                  <a:lumMod val="50000"/>
                </a:schemeClr>
              </a:solidFill>
            </a:endParaRPr>
          </a:p>
          <a:p>
            <a:pPr>
              <a:lnSpc>
                <a:spcPct val="150000"/>
              </a:lnSpc>
            </a:pPr>
            <a:r>
              <a:rPr lang="en-US" altLang="zh-CN" sz="2400" dirty="0">
                <a:solidFill>
                  <a:schemeClr val="accent1">
                    <a:lumMod val="50000"/>
                  </a:schemeClr>
                </a:solidFill>
              </a:rPr>
              <a:t>		</a:t>
            </a:r>
            <a:r>
              <a:rPr lang="en-US" altLang="zh-CN" sz="2400" dirty="0" smtClean="0">
                <a:solidFill>
                  <a:schemeClr val="accent1">
                    <a:lumMod val="50000"/>
                  </a:schemeClr>
                </a:solidFill>
              </a:rPr>
              <a:t>		3.3 </a:t>
            </a:r>
            <a:r>
              <a:rPr lang="zh-CN" altLang="en-US" sz="2400" dirty="0">
                <a:solidFill>
                  <a:schemeClr val="accent1">
                    <a:lumMod val="50000"/>
                  </a:schemeClr>
                </a:solidFill>
              </a:rPr>
              <a:t>前向分布算法</a:t>
            </a:r>
            <a:endParaRPr lang="en-US" altLang="zh-CN" sz="2400" dirty="0">
              <a:solidFill>
                <a:schemeClr val="accent1">
                  <a:lumMod val="50000"/>
                </a:schemeClr>
              </a:solidFill>
            </a:endParaRPr>
          </a:p>
          <a:p>
            <a:pPr>
              <a:lnSpc>
                <a:spcPct val="150000"/>
              </a:lnSpc>
            </a:pPr>
            <a:r>
              <a:rPr lang="en-US" altLang="zh-CN" sz="2400" dirty="0">
                <a:solidFill>
                  <a:schemeClr val="accent1">
                    <a:lumMod val="50000"/>
                  </a:schemeClr>
                </a:solidFill>
              </a:rPr>
              <a:t>		</a:t>
            </a:r>
            <a:r>
              <a:rPr lang="en-US" altLang="zh-CN" sz="2400" dirty="0" smtClean="0">
                <a:solidFill>
                  <a:schemeClr val="accent1">
                    <a:lumMod val="50000"/>
                  </a:schemeClr>
                </a:solidFill>
              </a:rPr>
              <a:t>		3.4 </a:t>
            </a:r>
            <a:r>
              <a:rPr lang="zh-CN" altLang="en-US" sz="2400" dirty="0">
                <a:solidFill>
                  <a:schemeClr val="accent1">
                    <a:lumMod val="50000"/>
                  </a:schemeClr>
                </a:solidFill>
              </a:rPr>
              <a:t>梯度提升</a:t>
            </a:r>
            <a:r>
              <a:rPr lang="zh-CN" altLang="en-US" sz="2400" dirty="0" smtClean="0">
                <a:solidFill>
                  <a:schemeClr val="accent1">
                    <a:lumMod val="50000"/>
                  </a:schemeClr>
                </a:solidFill>
              </a:rPr>
              <a:t>树</a:t>
            </a:r>
            <a:r>
              <a:rPr lang="en-US" altLang="zh-CN" sz="2400" dirty="0" smtClean="0">
                <a:solidFill>
                  <a:schemeClr val="accent1">
                    <a:lumMod val="50000"/>
                  </a:schemeClr>
                </a:solidFill>
              </a:rPr>
              <a:t>GBDT</a:t>
            </a:r>
            <a:endParaRPr lang="en-US" altLang="zh-CN" sz="2400" dirty="0">
              <a:solidFill>
                <a:schemeClr val="accent1">
                  <a:lumMod val="50000"/>
                </a:schemeClr>
              </a:solidFill>
            </a:endParaRPr>
          </a:p>
          <a:p>
            <a:endParaRPr lang="en-US" altLang="zh-CN" sz="2400" dirty="0" smtClean="0"/>
          </a:p>
          <a:p>
            <a:endParaRPr lang="en-US" altLang="zh-CN" sz="2400" dirty="0"/>
          </a:p>
          <a:p>
            <a:pPr>
              <a:lnSpc>
                <a:spcPct val="150000"/>
              </a:lnSpc>
            </a:pPr>
            <a:r>
              <a:rPr lang="en-US" altLang="zh-CN" sz="2400" dirty="0" smtClean="0"/>
              <a:t>		</a:t>
            </a:r>
            <a:endParaRPr lang="en-US" altLang="zh-CN" sz="2000" dirty="0" smtClean="0">
              <a:solidFill>
                <a:schemeClr val="accent1">
                  <a:lumMod val="50000"/>
                </a:schemeClr>
              </a:solidFill>
            </a:endParaRPr>
          </a:p>
        </p:txBody>
      </p:sp>
      <p:sp>
        <p:nvSpPr>
          <p:cNvPr id="6" name="文本框 5"/>
          <p:cNvSpPr txBox="1"/>
          <p:nvPr/>
        </p:nvSpPr>
        <p:spPr>
          <a:xfrm>
            <a:off x="5029213" y="654854"/>
            <a:ext cx="2598345" cy="584775"/>
          </a:xfrm>
          <a:prstGeom prst="rect">
            <a:avLst/>
          </a:prstGeom>
          <a:noFill/>
        </p:spPr>
        <p:txBody>
          <a:bodyPr wrap="square" rtlCol="0">
            <a:spAutoFit/>
          </a:bodyPr>
          <a:lstStyle/>
          <a:p>
            <a:r>
              <a:rPr lang="zh-CN" altLang="en-US" sz="3200" dirty="0"/>
              <a:t>目录</a:t>
            </a:r>
          </a:p>
        </p:txBody>
      </p:sp>
    </p:spTree>
    <p:extLst>
      <p:ext uri="{BB962C8B-B14F-4D97-AF65-F5344CB8AC3E}">
        <p14:creationId xmlns:p14="http://schemas.microsoft.com/office/powerpoint/2010/main" val="2597871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dirty="0" smtClean="0"/>
              <a:t>3.5 </a:t>
            </a:r>
            <a:r>
              <a:rPr lang="zh-CN" altLang="en-US" dirty="0"/>
              <a:t>梯度</a:t>
            </a:r>
            <a:r>
              <a:rPr lang="zh-CN" altLang="en-US" dirty="0" smtClean="0"/>
              <a:t>提升</a:t>
            </a:r>
            <a:r>
              <a:rPr lang="zh-CN" altLang="en-US" dirty="0" smtClean="0"/>
              <a:t>树</a:t>
            </a:r>
            <a:endParaRPr lang="zh-CN" altLang="en-US" dirty="0"/>
          </a:p>
        </p:txBody>
      </p:sp>
      <mc:AlternateContent xmlns:mc="http://schemas.openxmlformats.org/markup-compatibility/2006">
        <mc:Choice xmlns:a14="http://schemas.microsoft.com/office/drawing/2010/main" Requires="a14">
          <p:sp>
            <p:nvSpPr>
              <p:cNvPr id="5" name="内容占位符 2"/>
              <p:cNvSpPr>
                <a:spLocks noGrp="1"/>
              </p:cNvSpPr>
              <p:nvPr>
                <p:ph idx="1"/>
              </p:nvPr>
            </p:nvSpPr>
            <p:spPr>
              <a:xfrm>
                <a:off x="838200" y="1825625"/>
                <a:ext cx="10515600" cy="4351338"/>
              </a:xfrm>
            </p:spPr>
            <p:txBody>
              <a:bodyPr/>
              <a:lstStyle/>
              <a:p>
                <a:r>
                  <a:rPr lang="zh-CN" altLang="en-US" sz="2400" dirty="0" smtClean="0"/>
                  <a:t>以回归树为基本分类器的提升方法。</a:t>
                </a:r>
                <a:endParaRPr lang="en-US" altLang="zh-CN" sz="2400" dirty="0" smtClean="0"/>
              </a:p>
              <a:p>
                <a14:m>
                  <m:oMath xmlns:m="http://schemas.openxmlformats.org/officeDocument/2006/math">
                    <m:r>
                      <a:rPr lang="zh-CN" altLang="en-US" sz="2400" i="1" dirty="0">
                        <a:latin typeface="Cambria Math" panose="02040503050406030204" pitchFamily="18" charset="0"/>
                      </a:rPr>
                      <m:t>提升树</m:t>
                    </m:r>
                    <m:r>
                      <a:rPr lang="zh-CN" altLang="en-US" sz="2400" i="1" dirty="0" smtClean="0">
                        <a:latin typeface="Cambria Math" panose="02040503050406030204" pitchFamily="18" charset="0"/>
                      </a:rPr>
                      <m:t>模型</m:t>
                    </m:r>
                    <m:r>
                      <a:rPr lang="zh-CN" altLang="en-US" sz="2400" i="1" dirty="0">
                        <a:latin typeface="Cambria Math" panose="02040503050406030204" pitchFamily="18" charset="0"/>
                      </a:rPr>
                      <m:t>是</m:t>
                    </m:r>
                    <m:r>
                      <a:rPr lang="zh-CN" altLang="en-US" sz="2400" i="1" dirty="0" smtClean="0">
                        <a:latin typeface="Cambria Math" panose="02040503050406030204" pitchFamily="18" charset="0"/>
                      </a:rPr>
                      <m:t>加法</m:t>
                    </m:r>
                    <m:r>
                      <a:rPr lang="zh-CN" altLang="en-US" sz="2400" i="1" dirty="0">
                        <a:latin typeface="Cambria Math" panose="02040503050406030204" pitchFamily="18" charset="0"/>
                      </a:rPr>
                      <m:t>模型</m:t>
                    </m:r>
                  </m:oMath>
                </a14:m>
                <a:endParaRPr lang="en-US" altLang="zh-CN" sz="240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𝑀</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𝑀</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𝑚</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𝛾</m:t>
                              </m:r>
                            </m:e>
                            <m:sub>
                              <m:r>
                                <a:rPr lang="en-US" altLang="zh-CN" sz="2000" b="0" i="1" smtClean="0">
                                  <a:latin typeface="Cambria Math" panose="02040503050406030204" pitchFamily="18" charset="0"/>
                                </a:rPr>
                                <m:t>𝑚</m:t>
                              </m:r>
                            </m:sub>
                          </m:sSub>
                          <m:r>
                            <a:rPr lang="en-US" altLang="zh-CN" sz="2000" b="0" i="1" smtClean="0">
                              <a:latin typeface="Cambria Math" panose="02040503050406030204" pitchFamily="18" charset="0"/>
                            </a:rPr>
                            <m:t>)</m:t>
                          </m:r>
                        </m:e>
                      </m:nary>
                    </m:oMath>
                  </m:oMathPara>
                </a14:m>
                <a:endParaRPr lang="zh-CN" altLang="en-US" dirty="0"/>
              </a:p>
            </p:txBody>
          </p:sp>
        </mc:Choice>
        <mc:Fallback>
          <p:sp>
            <p:nvSpPr>
              <p:cNvPr id="5" name="内容占位符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812" t="-18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文本框 1"/>
              <p:cNvSpPr txBox="1"/>
              <p:nvPr/>
            </p:nvSpPr>
            <p:spPr>
              <a:xfrm>
                <a:off x="4155558" y="2581794"/>
                <a:ext cx="4049486" cy="90255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𝛾</m:t>
                              </m:r>
                            </m:e>
                            <m:sub>
                              <m:r>
                                <a:rPr lang="en-US" altLang="zh-CN" i="1">
                                  <a:latin typeface="Cambria Math" panose="02040503050406030204" pitchFamily="18" charset="0"/>
                                </a:rPr>
                                <m:t>𝑚</m:t>
                              </m:r>
                            </m:sub>
                          </m:sSub>
                        </m:e>
                      </m:d>
                      <m:r>
                        <a:rPr lang="en-US" altLang="zh-CN" b="0" i="1" smtClean="0">
                          <a:latin typeface="Cambria Math" panose="02040503050406030204" pitchFamily="18" charset="0"/>
                        </a:rPr>
                        <m:t>=</m:t>
                      </m:r>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𝐽</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𝑚𝑗</m:t>
                              </m:r>
                            </m:sub>
                          </m:sSub>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𝑚𝑗</m:t>
                              </m:r>
                            </m:sub>
                          </m:sSub>
                          <m:r>
                            <a:rPr lang="en-US" altLang="zh-CN" b="0" i="1" smtClean="0">
                              <a:latin typeface="Cambria Math" panose="02040503050406030204" pitchFamily="18" charset="0"/>
                            </a:rPr>
                            <m:t>)</m:t>
                          </m:r>
                        </m:e>
                      </m:nary>
                    </m:oMath>
                  </m:oMathPara>
                </a14:m>
                <a:endParaRPr lang="zh-CN" altLang="en-US" dirty="0"/>
              </a:p>
            </p:txBody>
          </p:sp>
        </mc:Choice>
        <mc:Fallback>
          <p:sp>
            <p:nvSpPr>
              <p:cNvPr id="2" name="文本框 1"/>
              <p:cNvSpPr txBox="1">
                <a:spLocks noRot="1" noChangeAspect="1" noMove="1" noResize="1" noEditPoints="1" noAdjustHandles="1" noChangeArrowheads="1" noChangeShapeType="1" noTextEdit="1"/>
              </p:cNvSpPr>
              <p:nvPr/>
            </p:nvSpPr>
            <p:spPr>
              <a:xfrm>
                <a:off x="4155558" y="2581794"/>
                <a:ext cx="4049486" cy="90255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1143925" y="3690815"/>
                <a:ext cx="5145126" cy="8712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𝑚</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𝛾</m:t>
                              </m:r>
                            </m:e>
                            <m:sub>
                              <m:r>
                                <a:rPr lang="en-US" altLang="zh-CN" i="1">
                                  <a:latin typeface="Cambria Math" panose="02040503050406030204" pitchFamily="18" charset="0"/>
                                </a:rPr>
                                <m:t>𝑚</m:t>
                              </m:r>
                            </m:sub>
                          </m:sSub>
                        </m:e>
                      </m:d>
                      <m:r>
                        <a:rPr lang="en-US" altLang="zh-CN" i="1">
                          <a:latin typeface="Cambria Math" panose="02040503050406030204" pitchFamily="18" charset="0"/>
                        </a:rPr>
                        <m:t>=</m:t>
                      </m:r>
                      <m:r>
                        <a:rPr lang="en-US" altLang="zh-CN" i="1">
                          <a:latin typeface="Cambria Math" panose="02040503050406030204" pitchFamily="18" charset="0"/>
                        </a:rPr>
                        <m:t>𝑎𝑟𝑔</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zh-CN" altLang="en-US" i="1">
                                  <a:latin typeface="Cambria Math" panose="02040503050406030204" pitchFamily="18" charset="0"/>
                                </a:rPr>
                                <m:t>𝛽</m:t>
                              </m:r>
                              <m:r>
                                <a:rPr lang="en-US" altLang="zh-CN" i="1">
                                  <a:latin typeface="Cambria Math" panose="02040503050406030204" pitchFamily="18" charset="0"/>
                                </a:rPr>
                                <m:t>,</m:t>
                              </m:r>
                              <m:r>
                                <a:rPr lang="zh-CN" altLang="en-US" i="1">
                                  <a:latin typeface="Cambria Math" panose="02040503050406030204" pitchFamily="18" charset="0"/>
                                </a:rPr>
                                <m:t>𝛾</m:t>
                              </m:r>
                            </m:lim>
                          </m:limLow>
                        </m:fName>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r>
                                <a:rPr lang="en-US" altLang="zh-CN" i="1">
                                  <a:latin typeface="Cambria Math" panose="02040503050406030204" pitchFamily="18" charset="0"/>
                                </a:rPr>
                                <m:t>𝐿</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r>
                                <a:rPr lang="zh-CN" altLang="en-US" i="1">
                                  <a:latin typeface="Cambria Math" panose="02040503050406030204" pitchFamily="18" charset="0"/>
                                </a:rPr>
                                <m:t>𝛽</m:t>
                              </m:r>
                              <m:r>
                                <a:rPr lang="en-US" altLang="zh-CN" i="1">
                                  <a:latin typeface="Cambria Math" panose="02040503050406030204" pitchFamily="18" charset="0"/>
                                </a:rPr>
                                <m:t>𝑏</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zh-CN" altLang="en-US" i="1">
                                      <a:latin typeface="Cambria Math" panose="02040503050406030204" pitchFamily="18" charset="0"/>
                                    </a:rPr>
                                    <m:t>𝛾</m:t>
                                  </m:r>
                                </m:e>
                              </m:d>
                              <m:r>
                                <a:rPr lang="en-US" altLang="zh-CN" i="1">
                                  <a:latin typeface="Cambria Math" panose="02040503050406030204" pitchFamily="18" charset="0"/>
                                </a:rPr>
                                <m:t>)</m:t>
                              </m:r>
                            </m:e>
                          </m:nary>
                        </m:e>
                      </m:func>
                    </m:oMath>
                  </m:oMathPara>
                </a14:m>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1143925" y="3690815"/>
                <a:ext cx="5145126" cy="87126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2853732" y="4543976"/>
                <a:ext cx="5526593" cy="67845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e>
                      </m:d>
                      <m:r>
                        <a:rPr lang="en-US" altLang="zh-CN" b="0" i="1" smtClean="0">
                          <a:latin typeface="Cambria Math" panose="02040503050406030204" pitchFamily="18" charset="0"/>
                        </a:rPr>
                        <m:t>+</m:t>
                      </m:r>
                      <m:r>
                        <a:rPr lang="zh-CN" altLang="en-US" i="1">
                          <a:latin typeface="Cambria Math" panose="02040503050406030204" pitchFamily="18" charset="0"/>
                        </a:rPr>
                        <m:t>𝛽</m:t>
                      </m:r>
                      <m:r>
                        <a:rPr lang="en-US" altLang="zh-CN" i="1">
                          <a:latin typeface="Cambria Math" panose="02040503050406030204" pitchFamily="18" charset="0"/>
                        </a:rPr>
                        <m:t>𝑏</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zh-CN" altLang="en-US" i="1">
                              <a:latin typeface="Cambria Math" panose="02040503050406030204" pitchFamily="18" charset="0"/>
                            </a:rPr>
                            <m:t>𝛾</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num>
                        <m:den>
                          <m:r>
                            <a:rPr lang="zh-CN" altLang="en-US"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den>
                      </m:f>
                    </m:oMath>
                  </m:oMathPara>
                </a14:m>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2853732" y="4543976"/>
                <a:ext cx="5526593" cy="678455"/>
              </a:xfrm>
              <a:prstGeom prst="rect">
                <a:avLst/>
              </a:prstGeom>
              <a:blipFill>
                <a:blip r:embed="rId6"/>
                <a:stretch>
                  <a:fillRect/>
                </a:stretch>
              </a:blipFill>
            </p:spPr>
            <p:txBody>
              <a:bodyPr/>
              <a:lstStyle/>
              <a:p>
                <a:r>
                  <a:rPr lang="zh-CN" altLang="en-US">
                    <a:noFill/>
                  </a:rPr>
                  <a:t> </a:t>
                </a:r>
              </a:p>
            </p:txBody>
          </p:sp>
        </mc:Fallback>
      </mc:AlternateContent>
      <p:cxnSp>
        <p:nvCxnSpPr>
          <p:cNvPr id="11" name="直接连接符 10"/>
          <p:cNvCxnSpPr/>
          <p:nvPr/>
        </p:nvCxnSpPr>
        <p:spPr>
          <a:xfrm>
            <a:off x="5416626" y="5034321"/>
            <a:ext cx="763675" cy="100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文本框 13"/>
              <p:cNvSpPr txBox="1"/>
              <p:nvPr/>
            </p:nvSpPr>
            <p:spPr>
              <a:xfrm>
                <a:off x="4953837" y="5379501"/>
                <a:ext cx="3426488" cy="590996"/>
              </a:xfrm>
              <a:prstGeom prst="rect">
                <a:avLst/>
              </a:prstGeom>
              <a:noFill/>
            </p:spPr>
            <p:txBody>
              <a:bodyPr wrap="square" rtlCol="0">
                <a:spAutoFit/>
              </a:bodyPr>
              <a:lstStyle/>
              <a:p>
                <a:r>
                  <a:rPr lang="zh-CN" altLang="en-US" sz="2000" dirty="0" smtClean="0"/>
                  <a:t>当</a:t>
                </a:r>
                <a14:m>
                  <m:oMath xmlns:m="http://schemas.openxmlformats.org/officeDocument/2006/math">
                    <m:r>
                      <a:rPr lang="en-US" altLang="zh-CN" sz="2000" i="1">
                        <a:latin typeface="Cambria Math" panose="02040503050406030204" pitchFamily="18" charset="0"/>
                      </a:rPr>
                      <m:t>𝑏</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r>
                          <a:rPr lang="zh-CN" altLang="en-US" sz="2000" i="1">
                            <a:latin typeface="Cambria Math" panose="02040503050406030204" pitchFamily="18" charset="0"/>
                          </a:rPr>
                          <m:t>𝛾</m:t>
                        </m:r>
                      </m:e>
                    </m:d>
                  </m:oMath>
                </a14:m>
                <a:r>
                  <a:rPr lang="en-US" altLang="zh-CN" sz="2000" dirty="0" smtClean="0"/>
                  <a:t>=-</a:t>
                </a:r>
                <a14:m>
                  <m:oMath xmlns:m="http://schemas.openxmlformats.org/officeDocument/2006/math">
                    <m:f>
                      <m:fPr>
                        <m:ctrlPr>
                          <a:rPr lang="en-US" altLang="zh-CN" sz="2000" i="1">
                            <a:latin typeface="Cambria Math" panose="02040503050406030204" pitchFamily="18" charset="0"/>
                          </a:rPr>
                        </m:ctrlPr>
                      </m:fPr>
                      <m:num>
                        <m:r>
                          <a:rPr lang="zh-CN" altLang="en-US" sz="2000" i="1">
                            <a:latin typeface="Cambria Math" panose="02040503050406030204" pitchFamily="18" charset="0"/>
                          </a:rPr>
                          <m:t>𝜕</m:t>
                        </m:r>
                        <m:r>
                          <a:rPr lang="en-US" altLang="zh-CN" sz="2000" i="1">
                            <a:latin typeface="Cambria Math" panose="02040503050406030204" pitchFamily="18" charset="0"/>
                          </a:rPr>
                          <m:t>𝐿</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𝑚</m:t>
                            </m:r>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r>
                          <a:rPr lang="en-US" altLang="zh-CN" sz="2000" i="1">
                            <a:latin typeface="Cambria Math" panose="02040503050406030204" pitchFamily="18" charset="0"/>
                          </a:rPr>
                          <m:t>)</m:t>
                        </m:r>
                      </m:num>
                      <m:den>
                        <m:r>
                          <a:rPr lang="zh-CN" altLang="en-US"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𝑚</m:t>
                            </m:r>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den>
                    </m:f>
                  </m:oMath>
                </a14:m>
                <a:endParaRPr lang="zh-CN" altLang="en-US" sz="1600" dirty="0"/>
              </a:p>
            </p:txBody>
          </p:sp>
        </mc:Choice>
        <mc:Fallback>
          <p:sp>
            <p:nvSpPr>
              <p:cNvPr id="14" name="文本框 13"/>
              <p:cNvSpPr txBox="1">
                <a:spLocks noRot="1" noChangeAspect="1" noMove="1" noResize="1" noEditPoints="1" noAdjustHandles="1" noChangeArrowheads="1" noChangeShapeType="1" noTextEdit="1"/>
              </p:cNvSpPr>
              <p:nvPr/>
            </p:nvSpPr>
            <p:spPr>
              <a:xfrm>
                <a:off x="4953837" y="5379501"/>
                <a:ext cx="3426488" cy="590996"/>
              </a:xfrm>
              <a:prstGeom prst="rect">
                <a:avLst/>
              </a:prstGeom>
              <a:blipFill>
                <a:blip r:embed="rId7"/>
                <a:stretch>
                  <a:fillRect l="-1957"/>
                </a:stretch>
              </a:blipFill>
            </p:spPr>
            <p:txBody>
              <a:bodyPr/>
              <a:lstStyle/>
              <a:p>
                <a:r>
                  <a:rPr lang="zh-CN" altLang="en-US">
                    <a:noFill/>
                  </a:rPr>
                  <a:t> </a:t>
                </a:r>
              </a:p>
            </p:txBody>
          </p:sp>
        </mc:Fallback>
      </mc:AlternateContent>
      <p:cxnSp>
        <p:nvCxnSpPr>
          <p:cNvPr id="16" name="直接箭头连接符 15"/>
          <p:cNvCxnSpPr/>
          <p:nvPr/>
        </p:nvCxnSpPr>
        <p:spPr>
          <a:xfrm>
            <a:off x="5707464" y="5044368"/>
            <a:ext cx="50241" cy="4219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文本框 16"/>
              <p:cNvSpPr txBox="1"/>
              <p:nvPr/>
            </p:nvSpPr>
            <p:spPr>
              <a:xfrm>
                <a:off x="3818375" y="6109408"/>
                <a:ext cx="6764214" cy="68198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有</m:t>
                      </m:r>
                      <m:r>
                        <a:rPr lang="en-US" altLang="zh-CN" i="1">
                          <a:latin typeface="Cambria Math" panose="02040503050406030204" pitchFamily="18" charset="0"/>
                        </a:rPr>
                        <m:t>𝐿</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r>
                        <a:rPr lang="zh-CN" altLang="en-US" i="1">
                          <a:latin typeface="Cambria Math" panose="02040503050406030204" pitchFamily="18" charset="0"/>
                        </a:rPr>
                        <m:t>𝛽</m:t>
                      </m:r>
                      <m:r>
                        <a:rPr lang="en-US" altLang="zh-CN" i="1">
                          <a:latin typeface="Cambria Math" panose="02040503050406030204" pitchFamily="18" charset="0"/>
                        </a:rPr>
                        <m:t>𝑏</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zh-CN" altLang="en-US" i="1">
                              <a:latin typeface="Cambria Math" panose="02040503050406030204" pitchFamily="18" charset="0"/>
                            </a:rPr>
                            <m:t>𝛾</m:t>
                          </m:r>
                        </m:e>
                      </m:d>
                      <m:r>
                        <a:rPr lang="zh-CN" altLang="en-US" i="1" smtClean="0">
                          <a:latin typeface="Cambria Math" panose="02040503050406030204" pitchFamily="18" charset="0"/>
                        </a:rPr>
                        <m:t>≤</m:t>
                      </m:r>
                      <m:r>
                        <a:rPr lang="en-US" altLang="zh-CN" i="1">
                          <a:latin typeface="Cambria Math" panose="02040503050406030204" pitchFamily="18" charset="0"/>
                        </a:rPr>
                        <m:t>𝐿</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m:t>
                              </m:r>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e>
                      </m:d>
                    </m:oMath>
                  </m:oMathPara>
                </a14:m>
                <a:endParaRPr lang="en-US" altLang="zh-CN" dirty="0" smtClean="0"/>
              </a:p>
              <a:p>
                <a:r>
                  <a:rPr lang="zh-CN" altLang="en-US" dirty="0" smtClean="0">
                    <a:solidFill>
                      <a:srgbClr val="FF0000"/>
                    </a:solidFill>
                  </a:rPr>
                  <a:t>        让回归树去拟合当前模型的负梯度值降低了损失函数</a:t>
                </a:r>
                <a:endParaRPr lang="zh-CN" altLang="en-US" dirty="0">
                  <a:solidFill>
                    <a:srgbClr val="FF0000"/>
                  </a:solidFill>
                </a:endParaRPr>
              </a:p>
            </p:txBody>
          </p:sp>
        </mc:Choice>
        <mc:Fallback>
          <p:sp>
            <p:nvSpPr>
              <p:cNvPr id="17" name="文本框 16"/>
              <p:cNvSpPr txBox="1">
                <a:spLocks noRot="1" noChangeAspect="1" noMove="1" noResize="1" noEditPoints="1" noAdjustHandles="1" noChangeArrowheads="1" noChangeShapeType="1" noTextEdit="1"/>
              </p:cNvSpPr>
              <p:nvPr/>
            </p:nvSpPr>
            <p:spPr>
              <a:xfrm>
                <a:off x="3818375" y="6109408"/>
                <a:ext cx="6764214" cy="681982"/>
              </a:xfrm>
              <a:prstGeom prst="rect">
                <a:avLst/>
              </a:prstGeom>
              <a:blipFill>
                <a:blip r:embed="rId8"/>
                <a:stretch>
                  <a:fillRect b="-13393"/>
                </a:stretch>
              </a:blipFill>
            </p:spPr>
            <p:txBody>
              <a:bodyPr/>
              <a:lstStyle/>
              <a:p>
                <a:r>
                  <a:rPr lang="zh-CN" altLang="en-US">
                    <a:noFill/>
                  </a:rPr>
                  <a:t> </a:t>
                </a:r>
              </a:p>
            </p:txBody>
          </p:sp>
        </mc:Fallback>
      </mc:AlternateContent>
      <p:sp>
        <p:nvSpPr>
          <p:cNvPr id="18" name="文本框 17"/>
          <p:cNvSpPr txBox="1"/>
          <p:nvPr/>
        </p:nvSpPr>
        <p:spPr>
          <a:xfrm>
            <a:off x="7858376" y="2868278"/>
            <a:ext cx="1426866" cy="369332"/>
          </a:xfrm>
          <a:prstGeom prst="rect">
            <a:avLst/>
          </a:prstGeom>
          <a:noFill/>
        </p:spPr>
        <p:txBody>
          <a:bodyPr wrap="square" rtlCol="0">
            <a:spAutoFit/>
          </a:bodyPr>
          <a:lstStyle/>
          <a:p>
            <a:r>
              <a:rPr lang="zh-CN" altLang="en-US" dirty="0">
                <a:solidFill>
                  <a:srgbClr val="FF0000"/>
                </a:solidFill>
              </a:rPr>
              <a:t>回归</a:t>
            </a:r>
            <a:r>
              <a:rPr lang="zh-CN" altLang="en-US" dirty="0" smtClean="0">
                <a:solidFill>
                  <a:srgbClr val="FF0000"/>
                </a:solidFill>
              </a:rPr>
              <a:t>树模型</a:t>
            </a:r>
            <a:endParaRPr lang="zh-CN" altLang="en-US" dirty="0"/>
          </a:p>
        </p:txBody>
      </p:sp>
      <p:pic>
        <p:nvPicPr>
          <p:cNvPr id="4100" name="Picture 4" descr="https://upload-images.jianshu.io/upload_images/967544-81b3ff4fbf2c6afb.png?imageMogr2/auto-orient/strip%7CimageView2/2/w/5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04220" y="217534"/>
            <a:ext cx="4181236" cy="2511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72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4"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en-US" dirty="0"/>
              <a:t>梯度提升树</a:t>
            </a:r>
          </a:p>
        </p:txBody>
      </p:sp>
      <mc:AlternateContent xmlns:mc="http://schemas.openxmlformats.org/markup-compatibility/2006">
        <mc:Choice xmlns:a14="http://schemas.microsoft.com/office/drawing/2010/main" Requires="a14">
          <p:sp>
            <p:nvSpPr>
              <p:cNvPr id="4" name="矩形 3"/>
              <p:cNvSpPr/>
              <p:nvPr/>
            </p:nvSpPr>
            <p:spPr>
              <a:xfrm>
                <a:off x="838200" y="1849791"/>
                <a:ext cx="9230248" cy="4922823"/>
              </a:xfrm>
              <a:prstGeom prst="rect">
                <a:avLst/>
              </a:prstGeom>
            </p:spPr>
            <p:txBody>
              <a:bodyPr wrap="square">
                <a:spAutoFit/>
              </a:bodyPr>
              <a:lstStyle/>
              <a:p>
                <a:r>
                  <a:rPr lang="zh-CN" altLang="en-US" dirty="0" smtClean="0"/>
                  <a:t>输入：训练集</a:t>
                </a:r>
                <a:r>
                  <a:rPr lang="en-US" altLang="zh-CN" dirty="0"/>
                  <a:t>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oMath>
                </a14:m>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oMath>
                </a14:m>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𝑁</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𝑁</m:t>
                        </m:r>
                      </m:sub>
                    </m:sSub>
                  </m:oMath>
                </a14:m>
                <a:r>
                  <a:rPr lang="en-US" altLang="zh-CN" dirty="0"/>
                  <a:t>)}</a:t>
                </a:r>
                <a:r>
                  <a:rPr lang="zh-CN" altLang="en-US" dirty="0"/>
                  <a:t>；损失函数</a:t>
                </a:r>
                <a14:m>
                  <m:oMath xmlns:m="http://schemas.openxmlformats.org/officeDocument/2006/math">
                    <m:r>
                      <a:rPr lang="en-US" altLang="zh-CN" i="1">
                        <a:latin typeface="Cambria Math" panose="02040503050406030204" pitchFamily="18" charset="0"/>
                      </a:rPr>
                      <m:t>𝐿</m:t>
                    </m:r>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zh-CN" altLang="en-US" i="1">
                        <a:latin typeface="Cambria Math" panose="02040503050406030204" pitchFamily="18" charset="0"/>
                      </a:rPr>
                      <m:t>；</m:t>
                    </m:r>
                  </m:oMath>
                </a14:m>
                <a:endParaRPr lang="en-US" altLang="zh-CN" dirty="0" smtClean="0"/>
              </a:p>
              <a:p>
                <a:r>
                  <a:rPr lang="zh-CN" altLang="en-US" dirty="0" smtClean="0"/>
                  <a:t>输出：梯度提升回归树</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endParaRPr lang="en-US" altLang="zh-CN" dirty="0" smtClean="0"/>
              </a:p>
              <a:p>
                <a:endParaRPr lang="en-US" altLang="zh-CN" dirty="0"/>
              </a:p>
              <a:p>
                <a:pPr marL="342900" indent="-342900">
                  <a:buFont typeface="+mj-lt"/>
                  <a:buAutoNum type="arabicPeriod"/>
                </a:pP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初始化</m:t>
                        </m:r>
                        <m:r>
                          <a:rPr lang="en-US" altLang="zh-CN" i="1">
                            <a:latin typeface="Cambria Math" panose="02040503050406030204" pitchFamily="18" charset="0"/>
                          </a:rPr>
                          <m:t> </m:t>
                        </m:r>
                        <m:r>
                          <a:rPr lang="en-US" altLang="zh-CN" i="1">
                            <a:latin typeface="Cambria Math" panose="02040503050406030204" pitchFamily="18" charset="0"/>
                          </a:rPr>
                          <m:t>𝑓</m:t>
                        </m:r>
                      </m:e>
                      <m:sub>
                        <m:r>
                          <a:rPr lang="en-US" altLang="zh-CN" i="1">
                            <a:latin typeface="Cambria Math" panose="02040503050406030204" pitchFamily="18" charset="0"/>
                          </a:rPr>
                          <m:t>0</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𝑎𝑟𝑔</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𝑐</m:t>
                            </m:r>
                          </m:lim>
                        </m:limLow>
                      </m:fName>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r>
                              <a:rPr lang="en-US" altLang="zh-CN" i="1">
                                <a:latin typeface="Cambria Math" panose="02040503050406030204" pitchFamily="18" charset="0"/>
                              </a:rPr>
                              <m:t>𝐿</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e>
                        </m:nary>
                      </m:e>
                    </m:func>
                  </m:oMath>
                </a14:m>
                <a:endParaRPr lang="en-US" altLang="zh-CN" dirty="0" smtClean="0"/>
              </a:p>
              <a:p>
                <a:pPr marL="342900" indent="-342900">
                  <a:buFont typeface="+mj-lt"/>
                  <a:buAutoNum type="arabicPeriod"/>
                </a:pPr>
                <a:r>
                  <a:rPr lang="zh-CN" altLang="en-US" dirty="0" smtClean="0"/>
                  <a:t>对</a:t>
                </a:r>
                <a:r>
                  <a:rPr lang="en-US" altLang="zh-CN" dirty="0" smtClean="0"/>
                  <a:t>m=1,2,…M</a:t>
                </a:r>
              </a:p>
              <a:p>
                <a:pPr marL="800100" lvl="1" indent="-342900">
                  <a:buFont typeface="+mj-lt"/>
                  <a:buAutoNum type="alphaLcPeriod"/>
                </a:pPr>
                <a:r>
                  <a:rPr lang="zh-CN" altLang="en-US" dirty="0" smtClean="0"/>
                  <a:t>对</a:t>
                </a:r>
                <a:r>
                  <a:rPr lang="en-US" altLang="zh-CN" dirty="0" smtClean="0"/>
                  <a:t>i=1,2,…N</a:t>
                </a:r>
                <a:r>
                  <a:rPr lang="zh-CN" altLang="en-US" dirty="0" smtClean="0"/>
                  <a:t>，计算：</a:t>
                </a:r>
                <a:endParaRPr lang="en-US" altLang="zh-CN" dirty="0" smtClean="0"/>
              </a:p>
              <a:p>
                <a:pPr lvl="1"/>
                <a:r>
                  <a:rPr lang="en-US" altLang="zh-CN" dirty="0"/>
                  <a:t>	</a:t>
                </a:r>
                <a14:m>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a:latin typeface="Cambria Math" panose="02040503050406030204" pitchFamily="18" charset="0"/>
                          </a:rPr>
                          <m:t>r</m:t>
                        </m:r>
                      </m:e>
                      <m:sub>
                        <m:r>
                          <a:rPr lang="en-US" altLang="zh-CN" sz="2400" b="0" i="1" smtClean="0">
                            <a:latin typeface="Cambria Math" panose="02040503050406030204" pitchFamily="18" charset="0"/>
                          </a:rPr>
                          <m:t>𝑚𝑖</m:t>
                        </m:r>
                      </m:sub>
                    </m:sSub>
                    <m:r>
                      <m:rPr>
                        <m:nor/>
                      </m:rPr>
                      <a:rPr lang="en-US" altLang="zh-CN" sz="2400" dirty="0"/>
                      <m:t>=-</m:t>
                    </m:r>
                    <m:f>
                      <m:fPr>
                        <m:ctrlPr>
                          <a:rPr lang="en-US" altLang="zh-CN" sz="2400" i="1">
                            <a:latin typeface="Cambria Math" panose="02040503050406030204" pitchFamily="18" charset="0"/>
                          </a:rPr>
                        </m:ctrlPr>
                      </m:fPr>
                      <m:num>
                        <m:r>
                          <a:rPr lang="zh-CN" altLang="en-US" sz="2400" i="1">
                            <a:latin typeface="Cambria Math" panose="02040503050406030204" pitchFamily="18" charset="0"/>
                          </a:rPr>
                          <m:t>𝜕</m:t>
                        </m:r>
                        <m:r>
                          <a:rPr lang="en-US" altLang="zh-CN" sz="2400" i="1">
                            <a:latin typeface="Cambria Math" panose="02040503050406030204" pitchFamily="18" charset="0"/>
                          </a:rPr>
                          <m:t>𝐿</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𝑚</m:t>
                            </m:r>
                            <m:r>
                              <a:rPr lang="en-US" altLang="zh-CN" sz="2400" i="1">
                                <a:latin typeface="Cambria Math" panose="02040503050406030204" pitchFamily="18" charset="0"/>
                              </a:rPr>
                              <m:t>−1</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d>
                        <m:r>
                          <a:rPr lang="en-US" altLang="zh-CN" sz="2400" i="1">
                            <a:latin typeface="Cambria Math" panose="02040503050406030204" pitchFamily="18" charset="0"/>
                          </a:rPr>
                          <m:t>)</m:t>
                        </m:r>
                      </m:num>
                      <m:den>
                        <m:r>
                          <a:rPr lang="zh-CN" altLang="en-US"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𝑚</m:t>
                            </m:r>
                            <m:r>
                              <a:rPr lang="en-US" altLang="zh-CN" sz="2400" i="1">
                                <a:latin typeface="Cambria Math" panose="02040503050406030204" pitchFamily="18" charset="0"/>
                              </a:rPr>
                              <m:t>−1</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d>
                      </m:den>
                    </m:f>
                  </m:oMath>
                </a14:m>
                <a:endParaRPr lang="en-US" altLang="zh-CN" dirty="0" smtClean="0"/>
              </a:p>
              <a:p>
                <a:pPr marL="800100" lvl="1" indent="-342900">
                  <a:buAutoNum type="alphaLcPeriod" startAt="2"/>
                </a:pPr>
                <a:r>
                  <a:rPr lang="zh-CN" altLang="en-US" dirty="0" smtClean="0"/>
                  <a:t>对</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r</m:t>
                        </m:r>
                      </m:e>
                      <m:sub>
                        <m:r>
                          <a:rPr lang="en-US" altLang="zh-CN" i="1">
                            <a:latin typeface="Cambria Math" panose="02040503050406030204" pitchFamily="18" charset="0"/>
                          </a:rPr>
                          <m:t>𝑚𝑖</m:t>
                        </m:r>
                      </m:sub>
                    </m:sSub>
                  </m:oMath>
                </a14:m>
                <a:r>
                  <a:rPr lang="zh-CN" altLang="en-US" dirty="0" smtClean="0"/>
                  <a:t>拟合一个回归树，得到第</a:t>
                </a:r>
                <a:r>
                  <a:rPr lang="en-US" altLang="zh-CN" dirty="0" smtClean="0"/>
                  <a:t>m</a:t>
                </a:r>
                <a:r>
                  <a:rPr lang="zh-CN" altLang="en-US" dirty="0" smtClean="0"/>
                  <a:t>棵树的叶节点区域</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𝑚𝑗</m:t>
                        </m:r>
                      </m:sub>
                    </m:sSub>
                  </m:oMath>
                </a14:m>
                <a:endParaRPr lang="en-US" altLang="zh-CN" dirty="0" smtClean="0"/>
              </a:p>
              <a:p>
                <a:pPr marL="800100" lvl="1" indent="-342900">
                  <a:buAutoNum type="alphaLcPeriod" startAt="2"/>
                </a:pPr>
                <a:r>
                  <a:rPr lang="zh-CN" altLang="en-US" dirty="0" smtClean="0"/>
                  <a:t>对</a:t>
                </a:r>
                <a:r>
                  <a:rPr lang="en-US" altLang="zh-CN" dirty="0" smtClean="0"/>
                  <a:t>j=1,2,…J</a:t>
                </a:r>
                <a:r>
                  <a:rPr lang="zh-CN" altLang="en-US" dirty="0" smtClean="0"/>
                  <a:t>，计算</a:t>
                </a:r>
                <a:endParaRPr lang="en-US" altLang="zh-CN" dirty="0" smtClean="0"/>
              </a:p>
              <a:p>
                <a:pPr lvl="1"/>
                <a:r>
                  <a:rPr lang="en-US" altLang="zh-CN"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𝑚𝑗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𝑎𝑟𝑔</m:t>
                    </m:r>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min</m:t>
                            </m:r>
                          </m:e>
                          <m:lim>
                            <m:r>
                              <a:rPr lang="en-US" altLang="zh-CN" sz="2000" b="0" i="1" smtClean="0">
                                <a:latin typeface="Cambria Math" panose="02040503050406030204" pitchFamily="18" charset="0"/>
                              </a:rPr>
                              <m:t>𝑐</m:t>
                            </m:r>
                          </m:lim>
                        </m:limLow>
                      </m:fName>
                      <m:e>
                        <m:nary>
                          <m:naryPr>
                            <m:chr m:val="∑"/>
                            <m:supHide m:val="on"/>
                            <m:ctrlPr>
                              <a:rPr lang="en-US" altLang="zh-CN" sz="2000" b="0" i="1" smtClean="0">
                                <a:latin typeface="Cambria Math" panose="02040503050406030204" pitchFamily="18" charset="0"/>
                              </a:rPr>
                            </m:ctrlPr>
                          </m:naryPr>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m:rPr>
                                <m:brk m:alnAt="7"/>
                              </m:rP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𝑚𝑗</m:t>
                                </m:r>
                              </m:sub>
                            </m:sSub>
                          </m:sub>
                          <m:sup/>
                          <m:e>
                            <m:r>
                              <a:rPr lang="en-US" altLang="zh-CN" sz="2000" i="1">
                                <a:latin typeface="Cambria Math" panose="02040503050406030204" pitchFamily="18" charset="0"/>
                              </a:rPr>
                              <m:t>𝐿</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𝑚</m:t>
                                </m:r>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e>
                        </m:nary>
                      </m:e>
                    </m:func>
                    <m:r>
                      <a:rPr lang="en-US" altLang="zh-CN" sz="2000" b="0" i="0" smtClean="0">
                        <a:latin typeface="Cambria Math" panose="02040503050406030204" pitchFamily="18" charset="0"/>
                      </a:rPr>
                      <m:t>)</m:t>
                    </m:r>
                  </m:oMath>
                </a14:m>
                <a:endParaRPr lang="en-US" altLang="zh-CN" dirty="0" smtClean="0"/>
              </a:p>
              <a:p>
                <a:pPr marL="800100" lvl="1" indent="-342900">
                  <a:buAutoNum type="alphaLcPeriod" startAt="4"/>
                </a:pPr>
                <a:r>
                  <a:rPr lang="zh-CN" altLang="en-US" dirty="0" smtClean="0"/>
                  <a:t>更新</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𝑚</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−1</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𝐽</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𝑚𝑗</m:t>
                            </m:r>
                          </m:sub>
                        </m:sSub>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𝑚𝑗</m:t>
                            </m:r>
                          </m:sub>
                        </m:sSub>
                        <m:r>
                          <a:rPr lang="en-US" altLang="zh-CN" sz="2000" b="0" i="1" smtClean="0">
                            <a:latin typeface="Cambria Math" panose="02040503050406030204" pitchFamily="18" charset="0"/>
                          </a:rPr>
                          <m:t>)</m:t>
                        </m:r>
                      </m:e>
                    </m:nary>
                  </m:oMath>
                </a14:m>
                <a:endParaRPr lang="en-US" altLang="zh-CN" b="0" dirty="0" smtClean="0"/>
              </a:p>
              <a:p>
                <a:pPr lvl="1"/>
                <a:r>
                  <a:rPr lang="en-US" altLang="zh-CN" dirty="0" smtClean="0"/>
                  <a:t>3.</a:t>
                </a:r>
                <a:r>
                  <a:rPr lang="zh-CN" altLang="en-US" dirty="0" smtClean="0"/>
                  <a:t>得到回归树</a:t>
                </a:r>
                <a:endParaRPr lang="en-US" altLang="zh-CN" dirty="0" smtClean="0"/>
              </a:p>
              <a:p>
                <a:pPr lvl="1"/>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𝑀</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𝑀</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𝐽</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𝑚𝑗</m:t>
                                  </m:r>
                                </m:sub>
                              </m:sSub>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𝑚𝑗</m:t>
                                  </m:r>
                                </m:sub>
                              </m:sSub>
                              <m:r>
                                <a:rPr lang="en-US" altLang="zh-CN" b="0" i="1" smtClean="0">
                                  <a:latin typeface="Cambria Math" panose="02040503050406030204" pitchFamily="18" charset="0"/>
                                </a:rPr>
                                <m:t>)</m:t>
                              </m:r>
                            </m:e>
                          </m:nary>
                        </m:e>
                      </m:nary>
                    </m:oMath>
                  </m:oMathPara>
                </a14:m>
                <a:endParaRPr lang="en-US" altLang="zh-CN" b="0" dirty="0" smtClean="0"/>
              </a:p>
            </p:txBody>
          </p:sp>
        </mc:Choice>
        <mc:Fallback>
          <p:sp>
            <p:nvSpPr>
              <p:cNvPr id="4" name="矩形 3"/>
              <p:cNvSpPr>
                <a:spLocks noRot="1" noChangeAspect="1" noMove="1" noResize="1" noEditPoints="1" noAdjustHandles="1" noChangeArrowheads="1" noChangeShapeType="1" noTextEdit="1"/>
              </p:cNvSpPr>
              <p:nvPr/>
            </p:nvSpPr>
            <p:spPr>
              <a:xfrm>
                <a:off x="838200" y="1849791"/>
                <a:ext cx="9230248" cy="4922823"/>
              </a:xfrm>
              <a:prstGeom prst="rect">
                <a:avLst/>
              </a:prstGeom>
              <a:blipFill>
                <a:blip r:embed="rId3"/>
                <a:stretch>
                  <a:fillRect l="-594" t="-124"/>
                </a:stretch>
              </a:blipFill>
            </p:spPr>
            <p:txBody>
              <a:bodyPr/>
              <a:lstStyle/>
              <a:p>
                <a:r>
                  <a:rPr lang="zh-CN" altLang="en-US">
                    <a:noFill/>
                  </a:rPr>
                  <a:t> </a:t>
                </a:r>
              </a:p>
            </p:txBody>
          </p:sp>
        </mc:Fallback>
      </mc:AlternateContent>
      <p:sp>
        <p:nvSpPr>
          <p:cNvPr id="7" name="文本框 6"/>
          <p:cNvSpPr txBox="1"/>
          <p:nvPr/>
        </p:nvSpPr>
        <p:spPr>
          <a:xfrm>
            <a:off x="6621864" y="4823208"/>
            <a:ext cx="2100106" cy="369332"/>
          </a:xfrm>
          <a:prstGeom prst="rect">
            <a:avLst/>
          </a:prstGeom>
          <a:noFill/>
        </p:spPr>
        <p:txBody>
          <a:bodyPr wrap="square" rtlCol="0">
            <a:spAutoFit/>
          </a:bodyPr>
          <a:lstStyle/>
          <a:p>
            <a:r>
              <a:rPr lang="zh-CN" altLang="en-US" dirty="0">
                <a:solidFill>
                  <a:srgbClr val="FF0000"/>
                </a:solidFill>
              </a:rPr>
              <a:t>叶</a:t>
            </a:r>
            <a:r>
              <a:rPr lang="zh-CN" altLang="en-US" dirty="0" smtClean="0">
                <a:solidFill>
                  <a:srgbClr val="FF0000"/>
                </a:solidFill>
              </a:rPr>
              <a:t>节点区域的值</a:t>
            </a:r>
            <a:endParaRPr lang="zh-CN" altLang="en-US" dirty="0">
              <a:solidFill>
                <a:srgbClr val="FF0000"/>
              </a:solidFill>
            </a:endParaRPr>
          </a:p>
        </p:txBody>
      </p:sp>
      <p:sp>
        <p:nvSpPr>
          <p:cNvPr id="8" name="文本框 7"/>
          <p:cNvSpPr txBox="1"/>
          <p:nvPr/>
        </p:nvSpPr>
        <p:spPr>
          <a:xfrm>
            <a:off x="5045947" y="2694632"/>
            <a:ext cx="2100106" cy="369332"/>
          </a:xfrm>
          <a:prstGeom prst="rect">
            <a:avLst/>
          </a:prstGeom>
          <a:noFill/>
        </p:spPr>
        <p:txBody>
          <a:bodyPr wrap="square" rtlCol="0">
            <a:spAutoFit/>
          </a:bodyPr>
          <a:lstStyle/>
          <a:p>
            <a:r>
              <a:rPr lang="zh-CN" altLang="en-US" dirty="0" smtClean="0">
                <a:solidFill>
                  <a:srgbClr val="FF0000"/>
                </a:solidFill>
              </a:rPr>
              <a:t>只有一个根节点</a:t>
            </a:r>
            <a:endParaRPr lang="zh-CN" altLang="en-US" dirty="0">
              <a:solidFill>
                <a:srgbClr val="FF0000"/>
              </a:solidFill>
            </a:endParaRPr>
          </a:p>
        </p:txBody>
      </p:sp>
    </p:spTree>
    <p:extLst>
      <p:ext uri="{BB962C8B-B14F-4D97-AF65-F5344CB8AC3E}">
        <p14:creationId xmlns:p14="http://schemas.microsoft.com/office/powerpoint/2010/main" val="270414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4. Bagging</a:t>
            </a:r>
            <a:r>
              <a:rPr lang="zh-CN" altLang="en-US" smtClean="0"/>
              <a:t>和</a:t>
            </a:r>
            <a:r>
              <a:rPr lang="en-US" altLang="zh-CN" smtClean="0"/>
              <a:t>Boosting</a:t>
            </a:r>
            <a:r>
              <a:rPr lang="zh-CN" altLang="en-US" smtClean="0"/>
              <a:t>的区别</a:t>
            </a:r>
            <a:endParaRPr lang="zh-CN" altLang="en-US" dirty="0"/>
          </a:p>
        </p:txBody>
      </p:sp>
      <p:sp>
        <p:nvSpPr>
          <p:cNvPr id="3"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atinLnBrk="1"/>
            <a:r>
              <a:rPr lang="zh-CN" altLang="en-US" dirty="0" smtClean="0">
                <a:solidFill>
                  <a:srgbClr val="FF0000"/>
                </a:solidFill>
              </a:rPr>
              <a:t>样本选择</a:t>
            </a:r>
            <a:r>
              <a:rPr lang="zh-CN" altLang="en-US" dirty="0" smtClean="0"/>
              <a:t>：</a:t>
            </a:r>
            <a:r>
              <a:rPr lang="en-US" altLang="zh-CN" dirty="0" smtClean="0"/>
              <a:t>Bagging</a:t>
            </a:r>
            <a:r>
              <a:rPr lang="zh-CN" altLang="en-US" dirty="0" smtClean="0"/>
              <a:t>采用</a:t>
            </a:r>
            <a:r>
              <a:rPr lang="en-US" altLang="zh-CN" dirty="0" smtClean="0"/>
              <a:t>Bootstrap</a:t>
            </a:r>
            <a:r>
              <a:rPr lang="zh-CN" altLang="en-US" dirty="0" smtClean="0"/>
              <a:t>随机有放回抽样；而</a:t>
            </a:r>
            <a:r>
              <a:rPr lang="en-US" altLang="zh-CN" dirty="0" smtClean="0"/>
              <a:t>Boosting</a:t>
            </a:r>
            <a:r>
              <a:rPr lang="zh-CN" altLang="en-US" dirty="0" smtClean="0"/>
              <a:t>每一轮的训练集不变，改变的只是每一个样本的权重。</a:t>
            </a:r>
          </a:p>
          <a:p>
            <a:pPr latinLnBrk="1"/>
            <a:r>
              <a:rPr lang="zh-CN" altLang="en-US" dirty="0" smtClean="0">
                <a:solidFill>
                  <a:srgbClr val="FF0000"/>
                </a:solidFill>
              </a:rPr>
              <a:t>样本权重</a:t>
            </a:r>
            <a:r>
              <a:rPr lang="zh-CN" altLang="en-US" dirty="0" smtClean="0"/>
              <a:t>：</a:t>
            </a:r>
            <a:r>
              <a:rPr lang="en-US" altLang="zh-CN" dirty="0" smtClean="0"/>
              <a:t>Bagging</a:t>
            </a:r>
            <a:r>
              <a:rPr lang="zh-CN" altLang="en-US" dirty="0" smtClean="0"/>
              <a:t>使用的是均匀取样，每个样本权重相等；</a:t>
            </a:r>
            <a:r>
              <a:rPr lang="en-US" altLang="zh-CN" dirty="0" smtClean="0"/>
              <a:t>Boosting</a:t>
            </a:r>
            <a:r>
              <a:rPr lang="zh-CN" altLang="en-US" dirty="0" smtClean="0"/>
              <a:t>根据错误率调整样本权重，错误率越大的样本权重越大。</a:t>
            </a:r>
          </a:p>
          <a:p>
            <a:pPr latinLnBrk="1"/>
            <a:r>
              <a:rPr lang="zh-CN" altLang="en-US" dirty="0" smtClean="0">
                <a:solidFill>
                  <a:srgbClr val="FF0000"/>
                </a:solidFill>
              </a:rPr>
              <a:t>预测函数</a:t>
            </a:r>
            <a:r>
              <a:rPr lang="zh-CN" altLang="en-US" dirty="0" smtClean="0"/>
              <a:t>：</a:t>
            </a:r>
            <a:r>
              <a:rPr lang="en-US" altLang="zh-CN" dirty="0" smtClean="0"/>
              <a:t>Bagging</a:t>
            </a:r>
            <a:r>
              <a:rPr lang="zh-CN" altLang="en-US" dirty="0" smtClean="0"/>
              <a:t>所有的预测函数的权重相等；</a:t>
            </a:r>
            <a:r>
              <a:rPr lang="en-US" altLang="zh-CN" dirty="0" smtClean="0"/>
              <a:t>Boosting</a:t>
            </a:r>
            <a:r>
              <a:rPr lang="zh-CN" altLang="en-US" dirty="0" smtClean="0"/>
              <a:t>中误差越小的预测函数其权重越大。</a:t>
            </a:r>
          </a:p>
          <a:p>
            <a:pPr latinLnBrk="1"/>
            <a:r>
              <a:rPr lang="zh-CN" altLang="en-US" dirty="0" smtClean="0">
                <a:solidFill>
                  <a:srgbClr val="FF0000"/>
                </a:solidFill>
              </a:rPr>
              <a:t>并行计算</a:t>
            </a:r>
            <a:r>
              <a:rPr lang="zh-CN" altLang="en-US" dirty="0" smtClean="0"/>
              <a:t>：</a:t>
            </a:r>
            <a:r>
              <a:rPr lang="en-US" altLang="zh-CN" dirty="0" smtClean="0"/>
              <a:t>Bagging</a:t>
            </a:r>
            <a:r>
              <a:rPr lang="zh-CN" altLang="en-US" dirty="0" smtClean="0"/>
              <a:t>各个预测函数可以并行生成；</a:t>
            </a:r>
            <a:r>
              <a:rPr lang="en-US" altLang="zh-CN" dirty="0" smtClean="0"/>
              <a:t>Boosting</a:t>
            </a:r>
            <a:r>
              <a:rPr lang="zh-CN" altLang="en-US" dirty="0" smtClean="0"/>
              <a:t>各个预测函数必须按顺序迭代生成。</a:t>
            </a:r>
          </a:p>
          <a:p>
            <a:endParaRPr lang="zh-CN" altLang="en-US" dirty="0"/>
          </a:p>
        </p:txBody>
      </p:sp>
    </p:spTree>
    <p:extLst>
      <p:ext uri="{BB962C8B-B14F-4D97-AF65-F5344CB8AC3E}">
        <p14:creationId xmlns:p14="http://schemas.microsoft.com/office/powerpoint/2010/main" val="100721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2" name="文本框 1"/>
          <p:cNvSpPr txBox="1"/>
          <p:nvPr/>
        </p:nvSpPr>
        <p:spPr>
          <a:xfrm>
            <a:off x="4421274" y="2602523"/>
            <a:ext cx="7244862" cy="830997"/>
          </a:xfrm>
          <a:prstGeom prst="rect">
            <a:avLst/>
          </a:prstGeom>
          <a:noFill/>
        </p:spPr>
        <p:txBody>
          <a:bodyPr wrap="square" rtlCol="0">
            <a:spAutoFit/>
          </a:bodyPr>
          <a:lstStyle/>
          <a:p>
            <a:r>
              <a:rPr lang="en-US" altLang="zh-CN" sz="4800" dirty="0" smtClean="0"/>
              <a:t>Thanks</a:t>
            </a:r>
            <a:endParaRPr lang="zh-CN" altLang="en-US" sz="4800" dirty="0"/>
          </a:p>
        </p:txBody>
      </p:sp>
    </p:spTree>
    <p:extLst>
      <p:ext uri="{BB962C8B-B14F-4D97-AF65-F5344CB8AC3E}">
        <p14:creationId xmlns:p14="http://schemas.microsoft.com/office/powerpoint/2010/main" val="2409387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Tree>
    <p:extLst>
      <p:ext uri="{BB962C8B-B14F-4D97-AF65-F5344CB8AC3E}">
        <p14:creationId xmlns:p14="http://schemas.microsoft.com/office/powerpoint/2010/main" val="1933053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个体与集成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集成学习：通过构建并结合多个学习器来完成学习任务。</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通常集成学习针对的是弱学习器，使得多个弱学习器集成为一个强学习器。</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836" y="2394044"/>
            <a:ext cx="5944430" cy="2486372"/>
          </a:xfrm>
          <a:prstGeom prst="rect">
            <a:avLst/>
          </a:prstGeom>
        </p:spPr>
      </p:pic>
      <p:sp>
        <p:nvSpPr>
          <p:cNvPr id="14" name="文本框 13"/>
          <p:cNvSpPr txBox="1"/>
          <p:nvPr/>
        </p:nvSpPr>
        <p:spPr>
          <a:xfrm>
            <a:off x="4674606" y="4234085"/>
            <a:ext cx="3657600" cy="646331"/>
          </a:xfrm>
          <a:prstGeom prst="rect">
            <a:avLst/>
          </a:prstGeom>
          <a:solidFill>
            <a:schemeClr val="accent1">
              <a:lumMod val="40000"/>
              <a:lumOff val="60000"/>
            </a:schemeClr>
          </a:solidFill>
        </p:spPr>
        <p:txBody>
          <a:bodyPr wrap="square" rtlCol="0">
            <a:spAutoFit/>
          </a:bodyPr>
          <a:lstStyle/>
          <a:p>
            <a:r>
              <a:rPr lang="zh-CN" altLang="en-US" dirty="0" smtClean="0"/>
              <a:t>弱学习器：泛化能力略优于随机猜测的学习器。</a:t>
            </a:r>
            <a:endParaRPr lang="zh-CN" altLang="en-US" dirty="0"/>
          </a:p>
        </p:txBody>
      </p:sp>
    </p:spTree>
    <p:extLst>
      <p:ext uri="{BB962C8B-B14F-4D97-AF65-F5344CB8AC3E}">
        <p14:creationId xmlns:p14="http://schemas.microsoft.com/office/powerpoint/2010/main" val="32795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个体与集成</a:t>
            </a:r>
            <a:endParaRPr lang="zh-CN" altLang="en-US" dirty="0"/>
          </a:p>
        </p:txBody>
      </p:sp>
      <p:pic>
        <p:nvPicPr>
          <p:cNvPr id="4" name="内容占位符 3"/>
          <p:cNvPicPr>
            <a:picLocks noGrp="1" noChangeAspect="1"/>
          </p:cNvPicPr>
          <p:nvPr>
            <p:ph idx="1"/>
          </p:nvPr>
        </p:nvPicPr>
        <p:blipFill>
          <a:blip r:embed="rId3"/>
          <a:stretch>
            <a:fillRect/>
          </a:stretch>
        </p:blipFill>
        <p:spPr>
          <a:xfrm>
            <a:off x="1776649" y="2103933"/>
            <a:ext cx="7715250" cy="2038350"/>
          </a:xfrm>
          <a:prstGeom prst="rect">
            <a:avLst/>
          </a:prstGeom>
        </p:spPr>
      </p:pic>
      <p:sp>
        <p:nvSpPr>
          <p:cNvPr id="5" name="文本框 4"/>
          <p:cNvSpPr txBox="1"/>
          <p:nvPr/>
        </p:nvSpPr>
        <p:spPr>
          <a:xfrm>
            <a:off x="1403287" y="4211496"/>
            <a:ext cx="7885568" cy="707886"/>
          </a:xfrm>
          <a:prstGeom prst="rect">
            <a:avLst/>
          </a:prstGeom>
          <a:noFill/>
        </p:spPr>
        <p:txBody>
          <a:bodyPr wrap="square" rtlCol="0">
            <a:spAutoFit/>
          </a:bodyPr>
          <a:lstStyle/>
          <a:p>
            <a:r>
              <a:rPr lang="zh-CN" altLang="en-US" sz="2000" dirty="0" smtClean="0"/>
              <a:t>好的集成：个体学习器应该 “</a:t>
            </a:r>
            <a:r>
              <a:rPr lang="zh-CN" altLang="en-US" sz="2000" b="1" dirty="0" smtClean="0">
                <a:solidFill>
                  <a:srgbClr val="FF0000"/>
                </a:solidFill>
              </a:rPr>
              <a:t>好而不同</a:t>
            </a:r>
            <a:r>
              <a:rPr lang="zh-CN" altLang="en-US" sz="2000" dirty="0" smtClean="0"/>
              <a:t>”，个体学习器要有一定的准确性，学习器之间具有差异，即多样性。</a:t>
            </a:r>
            <a:endParaRPr lang="zh-CN" altLang="en-US" sz="2000" dirty="0"/>
          </a:p>
        </p:txBody>
      </p:sp>
      <p:sp>
        <p:nvSpPr>
          <p:cNvPr id="7" name="文本框 6"/>
          <p:cNvSpPr txBox="1"/>
          <p:nvPr/>
        </p:nvSpPr>
        <p:spPr>
          <a:xfrm>
            <a:off x="838200" y="1759901"/>
            <a:ext cx="2643611" cy="369332"/>
          </a:xfrm>
          <a:prstGeom prst="rect">
            <a:avLst/>
          </a:prstGeom>
          <a:noFill/>
        </p:spPr>
        <p:txBody>
          <a:bodyPr wrap="square" rtlCol="0">
            <a:spAutoFit/>
          </a:bodyPr>
          <a:lstStyle/>
          <a:p>
            <a:r>
              <a:rPr lang="zh-CN" altLang="en-US" dirty="0" smtClean="0"/>
              <a:t>使用投票法的集成例子：</a:t>
            </a:r>
            <a:endParaRPr lang="zh-CN" altLang="en-US" dirty="0"/>
          </a:p>
        </p:txBody>
      </p:sp>
      <p:sp>
        <p:nvSpPr>
          <p:cNvPr id="8" name="下箭头 7"/>
          <p:cNvSpPr/>
          <p:nvPr/>
        </p:nvSpPr>
        <p:spPr>
          <a:xfrm>
            <a:off x="4445251" y="4919382"/>
            <a:ext cx="896294" cy="9382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468294" y="5203821"/>
            <a:ext cx="3398823" cy="369332"/>
          </a:xfrm>
          <a:prstGeom prst="rect">
            <a:avLst/>
          </a:prstGeom>
          <a:noFill/>
        </p:spPr>
        <p:txBody>
          <a:bodyPr wrap="square" rtlCol="0">
            <a:spAutoFit/>
          </a:bodyPr>
          <a:lstStyle/>
          <a:p>
            <a:r>
              <a:rPr lang="zh-CN" altLang="en-US" dirty="0" smtClean="0"/>
              <a:t>准确性和多样性存在冲突</a:t>
            </a:r>
            <a:endParaRPr lang="zh-CN" altLang="en-US" dirty="0"/>
          </a:p>
        </p:txBody>
      </p:sp>
      <p:sp>
        <p:nvSpPr>
          <p:cNvPr id="10" name="文本框 9"/>
          <p:cNvSpPr txBox="1"/>
          <p:nvPr/>
        </p:nvSpPr>
        <p:spPr>
          <a:xfrm>
            <a:off x="3150607" y="6039880"/>
            <a:ext cx="4635374" cy="369332"/>
          </a:xfrm>
          <a:prstGeom prst="rect">
            <a:avLst/>
          </a:prstGeom>
          <a:noFill/>
        </p:spPr>
        <p:txBody>
          <a:bodyPr wrap="square" rtlCol="0">
            <a:spAutoFit/>
          </a:bodyPr>
          <a:lstStyle/>
          <a:p>
            <a:r>
              <a:rPr lang="zh-CN" altLang="en-US" dirty="0" smtClean="0"/>
              <a:t>关键：产生并结合 “好而不同”的个体学习器</a:t>
            </a:r>
            <a:endParaRPr lang="zh-CN" altLang="en-US" dirty="0"/>
          </a:p>
        </p:txBody>
      </p:sp>
    </p:spTree>
    <p:extLst>
      <p:ext uri="{BB962C8B-B14F-4D97-AF65-F5344CB8AC3E}">
        <p14:creationId xmlns:p14="http://schemas.microsoft.com/office/powerpoint/2010/main" val="9680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个体与集成</a:t>
            </a:r>
            <a:endParaRPr lang="zh-CN" altLang="en-US" dirty="0"/>
          </a:p>
        </p:txBody>
      </p:sp>
      <p:sp>
        <p:nvSpPr>
          <p:cNvPr id="3" name="内容占位符 2"/>
          <p:cNvSpPr>
            <a:spLocks noGrp="1"/>
          </p:cNvSpPr>
          <p:nvPr>
            <p:ph idx="1"/>
          </p:nvPr>
        </p:nvSpPr>
        <p:spPr/>
        <p:txBody>
          <a:bodyPr/>
          <a:lstStyle/>
          <a:p>
            <a:r>
              <a:rPr lang="zh-CN" altLang="en-US" dirty="0" smtClean="0"/>
              <a:t>根据个体学习器的生成方法：</a:t>
            </a:r>
            <a:endParaRPr lang="en-US" altLang="zh-CN" dirty="0" smtClean="0"/>
          </a:p>
          <a:p>
            <a:pPr lvl="1"/>
            <a:endParaRPr lang="en-US" altLang="zh-CN" dirty="0" smtClean="0"/>
          </a:p>
          <a:p>
            <a:pPr lvl="1"/>
            <a:r>
              <a:rPr lang="en-US" altLang="zh-CN" dirty="0"/>
              <a:t> </a:t>
            </a:r>
            <a:r>
              <a:rPr lang="en-US" altLang="zh-CN" dirty="0" smtClean="0"/>
              <a:t>     </a:t>
            </a:r>
            <a:r>
              <a:rPr lang="zh-CN" altLang="en-US" dirty="0" smtClean="0"/>
              <a:t>个体学习器间存在强依赖关系，必须串行生成：</a:t>
            </a:r>
            <a:r>
              <a:rPr lang="en-US" altLang="zh-CN" dirty="0" smtClean="0">
                <a:solidFill>
                  <a:srgbClr val="FF0000"/>
                </a:solidFill>
              </a:rPr>
              <a:t>Boosting</a:t>
            </a:r>
          </a:p>
          <a:p>
            <a:pPr lvl="1"/>
            <a:endParaRPr lang="en-US" altLang="zh-CN" dirty="0"/>
          </a:p>
          <a:p>
            <a:pPr lvl="1"/>
            <a:endParaRPr lang="en-US" altLang="zh-CN" dirty="0" smtClean="0"/>
          </a:p>
          <a:p>
            <a:pPr lvl="1"/>
            <a:endParaRPr lang="en-US" altLang="zh-CN" dirty="0"/>
          </a:p>
          <a:p>
            <a:pPr lvl="1"/>
            <a:endParaRPr lang="en-US" altLang="zh-CN" dirty="0" smtClean="0"/>
          </a:p>
          <a:p>
            <a:pPr lvl="1"/>
            <a:r>
              <a:rPr lang="en-US" altLang="zh-CN" dirty="0"/>
              <a:t> </a:t>
            </a:r>
            <a:r>
              <a:rPr lang="en-US" altLang="zh-CN" dirty="0" smtClean="0"/>
              <a:t>   </a:t>
            </a:r>
            <a:r>
              <a:rPr lang="zh-CN" altLang="en-US" dirty="0" smtClean="0"/>
              <a:t>个体学习器间不存在强依赖关系，可同时并行生成</a:t>
            </a:r>
            <a:r>
              <a:rPr lang="en-US" altLang="zh-CN" dirty="0" smtClean="0"/>
              <a:t>: </a:t>
            </a:r>
            <a:r>
              <a:rPr lang="en-US" altLang="zh-CN" dirty="0" smtClean="0"/>
              <a:t> </a:t>
            </a:r>
            <a:r>
              <a:rPr lang="en-US" altLang="zh-CN" dirty="0" smtClean="0">
                <a:solidFill>
                  <a:srgbClr val="FF0000"/>
                </a:solidFill>
              </a:rPr>
              <a:t>Bagging</a:t>
            </a:r>
            <a:endParaRPr lang="en-US" altLang="zh-CN" dirty="0" smtClean="0">
              <a:solidFill>
                <a:srgbClr val="FF0000"/>
              </a:solidFill>
            </a:endParaRPr>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zh-CN" altLang="en-US" dirty="0"/>
          </a:p>
        </p:txBody>
      </p:sp>
      <p:sp>
        <p:nvSpPr>
          <p:cNvPr id="4" name="左大括号 3"/>
          <p:cNvSpPr/>
          <p:nvPr/>
        </p:nvSpPr>
        <p:spPr>
          <a:xfrm>
            <a:off x="1321806" y="2643612"/>
            <a:ext cx="941560" cy="239916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57377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Bagging</a:t>
            </a:r>
            <a:endParaRPr lang="zh-CN" altLang="en-US" dirty="0"/>
          </a:p>
        </p:txBody>
      </p:sp>
      <p:sp>
        <p:nvSpPr>
          <p:cNvPr id="3" name="内容占位符 2"/>
          <p:cNvSpPr>
            <a:spLocks noGrp="1"/>
          </p:cNvSpPr>
          <p:nvPr>
            <p:ph idx="1"/>
          </p:nvPr>
        </p:nvSpPr>
        <p:spPr/>
        <p:txBody>
          <a:bodyPr/>
          <a:lstStyle/>
          <a:p>
            <a:r>
              <a:rPr lang="en-US" altLang="zh-CN" dirty="0"/>
              <a:t>Bagging: </a:t>
            </a:r>
            <a:r>
              <a:rPr lang="zh-CN" altLang="en-US" dirty="0"/>
              <a:t>采用</a:t>
            </a:r>
            <a:r>
              <a:rPr lang="en-US" altLang="zh-CN" dirty="0"/>
              <a:t> </a:t>
            </a:r>
            <a:r>
              <a:rPr lang="en-US" altLang="zh-CN" dirty="0">
                <a:solidFill>
                  <a:srgbClr val="FF0000"/>
                </a:solidFill>
              </a:rPr>
              <a:t>bootstrap</a:t>
            </a:r>
            <a:r>
              <a:rPr lang="zh-CN" altLang="en-US" dirty="0">
                <a:solidFill>
                  <a:srgbClr val="FF0000"/>
                </a:solidFill>
              </a:rPr>
              <a:t>采样方法</a:t>
            </a:r>
            <a:r>
              <a:rPr lang="zh-CN" altLang="en-US" dirty="0"/>
              <a:t>得到</a:t>
            </a:r>
            <a:r>
              <a:rPr lang="en-US" altLang="zh-CN" dirty="0"/>
              <a:t>T</a:t>
            </a:r>
            <a:r>
              <a:rPr lang="zh-CN" altLang="en-US" dirty="0"/>
              <a:t>个含</a:t>
            </a:r>
            <a:r>
              <a:rPr lang="en-US" altLang="zh-CN" dirty="0"/>
              <a:t>m</a:t>
            </a:r>
            <a:r>
              <a:rPr lang="zh-CN" altLang="en-US" dirty="0"/>
              <a:t>个训练样本的采样集，基于每个采样集训练出一个基学习器，再将这些基学习器进行结合</a:t>
            </a:r>
            <a:r>
              <a:rPr lang="zh-CN" altLang="en-US" dirty="0" smtClean="0"/>
              <a:t>。</a:t>
            </a:r>
            <a:endParaRPr lang="en-US" altLang="zh-CN" dirty="0" smtClean="0"/>
          </a:p>
          <a:p>
            <a:endParaRPr lang="en-US" altLang="zh-CN" dirty="0"/>
          </a:p>
          <a:p>
            <a:endParaRPr lang="en-US" altLang="zh-CN" dirty="0" smtClean="0"/>
          </a:p>
          <a:p>
            <a:endParaRPr lang="en-US" altLang="zh-CN" dirty="0" smtClean="0"/>
          </a:p>
          <a:p>
            <a:r>
              <a:rPr lang="zh-CN" altLang="en-US" dirty="0"/>
              <a:t>基学习器的计算复杂度是</a:t>
            </a:r>
            <a:r>
              <a:rPr lang="en-US" altLang="zh-CN" dirty="0"/>
              <a:t>O(m)</a:t>
            </a:r>
            <a:r>
              <a:rPr lang="zh-CN" altLang="en-US" dirty="0"/>
              <a:t>，</a:t>
            </a:r>
            <a:r>
              <a:rPr lang="en-US" altLang="zh-CN" dirty="0"/>
              <a:t>Bagging</a:t>
            </a:r>
            <a:r>
              <a:rPr lang="zh-CN" altLang="en-US" dirty="0"/>
              <a:t>的复杂度大致为</a:t>
            </a:r>
            <a:r>
              <a:rPr lang="en-US" altLang="zh-CN" dirty="0"/>
              <a:t>O(m)+O</a:t>
            </a:r>
            <a:r>
              <a:rPr lang="zh-CN" altLang="en-US" dirty="0"/>
              <a:t>（</a:t>
            </a:r>
            <a:r>
              <a:rPr lang="en-US" altLang="zh-CN" dirty="0"/>
              <a:t>s</a:t>
            </a:r>
            <a:r>
              <a:rPr lang="zh-CN" altLang="en-US" dirty="0"/>
              <a:t>）</a:t>
            </a:r>
            <a:r>
              <a:rPr lang="en-US" altLang="zh-CN" dirty="0"/>
              <a:t>,</a:t>
            </a:r>
            <a:r>
              <a:rPr lang="zh-CN" altLang="en-US" dirty="0"/>
              <a:t>采样与投票</a:t>
            </a:r>
            <a:r>
              <a:rPr lang="en-US" altLang="zh-CN" dirty="0"/>
              <a:t>/</a:t>
            </a:r>
            <a:r>
              <a:rPr lang="zh-CN" altLang="en-US" dirty="0"/>
              <a:t>平均的复杂度</a:t>
            </a:r>
            <a:r>
              <a:rPr lang="en-US" altLang="zh-CN" dirty="0"/>
              <a:t>O(s)</a:t>
            </a:r>
            <a:r>
              <a:rPr lang="zh-CN" altLang="en-US" dirty="0"/>
              <a:t>很小，所以</a:t>
            </a:r>
            <a:r>
              <a:rPr lang="en-US" altLang="zh-CN" dirty="0"/>
              <a:t>Bagging</a:t>
            </a:r>
            <a:r>
              <a:rPr lang="zh-CN" altLang="en-US" dirty="0"/>
              <a:t>集成与直接使用基学习学习器复杂度同阶。</a:t>
            </a:r>
            <a:r>
              <a:rPr lang="en-US" altLang="zh-CN" dirty="0"/>
              <a:t>——</a:t>
            </a:r>
            <a:r>
              <a:rPr lang="zh-CN" altLang="en-US" dirty="0">
                <a:solidFill>
                  <a:srgbClr val="FF0000"/>
                </a:solidFill>
              </a:rPr>
              <a:t>并行</a:t>
            </a:r>
            <a:r>
              <a:rPr lang="zh-CN" altLang="en-US" dirty="0"/>
              <a:t>的高效集成方法。</a:t>
            </a:r>
            <a:endParaRPr lang="en-US" altLang="zh-CN" dirty="0"/>
          </a:p>
          <a:p>
            <a:endParaRPr lang="en-US" altLang="zh-CN" dirty="0" smtClean="0"/>
          </a:p>
          <a:p>
            <a:endParaRPr lang="en-US" altLang="zh-CN" dirty="0"/>
          </a:p>
          <a:p>
            <a:endParaRPr lang="zh-CN" altLang="en-US" dirty="0"/>
          </a:p>
        </p:txBody>
      </p:sp>
      <p:sp>
        <p:nvSpPr>
          <p:cNvPr id="4" name="左大括号 3"/>
          <p:cNvSpPr/>
          <p:nvPr/>
        </p:nvSpPr>
        <p:spPr>
          <a:xfrm>
            <a:off x="1876885" y="3062566"/>
            <a:ext cx="270191" cy="913407"/>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5" name="矩形 4"/>
          <p:cNvSpPr/>
          <p:nvPr/>
        </p:nvSpPr>
        <p:spPr>
          <a:xfrm>
            <a:off x="2170098" y="3631962"/>
            <a:ext cx="2031325" cy="369332"/>
          </a:xfrm>
          <a:prstGeom prst="rect">
            <a:avLst/>
          </a:prstGeom>
        </p:spPr>
        <p:txBody>
          <a:bodyPr wrap="none">
            <a:spAutoFit/>
          </a:bodyPr>
          <a:lstStyle/>
          <a:p>
            <a:r>
              <a:rPr lang="zh-CN" altLang="en-US" dirty="0"/>
              <a:t>回归</a:t>
            </a:r>
            <a:r>
              <a:rPr lang="zh-CN" altLang="en-US" dirty="0" smtClean="0"/>
              <a:t>问题：取均值</a:t>
            </a:r>
            <a:endParaRPr lang="zh-CN" altLang="en-US" dirty="0"/>
          </a:p>
        </p:txBody>
      </p:sp>
      <p:sp>
        <p:nvSpPr>
          <p:cNvPr id="6" name="矩形 5"/>
          <p:cNvSpPr/>
          <p:nvPr/>
        </p:nvSpPr>
        <p:spPr>
          <a:xfrm>
            <a:off x="2147076" y="3032808"/>
            <a:ext cx="2262158" cy="369332"/>
          </a:xfrm>
          <a:prstGeom prst="rect">
            <a:avLst/>
          </a:prstGeom>
        </p:spPr>
        <p:txBody>
          <a:bodyPr wrap="none">
            <a:spAutoFit/>
          </a:bodyPr>
          <a:lstStyle/>
          <a:p>
            <a:r>
              <a:rPr lang="zh-CN" altLang="en-US" dirty="0"/>
              <a:t>分类问题：投票表决</a:t>
            </a:r>
          </a:p>
        </p:txBody>
      </p:sp>
      <p:cxnSp>
        <p:nvCxnSpPr>
          <p:cNvPr id="7" name="直接连接符 6"/>
          <p:cNvCxnSpPr/>
          <p:nvPr/>
        </p:nvCxnSpPr>
        <p:spPr>
          <a:xfrm>
            <a:off x="1517301" y="3032808"/>
            <a:ext cx="8440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曲线连接符 7"/>
          <p:cNvCxnSpPr>
            <a:endCxn id="4" idx="1"/>
          </p:cNvCxnSpPr>
          <p:nvPr/>
        </p:nvCxnSpPr>
        <p:spPr>
          <a:xfrm rot="5400000">
            <a:off x="1633655" y="3276038"/>
            <a:ext cx="486463" cy="1"/>
          </a:xfrm>
          <a:prstGeom prst="curvedConnector4">
            <a:avLst>
              <a:gd name="adj1" fmla="val 3059"/>
              <a:gd name="adj2" fmla="val 228601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33321" y="2755809"/>
            <a:ext cx="5793387" cy="923330"/>
          </a:xfrm>
          <a:prstGeom prst="rect">
            <a:avLst/>
          </a:prstGeom>
          <a:solidFill>
            <a:schemeClr val="accent1">
              <a:lumMod val="40000"/>
              <a:lumOff val="60000"/>
            </a:schemeClr>
          </a:solidFill>
        </p:spPr>
        <p:txBody>
          <a:bodyPr wrap="square" rtlCol="0">
            <a:spAutoFit/>
          </a:bodyPr>
          <a:lstStyle/>
          <a:p>
            <a:r>
              <a:rPr lang="en-US" altLang="zh-CN" dirty="0" smtClean="0"/>
              <a:t>Bootstrap</a:t>
            </a:r>
            <a:r>
              <a:rPr lang="zh-CN" altLang="en-US" dirty="0" smtClean="0"/>
              <a:t>采样：</a:t>
            </a:r>
            <a:r>
              <a:rPr lang="zh-CN" altLang="en-US" dirty="0"/>
              <a:t>如果训练集大小为</a:t>
            </a:r>
            <a:r>
              <a:rPr lang="en-US" altLang="zh-CN" dirty="0" smtClean="0"/>
              <a:t>N</a:t>
            </a:r>
            <a:r>
              <a:rPr lang="zh-CN" altLang="en-US" dirty="0" smtClean="0"/>
              <a:t>，</a:t>
            </a:r>
            <a:r>
              <a:rPr lang="zh-CN" altLang="en-US" dirty="0"/>
              <a:t>随机且有放回地从训练集中的抽取</a:t>
            </a:r>
            <a:r>
              <a:rPr lang="en-US" altLang="zh-CN" dirty="0"/>
              <a:t>N</a:t>
            </a:r>
            <a:r>
              <a:rPr lang="zh-CN" altLang="en-US" dirty="0"/>
              <a:t>个</a:t>
            </a:r>
            <a:r>
              <a:rPr lang="zh-CN" altLang="en-US" dirty="0" smtClean="0"/>
              <a:t>训练样本，作为一个新的训练集。</a:t>
            </a:r>
            <a:endParaRPr lang="en-US" altLang="zh-CN" dirty="0" smtClean="0"/>
          </a:p>
          <a:p>
            <a:r>
              <a:rPr lang="zh-CN" altLang="en-US" dirty="0" smtClean="0"/>
              <a:t>重复</a:t>
            </a:r>
            <a:r>
              <a:rPr lang="en-US" altLang="zh-CN" dirty="0" smtClean="0"/>
              <a:t>M</a:t>
            </a:r>
            <a:r>
              <a:rPr lang="zh-CN" altLang="en-US" dirty="0" smtClean="0"/>
              <a:t>次，得到</a:t>
            </a:r>
            <a:r>
              <a:rPr lang="en-US" altLang="zh-CN" dirty="0" smtClean="0"/>
              <a:t>M</a:t>
            </a:r>
            <a:r>
              <a:rPr lang="zh-CN" altLang="en-US" dirty="0" smtClean="0"/>
              <a:t>个训练集，</a:t>
            </a:r>
            <a:r>
              <a:rPr lang="zh-CN" altLang="en-US" dirty="0"/>
              <a:t>里面包含重复的</a:t>
            </a:r>
            <a:r>
              <a:rPr lang="zh-CN" altLang="en-US" dirty="0" smtClean="0"/>
              <a:t>训练样本。</a:t>
            </a:r>
            <a:endParaRPr lang="zh-CN" altLang="en-US" dirty="0"/>
          </a:p>
        </p:txBody>
      </p:sp>
      <mc:AlternateContent xmlns:mc="http://schemas.openxmlformats.org/markup-compatibility/2006">
        <mc:Choice xmlns:a14="http://schemas.microsoft.com/office/drawing/2010/main" Requires="a14">
          <p:sp>
            <p:nvSpPr>
              <p:cNvPr id="10" name="文本框 9"/>
              <p:cNvSpPr txBox="1"/>
              <p:nvPr/>
            </p:nvSpPr>
            <p:spPr>
              <a:xfrm>
                <a:off x="6363478" y="259142"/>
                <a:ext cx="5551714" cy="1431546"/>
              </a:xfrm>
              <a:prstGeom prst="rect">
                <a:avLst/>
              </a:prstGeom>
              <a:solidFill>
                <a:schemeClr val="accent1">
                  <a:lumMod val="40000"/>
                  <a:lumOff val="60000"/>
                </a:schemeClr>
              </a:solidFill>
            </p:spPr>
            <p:txBody>
              <a:bodyPr wrap="square" rtlCol="0">
                <a:spAutoFit/>
              </a:bodyPr>
              <a:lstStyle/>
              <a:p>
                <a:r>
                  <a:rPr lang="zh-CN" altLang="en-US" dirty="0" smtClean="0"/>
                  <a:t>样本在</a:t>
                </a:r>
                <a:r>
                  <a:rPr lang="en-US" altLang="zh-CN" dirty="0" smtClean="0"/>
                  <a:t>m</a:t>
                </a:r>
                <a:r>
                  <a:rPr lang="zh-CN" altLang="en-US" dirty="0" smtClean="0"/>
                  <a:t>次采样中始终不被采到放入概率是</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𝑚</m:t>
                            </m:r>
                          </m:den>
                        </m:f>
                        <m:r>
                          <a:rPr lang="en-US" altLang="zh-CN" b="0" i="1" smtClean="0">
                            <a:latin typeface="Cambria Math" panose="02040503050406030204" pitchFamily="18" charset="0"/>
                          </a:rPr>
                          <m:t>)</m:t>
                        </m:r>
                      </m:e>
                      <m:sup>
                        <m:r>
                          <a:rPr lang="en-US" altLang="zh-CN" b="0" i="1" smtClean="0">
                            <a:latin typeface="Cambria Math" panose="02040503050406030204" pitchFamily="18" charset="0"/>
                          </a:rPr>
                          <m:t>𝑚</m:t>
                        </m:r>
                      </m:sup>
                    </m:sSup>
                  </m:oMath>
                </a14:m>
                <a:r>
                  <a:rPr lang="zh-CN" altLang="en-US" dirty="0" smtClean="0"/>
                  <a:t>，取极限</a:t>
                </a:r>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m:rPr>
                                <m:sty m:val="p"/>
                              </m:rPr>
                              <a:rPr lang="en-US" altLang="zh-CN" i="1">
                                <a:latin typeface="Cambria Math" panose="02040503050406030204" pitchFamily="18" charset="0"/>
                              </a:rPr>
                              <m:t>m</m:t>
                            </m:r>
                            <m:r>
                              <a:rPr lang="en-US" altLang="zh-CN" i="1" smtClean="0">
                                <a:latin typeface="Cambria Math" panose="02040503050406030204" pitchFamily="18" charset="0"/>
                                <a:ea typeface="Cambria Math" panose="02040503050406030204" pitchFamily="18" charset="0"/>
                              </a:rPr>
                              <m:t>→∞</m:t>
                            </m:r>
                          </m:lim>
                        </m:limLow>
                      </m:fName>
                      <m:e>
                        <m:sSup>
                          <m:sSupPr>
                            <m:ctrlPr>
                              <a:rPr lang="en-US" altLang="zh-CN" i="1">
                                <a:latin typeface="Cambria Math" panose="02040503050406030204" pitchFamily="18" charset="0"/>
                              </a:rPr>
                            </m:ctrlPr>
                          </m:sSupPr>
                          <m:e>
                            <m:r>
                              <a:rPr lang="en-US" altLang="zh-CN" i="1">
                                <a:latin typeface="Cambria Math" panose="02040503050406030204" pitchFamily="18" charset="0"/>
                              </a:rPr>
                              <m:t>(1−</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𝑚</m:t>
                                </m:r>
                              </m:den>
                            </m:f>
                            <m:r>
                              <a:rPr lang="en-US" altLang="zh-CN" i="1">
                                <a:latin typeface="Cambria Math" panose="02040503050406030204" pitchFamily="18" charset="0"/>
                              </a:rPr>
                              <m:t>)</m:t>
                            </m:r>
                          </m:e>
                          <m:sup>
                            <m:r>
                              <a:rPr lang="en-US" altLang="zh-CN" i="1">
                                <a:latin typeface="Cambria Math" panose="02040503050406030204" pitchFamily="18" charset="0"/>
                              </a:rPr>
                              <m:t>𝑚</m:t>
                            </m:r>
                          </m:sup>
                        </m:sSup>
                      </m:e>
                    </m:func>
                  </m:oMath>
                </a14:m>
                <a:r>
                  <a:rPr lang="zh-CN" altLang="en-US" dirty="0" smtClean="0"/>
                  <a:t> </a:t>
                </a:r>
                <a:r>
                  <a:rPr lang="en-US" altLang="zh-CN" dirty="0" smtClean="0"/>
                  <a:t>=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𝑒</m:t>
                        </m:r>
                      </m:den>
                    </m:f>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0.368</m:t>
                    </m:r>
                  </m:oMath>
                </a14:m>
                <a:endParaRPr lang="en-US" altLang="zh-CN" dirty="0" smtClean="0"/>
              </a:p>
              <a:p>
                <a:r>
                  <a:rPr lang="zh-CN" altLang="en-US" dirty="0" smtClean="0"/>
                  <a:t>每个基学习器只使用</a:t>
                </a:r>
                <a:r>
                  <a:rPr lang="en-US" altLang="zh-CN" dirty="0" smtClean="0"/>
                  <a:t>63.2%</a:t>
                </a:r>
                <a:r>
                  <a:rPr lang="zh-CN" altLang="en-US" dirty="0" smtClean="0"/>
                  <a:t>的样本，剩余约</a:t>
                </a:r>
                <a:r>
                  <a:rPr lang="en-US" altLang="zh-CN" dirty="0" smtClean="0"/>
                  <a:t>36.8%</a:t>
                </a:r>
                <a:r>
                  <a:rPr lang="zh-CN" altLang="en-US" dirty="0" smtClean="0"/>
                  <a:t>的样本可以用作验证集进行“包外估计”。</a:t>
                </a:r>
                <a:endParaRPr lang="zh-CN" alt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6363478" y="259142"/>
                <a:ext cx="5551714" cy="1431546"/>
              </a:xfrm>
              <a:prstGeom prst="rect">
                <a:avLst/>
              </a:prstGeom>
              <a:blipFill>
                <a:blip r:embed="rId2"/>
                <a:stretch>
                  <a:fillRect l="-988" r="-4940" b="-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420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2</a:t>
            </a:r>
            <a:r>
              <a:rPr lang="en-US" altLang="zh-CN" dirty="0" smtClean="0"/>
              <a:t>. </a:t>
            </a:r>
            <a:r>
              <a:rPr lang="en-US" altLang="zh-CN" dirty="0" smtClean="0"/>
              <a:t>Bagging</a:t>
            </a:r>
            <a:r>
              <a:rPr lang="zh-CN" altLang="en-US" dirty="0" smtClean="0"/>
              <a:t>与随机森林</a:t>
            </a:r>
            <a:endParaRPr lang="zh-CN" altLang="en-US" dirty="0"/>
          </a:p>
        </p:txBody>
      </p:sp>
      <p:sp>
        <p:nvSpPr>
          <p:cNvPr id="3"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决策树的缺点：</a:t>
            </a:r>
            <a:endParaRPr lang="en-US" altLang="zh-CN" sz="2400" dirty="0" smtClean="0"/>
          </a:p>
          <a:p>
            <a:pPr marL="0" indent="0">
              <a:buFont typeface="Arial" panose="020B0604020202020204" pitchFamily="34" charset="0"/>
              <a:buNone/>
            </a:pPr>
            <a:r>
              <a:rPr lang="en-US" altLang="zh-CN" sz="2400" dirty="0" smtClean="0"/>
              <a:t>	</a:t>
            </a:r>
            <a:r>
              <a:rPr lang="zh-CN" altLang="en-US" sz="2400" dirty="0" smtClean="0"/>
              <a:t>决策时算法很容易对训练集过拟合，而导致泛化能力差，为了解决这个问题，我们需要对</a:t>
            </a:r>
            <a:r>
              <a:rPr lang="en-US" altLang="zh-CN" sz="2400" dirty="0" smtClean="0"/>
              <a:t>CART</a:t>
            </a:r>
            <a:r>
              <a:rPr lang="zh-CN" altLang="en-US" sz="2400" dirty="0" smtClean="0"/>
              <a:t>树进行剪枝，来增加决策树的泛化能力。</a:t>
            </a:r>
            <a:endParaRPr lang="zh-CN" altLang="en-US" sz="2400" dirty="0"/>
          </a:p>
        </p:txBody>
      </p:sp>
      <p:sp>
        <p:nvSpPr>
          <p:cNvPr id="4" name="下箭头 3"/>
          <p:cNvSpPr/>
          <p:nvPr/>
        </p:nvSpPr>
        <p:spPr>
          <a:xfrm>
            <a:off x="5150498" y="3666931"/>
            <a:ext cx="1231641" cy="1287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26185" y="5089492"/>
            <a:ext cx="6096000" cy="830997"/>
          </a:xfrm>
          <a:prstGeom prst="rect">
            <a:avLst/>
          </a:prstGeom>
        </p:spPr>
        <p:txBody>
          <a:bodyPr>
            <a:spAutoFit/>
          </a:bodyPr>
          <a:lstStyle/>
          <a:p>
            <a:pPr>
              <a:buFont typeface="Arial" panose="020B0604020202020204" pitchFamily="34" charset="0"/>
              <a:buChar char="•"/>
            </a:pPr>
            <a:r>
              <a:rPr lang="zh-CN" altLang="en-US" sz="2400" dirty="0">
                <a:solidFill>
                  <a:srgbClr val="1A1A1A"/>
                </a:solidFill>
                <a:latin typeface="-apple-system"/>
              </a:rPr>
              <a:t>趋向过拟合</a:t>
            </a:r>
          </a:p>
          <a:p>
            <a:pPr>
              <a:buFont typeface="Arial" panose="020B0604020202020204" pitchFamily="34" charset="0"/>
              <a:buChar char="•"/>
            </a:pPr>
            <a:r>
              <a:rPr lang="zh-CN" altLang="en-US" sz="2400" dirty="0">
                <a:solidFill>
                  <a:srgbClr val="1A1A1A"/>
                </a:solidFill>
                <a:latin typeface="-apple-system"/>
              </a:rPr>
              <a:t>可能或陷于局部最小值</a:t>
            </a:r>
            <a:endParaRPr lang="zh-CN" altLang="en-US" sz="2400" b="0" i="0" dirty="0">
              <a:solidFill>
                <a:srgbClr val="1A1A1A"/>
              </a:solidFill>
              <a:effectLst/>
              <a:latin typeface="-apple-system"/>
            </a:endParaRPr>
          </a:p>
        </p:txBody>
      </p:sp>
    </p:spTree>
    <p:extLst>
      <p:ext uri="{BB962C8B-B14F-4D97-AF65-F5344CB8AC3E}">
        <p14:creationId xmlns:p14="http://schemas.microsoft.com/office/powerpoint/2010/main" val="236113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2</a:t>
            </a:r>
            <a:r>
              <a:rPr lang="en-US" altLang="zh-CN" dirty="0" smtClean="0"/>
              <a:t>. </a:t>
            </a:r>
            <a:r>
              <a:rPr lang="zh-CN" altLang="en-US" dirty="0" smtClean="0"/>
              <a:t>随机</a:t>
            </a:r>
            <a:r>
              <a:rPr lang="zh-CN" altLang="en-US" dirty="0" smtClean="0"/>
              <a:t>森林</a:t>
            </a:r>
            <a:endParaRPr lang="zh-CN" altLang="en-US" dirty="0"/>
          </a:p>
        </p:txBody>
      </p:sp>
      <p:sp>
        <p:nvSpPr>
          <p:cNvPr id="3"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随机森林（</a:t>
            </a:r>
            <a:r>
              <a:rPr lang="en-US" altLang="zh-CN" dirty="0" smtClean="0"/>
              <a:t>Random Forest</a:t>
            </a:r>
            <a:r>
              <a:rPr lang="zh-CN" altLang="en-US" dirty="0" smtClean="0"/>
              <a:t>）： </a:t>
            </a:r>
            <a:r>
              <a:rPr lang="en-US" altLang="zh-CN" dirty="0" smtClean="0">
                <a:solidFill>
                  <a:srgbClr val="FF0000"/>
                </a:solidFill>
              </a:rPr>
              <a:t>Bagging + </a:t>
            </a:r>
            <a:r>
              <a:rPr lang="zh-CN" altLang="en-US" dirty="0" smtClean="0">
                <a:solidFill>
                  <a:srgbClr val="FF0000"/>
                </a:solidFill>
              </a:rPr>
              <a:t>决策树 </a:t>
            </a:r>
            <a:r>
              <a:rPr lang="en-US" altLang="zh-CN" dirty="0" smtClean="0">
                <a:solidFill>
                  <a:srgbClr val="FF0000"/>
                </a:solidFill>
              </a:rPr>
              <a:t>= </a:t>
            </a:r>
            <a:r>
              <a:rPr lang="zh-CN" altLang="en-US" dirty="0" smtClean="0">
                <a:solidFill>
                  <a:srgbClr val="FF0000"/>
                </a:solidFill>
              </a:rPr>
              <a:t>随机森林</a:t>
            </a:r>
            <a:endParaRPr lang="en-US" altLang="zh-CN" dirty="0" smtClean="0">
              <a:solidFill>
                <a:srgbClr val="FF0000"/>
              </a:solidFill>
            </a:endParaRPr>
          </a:p>
          <a:p>
            <a:pPr marL="0" indent="0">
              <a:buFont typeface="Arial" panose="020B0604020202020204" pitchFamily="34" charset="0"/>
              <a:buNone/>
            </a:pPr>
            <a:r>
              <a:rPr lang="en-US" altLang="zh-CN" dirty="0" smtClean="0"/>
              <a:t>  </a:t>
            </a:r>
            <a:r>
              <a:rPr lang="zh-CN" altLang="en-US" sz="2400" dirty="0" smtClean="0"/>
              <a:t>以</a:t>
            </a:r>
            <a:r>
              <a:rPr lang="zh-CN" altLang="en-US" sz="2400" dirty="0" smtClean="0">
                <a:solidFill>
                  <a:srgbClr val="FF0000"/>
                </a:solidFill>
              </a:rPr>
              <a:t>决策树为基处理器</a:t>
            </a:r>
            <a:r>
              <a:rPr lang="zh-CN" altLang="en-US" sz="2400" dirty="0" smtClean="0"/>
              <a:t>的</a:t>
            </a:r>
            <a:r>
              <a:rPr lang="en-US" altLang="zh-CN" sz="2400" dirty="0" smtClean="0"/>
              <a:t>Bagging</a:t>
            </a:r>
            <a:r>
              <a:rPr lang="zh-CN" altLang="en-US" sz="2400" dirty="0" smtClean="0"/>
              <a:t>集成方法。每棵决策树都是一个分类器，对于一个输入样本，</a:t>
            </a:r>
            <a:r>
              <a:rPr lang="en-US" altLang="zh-CN" sz="2400" dirty="0" smtClean="0"/>
              <a:t>N</a:t>
            </a:r>
            <a:r>
              <a:rPr lang="zh-CN" altLang="en-US" sz="2400" dirty="0" smtClean="0"/>
              <a:t>棵树会有</a:t>
            </a:r>
            <a:r>
              <a:rPr lang="en-US" altLang="zh-CN" sz="2400" dirty="0" smtClean="0"/>
              <a:t>N</a:t>
            </a:r>
            <a:r>
              <a:rPr lang="zh-CN" altLang="en-US" sz="2400" dirty="0" smtClean="0"/>
              <a:t>个分类结果。随机森林集成了所有的分类投票结果，将</a:t>
            </a:r>
            <a:r>
              <a:rPr lang="zh-CN" altLang="en-US" sz="2400" dirty="0" smtClean="0">
                <a:solidFill>
                  <a:srgbClr val="FF0000"/>
                </a:solidFill>
              </a:rPr>
              <a:t>投票次数最多</a:t>
            </a:r>
            <a:r>
              <a:rPr lang="zh-CN" altLang="en-US" sz="2400" dirty="0" smtClean="0"/>
              <a:t>的类别指定为最终的输出。</a:t>
            </a:r>
            <a:endParaRPr lang="en-US" altLang="zh-CN" sz="2400" dirty="0" smtClean="0"/>
          </a:p>
          <a:p>
            <a:pPr marL="0" indent="0">
              <a:buFont typeface="Arial" panose="020B0604020202020204" pitchFamily="34" charset="0"/>
              <a:buNone/>
            </a:pPr>
            <a:endParaRPr lang="en-US" altLang="zh-CN" dirty="0" smtClean="0"/>
          </a:p>
          <a:p>
            <a:pPr marL="0" indent="0">
              <a:buFont typeface="Arial" panose="020B0604020202020204" pitchFamily="34" charset="0"/>
              <a:buNone/>
            </a:pPr>
            <a:r>
              <a:rPr lang="zh-CN" altLang="en-US" dirty="0" smtClean="0"/>
              <a:t>  两个随机性：</a:t>
            </a:r>
            <a:endParaRPr lang="en-US" altLang="zh-CN" dirty="0" smtClean="0"/>
          </a:p>
          <a:p>
            <a:pPr marL="971550" lvl="1" indent="-514350">
              <a:buFont typeface="+mj-lt"/>
              <a:buAutoNum type="alphaLcParenR"/>
            </a:pPr>
            <a:r>
              <a:rPr lang="zh-CN" altLang="en-US" dirty="0" smtClean="0"/>
              <a:t>数据集</a:t>
            </a:r>
            <a:r>
              <a:rPr lang="en-US" altLang="zh-CN" dirty="0" smtClean="0">
                <a:solidFill>
                  <a:srgbClr val="FF0000"/>
                </a:solidFill>
              </a:rPr>
              <a:t>bootstrap</a:t>
            </a:r>
            <a:r>
              <a:rPr lang="zh-CN" altLang="en-US" dirty="0" smtClean="0">
                <a:solidFill>
                  <a:srgbClr val="FF0000"/>
                </a:solidFill>
              </a:rPr>
              <a:t>采样</a:t>
            </a:r>
            <a:r>
              <a:rPr lang="zh-CN" altLang="en-US" dirty="0" smtClean="0"/>
              <a:t>得到；（样本扰动）</a:t>
            </a:r>
            <a:endParaRPr lang="en-US" altLang="zh-CN" dirty="0" smtClean="0"/>
          </a:p>
          <a:p>
            <a:pPr marL="971550" lvl="1" indent="-514350">
              <a:buFont typeface="+mj-lt"/>
              <a:buAutoNum type="alphaLcParenR"/>
            </a:pPr>
            <a:r>
              <a:rPr lang="zh-CN" altLang="en-US" dirty="0" smtClean="0"/>
              <a:t>每棵决策树只使用随机的包括</a:t>
            </a:r>
            <a:r>
              <a:rPr lang="en-US" altLang="zh-CN" dirty="0" smtClean="0"/>
              <a:t>k</a:t>
            </a:r>
            <a:r>
              <a:rPr lang="zh-CN" altLang="en-US" dirty="0" smtClean="0"/>
              <a:t>个</a:t>
            </a:r>
            <a:r>
              <a:rPr lang="zh-CN" altLang="en-US" dirty="0" smtClean="0">
                <a:solidFill>
                  <a:srgbClr val="FF0000"/>
                </a:solidFill>
              </a:rPr>
              <a:t>属性的子集</a:t>
            </a:r>
            <a:r>
              <a:rPr lang="zh-CN" altLang="en-US" dirty="0" smtClean="0"/>
              <a:t>，决策树在划分的时候是从这个属性子集里选择一个最优的属性。（属性扰动）</a:t>
            </a:r>
            <a:endParaRPr lang="en-US" altLang="zh-CN" dirty="0" smtClean="0"/>
          </a:p>
          <a:p>
            <a:pPr marL="971550" lvl="1" indent="-514350">
              <a:buFont typeface="+mj-lt"/>
              <a:buAutoNum type="alphaLcParenR"/>
            </a:pPr>
            <a:endParaRPr lang="en-US" altLang="zh-CN" dirty="0" smtClean="0"/>
          </a:p>
          <a:p>
            <a:pPr marL="0" indent="0">
              <a:buNone/>
            </a:pPr>
            <a:r>
              <a:rPr lang="zh-CN" altLang="en-US" dirty="0" smtClean="0"/>
              <a:t>  </a:t>
            </a:r>
            <a:r>
              <a:rPr lang="zh-CN" altLang="en-US" sz="2400" dirty="0" smtClean="0"/>
              <a:t>注：每</a:t>
            </a:r>
            <a:r>
              <a:rPr lang="zh-CN" altLang="en-US" sz="2400" dirty="0"/>
              <a:t>棵树都尽最大程度的生长，并且没有剪枝过程</a:t>
            </a:r>
          </a:p>
        </p:txBody>
      </p:sp>
    </p:spTree>
    <p:extLst>
      <p:ext uri="{BB962C8B-B14F-4D97-AF65-F5344CB8AC3E}">
        <p14:creationId xmlns:p14="http://schemas.microsoft.com/office/powerpoint/2010/main" val="320337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2</a:t>
            </a:r>
            <a:r>
              <a:rPr lang="en-US" altLang="zh-CN" dirty="0" smtClean="0"/>
              <a:t>. </a:t>
            </a:r>
            <a:r>
              <a:rPr lang="zh-CN" altLang="en-US" dirty="0" smtClean="0"/>
              <a:t>随机森林</a:t>
            </a:r>
            <a:endParaRPr lang="zh-CN" altLang="en-US" dirty="0"/>
          </a:p>
        </p:txBody>
      </p:sp>
      <p:pic>
        <p:nvPicPr>
          <p:cNvPr id="3" name="Picture 2" descr="数据重抽样"/>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28" y="2803255"/>
            <a:ext cx="6982343" cy="392873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4"/>
          <a:stretch>
            <a:fillRect/>
          </a:stretch>
        </p:blipFill>
        <p:spPr>
          <a:xfrm>
            <a:off x="5455006" y="466530"/>
            <a:ext cx="6236251" cy="3220533"/>
          </a:xfrm>
          <a:prstGeom prst="rect">
            <a:avLst/>
          </a:prstGeom>
        </p:spPr>
      </p:pic>
      <p:cxnSp>
        <p:nvCxnSpPr>
          <p:cNvPr id="5" name="直接连接符 4"/>
          <p:cNvCxnSpPr/>
          <p:nvPr/>
        </p:nvCxnSpPr>
        <p:spPr>
          <a:xfrm>
            <a:off x="5413018" y="65314"/>
            <a:ext cx="46653" cy="36217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455006" y="3687063"/>
            <a:ext cx="66405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895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par>
                                <p:cTn id="16" presetID="14"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10383</TotalTime>
  <Words>1551</Words>
  <Application>Microsoft Office PowerPoint</Application>
  <PresentationFormat>宽屏</PresentationFormat>
  <Paragraphs>299</Paragraphs>
  <Slides>24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-apple-system</vt:lpstr>
      <vt:lpstr>Microsoft Yahei</vt:lpstr>
      <vt:lpstr>等线</vt:lpstr>
      <vt:lpstr>等线 Light</vt:lpstr>
      <vt:lpstr>Arial</vt:lpstr>
      <vt:lpstr>Cambria Math</vt:lpstr>
      <vt:lpstr>Office 主题​​</vt:lpstr>
      <vt:lpstr>PowerPoint 演示文稿</vt:lpstr>
      <vt:lpstr>PowerPoint 演示文稿</vt:lpstr>
      <vt:lpstr>1. 个体与集成</vt:lpstr>
      <vt:lpstr>1. 个体与集成</vt:lpstr>
      <vt:lpstr>1. 个体与集成</vt:lpstr>
      <vt:lpstr>2. Bagging</vt:lpstr>
      <vt:lpstr>PowerPoint 演示文稿</vt:lpstr>
      <vt:lpstr>PowerPoint 演示文稿</vt:lpstr>
      <vt:lpstr>PowerPoint 演示文稿</vt:lpstr>
      <vt:lpstr>2. 随机森林</vt:lpstr>
      <vt:lpstr>2. 随机森林</vt:lpstr>
      <vt:lpstr>3. Boosting提升方法</vt:lpstr>
      <vt:lpstr>3.1 AdaBoost算法</vt:lpstr>
      <vt:lpstr>3.1 AdaBoost算法</vt:lpstr>
      <vt:lpstr>3.1 AdaBoost算法</vt:lpstr>
      <vt:lpstr>3.1 AdaBoost算法</vt:lpstr>
      <vt:lpstr>3.2 加法模型</vt:lpstr>
      <vt:lpstr>3.3 前向分步算法</vt:lpstr>
      <vt:lpstr>3.4 提升树</vt:lpstr>
      <vt:lpstr>3.5 梯度提升树</vt:lpstr>
      <vt:lpstr>3.5 梯度提升树</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malulu</dc:creator>
  <cp:lastModifiedBy>malulu</cp:lastModifiedBy>
  <cp:revision>91</cp:revision>
  <dcterms:created xsi:type="dcterms:W3CDTF">2018-05-25T10:43:10Z</dcterms:created>
  <dcterms:modified xsi:type="dcterms:W3CDTF">2018-06-04T10:26:45Z</dcterms:modified>
</cp:coreProperties>
</file>