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80" r:id="rId18"/>
    <p:sldId id="271" r:id="rId19"/>
    <p:sldId id="273" r:id="rId20"/>
    <p:sldId id="274" r:id="rId21"/>
    <p:sldId id="275" r:id="rId22"/>
    <p:sldId id="276" r:id="rId23"/>
    <p:sldId id="283" r:id="rId24"/>
    <p:sldId id="281" r:id="rId25"/>
    <p:sldId id="282" r:id="rId26"/>
    <p:sldId id="279" r:id="rId27"/>
    <p:sldId id="284" r:id="rId28"/>
    <p:sldId id="28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文" initials="罗" lastIdx="3" clrIdx="0">
    <p:extLst>
      <p:ext uri="{19B8F6BF-5375-455C-9EA6-DF929625EA0E}">
        <p15:presenceInfo xmlns:p15="http://schemas.microsoft.com/office/powerpoint/2012/main" userId="29b47056852aa2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6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6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1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8473-8B9A-4651-8C03-043ACDECC22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AD4D-410A-4F59-B4E5-015783CF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2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隐马尔可夫模型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9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2.3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两个基本假设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）其次马尔可夫性假设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任意时刻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的状态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只依赖于其前一刻的状态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与其他时刻的状态及观测无关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也与时刻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 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无关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）观测独立性假设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任何时刻的观测只依赖于该时刻的马尔科夫链状态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与其他观测及状态无关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51663"/>
            <a:ext cx="7609524" cy="236190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95550" y="4422371"/>
            <a:ext cx="665018" cy="432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63287" y="4979324"/>
            <a:ext cx="290946" cy="581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2.4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观测序列生成过程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输入：隐马尔可夫模型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(A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B, π)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观测序列长度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输出：观测序列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 fontAlgn="base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）按照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初始状态分布 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π 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产生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fontAlgn="base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）令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=1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fontAlgn="base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）按照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的观测概率生成观测序列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fontAlgn="base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）按照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的转移概率分布生成状态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fontAlgn="base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）若 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 &lt; T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 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 t +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，并且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转移到算法第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步继续执行，否则结束。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三、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个基本问题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4167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）概率计算问题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给定模型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 = </a:t>
                </a:r>
                <a:r>
                  <a:rPr lang="zh-CN" altLang="el-G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A,B,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zh-CN" altLang="el-G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和观测序列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计算在模型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下观测序列出现的概率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）学习问题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已知观测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估计模型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 = (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A,B,π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参数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，使得在该模型下观测序列概率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O|λ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最大。即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用极大似然的方法估计参数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预测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解码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问题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给定模型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 = 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A,B,π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）和观测序列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 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，求对给定的关系序列条件概率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P(I|O)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最大的状态序列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。即给定观测序列，求最有可能的对应的状态序列。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41678"/>
              </a:xfrm>
              <a:blipFill>
                <a:blip r:embed="rId2"/>
                <a:stretch>
                  <a:fillRect l="-1314" t="-3150" r="-5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3.1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概率计算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P(O|</a:t>
            </a:r>
            <a:r>
              <a:rPr lang="el-GR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λ</a:t>
            </a:r>
            <a:r>
              <a:rPr lang="el-GR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、直接计算法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列举所有长度为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的状态序列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，求各个状态序列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与观测序列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的联合概率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P(O,I|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对所有可能的状态序列求和，得到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的概率是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P(I|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对于固定的状态序列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，观测序列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的概率是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P(O|I,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λ)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同时出现的概率为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P(O,I|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P(O|I,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P(I|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得到观测序列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的概率为所有可得到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的状态序列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的总和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P(O|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l-GR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l-GR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l-GR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量太大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O(TN^T)</a:t>
                </a:r>
              </a:p>
              <a:p>
                <a:pPr lvl="1"/>
                <a:endPara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381" r="-30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0461" y="1160606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、前向算法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前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向概率：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给定</a:t>
                </a:r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隐马尔科夫模型 λ, 定义到时刻 t , 部分观测序列为 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O={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概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率为：</a:t>
                </a:r>
                <a:endPara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zh-CN" altLang="el-GR" sz="24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|</m:t>
                      </m:r>
                      <m:r>
                        <a:rPr lang="el-GR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461" y="1160606"/>
                <a:ext cx="7886700" cy="4351338"/>
              </a:xfrm>
              <a:blipFill>
                <a:blip r:embed="rId2"/>
                <a:stretch>
                  <a:fillRect l="-1392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7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、前向算法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初值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 algn="ctr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l-GR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=1,2,⋯,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递推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对于 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t=1,2,⋯,T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−1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l-GR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l-GR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𝑗𝑖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i=1,2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,⋯,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最终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 algn="ctr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P(O|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l-GR" altLang="zh-CN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95" y="365126"/>
            <a:ext cx="2809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835" y="528838"/>
                <a:ext cx="7886700" cy="6054841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例：假设盒子和球的模型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 =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(A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B, 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状态集合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Q={1,2,3}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，观测集合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V={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红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白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},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mr>
                    </m:m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B=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mr>
                    </m:m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π=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(0.2,0.4,0.4)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T=3,O=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红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白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红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试用前向算法计算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P(O|</a:t>
                </a:r>
                <a:r>
                  <a:rPr lang="el-G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）计算初值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=0.10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0.16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0.28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l-GR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835" y="528838"/>
                <a:ext cx="7886700" cy="6054841"/>
              </a:xfrm>
              <a:blipFill>
                <a:blip r:embed="rId2"/>
                <a:stretch>
                  <a:fillRect l="-1623" t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89956"/>
                <a:ext cx="7886700" cy="54870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）递推计算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0.154*0.5=0.077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0.184*0.6=0.1104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0.202*0.3=0.0606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0.04187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0.03551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0.154*0.5=0.077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）终止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P(O|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=0.13022</a:t>
                </a: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89956"/>
                <a:ext cx="7886700" cy="5487007"/>
              </a:xfrm>
              <a:blipFill>
                <a:blip r:embed="rId2"/>
                <a:stretch>
                  <a:fillRect l="-1546" t="-1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9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31668"/>
                <a:ext cx="78867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后向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算法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后向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概率：</a:t>
                </a:r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给定隐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马尔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夫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模型λ</a:t>
                </a:r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定义到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时刻t, </a:t>
                </a:r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条件下, 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从t</a:t>
                </a:r>
                <a:r>
                  <a:rPr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1到T的部分观测序列</a:t>
                </a:r>
                <a:r>
                  <a:rPr lang="zh-CN" alt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800" dirty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的概率</a:t>
                </a:r>
                <a:endPara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400" i="1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l-GR" sz="240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𝛽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𝑃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r>
                        <a:rPr lang="el-GR" altLang="zh-CN" sz="2400" b="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𝜆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zh-CN" sz="36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31668"/>
                <a:ext cx="7886700" cy="4351338"/>
              </a:xfrm>
              <a:blipFill>
                <a:blip r:embed="rId2"/>
                <a:stretch>
                  <a:fillRect l="-1314" t="-2525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https://clyyuanzi.gitbooks.io/julymlnotes/content/%E5%B1%8F%E5%B9%95%E5%BF%AB%E7%85%A7%202016-05-13%20%E4%B8%8B%E5%8D%8810.44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3266268"/>
            <a:ext cx="27527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3.2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学习算法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、监督学习方法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训练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数据包含观测序列和状态序列。将训练数据分为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个长度相同的观测序列和状态序列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转移概率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的估计：所有样本中，从时刻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转移到时刻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t+1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的状态的个数占从状态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转移到所有可能状态总数的比率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观测概率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𝑘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的估计：所有样本中，状态为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观测为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的数目占状态为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的数目的比率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初始状态概率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的估计：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个样本中初始状态为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的频率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43" y="365126"/>
            <a:ext cx="7451306" cy="6150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53643" y="3341717"/>
            <a:ext cx="1354975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隐马尔可夫模型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544589" y="2319251"/>
            <a:ext cx="386543" cy="10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436524" y="4015048"/>
            <a:ext cx="606829" cy="66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8526" y="100266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Baum–Welch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（无监督学习）</a:t>
                </a:r>
                <a:endParaRPr lang="en-US" altLang="zh-CN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1. 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初始模型（待训练</a:t>
                </a:r>
                <a:r>
                  <a:rPr lang="zh-CN" altLang="fr-FR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模型）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𝜆</m:t>
                    </m:r>
                  </m:oMath>
                </a14:m>
                <a:r>
                  <a:rPr lang="fr-FR" altLang="zh-CN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2. 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基于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𝜆</m:t>
                    </m:r>
                  </m:oMath>
                </a14:m>
                <a:r>
                  <a:rPr lang="fr-FR" altLang="zh-CN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以及观察值序列</a:t>
                </a: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O，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训练新模型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𝜆</m:t>
                    </m:r>
                  </m:oMath>
                </a14:m>
                <a:r>
                  <a:rPr lang="fr-F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；</a:t>
                </a:r>
                <a:endParaRPr lang="fr-FR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3. 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如果 </a:t>
                </a: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log </a:t>
                </a: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P(O |</a:t>
                </a:r>
                <a:r>
                  <a:rPr lang="el-GR" altLang="zh-CN" dirty="0" smtClean="0"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𝜆</m:t>
                    </m:r>
                  </m:oMath>
                </a14:m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 - </a:t>
                </a: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log(P(O |</a:t>
                </a:r>
                <a:r>
                  <a:rPr lang="el-GR" altLang="zh-CN" dirty="0" smtClean="0"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𝜆</m:t>
                    </m:r>
                  </m:oMath>
                </a14:m>
                <a:r>
                  <a:rPr lang="fr-FR" altLang="zh-CN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 &lt; Delta，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说明训练已经达到预期效果</a:t>
                </a:r>
                <a:r>
                  <a:rPr lang="zh-CN" altLang="fr-FR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，算法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结束。</a:t>
                </a:r>
              </a:p>
              <a:p>
                <a:pPr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4. </a:t>
                </a:r>
                <a:r>
                  <a:rPr lang="zh-CN" altLang="fr-FR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否则，令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𝜆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fr-FR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＝l </a:t>
                </a:r>
                <a:r>
                  <a:rPr lang="fr-F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fr-FR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继续第2步工作</a:t>
                </a:r>
                <a:r>
                  <a:rPr lang="zh-CN" altLang="fr-FR" baseline="-25000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fr-FR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526" y="1002665"/>
                <a:ext cx="7886700" cy="4351338"/>
              </a:xfrm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6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3.3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预测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解码算法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、近似算法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在每个时刻t选择在该时刻最有可能出现的</a:t>
            </a:r>
            <a:r>
              <a:rPr lang="zh-CN" altLang="zh-CN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状态</a:t>
            </a:r>
            <a:r>
              <a:rPr lang="zh-CN" altLang="en-US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，从</a:t>
            </a:r>
            <a:r>
              <a:rPr lang="zh-CN" altLang="zh-CN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而</a:t>
            </a:r>
            <a:r>
              <a:rPr lang="zh-CN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得到一个状态</a:t>
            </a:r>
            <a:r>
              <a:rPr lang="zh-CN" altLang="zh-CN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序</a:t>
            </a:r>
            <a:r>
              <a:rPr lang="zh-CN" altLang="en-US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zh-CN" altLang="zh-CN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zh-CN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它作为预测的</a:t>
            </a:r>
            <a:r>
              <a:rPr lang="zh-CN" altLang="zh-CN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结果</a:t>
            </a:r>
            <a:endParaRPr lang="en-US" altLang="zh-CN" dirty="0" smtClean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 smtClean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则时刻</a:t>
            </a:r>
            <a:r>
              <a:rPr lang="en-US" altLang="zh-CN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en-US" dirty="0" smtClean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的最有可能的状态是</a:t>
            </a:r>
            <a:endParaRPr lang="en-US" altLang="zh-CN" dirty="0" smtClean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 smtClean="0">
              <a:solidFill>
                <a:srgbClr val="3333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从而得到状态序列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48" y="3063415"/>
            <a:ext cx="3059950" cy="937879"/>
          </a:xfrm>
          <a:prstGeom prst="rect">
            <a:avLst/>
          </a:prstGeom>
        </p:spPr>
      </p:pic>
      <p:pic>
        <p:nvPicPr>
          <p:cNvPr id="8199" name="Picture 7" descr="å±å¹å¿«ç§ 2016-08-06 ä¸å12.42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09" y="4671450"/>
            <a:ext cx="3258589" cy="41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屏幕快照 2016-08-06 下午12.38.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16" y="5355676"/>
            <a:ext cx="1510664" cy="3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96" y="553777"/>
            <a:ext cx="7886700" cy="58802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、维特比算法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思想：用动态规划求概率最大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路径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入两个变量</a:t>
            </a:r>
            <a:r>
              <a:rPr lang="el-GR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l-GR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。定义在时刻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状态为</a:t>
            </a:r>
            <a:r>
              <a:rPr lang="en-US" altLang="zh-CN" dirty="0" err="1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的所有单个路径中概率最大值为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l-GR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的递推公式为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定义在时刻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状态为</a:t>
            </a:r>
            <a:r>
              <a:rPr lang="en-US" altLang="zh-CN" dirty="0" err="1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的所有单个路径中概率最大的路径第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t-1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个结点为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通过两个变量递推可以得到最优的隐藏序列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71" y="2194472"/>
            <a:ext cx="5628871" cy="534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70" y="3254736"/>
            <a:ext cx="5628871" cy="1007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469" y="5136164"/>
            <a:ext cx="5624255" cy="4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0.cnblogs.com/blog/790160/201508/28192407187479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32" y="1045952"/>
            <a:ext cx="5045825" cy="483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32015"/>
                <a:ext cx="7886700" cy="5644948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例：假设盒子和球的模型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λ = 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(A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B, </a:t>
                </a:r>
                <a:r>
                  <a:rPr lang="el-GR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状态集合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Q={1,2,3}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，观测集合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V={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红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白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},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mr>
                    </m:m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B=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mr>
                    </m:m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π=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(0.2,0.4,0.4)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红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白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红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，求最优状态序列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）初始化。在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t=1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时，对每一个状态</a:t>
                </a:r>
                <a:r>
                  <a:rPr lang="en-US" altLang="zh-CN" dirty="0" err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=1,2,3,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求状态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观测为红的概率，记为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endParaRPr lang="en-US" altLang="zh-CN" i="1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i=1,2,3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=0.10,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=0.16,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dirty="0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=1,2,3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32015"/>
                <a:ext cx="7886700" cy="5644948"/>
              </a:xfrm>
              <a:blipFill>
                <a:blip r:embed="rId2"/>
                <a:stretch>
                  <a:fillRect l="-1546" t="-1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90204"/>
                <a:ext cx="7886700" cy="60849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）根据递推公式</a:t>
                </a:r>
                <a:endParaRPr lang="en-US" altLang="zh-CN" i="1" dirty="0" smtClean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=1,2,3</m:t>
                      </m:r>
                    </m:oMath>
                  </m:oMathPara>
                </a14:m>
                <a:endParaRPr lang="en-US" altLang="zh-CN" sz="2400" i="1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=1,2,3</m:t>
                      </m:r>
                    </m:oMath>
                  </m:oMathPara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0.028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=0.0504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=0.042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=3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0.00756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0.01008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0.0147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）选择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=0.0147,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此处</m:t>
                    </m:r>
                  </m:oMath>
                </a14:m>
                <a:r>
                  <a:rPr lang="en-US" altLang="zh-CN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=3,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即为最优路径的终点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）最优路径回溯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即最优状态序列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{3,3,3}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90204"/>
                <a:ext cx="7886700" cy="6084916"/>
              </a:xfrm>
              <a:blipFill>
                <a:blip r:embed="rId2"/>
                <a:stretch>
                  <a:fillRect l="-1546" t="-1804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90204"/>
            <a:ext cx="7885714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四、实际应用示例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HMM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预测股票走向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米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筐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(https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www.ricequant.com)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上提供了调用股票数据的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API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获取数据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" y="3491805"/>
            <a:ext cx="8952381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5142"/>
            <a:ext cx="7886700" cy="5561821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提取特征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1" y="1217383"/>
            <a:ext cx="8542857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56705"/>
            <a:ext cx="7886700" cy="5520258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训练模型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可以预测出数据所对应的隐藏的状态序列，根据状态序列与观测序列（股票的涨跌）之间的关系，采取相应决策（买入或卖出）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" y="1237883"/>
            <a:ext cx="9131858" cy="10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14895" y="2593571"/>
            <a:ext cx="7800455" cy="2019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一、简介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隐马尔可夫模型（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HHM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结构最简单的贝叶斯网（一种有向图模型）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描述由隐藏的马尔可夫链生成观测序列的过程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生成</a:t>
            </a: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主要应用于语音识别、自然语言处理、模式识别等领域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2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47898" y="2543695"/>
            <a:ext cx="7481455" cy="270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一、简介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概率图模型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用图来</a:t>
            </a: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表示变量相关关系的概率模型，一个结点表示一个或一组随机变量，结点之间的边表示变量间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的依赖关系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贝叶斯网：用有向无环图表示变量间的依赖关系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马尔科夫网：用无向图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表示变量间的依赖关系</a:t>
            </a:r>
            <a:endParaRPr lang="en-US" altLang="zh-CN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86742" y="3391593"/>
            <a:ext cx="3092334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00895" y="3009207"/>
            <a:ext cx="2776450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7796" y="2660073"/>
            <a:ext cx="2247554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二、定义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隐马尔可夫模型：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是关于时序的概率模型，描述由一个隐藏的马尔科夫链随机生成不可观测的状态序列，再由各个状态生成一个观测而产生的观测序列的过程。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21" y="4001294"/>
            <a:ext cx="6457143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526" y="952789"/>
            <a:ext cx="7886700" cy="4351338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简单的例子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掷骰子：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4" y="1448460"/>
            <a:ext cx="6342857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76" y="890845"/>
            <a:ext cx="7850346" cy="6484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假设我们开始投骰子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6" y="1777404"/>
            <a:ext cx="6898683" cy="35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10750" y="2171855"/>
            <a:ext cx="7057505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7227927" y="1323289"/>
            <a:ext cx="1288450" cy="547697"/>
          </a:xfrm>
          <a:prstGeom prst="borderCallout1">
            <a:avLst>
              <a:gd name="adj1" fmla="val 18750"/>
              <a:gd name="adj2" fmla="val -8333"/>
              <a:gd name="adj3" fmla="val 146314"/>
              <a:gd name="adj4" fmla="val -53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状态序列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749" y="2908717"/>
            <a:ext cx="7057505" cy="52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053338" y="3743972"/>
            <a:ext cx="1463039" cy="673330"/>
          </a:xfrm>
          <a:prstGeom prst="borderCallout2">
            <a:avLst>
              <a:gd name="adj1" fmla="val 18750"/>
              <a:gd name="adj2" fmla="val -8333"/>
              <a:gd name="adj3" fmla="val 21219"/>
              <a:gd name="adj4" fmla="val -31440"/>
              <a:gd name="adj5" fmla="val -43056"/>
              <a:gd name="adj6" fmla="val -47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观测序列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0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2.1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隐马尔可夫模型的参数有：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所有可能的状态的集合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可能的状态数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所有可能的观测的集合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可能的观测数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marL="914400" lvl="2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Q={q1,q2,⋯,qN},V={v1,v2,⋯,vM}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长度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状态序列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;O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对应的观测序列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I={i1,i2,⋯,iT},O={o1,o2,⋯,oT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endParaRPr lang="en-US" altLang="zh-CN" b="1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4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2.2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三要素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问题：如何通过隐马尔可夫链生成状态序列，进而如何由状态序列产生观测序列？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初始状态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概率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向量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π=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，例子中，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π =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1/3, 1/3, 1/3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每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种状态出现的概率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lvl="2"/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状态转移概率矩阵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 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时刻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t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条件下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时刻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t+1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转移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到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的概率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lvl="2"/>
                <a:r>
                  <a:rPr lang="zh-CN" altLang="zh-CN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zh-CN" dirty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 观测转移概率矩阵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)]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其中</a:t>
                </a:r>
                <a:r>
                  <a:rPr lang="en-US" altLang="zh-CN" dirty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𝑘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:r>
                  <a:rPr lang="zh-CN" altLang="en-US" dirty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时刻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t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条件下生成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33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的概率</a:t>
                </a:r>
                <a:endParaRPr lang="en-US" altLang="zh-CN" dirty="0">
                  <a:solidFill>
                    <a:srgbClr val="333333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隐马尔可夫模型表示为：</a:t>
                </a: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	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r>
                  <a:rPr lang="el-GR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λ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A, B, π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955" r="-6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11618</TotalTime>
  <Words>855</Words>
  <Application>Microsoft Office PowerPoint</Application>
  <PresentationFormat>全屏显示(4:3)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华文中宋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隐马尔可夫模型</vt:lpstr>
      <vt:lpstr>PowerPoint 演示文稿</vt:lpstr>
      <vt:lpstr>一、简介</vt:lpstr>
      <vt:lpstr>一、简介</vt:lpstr>
      <vt:lpstr>二、定义</vt:lpstr>
      <vt:lpstr>PowerPoint 演示文稿</vt:lpstr>
      <vt:lpstr>PowerPoint 演示文稿</vt:lpstr>
      <vt:lpstr>2.1参数</vt:lpstr>
      <vt:lpstr>2.2三要素</vt:lpstr>
      <vt:lpstr>2.3两个基本假设</vt:lpstr>
      <vt:lpstr>2.4观测序列生成过程</vt:lpstr>
      <vt:lpstr>三、3个基本问题</vt:lpstr>
      <vt:lpstr>3.1概率计算P(O|λ)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3.2学习算法</vt:lpstr>
      <vt:lpstr>PowerPoint 演示文稿</vt:lpstr>
      <vt:lpstr>3.3预测/解码算法</vt:lpstr>
      <vt:lpstr>PowerPoint 演示文稿</vt:lpstr>
      <vt:lpstr>PowerPoint 演示文稿</vt:lpstr>
      <vt:lpstr>PowerPoint 演示文稿</vt:lpstr>
      <vt:lpstr>PowerPoint 演示文稿</vt:lpstr>
      <vt:lpstr>四、实际应用示例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隐马尔可夫模型</dc:title>
  <dc:creator>罗 文</dc:creator>
  <cp:lastModifiedBy>罗 文</cp:lastModifiedBy>
  <cp:revision>83</cp:revision>
  <dcterms:created xsi:type="dcterms:W3CDTF">2018-06-03T07:18:05Z</dcterms:created>
  <dcterms:modified xsi:type="dcterms:W3CDTF">2018-06-11T08:57:37Z</dcterms:modified>
</cp:coreProperties>
</file>