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62" r:id="rId4"/>
    <p:sldId id="259" r:id="rId5"/>
    <p:sldId id="260" r:id="rId6"/>
    <p:sldId id="258" r:id="rId7"/>
    <p:sldId id="263" r:id="rId8"/>
    <p:sldId id="266" r:id="rId9"/>
    <p:sldId id="276" r:id="rId10"/>
    <p:sldId id="270" r:id="rId11"/>
    <p:sldId id="282" r:id="rId12"/>
    <p:sldId id="265" r:id="rId13"/>
    <p:sldId id="264" r:id="rId14"/>
    <p:sldId id="280" r:id="rId15"/>
    <p:sldId id="281" r:id="rId16"/>
    <p:sldId id="268" r:id="rId17"/>
    <p:sldId id="267" r:id="rId18"/>
    <p:sldId id="271" r:id="rId19"/>
    <p:sldId id="269" r:id="rId20"/>
    <p:sldId id="273" r:id="rId21"/>
    <p:sldId id="274" r:id="rId22"/>
    <p:sldId id="275" r:id="rId23"/>
    <p:sldId id="279" r:id="rId24"/>
    <p:sldId id="278"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27" autoAdjust="0"/>
  </p:normalViewPr>
  <p:slideViewPr>
    <p:cSldViewPr snapToGrid="0">
      <p:cViewPr varScale="1">
        <p:scale>
          <a:sx n="84" d="100"/>
          <a:sy n="84" d="100"/>
        </p:scale>
        <p:origin x="15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8BA5B-BBD0-4F87-9677-83F4C7127566}" type="datetimeFigureOut">
              <a:rPr lang="zh-CN" altLang="en-US" smtClean="0"/>
              <a:t>2018/7/16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74A9B-91C8-48DD-A378-FD2D4DDCAA9F}" type="slidenum">
              <a:rPr lang="zh-CN" altLang="en-US" smtClean="0"/>
              <a:t>‹#›</a:t>
            </a:fld>
            <a:endParaRPr lang="zh-CN" altLang="en-US"/>
          </a:p>
        </p:txBody>
      </p:sp>
    </p:spTree>
    <p:extLst>
      <p:ext uri="{BB962C8B-B14F-4D97-AF65-F5344CB8AC3E}">
        <p14:creationId xmlns:p14="http://schemas.microsoft.com/office/powerpoint/2010/main" val="18358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A74A9B-91C8-48DD-A378-FD2D4DDCAA9F}" type="slidenum">
              <a:rPr lang="zh-CN" altLang="en-US" smtClean="0"/>
              <a:t>4</a:t>
            </a:fld>
            <a:endParaRPr lang="zh-CN" altLang="en-US"/>
          </a:p>
        </p:txBody>
      </p:sp>
    </p:spTree>
    <p:extLst>
      <p:ext uri="{BB962C8B-B14F-4D97-AF65-F5344CB8AC3E}">
        <p14:creationId xmlns:p14="http://schemas.microsoft.com/office/powerpoint/2010/main" val="1247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smtClean="0">
                <a:solidFill>
                  <a:schemeClr val="tx1"/>
                </a:solidFill>
                <a:effectLst/>
                <a:latin typeface="+mn-lt"/>
                <a:ea typeface="+mn-ea"/>
                <a:cs typeface="+mn-cs"/>
              </a:rPr>
              <a:t>线性判别分析（</a:t>
            </a:r>
            <a:r>
              <a:rPr lang="en-US" altLang="zh-CN" sz="1200" b="1" i="0" u="none" strike="noStrike" kern="1200" dirty="0" smtClean="0">
                <a:solidFill>
                  <a:schemeClr val="tx1"/>
                </a:solidFill>
                <a:effectLst/>
                <a:latin typeface="+mn-lt"/>
                <a:ea typeface="+mn-ea"/>
                <a:cs typeface="+mn-cs"/>
              </a:rPr>
              <a:t>LDA</a:t>
            </a:r>
            <a:r>
              <a:rPr lang="zh-CN" altLang="en-US" sz="1200" b="1" i="0" u="none" strike="noStrike" kern="1200" dirty="0" smtClean="0">
                <a:solidFill>
                  <a:schemeClr val="tx1"/>
                </a:solidFill>
                <a:effectLst/>
                <a:latin typeface="+mn-lt"/>
                <a:ea typeface="+mn-ea"/>
                <a:cs typeface="+mn-cs"/>
              </a:rPr>
              <a:t>）</a:t>
            </a:r>
            <a:endParaRPr lang="en-US" altLang="zh-CN" sz="1200" b="1" i="0" u="none" strike="noStrike" kern="1200" dirty="0" smtClean="0">
              <a:solidFill>
                <a:schemeClr val="tx1"/>
              </a:solidFill>
              <a:effectLst/>
              <a:latin typeface="+mn-lt"/>
              <a:ea typeface="+mn-ea"/>
              <a:cs typeface="+mn-cs"/>
            </a:endParaRPr>
          </a:p>
          <a:p>
            <a:r>
              <a:rPr lang="zh-CN" altLang="en-US" sz="1200" b="1" i="0" u="none" strike="noStrike" kern="1200" dirty="0" smtClean="0">
                <a:solidFill>
                  <a:schemeClr val="tx1"/>
                </a:solidFill>
                <a:effectLst/>
                <a:latin typeface="+mn-lt"/>
                <a:ea typeface="+mn-ea"/>
                <a:cs typeface="+mn-cs"/>
              </a:rPr>
              <a:t>独立成分分析（</a:t>
            </a:r>
            <a:r>
              <a:rPr lang="en-US" altLang="zh-CN" sz="1200" b="1" i="0" u="none" strike="noStrike" kern="1200" dirty="0" smtClean="0">
                <a:solidFill>
                  <a:schemeClr val="tx1"/>
                </a:solidFill>
                <a:effectLst/>
                <a:latin typeface="+mn-lt"/>
                <a:ea typeface="+mn-ea"/>
                <a:cs typeface="+mn-cs"/>
              </a:rPr>
              <a:t>ICA</a:t>
            </a:r>
            <a:r>
              <a:rPr lang="zh-CN" altLang="en-US" sz="1200" b="1" i="0" u="none" strike="noStrike" kern="1200" dirty="0" smtClean="0">
                <a:solidFill>
                  <a:schemeClr val="tx1"/>
                </a:solidFill>
                <a:effectLst/>
                <a:latin typeface="+mn-lt"/>
                <a:ea typeface="+mn-ea"/>
                <a:cs typeface="+mn-cs"/>
              </a:rPr>
              <a:t>）</a:t>
            </a:r>
            <a:endParaRPr lang="en-US" altLang="zh-CN" sz="1200" b="1"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A74A9B-91C8-48DD-A378-FD2D4DDCAA9F}" type="slidenum">
              <a:rPr lang="zh-CN" altLang="en-US" smtClean="0"/>
              <a:t>5</a:t>
            </a:fld>
            <a:endParaRPr lang="zh-CN" altLang="en-US"/>
          </a:p>
        </p:txBody>
      </p:sp>
    </p:spTree>
    <p:extLst>
      <p:ext uri="{BB962C8B-B14F-4D97-AF65-F5344CB8AC3E}">
        <p14:creationId xmlns:p14="http://schemas.microsoft.com/office/powerpoint/2010/main" val="286915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329241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289846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117451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361593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37319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420457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14073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297090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125127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240239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C8478C7-B995-47B0-9D0D-7D253B1E6D42}"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149689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478C7-B995-47B0-9D0D-7D253B1E6D42}" type="datetimeFigureOut">
              <a:rPr lang="zh-CN" altLang="en-US" smtClean="0"/>
              <a:t>2018/7/15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0719C-F268-484E-B44D-3E1B83239A5A}" type="slidenum">
              <a:rPr lang="zh-CN" altLang="en-US" smtClean="0"/>
              <a:t>‹#›</a:t>
            </a:fld>
            <a:endParaRPr lang="zh-CN" altLang="en-US"/>
          </a:p>
        </p:txBody>
      </p:sp>
    </p:spTree>
    <p:extLst>
      <p:ext uri="{BB962C8B-B14F-4D97-AF65-F5344CB8AC3E}">
        <p14:creationId xmlns:p14="http://schemas.microsoft.com/office/powerpoint/2010/main" val="70379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数据预处理之</a:t>
            </a:r>
            <a:r>
              <a:rPr lang="en-US" altLang="zh-CN" dirty="0" smtClean="0"/>
              <a:t/>
            </a:r>
            <a:br>
              <a:rPr lang="en-US" altLang="zh-CN" dirty="0" smtClean="0"/>
            </a:br>
            <a:r>
              <a:rPr lang="zh-CN" altLang="en-US" dirty="0" smtClean="0"/>
              <a:t>降</a:t>
            </a:r>
            <a:r>
              <a:rPr lang="zh-CN" altLang="en-US" dirty="0" smtClean="0"/>
              <a:t>维</a:t>
            </a:r>
            <a:endParaRPr lang="zh-CN" altLang="en-US" dirty="0"/>
          </a:p>
        </p:txBody>
      </p:sp>
      <p:sp>
        <p:nvSpPr>
          <p:cNvPr id="3" name="副标题 2"/>
          <p:cNvSpPr>
            <a:spLocks noGrp="1"/>
          </p:cNvSpPr>
          <p:nvPr>
            <p:ph type="subTitle" idx="1"/>
          </p:nvPr>
        </p:nvSpPr>
        <p:spPr>
          <a:xfrm>
            <a:off x="1524000" y="3936145"/>
            <a:ext cx="9144000" cy="1655762"/>
          </a:xfrm>
        </p:spPr>
        <p:txBody>
          <a:bodyPr/>
          <a:lstStyle/>
          <a:p>
            <a:r>
              <a:rPr lang="zh-CN" altLang="en-US" dirty="0" smtClean="0"/>
              <a:t>龚志远</a:t>
            </a:r>
            <a:endParaRPr lang="en-US" altLang="zh-CN" dirty="0" smtClean="0"/>
          </a:p>
          <a:p>
            <a:r>
              <a:rPr lang="en-US" altLang="zh-CN" dirty="0" smtClean="0"/>
              <a:t>2018</a:t>
            </a:r>
            <a:r>
              <a:rPr lang="zh-CN" altLang="en-US" dirty="0" smtClean="0"/>
              <a:t>年</a:t>
            </a:r>
            <a:r>
              <a:rPr lang="en-US" altLang="zh-CN" dirty="0" smtClean="0"/>
              <a:t>7</a:t>
            </a:r>
            <a:r>
              <a:rPr lang="zh-CN" altLang="en-US" dirty="0" smtClean="0"/>
              <a:t>月</a:t>
            </a:r>
            <a:r>
              <a:rPr lang="en-US" altLang="zh-CN" dirty="0" smtClean="0"/>
              <a:t>16</a:t>
            </a:r>
            <a:r>
              <a:rPr lang="zh-CN" altLang="en-US" dirty="0" smtClean="0"/>
              <a:t>日</a:t>
            </a:r>
            <a:endParaRPr lang="zh-CN" altLang="en-US" dirty="0"/>
          </a:p>
        </p:txBody>
      </p:sp>
    </p:spTree>
    <p:extLst>
      <p:ext uri="{BB962C8B-B14F-4D97-AF65-F5344CB8AC3E}">
        <p14:creationId xmlns:p14="http://schemas.microsoft.com/office/powerpoint/2010/main" val="3593953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7737"/>
            <a:ext cx="6351270" cy="2340484"/>
          </a:xfrm>
        </p:spPr>
      </p:pic>
      <p:sp>
        <p:nvSpPr>
          <p:cNvPr id="4" name="右箭头 3"/>
          <p:cNvSpPr/>
          <p:nvPr/>
        </p:nvSpPr>
        <p:spPr>
          <a:xfrm>
            <a:off x="4284785" y="4551361"/>
            <a:ext cx="1456592" cy="501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747" y="4135305"/>
            <a:ext cx="3505200" cy="181927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6560" y="3815359"/>
            <a:ext cx="3925653" cy="224209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135305"/>
            <a:ext cx="3391373" cy="2191056"/>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0558" y="2103120"/>
            <a:ext cx="5562598" cy="457200"/>
          </a:xfrm>
          <a:prstGeom prst="rect">
            <a:avLst/>
          </a:prstGeom>
        </p:spPr>
      </p:pic>
    </p:spTree>
    <p:extLst>
      <p:ext uri="{BB962C8B-B14F-4D97-AF65-F5344CB8AC3E}">
        <p14:creationId xmlns:p14="http://schemas.microsoft.com/office/powerpoint/2010/main" val="179116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r>
              <a:rPr lang="en-US" altLang="zh-CN" dirty="0" smtClean="0"/>
              <a:t>Iris</a:t>
            </a:r>
            <a:r>
              <a:rPr lang="zh-CN" altLang="en-US" dirty="0" smtClean="0"/>
              <a:t>数据集</a:t>
            </a:r>
            <a:endParaRPr lang="en-US" altLang="zh-CN" dirty="0" smtClean="0"/>
          </a:p>
          <a:p>
            <a:endParaRPr lang="en-US" altLang="zh-CN" dirty="0" smtClean="0"/>
          </a:p>
          <a:p>
            <a:r>
              <a:rPr lang="en-US" altLang="zh-CN" dirty="0"/>
              <a:t>4 </a:t>
            </a:r>
            <a:r>
              <a:rPr lang="en-US" altLang="zh-CN" dirty="0" smtClean="0"/>
              <a:t>attributes→2 attributes</a:t>
            </a:r>
            <a:endParaRPr lang="zh-CN" altLang="en-US" dirty="0"/>
          </a:p>
        </p:txBody>
      </p:sp>
      <p:sp>
        <p:nvSpPr>
          <p:cNvPr id="4" name="矩形 3"/>
          <p:cNvSpPr/>
          <p:nvPr/>
        </p:nvSpPr>
        <p:spPr>
          <a:xfrm>
            <a:off x="4389120" y="6273225"/>
            <a:ext cx="7989570" cy="584775"/>
          </a:xfrm>
          <a:prstGeom prst="rect">
            <a:avLst/>
          </a:prstGeom>
        </p:spPr>
        <p:txBody>
          <a:bodyPr wrap="square">
            <a:spAutoFit/>
          </a:bodyPr>
          <a:lstStyle/>
          <a:p>
            <a:r>
              <a:rPr lang="zh-CN" altLang="en-US" sz="1600" dirty="0"/>
              <a:t>http://scikit-learn.org/stable/auto_examples/decomposition/plot_pca_vs_lda.html#sphx-glr-auto-examples-decomposition-plot-pca-vs-lda-py</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824" y="1245865"/>
            <a:ext cx="5852172" cy="4389129"/>
          </a:xfrm>
          <a:prstGeom prst="rect">
            <a:avLst/>
          </a:prstGeom>
        </p:spPr>
      </p:pic>
    </p:spTree>
    <p:extLst>
      <p:ext uri="{BB962C8B-B14F-4D97-AF65-F5344CB8AC3E}">
        <p14:creationId xmlns:p14="http://schemas.microsoft.com/office/powerpoint/2010/main" val="407487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r>
              <a:rPr lang="zh-CN" altLang="en-US" dirty="0"/>
              <a:t>将原来的样本数据投影到一个新的空间中，</a:t>
            </a:r>
            <a:r>
              <a:rPr lang="zh-CN" altLang="en-US" dirty="0" smtClean="0"/>
              <a:t>相当于将</a:t>
            </a:r>
            <a:r>
              <a:rPr lang="zh-CN" altLang="en-US" dirty="0"/>
              <a:t>一组矩阵映射到另外的坐标系下</a:t>
            </a:r>
            <a:r>
              <a:rPr lang="zh-CN" altLang="en-US" dirty="0" smtClean="0"/>
              <a:t>。</a:t>
            </a:r>
            <a:endParaRPr lang="en-US" altLang="zh-CN" dirty="0" smtClean="0"/>
          </a:p>
          <a:p>
            <a:endParaRPr lang="en-US" altLang="zh-CN" dirty="0"/>
          </a:p>
          <a:p>
            <a:r>
              <a:rPr lang="zh-CN" altLang="en-US" dirty="0" smtClean="0"/>
              <a:t>在</a:t>
            </a:r>
            <a:r>
              <a:rPr lang="zh-CN" altLang="en-US" dirty="0"/>
              <a:t>新的坐标系下，表示原来</a:t>
            </a:r>
            <a:r>
              <a:rPr lang="zh-CN" altLang="en-US" dirty="0" smtClean="0"/>
              <a:t>的</a:t>
            </a:r>
            <a:r>
              <a:rPr lang="zh-CN" altLang="en-US" dirty="0"/>
              <a:t>样本</a:t>
            </a:r>
            <a:r>
              <a:rPr lang="zh-CN" altLang="en-US" dirty="0" smtClean="0"/>
              <a:t>不</a:t>
            </a:r>
            <a:r>
              <a:rPr lang="zh-CN" altLang="en-US" dirty="0"/>
              <a:t>需要那么多的变量，只需要原来样本的最大的一个线性无关组的特征值对应的空间的坐标</a:t>
            </a:r>
          </a:p>
        </p:txBody>
      </p:sp>
    </p:spTree>
    <p:extLst>
      <p:ext uri="{BB962C8B-B14F-4D97-AF65-F5344CB8AC3E}">
        <p14:creationId xmlns:p14="http://schemas.microsoft.com/office/powerpoint/2010/main" val="147354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90" y="1861588"/>
            <a:ext cx="4525006" cy="350568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13031"/>
            <a:ext cx="5468113" cy="2343477"/>
          </a:xfrm>
          <a:prstGeom prst="rect">
            <a:avLst/>
          </a:prstGeom>
        </p:spPr>
      </p:pic>
      <p:sp>
        <p:nvSpPr>
          <p:cNvPr id="6" name="右箭头 5"/>
          <p:cNvSpPr/>
          <p:nvPr/>
        </p:nvSpPr>
        <p:spPr>
          <a:xfrm>
            <a:off x="4404947" y="3355057"/>
            <a:ext cx="1406769" cy="65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689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r>
              <a:rPr lang="zh-CN" altLang="en-US" dirty="0" smtClean="0"/>
              <a:t>：利用</a:t>
            </a:r>
            <a:r>
              <a:rPr lang="en-US" altLang="zh-CN" dirty="0" smtClean="0"/>
              <a:t>PCA</a:t>
            </a:r>
            <a:r>
              <a:rPr lang="zh-CN" altLang="en-US" dirty="0"/>
              <a:t>优化</a:t>
            </a:r>
            <a:r>
              <a:rPr lang="en-US" altLang="zh-CN" dirty="0" smtClean="0"/>
              <a:t>KNN</a:t>
            </a:r>
            <a:r>
              <a:rPr lang="zh-CN" altLang="en-US" dirty="0" smtClean="0"/>
              <a:t>手写数字识别</a:t>
            </a:r>
            <a:endParaRPr lang="zh-CN" altLang="en-US" dirty="0"/>
          </a:p>
        </p:txBody>
      </p:sp>
      <p:sp>
        <p:nvSpPr>
          <p:cNvPr id="3" name="内容占位符 2"/>
          <p:cNvSpPr>
            <a:spLocks noGrp="1"/>
          </p:cNvSpPr>
          <p:nvPr>
            <p:ph idx="1"/>
          </p:nvPr>
        </p:nvSpPr>
        <p:spPr/>
        <p:txBody>
          <a:bodyPr/>
          <a:lstStyle/>
          <a:p>
            <a:r>
              <a:rPr lang="en-US" altLang="zh-CN" dirty="0" smtClean="0"/>
              <a:t>MNIST</a:t>
            </a:r>
            <a:r>
              <a:rPr lang="zh-CN" altLang="en-US" dirty="0" smtClean="0"/>
              <a:t>数据集</a:t>
            </a:r>
            <a:endParaRPr lang="en-US" altLang="zh-CN" dirty="0" smtClean="0"/>
          </a:p>
          <a:p>
            <a:r>
              <a:rPr lang="en-US" altLang="zh-CN" dirty="0" smtClean="0"/>
              <a:t>KNN</a:t>
            </a:r>
            <a:r>
              <a:rPr lang="zh-CN" altLang="en-US" dirty="0" smtClean="0"/>
              <a:t>模型训练</a:t>
            </a:r>
            <a:endParaRPr lang="en-US" altLang="zh-CN" dirty="0" smtClean="0"/>
          </a:p>
          <a:p>
            <a:endParaRPr lang="en-US" altLang="zh-CN" dirty="0" smtClean="0"/>
          </a:p>
          <a:p>
            <a:r>
              <a:rPr lang="zh-CN" altLang="en-US" dirty="0" smtClean="0"/>
              <a:t>使用</a:t>
            </a:r>
            <a:r>
              <a:rPr lang="en-US" altLang="zh-CN" dirty="0" smtClean="0"/>
              <a:t>PCA</a:t>
            </a:r>
            <a:r>
              <a:rPr lang="zh-CN" altLang="en-US" dirty="0" smtClean="0"/>
              <a:t>降维 </a:t>
            </a:r>
            <a:r>
              <a:rPr lang="en-US" altLang="zh-CN" dirty="0" smtClean="0"/>
              <a:t>VS </a:t>
            </a:r>
            <a:r>
              <a:rPr lang="zh-CN" altLang="en-US" dirty="0" smtClean="0"/>
              <a:t>不使用</a:t>
            </a:r>
            <a:r>
              <a:rPr lang="en-US" altLang="zh-CN" dirty="0" smtClean="0"/>
              <a:t>PCA</a:t>
            </a:r>
          </a:p>
          <a:p>
            <a:r>
              <a:rPr lang="en-US" altLang="zh-CN" dirty="0" smtClean="0"/>
              <a:t>PCA</a:t>
            </a:r>
            <a:r>
              <a:rPr lang="zh-CN" altLang="en-US" dirty="0" smtClean="0"/>
              <a:t>：</a:t>
            </a:r>
            <a:r>
              <a:rPr lang="en-US" altLang="zh-CN" dirty="0" smtClean="0"/>
              <a:t>28*28 → 40</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527" y="1485582"/>
            <a:ext cx="6096851" cy="4572638"/>
          </a:xfrm>
          <a:prstGeom prst="rect">
            <a:avLst/>
          </a:prstGeom>
        </p:spPr>
      </p:pic>
    </p:spTree>
    <p:extLst>
      <p:ext uri="{BB962C8B-B14F-4D97-AF65-F5344CB8AC3E}">
        <p14:creationId xmlns:p14="http://schemas.microsoft.com/office/powerpoint/2010/main" val="336110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PCA VS </a:t>
            </a:r>
            <a:r>
              <a:rPr lang="zh-CN" altLang="en-US" dirty="0" smtClean="0"/>
              <a:t>不使用</a:t>
            </a:r>
            <a:r>
              <a:rPr lang="en-US" altLang="zh-CN" dirty="0" smtClean="0"/>
              <a:t>PCA</a:t>
            </a:r>
            <a:endParaRPr lang="zh-CN" altLang="en-US" dirty="0"/>
          </a:p>
        </p:txBody>
      </p:sp>
      <p:sp>
        <p:nvSpPr>
          <p:cNvPr id="5" name="内容占位符 4"/>
          <p:cNvSpPr>
            <a:spLocks noGrp="1"/>
          </p:cNvSpPr>
          <p:nvPr>
            <p:ph idx="1"/>
          </p:nvPr>
        </p:nvSpPr>
        <p:spPr/>
        <p:txBody>
          <a:bodyPr/>
          <a:lstStyle/>
          <a:p>
            <a:r>
              <a:rPr lang="zh-CN" altLang="en-US" dirty="0" smtClean="0"/>
              <a:t>不使用</a:t>
            </a:r>
            <a:r>
              <a:rPr lang="en-US" altLang="zh-CN" dirty="0" smtClean="0"/>
              <a:t>PCA                                        </a:t>
            </a:r>
          </a:p>
          <a:p>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084" y="2761296"/>
            <a:ext cx="5906324" cy="318179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364" y="2794638"/>
            <a:ext cx="4563112" cy="3115110"/>
          </a:xfrm>
          <a:prstGeom prst="rect">
            <a:avLst/>
          </a:prstGeom>
        </p:spPr>
      </p:pic>
      <p:sp>
        <p:nvSpPr>
          <p:cNvPr id="9" name="文本框 8"/>
          <p:cNvSpPr txBox="1"/>
          <p:nvPr/>
        </p:nvSpPr>
        <p:spPr>
          <a:xfrm>
            <a:off x="6519084" y="1768714"/>
            <a:ext cx="4154778"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t>使用</a:t>
            </a:r>
            <a:r>
              <a:rPr lang="en-US" altLang="zh-CN" sz="2800" dirty="0" smtClean="0"/>
              <a:t>PCA</a:t>
            </a:r>
            <a:endParaRPr lang="zh-CN" altLang="en-US" sz="2800" dirty="0"/>
          </a:p>
        </p:txBody>
      </p:sp>
    </p:spTree>
    <p:extLst>
      <p:ext uri="{BB962C8B-B14F-4D97-AF65-F5344CB8AC3E}">
        <p14:creationId xmlns:p14="http://schemas.microsoft.com/office/powerpoint/2010/main" val="1108590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solidFill>
              </a:rPr>
              <a:t>PCA</a:t>
            </a:r>
            <a:r>
              <a:rPr lang="zh-CN" altLang="en-US" dirty="0">
                <a:solidFill>
                  <a:schemeClr val="bg2"/>
                </a:solidFill>
              </a:rPr>
              <a:t>降</a:t>
            </a:r>
            <a:r>
              <a:rPr lang="zh-CN" altLang="en-US" dirty="0" smtClean="0">
                <a:solidFill>
                  <a:schemeClr val="bg2"/>
                </a:solidFill>
              </a:rPr>
              <a:t>维技术</a:t>
            </a:r>
            <a:endParaRPr lang="en-US" altLang="zh-CN" dirty="0" smtClean="0">
              <a:solidFill>
                <a:schemeClr val="bg2"/>
              </a:solidFill>
            </a:endParaRPr>
          </a:p>
          <a:p>
            <a:endParaRPr lang="en-US" altLang="zh-CN" dirty="0" smtClean="0"/>
          </a:p>
          <a:p>
            <a:r>
              <a:rPr lang="en-US" altLang="zh-CN" dirty="0" smtClean="0"/>
              <a:t>SVD</a:t>
            </a:r>
            <a:r>
              <a:rPr lang="zh-CN" altLang="en-US" dirty="0" smtClean="0"/>
              <a:t>奇异值分解</a:t>
            </a:r>
            <a:endParaRPr lang="en-US" altLang="zh-CN" dirty="0" smtClean="0"/>
          </a:p>
          <a:p>
            <a:endParaRPr lang="en-US" altLang="zh-CN" dirty="0" smtClean="0">
              <a:solidFill>
                <a:schemeClr val="bg2"/>
              </a:solidFill>
            </a:endParaRPr>
          </a:p>
          <a:p>
            <a:r>
              <a:rPr lang="en-US" altLang="zh-CN" dirty="0">
                <a:solidFill>
                  <a:schemeClr val="bg2"/>
                </a:solidFill>
              </a:rPr>
              <a:t>Deep </a:t>
            </a:r>
            <a:r>
              <a:rPr lang="en-US" altLang="zh-CN" dirty="0" err="1">
                <a:solidFill>
                  <a:schemeClr val="bg2"/>
                </a:solidFill>
              </a:rPr>
              <a:t>AutoEncoder</a:t>
            </a:r>
            <a:endParaRPr lang="zh-CN" altLang="en-US" dirty="0">
              <a:solidFill>
                <a:schemeClr val="bg2"/>
              </a:solidFill>
            </a:endParaRPr>
          </a:p>
        </p:txBody>
      </p:sp>
    </p:spTree>
    <p:extLst>
      <p:ext uri="{BB962C8B-B14F-4D97-AF65-F5344CB8AC3E}">
        <p14:creationId xmlns:p14="http://schemas.microsoft.com/office/powerpoint/2010/main" val="2828295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endParaRPr lang="zh-CN" altLang="en-US" dirty="0"/>
          </a:p>
        </p:txBody>
      </p:sp>
      <p:sp>
        <p:nvSpPr>
          <p:cNvPr id="3" name="内容占位符 2"/>
          <p:cNvSpPr>
            <a:spLocks noGrp="1"/>
          </p:cNvSpPr>
          <p:nvPr>
            <p:ph idx="1"/>
          </p:nvPr>
        </p:nvSpPr>
        <p:spPr/>
        <p:txBody>
          <a:bodyPr/>
          <a:lstStyle/>
          <a:p>
            <a:r>
              <a:rPr lang="zh-CN" altLang="en-US" dirty="0" smtClean="0"/>
              <a:t>优点：简化数据，去除噪声</a:t>
            </a:r>
            <a:endParaRPr lang="en-US" altLang="zh-CN" dirty="0" smtClean="0"/>
          </a:p>
          <a:p>
            <a:endParaRPr lang="en-US" altLang="zh-CN" dirty="0" smtClean="0"/>
          </a:p>
          <a:p>
            <a:r>
              <a:rPr lang="zh-CN" altLang="en-US" dirty="0" smtClean="0"/>
              <a:t>用途广泛：降维，数据压缩，推荐系统，</a:t>
            </a:r>
            <a:r>
              <a:rPr lang="en-US" altLang="zh-CN" dirty="0" smtClean="0"/>
              <a:t>NLP</a:t>
            </a:r>
            <a:r>
              <a:rPr lang="zh-CN" altLang="en-US" dirty="0" smtClean="0"/>
              <a:t>中的</a:t>
            </a:r>
            <a:r>
              <a:rPr lang="en-US" altLang="zh-CN" dirty="0" smtClean="0"/>
              <a:t>LSI</a:t>
            </a:r>
            <a:r>
              <a:rPr lang="zh-CN" altLang="en-US" dirty="0" smtClean="0"/>
              <a:t>潜在语义索引</a:t>
            </a:r>
            <a:endParaRPr lang="zh-CN" altLang="en-US" dirty="0"/>
          </a:p>
        </p:txBody>
      </p:sp>
    </p:spTree>
    <p:extLst>
      <p:ext uri="{BB962C8B-B14F-4D97-AF65-F5344CB8AC3E}">
        <p14:creationId xmlns:p14="http://schemas.microsoft.com/office/powerpoint/2010/main" val="2215030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err="1" smtClean="0"/>
                  <a:t>Data</a:t>
                </a:r>
                <a:r>
                  <a:rPr lang="en-US" altLang="zh-CN" b="1" baseline="-25000" dirty="0" err="1" smtClean="0"/>
                  <a:t>mxn</a:t>
                </a:r>
                <a:r>
                  <a:rPr lang="zh-CN" altLang="en-US" b="1" baseline="-25000" dirty="0" smtClean="0"/>
                  <a:t> </a:t>
                </a:r>
                <a:r>
                  <a:rPr lang="zh-CN" altLang="en-US" dirty="0" smtClean="0"/>
                  <a:t> </a:t>
                </a:r>
                <a:r>
                  <a:rPr lang="en-US" altLang="zh-CN" dirty="0" smtClean="0"/>
                  <a:t>=</a:t>
                </a:r>
                <a:r>
                  <a:rPr lang="en-US" altLang="zh-CN" b="1" dirty="0"/>
                  <a:t>U</a:t>
                </a:r>
                <a:r>
                  <a:rPr lang="en-US" altLang="zh-CN" b="1" baseline="-25000" dirty="0" err="1"/>
                  <a:t>mxm</a:t>
                </a:r>
                <a:r>
                  <a:rPr lang="el-GR" altLang="zh-CN" b="1" dirty="0"/>
                  <a:t>Σ</a:t>
                </a:r>
                <a:r>
                  <a:rPr lang="en-US" altLang="zh-CN" b="1" baseline="-25000" dirty="0" err="1"/>
                  <a:t>mxn</a:t>
                </a:r>
                <a14:m>
                  <m:oMath xmlns:m="http://schemas.openxmlformats.org/officeDocument/2006/math">
                    <m:nary>
                      <m:naryPr>
                        <m:chr m:val="⋁"/>
                        <m:limLoc m:val="subSup"/>
                        <m:ctrlPr>
                          <a:rPr lang="en-US" altLang="zh-CN" b="1" i="1">
                            <a:latin typeface="Cambria Math" panose="02040503050406030204" pitchFamily="18" charset="0"/>
                          </a:rPr>
                        </m:ctrlPr>
                      </m:naryPr>
                      <m:sub>
                        <m:r>
                          <m:rPr>
                            <m:nor/>
                          </m:rPr>
                          <a:rPr lang="en-US" altLang="zh-CN" b="1" baseline="-25000" dirty="0"/>
                          <m:t>nxn</m:t>
                        </m:r>
                      </m:sub>
                      <m:sup>
                        <m:r>
                          <a:rPr lang="en-US" altLang="zh-CN" b="1" i="1">
                            <a:latin typeface="Cambria Math" panose="02040503050406030204" pitchFamily="18" charset="0"/>
                          </a:rPr>
                          <m:t>𝑻</m:t>
                        </m:r>
                      </m:sup>
                      <m:e/>
                    </m:nary>
                  </m:oMath>
                </a14:m>
                <a:r>
                  <a:rPr lang="en-US" altLang="zh-CN" b="1" baseline="-25000" dirty="0"/>
                  <a:t>    </a:t>
                </a:r>
              </a:p>
              <a:p>
                <a:endParaRPr lang="en-US" altLang="zh-CN" b="1" baseline="-25000" dirty="0" smtClean="0"/>
              </a:p>
              <a:p>
                <a:r>
                  <a:rPr lang="el-GR" altLang="zh-CN" b="1" dirty="0" smtClean="0"/>
                  <a:t>Σ</a:t>
                </a:r>
                <a:r>
                  <a:rPr lang="zh-CN" altLang="en-US" dirty="0" smtClean="0"/>
                  <a:t>只有对角元素，称为奇异值，一般在某个奇异值数目（</a:t>
                </a:r>
                <a:r>
                  <a:rPr lang="en-US" altLang="zh-CN" dirty="0"/>
                  <a:t>K</a:t>
                </a:r>
                <a:r>
                  <a:rPr lang="zh-CN" altLang="en-US" dirty="0" smtClean="0"/>
                  <a:t>个）之后，其他奇异值置为</a:t>
                </a:r>
                <a:r>
                  <a:rPr lang="en-US" altLang="zh-CN" dirty="0" smtClean="0"/>
                  <a:t>0</a:t>
                </a:r>
                <a:r>
                  <a:rPr lang="zh-CN" altLang="en-US" dirty="0" smtClean="0"/>
                  <a:t>。</a:t>
                </a:r>
                <a:endParaRPr lang="en-US" altLang="zh-CN" dirty="0" smtClean="0"/>
              </a:p>
              <a:p>
                <a:endParaRPr lang="en-US" altLang="zh-CN" dirty="0"/>
              </a:p>
              <a:p>
                <a:r>
                  <a:rPr lang="zh-CN" altLang="en-US" dirty="0" smtClean="0"/>
                  <a:t>这样使得数据集只有</a:t>
                </a:r>
                <a:r>
                  <a:rPr lang="en-US" altLang="zh-CN" dirty="0"/>
                  <a:t>K</a:t>
                </a:r>
                <a:r>
                  <a:rPr lang="zh-CN" altLang="en-US" dirty="0" smtClean="0"/>
                  <a:t>重要特征，其他的为噪声或是冗余特征。</a:t>
                </a:r>
                <a:endParaRPr lang="en-US" altLang="zh-CN" dirty="0" smtClean="0"/>
              </a:p>
              <a:p>
                <a:endParaRPr lang="en-US" altLang="zh-CN" b="1" baseline="-25000"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pic>
        <p:nvPicPr>
          <p:cNvPr id="4"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826568"/>
            <a:ext cx="5800725" cy="1876425"/>
          </a:xfrm>
          <a:prstGeom prst="rect">
            <a:avLst/>
          </a:prstGeom>
        </p:spPr>
      </p:pic>
    </p:spTree>
    <p:extLst>
      <p:ext uri="{BB962C8B-B14F-4D97-AF65-F5344CB8AC3E}">
        <p14:creationId xmlns:p14="http://schemas.microsoft.com/office/powerpoint/2010/main" val="68539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84" y="2035481"/>
            <a:ext cx="6115050" cy="310515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594" y="1219199"/>
            <a:ext cx="5019675" cy="25908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140" y="474356"/>
            <a:ext cx="4286250" cy="40005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6140" y="4138002"/>
            <a:ext cx="3552825" cy="1314450"/>
          </a:xfrm>
          <a:prstGeom prst="rect">
            <a:avLst/>
          </a:prstGeom>
        </p:spPr>
      </p:pic>
    </p:spTree>
    <p:extLst>
      <p:ext uri="{BB962C8B-B14F-4D97-AF65-F5344CB8AC3E}">
        <p14:creationId xmlns:p14="http://schemas.microsoft.com/office/powerpoint/2010/main" val="43971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何为降维</a:t>
            </a:r>
            <a:endParaRPr lang="zh-CN" altLang="en-US" dirty="0"/>
          </a:p>
        </p:txBody>
      </p:sp>
      <p:sp>
        <p:nvSpPr>
          <p:cNvPr id="3" name="内容占位符 2"/>
          <p:cNvSpPr>
            <a:spLocks noGrp="1"/>
          </p:cNvSpPr>
          <p:nvPr>
            <p:ph idx="1"/>
          </p:nvPr>
        </p:nvSpPr>
        <p:spPr>
          <a:xfrm>
            <a:off x="838200" y="1825625"/>
            <a:ext cx="10515600" cy="4944452"/>
          </a:xfrm>
        </p:spPr>
        <p:txBody>
          <a:bodyPr>
            <a:normAutofit lnSpcReduction="10000"/>
          </a:bodyPr>
          <a:lstStyle/>
          <a:p>
            <a:r>
              <a:rPr lang="zh-CN" altLang="en-US" dirty="0" smtClean="0"/>
              <a:t>降维是将</a:t>
            </a:r>
            <a:r>
              <a:rPr lang="zh-CN" altLang="en-US" dirty="0"/>
              <a:t>高维数据化为低维度数据的</a:t>
            </a:r>
            <a:r>
              <a:rPr lang="zh-CN" altLang="en-US" dirty="0" smtClean="0"/>
              <a:t>操作</a:t>
            </a:r>
            <a:endParaRPr lang="en-US" altLang="zh-CN" dirty="0" smtClean="0"/>
          </a:p>
          <a:p>
            <a:r>
              <a:rPr lang="zh-CN" altLang="en-US" dirty="0" smtClean="0"/>
              <a:t>特征选择或是特征转换</a:t>
            </a:r>
            <a:endParaRPr lang="en-US" altLang="zh-CN" dirty="0" smtClean="0"/>
          </a:p>
          <a:p>
            <a:r>
              <a:rPr lang="zh-CN" altLang="en-US" dirty="0" smtClean="0"/>
              <a:t>一些例子：</a:t>
            </a:r>
            <a:endParaRPr lang="en-US" altLang="zh-CN" dirty="0" smtClean="0"/>
          </a:p>
          <a:p>
            <a:endParaRPr lang="en-US" altLang="zh-CN" dirty="0" smtClean="0"/>
          </a:p>
          <a:p>
            <a:pPr>
              <a:buFont typeface="Wingdings" panose="05000000000000000000" pitchFamily="2" charset="2"/>
              <a:buChar char="Ø"/>
            </a:pPr>
            <a:r>
              <a:rPr lang="zh-CN" altLang="en-US" dirty="0" smtClean="0"/>
              <a:t>一</a:t>
            </a:r>
            <a:r>
              <a:rPr lang="zh-CN" altLang="en-US" dirty="0"/>
              <a:t>个汽车的样本，里面既有以“千米</a:t>
            </a:r>
            <a:r>
              <a:rPr lang="en-US" altLang="zh-CN" dirty="0"/>
              <a:t>/</a:t>
            </a:r>
            <a:r>
              <a:rPr lang="zh-CN" altLang="en-US" dirty="0"/>
              <a:t>每小时”度量的最大速度特征，也有“英里</a:t>
            </a:r>
            <a:r>
              <a:rPr lang="en-US" altLang="zh-CN" dirty="0"/>
              <a:t>/</a:t>
            </a:r>
            <a:r>
              <a:rPr lang="zh-CN" altLang="en-US" dirty="0"/>
              <a:t>小时”的最大速度特征，显然这两个特征有一个</a:t>
            </a:r>
            <a:r>
              <a:rPr lang="zh-CN" altLang="en-US" dirty="0" smtClean="0"/>
              <a:t>多余</a:t>
            </a:r>
            <a:endParaRPr lang="en-US" altLang="zh-CN" dirty="0" smtClean="0"/>
          </a:p>
          <a:p>
            <a:pPr>
              <a:buFont typeface="Wingdings" panose="05000000000000000000" pitchFamily="2" charset="2"/>
              <a:buChar char="Ø"/>
            </a:pPr>
            <a:r>
              <a:rPr lang="zh-CN" altLang="en-US" dirty="0"/>
              <a:t>一</a:t>
            </a:r>
            <a:r>
              <a:rPr lang="zh-CN" altLang="en-US" dirty="0" smtClean="0"/>
              <a:t>个本科生数学考试</a:t>
            </a:r>
            <a:r>
              <a:rPr lang="zh-CN" altLang="en-US" dirty="0"/>
              <a:t>成绩单</a:t>
            </a:r>
            <a:r>
              <a:rPr lang="zh-CN" altLang="en-US" dirty="0" smtClean="0"/>
              <a:t>，</a:t>
            </a:r>
            <a:r>
              <a:rPr lang="zh-CN" altLang="en-US" dirty="0"/>
              <a:t>其中</a:t>
            </a:r>
            <a:r>
              <a:rPr lang="zh-CN" altLang="en-US" dirty="0" smtClean="0"/>
              <a:t>有一</a:t>
            </a:r>
            <a:r>
              <a:rPr lang="zh-CN" altLang="en-US" dirty="0"/>
              <a:t>列是对数学的兴趣程度，一列是复习</a:t>
            </a:r>
            <a:r>
              <a:rPr lang="zh-CN" altLang="en-US" dirty="0" smtClean="0"/>
              <a:t>时间。兴趣程度往往和复习时间强相关，是否可以合并成一</a:t>
            </a:r>
            <a:r>
              <a:rPr lang="zh-CN" altLang="en-US" dirty="0" smtClean="0"/>
              <a:t>项</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u"/>
            </a:pPr>
            <a:r>
              <a:rPr lang="zh-CN" altLang="en-US" dirty="0"/>
              <a:t>降</a:t>
            </a:r>
            <a:r>
              <a:rPr lang="zh-CN" altLang="en-US" dirty="0" smtClean="0"/>
              <a:t>维的最终目的是</a:t>
            </a:r>
            <a:r>
              <a:rPr lang="zh-CN" altLang="en-US" dirty="0"/>
              <a:t>各个属性维度之间线性无关</a:t>
            </a:r>
            <a:endParaRPr lang="en-US" altLang="zh-CN" dirty="0" smtClean="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846164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solidFill>
                  <a:schemeClr val="bg2"/>
                </a:solidFill>
              </a:rPr>
              <a:t>PCA</a:t>
            </a:r>
            <a:r>
              <a:rPr lang="zh-CN" altLang="en-US" dirty="0">
                <a:solidFill>
                  <a:schemeClr val="bg2"/>
                </a:solidFill>
              </a:rPr>
              <a:t>降</a:t>
            </a:r>
            <a:r>
              <a:rPr lang="zh-CN" altLang="en-US" dirty="0" smtClean="0">
                <a:solidFill>
                  <a:schemeClr val="bg2"/>
                </a:solidFill>
              </a:rPr>
              <a:t>维技术</a:t>
            </a:r>
            <a:endParaRPr lang="en-US" altLang="zh-CN" dirty="0" smtClean="0">
              <a:solidFill>
                <a:schemeClr val="bg2"/>
              </a:solidFill>
            </a:endParaRPr>
          </a:p>
          <a:p>
            <a:endParaRPr lang="en-US" altLang="zh-CN" dirty="0" smtClean="0"/>
          </a:p>
          <a:p>
            <a:r>
              <a:rPr lang="en-US" altLang="zh-CN" dirty="0" smtClean="0">
                <a:solidFill>
                  <a:schemeClr val="bg2"/>
                </a:solidFill>
              </a:rPr>
              <a:t>SVD</a:t>
            </a:r>
            <a:r>
              <a:rPr lang="zh-CN" altLang="en-US" dirty="0" smtClean="0">
                <a:solidFill>
                  <a:schemeClr val="bg2"/>
                </a:solidFill>
              </a:rPr>
              <a:t>奇异值分解</a:t>
            </a:r>
            <a:endParaRPr lang="en-US" altLang="zh-CN" dirty="0" smtClean="0">
              <a:solidFill>
                <a:schemeClr val="bg2"/>
              </a:solidFill>
            </a:endParaRPr>
          </a:p>
          <a:p>
            <a:endParaRPr lang="en-US" altLang="zh-CN" dirty="0" smtClean="0">
              <a:solidFill>
                <a:schemeClr val="bg2"/>
              </a:solidFill>
            </a:endParaRPr>
          </a:p>
          <a:p>
            <a:r>
              <a:rPr lang="en-US" altLang="zh-CN" dirty="0"/>
              <a:t>Deep </a:t>
            </a:r>
            <a:r>
              <a:rPr lang="en-US" altLang="zh-CN" dirty="0" err="1"/>
              <a:t>AutoEncoder</a:t>
            </a:r>
            <a:endParaRPr lang="zh-CN" altLang="en-US" dirty="0"/>
          </a:p>
        </p:txBody>
      </p:sp>
    </p:spTree>
    <p:extLst>
      <p:ext uri="{BB962C8B-B14F-4D97-AF65-F5344CB8AC3E}">
        <p14:creationId xmlns:p14="http://schemas.microsoft.com/office/powerpoint/2010/main" val="262484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a:t>
            </a:r>
            <a:r>
              <a:rPr lang="en-US" altLang="zh-CN" dirty="0" err="1" smtClean="0"/>
              <a:t>AutoEncoder</a:t>
            </a:r>
            <a:endParaRPr lang="zh-CN" altLang="en-US" dirty="0"/>
          </a:p>
        </p:txBody>
      </p:sp>
      <p:sp>
        <p:nvSpPr>
          <p:cNvPr id="6" name="内容占位符 5"/>
          <p:cNvSpPr>
            <a:spLocks noGrp="1"/>
          </p:cNvSpPr>
          <p:nvPr>
            <p:ph idx="1"/>
          </p:nvPr>
        </p:nvSpPr>
        <p:spPr>
          <a:xfrm>
            <a:off x="885092" y="1705098"/>
            <a:ext cx="10515600" cy="4351338"/>
          </a:xfrm>
        </p:spPr>
        <p:txBody>
          <a:bodyPr/>
          <a:lstStyle/>
          <a:p>
            <a:r>
              <a:rPr lang="zh-CN" altLang="en-US" dirty="0" smtClean="0"/>
              <a:t>基本思想：</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1060"/>
            <a:ext cx="5686425" cy="2600325"/>
          </a:xfrm>
          <a:prstGeom prst="rect">
            <a:avLst/>
          </a:prstGeom>
        </p:spPr>
      </p:pic>
    </p:spTree>
    <p:extLst>
      <p:ext uri="{BB962C8B-B14F-4D97-AF65-F5344CB8AC3E}">
        <p14:creationId xmlns:p14="http://schemas.microsoft.com/office/powerpoint/2010/main" val="677587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a:t>
            </a:r>
            <a:r>
              <a:rPr lang="en-US" altLang="zh-CN" dirty="0" err="1"/>
              <a:t>AutoEncoder</a:t>
            </a:r>
            <a:endParaRPr lang="zh-CN" altLang="en-US" dirty="0"/>
          </a:p>
        </p:txBody>
      </p:sp>
      <p:sp>
        <p:nvSpPr>
          <p:cNvPr id="3" name="内容占位符 2"/>
          <p:cNvSpPr>
            <a:spLocks noGrp="1"/>
          </p:cNvSpPr>
          <p:nvPr>
            <p:ph idx="1"/>
          </p:nvPr>
        </p:nvSpPr>
        <p:spPr/>
        <p:txBody>
          <a:bodyPr/>
          <a:lstStyle/>
          <a:p>
            <a:r>
              <a:rPr lang="en-US" altLang="zh-CN" dirty="0" smtClean="0"/>
              <a:t>PCA</a:t>
            </a:r>
            <a:r>
              <a:rPr lang="zh-CN" altLang="en-US" dirty="0" smtClean="0"/>
              <a:t>结构：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8506"/>
            <a:ext cx="6202680" cy="3848457"/>
          </a:xfrm>
          <a:prstGeom prst="rect">
            <a:avLst/>
          </a:prstGeom>
        </p:spPr>
      </p:pic>
      <p:sp>
        <p:nvSpPr>
          <p:cNvPr id="9" name="文本框 8"/>
          <p:cNvSpPr txBox="1"/>
          <p:nvPr/>
        </p:nvSpPr>
        <p:spPr>
          <a:xfrm>
            <a:off x="7750628" y="3544848"/>
            <a:ext cx="3757749" cy="707886"/>
          </a:xfrm>
          <a:prstGeom prst="rect">
            <a:avLst/>
          </a:prstGeom>
          <a:noFill/>
        </p:spPr>
        <p:txBody>
          <a:bodyPr wrap="square" rtlCol="0">
            <a:spAutoFit/>
          </a:bodyPr>
          <a:lstStyle/>
          <a:p>
            <a:r>
              <a:rPr lang="en-US" altLang="zh-CN" sz="4000" dirty="0" smtClean="0"/>
              <a:t>Why not deep</a:t>
            </a:r>
            <a:r>
              <a:rPr lang="zh-CN" altLang="en-US" sz="4000" dirty="0" smtClean="0"/>
              <a:t>？</a:t>
            </a:r>
            <a:endParaRPr lang="zh-CN" altLang="en-US" sz="4000" dirty="0"/>
          </a:p>
        </p:txBody>
      </p:sp>
    </p:spTree>
    <p:extLst>
      <p:ext uri="{BB962C8B-B14F-4D97-AF65-F5344CB8AC3E}">
        <p14:creationId xmlns:p14="http://schemas.microsoft.com/office/powerpoint/2010/main" val="417921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a:t>
            </a:r>
            <a:r>
              <a:rPr lang="en-US" altLang="zh-CN" dirty="0" err="1"/>
              <a:t>AutoEncoder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64010"/>
            <a:ext cx="6882222" cy="3228388"/>
          </a:xfrm>
        </p:spPr>
      </p:pic>
      <p:sp>
        <p:nvSpPr>
          <p:cNvPr id="5" name="文本框 4"/>
          <p:cNvSpPr txBox="1"/>
          <p:nvPr/>
        </p:nvSpPr>
        <p:spPr>
          <a:xfrm>
            <a:off x="6096000" y="1723351"/>
            <a:ext cx="7221583" cy="369332"/>
          </a:xfrm>
          <a:prstGeom prst="rect">
            <a:avLst/>
          </a:prstGeom>
          <a:noFill/>
        </p:spPr>
        <p:txBody>
          <a:bodyPr wrap="square" rtlCol="0">
            <a:spAutoFit/>
          </a:bodyPr>
          <a:lstStyle/>
          <a:p>
            <a:r>
              <a:rPr lang="zh-CN" altLang="en-US"/>
              <a:t>每次输出之后，进行误差反向传播，不断优化</a:t>
            </a:r>
            <a:endParaRPr lang="zh-CN" altLang="en-US" dirty="0"/>
          </a:p>
        </p:txBody>
      </p:sp>
      <p:cxnSp>
        <p:nvCxnSpPr>
          <p:cNvPr id="7" name="直接箭头连接符 6"/>
          <p:cNvCxnSpPr/>
          <p:nvPr/>
        </p:nvCxnSpPr>
        <p:spPr>
          <a:xfrm flipV="1">
            <a:off x="4937760" y="2092683"/>
            <a:ext cx="2677886" cy="977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45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a:t>
            </a:r>
            <a:r>
              <a:rPr lang="en-US" altLang="zh-CN" dirty="0" err="1" smtClean="0"/>
              <a:t>AutoEncoder</a:t>
            </a:r>
            <a:r>
              <a:rPr lang="en-US" altLang="zh-CN" dirty="0" smtClean="0"/>
              <a:t> Vs PCA</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95246" cy="4351337"/>
          </a:xfrm>
        </p:spPr>
      </p:pic>
      <p:sp>
        <p:nvSpPr>
          <p:cNvPr id="10" name="矩形 9"/>
          <p:cNvSpPr/>
          <p:nvPr/>
        </p:nvSpPr>
        <p:spPr>
          <a:xfrm>
            <a:off x="5974080" y="5934670"/>
            <a:ext cx="6096000" cy="923330"/>
          </a:xfrm>
          <a:prstGeom prst="rect">
            <a:avLst/>
          </a:prstGeom>
        </p:spPr>
        <p:txBody>
          <a:bodyPr>
            <a:spAutoFit/>
          </a:bodyPr>
          <a:lstStyle/>
          <a:p>
            <a:r>
              <a:rPr lang="en-US" altLang="zh-CN" dirty="0"/>
              <a:t> Hinton, Geoffrey E., and </a:t>
            </a:r>
            <a:r>
              <a:rPr lang="en-US" altLang="zh-CN" dirty="0" err="1"/>
              <a:t>Ruslan</a:t>
            </a:r>
            <a:r>
              <a:rPr lang="en-US" altLang="zh-CN" dirty="0"/>
              <a:t> R. </a:t>
            </a:r>
            <a:r>
              <a:rPr lang="en-US" altLang="zh-CN" dirty="0" err="1"/>
              <a:t>Salakhutdinov</a:t>
            </a:r>
            <a:r>
              <a:rPr lang="en-US" altLang="zh-CN" dirty="0"/>
              <a:t>. "Reducing the dimensionality of data with neural networks." Science 313.5786 (2006): 504-507</a:t>
            </a:r>
          </a:p>
        </p:txBody>
      </p:sp>
    </p:spTree>
    <p:extLst>
      <p:ext uri="{BB962C8B-B14F-4D97-AF65-F5344CB8AC3E}">
        <p14:creationId xmlns:p14="http://schemas.microsoft.com/office/powerpoint/2010/main" val="203853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Deep </a:t>
            </a:r>
            <a:r>
              <a:rPr lang="en-US" altLang="zh-CN" dirty="0" err="1" smtClean="0"/>
              <a:t>AutoEncoder</a:t>
            </a:r>
            <a:r>
              <a:rPr lang="en-US" altLang="zh-CN" dirty="0" smtClean="0"/>
              <a:t> Vs PCA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1751"/>
            <a:ext cx="5768912" cy="4351338"/>
          </a:xfrm>
        </p:spPr>
      </p:pic>
      <p:cxnSp>
        <p:nvCxnSpPr>
          <p:cNvPr id="6" name="直接箭头连接符 5"/>
          <p:cNvCxnSpPr/>
          <p:nvPr/>
        </p:nvCxnSpPr>
        <p:spPr>
          <a:xfrm flipH="1">
            <a:off x="6453051" y="2103120"/>
            <a:ext cx="1515292" cy="135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968343" y="1561011"/>
            <a:ext cx="2259874" cy="10842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PCA</a:t>
            </a:r>
            <a:endParaRPr lang="zh-CN" altLang="en-US" dirty="0"/>
          </a:p>
        </p:txBody>
      </p:sp>
      <p:cxnSp>
        <p:nvCxnSpPr>
          <p:cNvPr id="8" name="直接箭头连接符 7"/>
          <p:cNvCxnSpPr/>
          <p:nvPr/>
        </p:nvCxnSpPr>
        <p:spPr>
          <a:xfrm flipH="1">
            <a:off x="6374674" y="4027420"/>
            <a:ext cx="1515292" cy="135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889966" y="3485311"/>
            <a:ext cx="2259874" cy="10842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AutoEncoder</a:t>
            </a:r>
            <a:endParaRPr lang="zh-CN" altLang="en-US" dirty="0"/>
          </a:p>
        </p:txBody>
      </p:sp>
    </p:spTree>
    <p:extLst>
      <p:ext uri="{BB962C8B-B14F-4D97-AF65-F5344CB8AC3E}">
        <p14:creationId xmlns:p14="http://schemas.microsoft.com/office/powerpoint/2010/main" val="3527406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降维的意义</a:t>
            </a:r>
            <a:endParaRPr lang="zh-CN" altLang="en-US" dirty="0"/>
          </a:p>
        </p:txBody>
      </p:sp>
      <p:sp>
        <p:nvSpPr>
          <p:cNvPr id="3" name="内容占位符 2"/>
          <p:cNvSpPr>
            <a:spLocks noGrp="1"/>
          </p:cNvSpPr>
          <p:nvPr>
            <p:ph idx="1"/>
          </p:nvPr>
        </p:nvSpPr>
        <p:spPr/>
        <p:txBody>
          <a:bodyPr/>
          <a:lstStyle/>
          <a:p>
            <a:r>
              <a:rPr lang="zh-CN" altLang="en-US" dirty="0"/>
              <a:t>数据在低维下更容易处理、更容易</a:t>
            </a:r>
            <a:r>
              <a:rPr lang="zh-CN" altLang="en-US" dirty="0" smtClean="0"/>
              <a:t>使用</a:t>
            </a:r>
            <a:endParaRPr lang="en-US" altLang="zh-CN" dirty="0" smtClean="0"/>
          </a:p>
          <a:p>
            <a:endParaRPr lang="en-US" altLang="zh-CN" dirty="0" smtClean="0"/>
          </a:p>
          <a:p>
            <a:r>
              <a:rPr lang="zh-CN" altLang="en-US" dirty="0" smtClean="0"/>
              <a:t>降低很多算法计算开销</a:t>
            </a:r>
            <a:endParaRPr lang="en-US" altLang="zh-CN" dirty="0" smtClean="0"/>
          </a:p>
          <a:p>
            <a:endParaRPr lang="en-US" altLang="zh-CN" dirty="0" smtClean="0"/>
          </a:p>
          <a:p>
            <a:r>
              <a:rPr lang="zh-CN" altLang="en-US" dirty="0" smtClean="0"/>
              <a:t>去除噪声</a:t>
            </a:r>
            <a:endParaRPr lang="en-US" altLang="zh-CN" dirty="0" smtClean="0"/>
          </a:p>
          <a:p>
            <a:endParaRPr lang="en-US" altLang="zh-CN" dirty="0" smtClean="0"/>
          </a:p>
          <a:p>
            <a:r>
              <a:rPr lang="zh-CN" altLang="en-US" dirty="0" smtClean="0"/>
              <a:t>使得结果易懂</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85896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PCA</a:t>
            </a:r>
            <a:r>
              <a:rPr lang="zh-CN" altLang="en-US" dirty="0"/>
              <a:t>降</a:t>
            </a:r>
            <a:r>
              <a:rPr lang="zh-CN" altLang="en-US" dirty="0" smtClean="0"/>
              <a:t>维技术</a:t>
            </a:r>
            <a:endParaRPr lang="en-US" altLang="zh-CN" dirty="0" smtClean="0"/>
          </a:p>
          <a:p>
            <a:endParaRPr lang="en-US" altLang="zh-CN" dirty="0" smtClean="0"/>
          </a:p>
          <a:p>
            <a:r>
              <a:rPr lang="en-US" altLang="zh-CN" dirty="0" smtClean="0"/>
              <a:t>SVD</a:t>
            </a:r>
            <a:r>
              <a:rPr lang="zh-CN" altLang="en-US" dirty="0" smtClean="0"/>
              <a:t>奇异值分解</a:t>
            </a:r>
            <a:endParaRPr lang="en-US" altLang="zh-CN" dirty="0" smtClean="0"/>
          </a:p>
          <a:p>
            <a:pPr marL="0" indent="0">
              <a:buNone/>
            </a:pPr>
            <a:endParaRPr lang="en-US" altLang="zh-CN" dirty="0" smtClean="0"/>
          </a:p>
          <a:p>
            <a:r>
              <a:rPr lang="en-US" altLang="zh-CN" dirty="0"/>
              <a:t>Deep </a:t>
            </a:r>
            <a:r>
              <a:rPr lang="en-US" altLang="zh-CN" dirty="0" err="1"/>
              <a:t>AutoEncoder</a:t>
            </a:r>
            <a:endParaRPr lang="zh-CN" altLang="en-US" dirty="0"/>
          </a:p>
        </p:txBody>
      </p:sp>
    </p:spTree>
    <p:extLst>
      <p:ext uri="{BB962C8B-B14F-4D97-AF65-F5344CB8AC3E}">
        <p14:creationId xmlns:p14="http://schemas.microsoft.com/office/powerpoint/2010/main" val="97930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PCA</a:t>
            </a:r>
            <a:r>
              <a:rPr lang="zh-CN" altLang="en-US" dirty="0"/>
              <a:t>降</a:t>
            </a:r>
            <a:r>
              <a:rPr lang="zh-CN" altLang="en-US" dirty="0" smtClean="0"/>
              <a:t>维技术</a:t>
            </a:r>
            <a:endParaRPr lang="en-US" altLang="zh-CN" dirty="0" smtClean="0"/>
          </a:p>
          <a:p>
            <a:endParaRPr lang="en-US" altLang="zh-CN" dirty="0" smtClean="0"/>
          </a:p>
          <a:p>
            <a:r>
              <a:rPr lang="en-US" altLang="zh-CN" dirty="0" smtClean="0">
                <a:solidFill>
                  <a:schemeClr val="bg2"/>
                </a:solidFill>
              </a:rPr>
              <a:t>SVD</a:t>
            </a:r>
            <a:r>
              <a:rPr lang="zh-CN" altLang="en-US" dirty="0" smtClean="0">
                <a:solidFill>
                  <a:schemeClr val="bg2"/>
                </a:solidFill>
              </a:rPr>
              <a:t>奇异值分解</a:t>
            </a:r>
            <a:endParaRPr lang="en-US" altLang="zh-CN" dirty="0" smtClean="0">
              <a:solidFill>
                <a:schemeClr val="bg2"/>
              </a:solidFill>
            </a:endParaRPr>
          </a:p>
          <a:p>
            <a:endParaRPr lang="en-US" altLang="zh-CN" dirty="0" smtClean="0">
              <a:solidFill>
                <a:schemeClr val="bg2"/>
              </a:solidFill>
            </a:endParaRPr>
          </a:p>
          <a:p>
            <a:r>
              <a:rPr lang="en-US" altLang="zh-CN" dirty="0">
                <a:solidFill>
                  <a:schemeClr val="bg2"/>
                </a:solidFill>
              </a:rPr>
              <a:t>Deep </a:t>
            </a:r>
            <a:r>
              <a:rPr lang="en-US" altLang="zh-CN" dirty="0" err="1">
                <a:solidFill>
                  <a:schemeClr val="bg2"/>
                </a:solidFill>
              </a:rPr>
              <a:t>AutoEncoder</a:t>
            </a:r>
            <a:endParaRPr lang="zh-CN" altLang="en-US" dirty="0">
              <a:solidFill>
                <a:schemeClr val="bg2"/>
              </a:solidFill>
            </a:endParaRPr>
          </a:p>
        </p:txBody>
      </p:sp>
    </p:spTree>
    <p:extLst>
      <p:ext uri="{BB962C8B-B14F-4D97-AF65-F5344CB8AC3E}">
        <p14:creationId xmlns:p14="http://schemas.microsoft.com/office/powerpoint/2010/main" val="2762587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r>
              <a:rPr lang="en-US" altLang="zh-CN" dirty="0"/>
              <a:t>Principal Component </a:t>
            </a:r>
            <a:r>
              <a:rPr lang="en-US" altLang="zh-CN" dirty="0" smtClean="0"/>
              <a:t>Analysis </a:t>
            </a:r>
            <a:r>
              <a:rPr lang="zh-CN" altLang="en-US" dirty="0" smtClean="0"/>
              <a:t>主成分分析</a:t>
            </a:r>
            <a:endParaRPr lang="en-US" altLang="zh-CN" dirty="0" smtClean="0"/>
          </a:p>
          <a:p>
            <a:endParaRPr lang="en-US" altLang="zh-CN" dirty="0"/>
          </a:p>
          <a:p>
            <a:r>
              <a:rPr lang="zh-CN" altLang="en-US" dirty="0" smtClean="0"/>
              <a:t>优点：降低数据复杂度，识别最重要的几个特征</a:t>
            </a:r>
            <a:endParaRPr lang="en-US" altLang="zh-CN" dirty="0" smtClean="0"/>
          </a:p>
          <a:p>
            <a:r>
              <a:rPr lang="zh-CN" altLang="en-US" dirty="0" smtClean="0"/>
              <a:t>缺点：不一定需要，且可能损失有用信息</a:t>
            </a:r>
            <a:endParaRPr lang="zh-CN" altLang="en-US" dirty="0"/>
          </a:p>
        </p:txBody>
      </p:sp>
    </p:spTree>
    <p:extLst>
      <p:ext uri="{BB962C8B-B14F-4D97-AF65-F5344CB8AC3E}">
        <p14:creationId xmlns:p14="http://schemas.microsoft.com/office/powerpoint/2010/main" val="3961383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n</a:t>
            </a:r>
            <a:r>
              <a:rPr lang="zh-CN" altLang="en-US" dirty="0"/>
              <a:t>维特征映射到</a:t>
            </a:r>
            <a:r>
              <a:rPr lang="en-US" altLang="zh-CN" dirty="0"/>
              <a:t>k</a:t>
            </a:r>
            <a:r>
              <a:rPr lang="zh-CN" altLang="en-US" dirty="0"/>
              <a:t>维上（</a:t>
            </a:r>
            <a:r>
              <a:rPr lang="en-US" altLang="zh-CN" dirty="0"/>
              <a:t>k&lt;n</a:t>
            </a:r>
            <a:r>
              <a:rPr lang="zh-CN" altLang="en-US" dirty="0"/>
              <a:t>），这</a:t>
            </a:r>
            <a:r>
              <a:rPr lang="en-US" altLang="zh-CN" dirty="0"/>
              <a:t>k</a:t>
            </a:r>
            <a:r>
              <a:rPr lang="zh-CN" altLang="en-US" dirty="0"/>
              <a:t>维是全新的正交</a:t>
            </a:r>
            <a:r>
              <a:rPr lang="zh-CN" altLang="en-US" dirty="0" smtClean="0"/>
              <a:t>特征</a:t>
            </a:r>
            <a:endParaRPr lang="en-US" altLang="zh-CN" dirty="0"/>
          </a:p>
          <a:p>
            <a:endParaRPr lang="en-US" altLang="zh-CN" dirty="0" smtClean="0"/>
          </a:p>
          <a:p>
            <a:r>
              <a:rPr lang="zh-CN" altLang="en-US" dirty="0" smtClean="0"/>
              <a:t>这</a:t>
            </a:r>
            <a:r>
              <a:rPr lang="en-US" altLang="zh-CN" dirty="0"/>
              <a:t>k</a:t>
            </a:r>
            <a:r>
              <a:rPr lang="zh-CN" altLang="en-US" dirty="0"/>
              <a:t>维</a:t>
            </a:r>
            <a:r>
              <a:rPr lang="zh-CN" altLang="en-US" dirty="0" smtClean="0"/>
              <a:t>特征是</a:t>
            </a:r>
            <a:r>
              <a:rPr lang="zh-CN" altLang="en-US" dirty="0"/>
              <a:t>重新构造出来</a:t>
            </a:r>
            <a:r>
              <a:rPr lang="zh-CN" altLang="en-US" dirty="0" smtClean="0"/>
              <a:t>的，</a:t>
            </a:r>
            <a:r>
              <a:rPr lang="zh-CN" altLang="en-US" dirty="0"/>
              <a:t>而不是简单地从</a:t>
            </a:r>
            <a:r>
              <a:rPr lang="en-US" altLang="zh-CN" dirty="0"/>
              <a:t>n</a:t>
            </a:r>
            <a:r>
              <a:rPr lang="zh-CN" altLang="en-US" dirty="0"/>
              <a:t>维特征中去除其余</a:t>
            </a:r>
            <a:r>
              <a:rPr lang="en-US" altLang="zh-CN" dirty="0"/>
              <a:t>n-k</a:t>
            </a:r>
            <a:r>
              <a:rPr lang="zh-CN" altLang="en-US" dirty="0"/>
              <a:t>维特征</a:t>
            </a:r>
          </a:p>
        </p:txBody>
      </p:sp>
    </p:spTree>
    <p:extLst>
      <p:ext uri="{BB962C8B-B14F-4D97-AF65-F5344CB8AC3E}">
        <p14:creationId xmlns:p14="http://schemas.microsoft.com/office/powerpoint/2010/main" val="323415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r>
              <a:rPr lang="zh-CN" altLang="en-US" dirty="0" smtClean="0"/>
              <a:t>处理过程：</a:t>
            </a:r>
            <a:endParaRPr lang="en-US" altLang="zh-CN" dirty="0" smtClean="0"/>
          </a:p>
          <a:p>
            <a:endParaRPr lang="en-US" altLang="zh-CN" dirty="0" smtClean="0"/>
          </a:p>
          <a:p>
            <a:pPr marL="571500" indent="-571500">
              <a:buFont typeface="+mj-lt"/>
              <a:buAutoNum type="romanUcPeriod"/>
            </a:pPr>
            <a:r>
              <a:rPr lang="zh-CN" altLang="en-US" dirty="0" smtClean="0"/>
              <a:t>去除平均值</a:t>
            </a:r>
            <a:endParaRPr lang="en-US" altLang="zh-CN" dirty="0" smtClean="0"/>
          </a:p>
          <a:p>
            <a:pPr marL="571500" indent="-571500">
              <a:buFont typeface="+mj-lt"/>
              <a:buAutoNum type="romanUcPeriod"/>
            </a:pPr>
            <a:r>
              <a:rPr lang="zh-CN" altLang="en-US" dirty="0" smtClean="0"/>
              <a:t>计算协方差矩阵</a:t>
            </a:r>
            <a:endParaRPr lang="en-US" altLang="zh-CN" dirty="0" smtClean="0"/>
          </a:p>
          <a:p>
            <a:pPr marL="571500" indent="-571500">
              <a:buFont typeface="+mj-lt"/>
              <a:buAutoNum type="romanUcPeriod"/>
            </a:pPr>
            <a:r>
              <a:rPr lang="zh-CN" altLang="en-US" dirty="0" smtClean="0"/>
              <a:t>计算协方差矩阵的特征值和特征矩阵</a:t>
            </a:r>
            <a:endParaRPr lang="en-US" altLang="zh-CN" dirty="0" smtClean="0"/>
          </a:p>
          <a:p>
            <a:pPr marL="571500" indent="-571500">
              <a:buFont typeface="+mj-lt"/>
              <a:buAutoNum type="romanUcPeriod"/>
            </a:pPr>
            <a:r>
              <a:rPr lang="zh-CN" altLang="en-US" dirty="0" smtClean="0"/>
              <a:t>将特征值从大到小排序</a:t>
            </a:r>
            <a:endParaRPr lang="en-US" altLang="zh-CN" dirty="0" smtClean="0"/>
          </a:p>
          <a:p>
            <a:pPr marL="571500" indent="-571500">
              <a:buFont typeface="+mj-lt"/>
              <a:buAutoNum type="romanUcPeriod"/>
            </a:pPr>
            <a:r>
              <a:rPr lang="zh-CN" altLang="en-US" dirty="0" smtClean="0"/>
              <a:t>保留最上面</a:t>
            </a:r>
            <a:r>
              <a:rPr lang="zh-CN" altLang="en-US" dirty="0" smtClean="0"/>
              <a:t>的</a:t>
            </a:r>
            <a:r>
              <a:rPr lang="en-US" altLang="zh-CN" dirty="0"/>
              <a:t>K</a:t>
            </a:r>
            <a:r>
              <a:rPr lang="zh-CN" altLang="en-US" dirty="0" smtClean="0"/>
              <a:t>个</a:t>
            </a:r>
            <a:r>
              <a:rPr lang="zh-CN" altLang="en-US" dirty="0" smtClean="0"/>
              <a:t>特征向量</a:t>
            </a:r>
            <a:endParaRPr lang="en-US" altLang="zh-CN" dirty="0" smtClean="0"/>
          </a:p>
          <a:p>
            <a:pPr marL="571500" indent="-571500">
              <a:buFont typeface="+mj-lt"/>
              <a:buAutoNum type="romanUcPeriod"/>
            </a:pPr>
            <a:r>
              <a:rPr lang="zh-CN" altLang="en-US" dirty="0" smtClean="0"/>
              <a:t>将数据转换到上述</a:t>
            </a:r>
            <a:r>
              <a:rPr lang="zh-CN" altLang="en-US" dirty="0" smtClean="0"/>
              <a:t>的</a:t>
            </a:r>
            <a:r>
              <a:rPr lang="en-US" altLang="zh-CN" dirty="0" smtClean="0"/>
              <a:t>K</a:t>
            </a:r>
            <a:r>
              <a:rPr lang="zh-CN" altLang="en-US" dirty="0" smtClean="0"/>
              <a:t>个</a:t>
            </a:r>
            <a:r>
              <a:rPr lang="zh-CN" altLang="en-US" dirty="0" smtClean="0"/>
              <a:t>特征向量构造的新空间上</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7674219" y="745475"/>
                <a:ext cx="3889929" cy="675121"/>
              </a:xfrm>
              <a:prstGeom prst="rect">
                <a:avLst/>
              </a:prstGeom>
              <a:noFill/>
            </p:spPr>
            <p:txBody>
              <a:bodyPr wrap="square" rtlCol="0">
                <a:spAutoFit/>
              </a:bodyPr>
              <a:lstStyle/>
              <a:p>
                <a:r>
                  <a:rPr lang="en-US" altLang="zh-CN" sz="2400" dirty="0" smtClean="0"/>
                  <a:t>Cov(X,Y)=</a:t>
                </a:r>
                <a14:m>
                  <m:oMath xmlns:m="http://schemas.openxmlformats.org/officeDocument/2006/math">
                    <m:f>
                      <m:fPr>
                        <m:ctrlPr>
                          <a:rPr lang="en-US" altLang="zh-CN" sz="2400" i="1" smtClean="0">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𝑋𝑖</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𝑋</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𝑌𝑖</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𝑌</m:t>
                                </m:r>
                              </m:e>
                            </m:acc>
                            <m:r>
                              <a:rPr lang="en-US" altLang="zh-CN" sz="2400" b="0" i="1" smtClean="0">
                                <a:latin typeface="Cambria Math" panose="02040503050406030204" pitchFamily="18" charset="0"/>
                              </a:rPr>
                              <m:t>)</m:t>
                            </m:r>
                          </m:e>
                        </m:nary>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den>
                    </m:f>
                  </m:oMath>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7674219" y="745475"/>
                <a:ext cx="3889929" cy="675121"/>
              </a:xfrm>
              <a:prstGeom prst="rect">
                <a:avLst/>
              </a:prstGeom>
              <a:blipFill>
                <a:blip r:embed="rId2"/>
                <a:stretch>
                  <a:fillRect l="-2508" b="-90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7476393" y="1690688"/>
                <a:ext cx="3962400" cy="948208"/>
              </a:xfrm>
              <a:prstGeom prst="rect">
                <a:avLst/>
              </a:prstGeom>
              <a:noFill/>
            </p:spPr>
            <p:txBody>
              <a:bodyPr wrap="square" rtlCol="0">
                <a:spAutoFit/>
              </a:bodyPr>
              <a:lstStyle/>
              <a:p>
                <a:r>
                  <a:rPr lang="en-US" altLang="zh-CN" dirty="0" smtClean="0"/>
                  <a:t>C=</a:t>
                </a:r>
                <a14:m>
                  <m:oMath xmlns:m="http://schemas.openxmlformats.org/officeDocument/2006/math">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𝐶</m:t>
                          </m:r>
                          <m:r>
                            <a:rPr lang="en-US" altLang="zh-CN" b="0" i="1" smtClean="0">
                              <a:latin typeface="Cambria Math" panose="02040503050406030204" pitchFamily="18" charset="0"/>
                            </a:rPr>
                            <m:t>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𝐶𝑜𝑣</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mr>
                    </m:m>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476393" y="1690688"/>
                <a:ext cx="3962400" cy="948208"/>
              </a:xfrm>
              <a:prstGeom prst="rect">
                <a:avLst/>
              </a:prstGeom>
              <a:blipFill>
                <a:blip r:embed="rId3"/>
                <a:stretch>
                  <a:fillRect l="-1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1716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38200" y="2704012"/>
            <a:ext cx="2129246"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5" name="文本框 4"/>
          <p:cNvSpPr txBox="1"/>
          <p:nvPr/>
        </p:nvSpPr>
        <p:spPr>
          <a:xfrm>
            <a:off x="1478280" y="2338252"/>
            <a:ext cx="1397726" cy="365760"/>
          </a:xfrm>
          <a:prstGeom prst="rect">
            <a:avLst/>
          </a:prstGeom>
          <a:noFill/>
        </p:spPr>
        <p:txBody>
          <a:bodyPr wrap="square" rtlCol="0">
            <a:spAutoFit/>
          </a:bodyPr>
          <a:lstStyle/>
          <a:p>
            <a:r>
              <a:rPr lang="en-US" altLang="zh-CN" dirty="0" smtClean="0"/>
              <a:t>N X N</a:t>
            </a:r>
            <a:endParaRPr lang="zh-CN" altLang="en-US" dirty="0"/>
          </a:p>
        </p:txBody>
      </p:sp>
      <p:sp>
        <p:nvSpPr>
          <p:cNvPr id="6" name="矩形 5"/>
          <p:cNvSpPr/>
          <p:nvPr/>
        </p:nvSpPr>
        <p:spPr>
          <a:xfrm>
            <a:off x="3921034" y="2704012"/>
            <a:ext cx="2129246"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8" name="矩形 7"/>
          <p:cNvSpPr/>
          <p:nvPr/>
        </p:nvSpPr>
        <p:spPr>
          <a:xfrm>
            <a:off x="8989422" y="2704012"/>
            <a:ext cx="2129246"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t>
            </a:r>
            <a:endParaRPr lang="zh-CN" altLang="en-US" dirty="0"/>
          </a:p>
        </p:txBody>
      </p:sp>
      <p:sp>
        <p:nvSpPr>
          <p:cNvPr id="9" name="矩形 8"/>
          <p:cNvSpPr/>
          <p:nvPr/>
        </p:nvSpPr>
        <p:spPr>
          <a:xfrm>
            <a:off x="6455228" y="2704012"/>
            <a:ext cx="2129246"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10" name="文本框 9"/>
          <p:cNvSpPr txBox="1"/>
          <p:nvPr/>
        </p:nvSpPr>
        <p:spPr>
          <a:xfrm>
            <a:off x="3252650" y="3492529"/>
            <a:ext cx="544285" cy="369332"/>
          </a:xfrm>
          <a:prstGeom prst="rect">
            <a:avLst/>
          </a:prstGeom>
          <a:noFill/>
        </p:spPr>
        <p:txBody>
          <a:bodyPr wrap="square" rtlCol="0">
            <a:spAutoFit/>
          </a:bodyPr>
          <a:lstStyle/>
          <a:p>
            <a:r>
              <a:rPr lang="en-US" altLang="zh-CN" dirty="0"/>
              <a:t>=</a:t>
            </a:r>
            <a:endParaRPr lang="zh-CN" altLang="en-US" dirty="0"/>
          </a:p>
        </p:txBody>
      </p:sp>
      <p:sp>
        <p:nvSpPr>
          <p:cNvPr id="11" name="文本框 10"/>
          <p:cNvSpPr txBox="1"/>
          <p:nvPr/>
        </p:nvSpPr>
        <p:spPr>
          <a:xfrm>
            <a:off x="4136573" y="2258913"/>
            <a:ext cx="1913707" cy="369332"/>
          </a:xfrm>
          <a:prstGeom prst="rect">
            <a:avLst/>
          </a:prstGeom>
          <a:noFill/>
        </p:spPr>
        <p:txBody>
          <a:bodyPr wrap="square" rtlCol="0">
            <a:spAutoFit/>
          </a:bodyPr>
          <a:lstStyle/>
          <a:p>
            <a:r>
              <a:rPr lang="en-US" altLang="zh-CN" dirty="0" smtClean="0"/>
              <a:t>N X N </a:t>
            </a:r>
            <a:r>
              <a:rPr lang="zh-CN" altLang="en-US" dirty="0" smtClean="0"/>
              <a:t>特征向量</a:t>
            </a:r>
            <a:endParaRPr lang="zh-CN" altLang="en-US" dirty="0"/>
          </a:p>
        </p:txBody>
      </p:sp>
      <p:sp>
        <p:nvSpPr>
          <p:cNvPr id="12" name="文本框 11"/>
          <p:cNvSpPr txBox="1"/>
          <p:nvPr/>
        </p:nvSpPr>
        <p:spPr>
          <a:xfrm>
            <a:off x="6797040" y="2252768"/>
            <a:ext cx="1904999" cy="369332"/>
          </a:xfrm>
          <a:prstGeom prst="rect">
            <a:avLst/>
          </a:prstGeom>
          <a:noFill/>
        </p:spPr>
        <p:txBody>
          <a:bodyPr wrap="square" rtlCol="0">
            <a:spAutoFit/>
          </a:bodyPr>
          <a:lstStyle/>
          <a:p>
            <a:r>
              <a:rPr lang="en-US" altLang="zh-CN" dirty="0" smtClean="0"/>
              <a:t>N X N </a:t>
            </a:r>
            <a:r>
              <a:rPr lang="zh-CN" altLang="en-US" dirty="0" smtClean="0"/>
              <a:t>对角矩阵</a:t>
            </a:r>
            <a:endParaRPr lang="zh-CN" altLang="en-US" dirty="0"/>
          </a:p>
        </p:txBody>
      </p:sp>
      <p:sp>
        <p:nvSpPr>
          <p:cNvPr id="13" name="文本框 12"/>
          <p:cNvSpPr txBox="1"/>
          <p:nvPr/>
        </p:nvSpPr>
        <p:spPr>
          <a:xfrm>
            <a:off x="9720942" y="2266792"/>
            <a:ext cx="1397726" cy="365760"/>
          </a:xfrm>
          <a:prstGeom prst="rect">
            <a:avLst/>
          </a:prstGeom>
          <a:noFill/>
        </p:spPr>
        <p:txBody>
          <a:bodyPr wrap="square" rtlCol="0">
            <a:spAutoFit/>
          </a:bodyPr>
          <a:lstStyle/>
          <a:p>
            <a:r>
              <a:rPr lang="en-US" altLang="zh-CN" dirty="0" smtClean="0"/>
              <a:t>N X N U</a:t>
            </a:r>
            <a:r>
              <a:rPr lang="en-US" altLang="zh-CN" baseline="30000" dirty="0" smtClean="0"/>
              <a:t>T</a:t>
            </a:r>
            <a:endParaRPr lang="zh-CN" altLang="en-US" baseline="30000" dirty="0"/>
          </a:p>
        </p:txBody>
      </p:sp>
      <p:sp>
        <p:nvSpPr>
          <p:cNvPr id="14" name="矩形 13"/>
          <p:cNvSpPr/>
          <p:nvPr/>
        </p:nvSpPr>
        <p:spPr>
          <a:xfrm>
            <a:off x="3921034" y="2704012"/>
            <a:ext cx="1404257" cy="19463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N X K</a:t>
            </a:r>
            <a:endParaRPr lang="zh-CN" altLang="en-US" dirty="0"/>
          </a:p>
        </p:txBody>
      </p:sp>
      <p:sp>
        <p:nvSpPr>
          <p:cNvPr id="15" name="矩形 14"/>
          <p:cNvSpPr/>
          <p:nvPr/>
        </p:nvSpPr>
        <p:spPr>
          <a:xfrm>
            <a:off x="6455228" y="2693913"/>
            <a:ext cx="1578429" cy="1515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K X K</a:t>
            </a:r>
            <a:endParaRPr lang="zh-CN" altLang="en-US" dirty="0"/>
          </a:p>
        </p:txBody>
      </p:sp>
      <p:sp>
        <p:nvSpPr>
          <p:cNvPr id="16" name="矩形 15"/>
          <p:cNvSpPr/>
          <p:nvPr/>
        </p:nvSpPr>
        <p:spPr>
          <a:xfrm>
            <a:off x="8974183" y="2704011"/>
            <a:ext cx="2144485" cy="15152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K X N</a:t>
            </a:r>
            <a:endParaRPr lang="zh-CN" altLang="en-US" dirty="0"/>
          </a:p>
        </p:txBody>
      </p:sp>
    </p:spTree>
    <p:extLst>
      <p:ext uri="{BB962C8B-B14F-4D97-AF65-F5344CB8AC3E}">
        <p14:creationId xmlns:p14="http://schemas.microsoft.com/office/powerpoint/2010/main" val="1714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4321</TotalTime>
  <Words>673</Words>
  <Application>Microsoft Office PowerPoint</Application>
  <PresentationFormat>宽屏</PresentationFormat>
  <Paragraphs>124</Paragraphs>
  <Slides>25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Arial</vt:lpstr>
      <vt:lpstr>Cambria Math</vt:lpstr>
      <vt:lpstr>Wingdings</vt:lpstr>
      <vt:lpstr>Office 主题​​</vt:lpstr>
      <vt:lpstr>数据预处理之 降维</vt:lpstr>
      <vt:lpstr>何为降维</vt:lpstr>
      <vt:lpstr>降维的意义</vt:lpstr>
      <vt:lpstr>目录</vt:lpstr>
      <vt:lpstr>目录</vt:lpstr>
      <vt:lpstr>PCA</vt:lpstr>
      <vt:lpstr>PCA</vt:lpstr>
      <vt:lpstr>PCA</vt:lpstr>
      <vt:lpstr>PCA</vt:lpstr>
      <vt:lpstr>PCA</vt:lpstr>
      <vt:lpstr>PCA</vt:lpstr>
      <vt:lpstr>PCA</vt:lpstr>
      <vt:lpstr>PCA</vt:lpstr>
      <vt:lpstr>Example：利用PCA优化KNN手写数字识别</vt:lpstr>
      <vt:lpstr>使用PCA VS 不使用PCA</vt:lpstr>
      <vt:lpstr>目录</vt:lpstr>
      <vt:lpstr>SVD</vt:lpstr>
      <vt:lpstr>SVD</vt:lpstr>
      <vt:lpstr>SVD</vt:lpstr>
      <vt:lpstr>目录</vt:lpstr>
      <vt:lpstr>Deep AutoEncoder</vt:lpstr>
      <vt:lpstr>Deep AutoEncoder</vt:lpstr>
      <vt:lpstr>Deep AutoEncoder</vt:lpstr>
      <vt:lpstr>Deep AutoEncoder Vs PCA</vt:lpstr>
      <vt:lpstr>Deep AutoEncoder Vs PCA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数据预处理之 降维技术</dc:title>
  <dc:creator>gzy</dc:creator>
  <cp:lastModifiedBy>gzy</cp:lastModifiedBy>
  <cp:revision>48</cp:revision>
  <dcterms:created xsi:type="dcterms:W3CDTF">2018-06-11T06:31:56Z</dcterms:created>
  <dcterms:modified xsi:type="dcterms:W3CDTF">2018-07-16T10:17:01Z</dcterms:modified>
</cp:coreProperties>
</file>