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6" r:id="rId3"/>
    <p:sldMasterId id="2147483693" r:id="rId4"/>
  </p:sldMasterIdLst>
  <p:notesMasterIdLst>
    <p:notesMasterId r:id="rId34"/>
  </p:notesMasterIdLst>
  <p:sldIdLst>
    <p:sldId id="257" r:id="rId5"/>
    <p:sldId id="258" r:id="rId6"/>
    <p:sldId id="259" r:id="rId7"/>
    <p:sldId id="260" r:id="rId8"/>
    <p:sldId id="264" r:id="rId9"/>
    <p:sldId id="328" r:id="rId10"/>
    <p:sldId id="301" r:id="rId11"/>
    <p:sldId id="262" r:id="rId12"/>
    <p:sldId id="302" r:id="rId13"/>
    <p:sldId id="272" r:id="rId14"/>
    <p:sldId id="271" r:id="rId15"/>
    <p:sldId id="274" r:id="rId16"/>
    <p:sldId id="331" r:id="rId17"/>
    <p:sldId id="266" r:id="rId18"/>
    <p:sldId id="278" r:id="rId19"/>
    <p:sldId id="320" r:id="rId20"/>
    <p:sldId id="321" r:id="rId21"/>
    <p:sldId id="322" r:id="rId22"/>
    <p:sldId id="323" r:id="rId23"/>
    <p:sldId id="325" r:id="rId24"/>
    <p:sldId id="326" r:id="rId25"/>
    <p:sldId id="329" r:id="rId26"/>
    <p:sldId id="324" r:id="rId27"/>
    <p:sldId id="330" r:id="rId28"/>
    <p:sldId id="327" r:id="rId29"/>
    <p:sldId id="332" r:id="rId30"/>
    <p:sldId id="279" r:id="rId31"/>
    <p:sldId id="275" r:id="rId32"/>
    <p:sldId id="276" r:id="rId33"/>
  </p:sldIdLst>
  <p:sldSz cx="9144000" cy="6858000" type="screen4x3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6">
          <p15:clr>
            <a:srgbClr val="A4A3A4"/>
          </p15:clr>
        </p15:guide>
        <p15:guide id="2" pos="27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68">
          <p15:clr>
            <a:srgbClr val="A4A3A4"/>
          </p15:clr>
        </p15:guide>
        <p15:guide id="2" pos="20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2B7"/>
    <a:srgbClr val="597AA8"/>
    <a:srgbClr val="AABDD6"/>
    <a:srgbClr val="AAD3E7"/>
    <a:srgbClr val="435374"/>
    <a:srgbClr val="7494C3"/>
    <a:srgbClr val="C5E0B4"/>
    <a:srgbClr val="66FF66"/>
    <a:srgbClr val="CCFFCC"/>
    <a:srgbClr val="4C63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0" autoAdjust="0"/>
    <p:restoredTop sz="83701" autoAdjust="0"/>
  </p:normalViewPr>
  <p:slideViewPr>
    <p:cSldViewPr>
      <p:cViewPr varScale="1">
        <p:scale>
          <a:sx n="54" d="100"/>
          <a:sy n="54" d="100"/>
        </p:scale>
        <p:origin x="1647" y="36"/>
      </p:cViewPr>
      <p:guideLst>
        <p:guide orient="horz" pos="2076"/>
        <p:guide pos="273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768"/>
        <p:guide pos="20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1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072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2BBBD-5E57-45B9-91C0-13C5EB1BAB6C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1049073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9074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75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076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8B86-985D-4787-B21E-DBE71AB1B9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尊敬的各位老师同学们，大家下午好。</a:t>
            </a:r>
            <a:endParaRPr lang="en-US" altLang="zh-CN" dirty="0"/>
          </a:p>
          <a:p>
            <a:r>
              <a:rPr lang="zh-CN" altLang="en-US" dirty="0"/>
              <a:t>我是这次的汇报人王彦泽，我开题论文的题目是面向。。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下面介绍研究目标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8B86-985D-4787-B21E-DBE71AB1B92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2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1200" dirty="0"/>
          </a:p>
        </p:txBody>
      </p:sp>
      <p:sp>
        <p:nvSpPr>
          <p:cNvPr id="104862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08B86-985D-4787-B21E-DBE71AB1B92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21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根据研究目标，本研究设计一个动态显存管理系统。它包含有三个主要工作：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</a:t>
            </a:r>
            <a:r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网络结构分析，得到数据依赖关系</a:t>
            </a:r>
            <a:endParaRPr lang="en-US" altLang="zh-CN" sz="1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</a:t>
            </a:r>
            <a:r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性能分析，通过建模更细粒度地划分训练过程</a:t>
            </a:r>
            <a:endParaRPr lang="en-US" altLang="zh-CN" sz="1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</a:t>
            </a:r>
            <a:r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优化换入换出策略，使显存优化不影响训练效率</a:t>
            </a:r>
            <a:endParaRPr lang="zh-CN" altLang="en-US" sz="1200" dirty="0"/>
          </a:p>
        </p:txBody>
      </p:sp>
      <p:sp>
        <p:nvSpPr>
          <p:cNvPr id="10487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08B86-985D-4787-B21E-DBE71AB1B92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21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该图是研究内容的逻辑关系</a:t>
            </a:r>
            <a:endParaRPr lang="zh-CN" b="1" dirty="0">
              <a:ea typeface="宋体" panose="02010600030101010101" pitchFamily="2" charset="-122"/>
              <a:sym typeface="+mn-ea"/>
            </a:endParaRPr>
          </a:p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b="1" dirty="0">
                <a:ea typeface="宋体" panose="02010600030101010101" pitchFamily="2" charset="-122"/>
                <a:sym typeface="+mn-ea"/>
              </a:rPr>
              <a:t>系统设计如下</a:t>
            </a:r>
            <a:r>
              <a:rPr lang="zh-CN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：</a:t>
            </a:r>
            <a:r>
              <a:rPr lang="zh-CN" b="1" dirty="0">
                <a:ea typeface="宋体" panose="02010600030101010101" pitchFamily="2" charset="-122"/>
                <a:sym typeface="+mn-ea"/>
              </a:rPr>
              <a:t>设计网络结构分析模块，确定数据依赖关系</a:t>
            </a:r>
            <a:r>
              <a:rPr lang="zh-CN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，为数学建模提供存储序列</a:t>
            </a:r>
            <a:r>
              <a:rPr lang="zh-CN" b="1" dirty="0">
                <a:ea typeface="宋体" panose="02010600030101010101" pitchFamily="2" charset="-122"/>
                <a:sym typeface="+mn-ea"/>
              </a:rPr>
              <a:t>。建立信息采集模块收集网络模型和硬件</a:t>
            </a:r>
            <a:r>
              <a:rPr lang="zh-CN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配置</a:t>
            </a:r>
            <a:r>
              <a:rPr lang="zh-CN" b="1" dirty="0">
                <a:ea typeface="宋体" panose="02010600030101010101" pitchFamily="2" charset="-122"/>
                <a:sym typeface="+mn-ea"/>
              </a:rPr>
              <a:t>信息。设计性能分析模块，其中包含</a:t>
            </a:r>
            <a:r>
              <a:rPr lang="en-US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GPU</a:t>
            </a:r>
            <a:r>
              <a:rPr lang="zh-CN" b="1" dirty="0">
                <a:ea typeface="宋体" panose="02010600030101010101" pitchFamily="2" charset="-122"/>
                <a:sym typeface="+mn-ea"/>
              </a:rPr>
              <a:t>计算模型、</a:t>
            </a:r>
            <a:r>
              <a:rPr lang="en-US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GPU</a:t>
            </a:r>
            <a:r>
              <a:rPr lang="zh-CN" b="1" dirty="0">
                <a:ea typeface="宋体" panose="02010600030101010101" pitchFamily="2" charset="-122"/>
                <a:sym typeface="+mn-ea"/>
              </a:rPr>
              <a:t>显存占用模型和</a:t>
            </a:r>
            <a:r>
              <a:rPr lang="en-US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PCIe</a:t>
            </a:r>
            <a:r>
              <a:rPr lang="zh-CN" b="1" dirty="0">
                <a:ea typeface="宋体" panose="02010600030101010101" pitchFamily="2" charset="-122"/>
                <a:sym typeface="+mn-ea"/>
              </a:rPr>
              <a:t>通信模型，更细粒度地划分训练过程，为显存优化提供限制条件。设计动态卸载预取模块，实现兼顾训练效率的显存</a:t>
            </a:r>
            <a:r>
              <a:rPr 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—内</a:t>
            </a:r>
            <a:r>
              <a:rPr lang="zh-CN" b="1" dirty="0">
                <a:ea typeface="宋体" panose="02010600030101010101" pitchFamily="2" charset="-122"/>
                <a:sym typeface="+mn-ea"/>
              </a:rPr>
              <a:t>存卸载预取功能。最终实现</a:t>
            </a:r>
            <a:r>
              <a:rPr lang="zh-CN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面向</a:t>
            </a:r>
            <a:r>
              <a:rPr lang="zh-CN" b="1" dirty="0">
                <a:ea typeface="宋体" panose="02010600030101010101" pitchFamily="2" charset="-122"/>
                <a:sym typeface="+mn-ea"/>
              </a:rPr>
              <a:t>超深神经网络训练的动态</a:t>
            </a:r>
            <a:r>
              <a:rPr lang="en-US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GPU</a:t>
            </a:r>
            <a:r>
              <a:rPr lang="zh-CN" b="1" dirty="0">
                <a:ea typeface="宋体" panose="02010600030101010101" pitchFamily="2" charset="-122"/>
                <a:sym typeface="+mn-ea"/>
              </a:rPr>
              <a:t>显存管理系统。</a:t>
            </a:r>
            <a:endParaRPr lang="zh-CN" altLang="en-US" dirty="0"/>
          </a:p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1200" dirty="0"/>
          </a:p>
        </p:txBody>
      </p:sp>
      <p:sp>
        <p:nvSpPr>
          <p:cNvPr id="10487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08B86-985D-4787-B21E-DBE71AB1B92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接下来介绍具体实施方案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8B86-985D-4787-B21E-DBE71AB1B92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21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dirty="0"/>
              <a:t>由于非线性网络的出现，任意两层都有可能存在数据依赖关系，网络结构变得复杂。现有的深学框架将中间结果全部存储下来以备后续层使用。这位优化显存管理带来机遇。</a:t>
            </a:r>
            <a:endParaRPr lang="en-US" altLang="zh-CN" sz="1200" dirty="0"/>
          </a:p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dirty="0"/>
              <a:t>本论文的网络结构分析模块，核心就是通过计算出的数据依赖关系，释放后续层不再需要的中间结果。</a:t>
            </a:r>
          </a:p>
        </p:txBody>
      </p:sp>
      <p:sp>
        <p:nvSpPr>
          <p:cNvPr id="10487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08B86-985D-4787-B21E-DBE71AB1B92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21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dirty="0"/>
              <a:t>具体做法是首先通过深度优先搜索算法遍历神经网络，决定各层的执行顺序，</a:t>
            </a:r>
            <a:endParaRPr lang="en-US" altLang="zh-CN" sz="1200" dirty="0"/>
          </a:p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dirty="0"/>
              <a:t>如图，括号左边。。</a:t>
            </a:r>
          </a:p>
        </p:txBody>
      </p:sp>
      <p:sp>
        <p:nvSpPr>
          <p:cNvPr id="10487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08B86-985D-4787-B21E-DBE71AB1B92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21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dirty="0"/>
              <a:t>确定了执行顺序后，创建一个输入集，将与每步有依赖关系的数据放入到输入集中。</a:t>
            </a:r>
            <a:endParaRPr lang="en-US" altLang="zh-CN" sz="1200" dirty="0"/>
          </a:p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dirty="0"/>
              <a:t>如图，第</a:t>
            </a:r>
            <a:r>
              <a:rPr lang="en-US" altLang="zh-CN" sz="1200" dirty="0"/>
              <a:t>4</a:t>
            </a:r>
            <a:r>
              <a:rPr lang="zh-CN" altLang="en-US" sz="1200" dirty="0"/>
              <a:t>步要用到。。。</a:t>
            </a:r>
            <a:endParaRPr lang="en-US" altLang="zh-CN" sz="1200" dirty="0"/>
          </a:p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dirty="0"/>
              <a:t>根据依赖关系优化显存管理的办法，例如在第</a:t>
            </a:r>
            <a:r>
              <a:rPr lang="en-US" altLang="zh-CN" sz="1200" dirty="0"/>
              <a:t>8</a:t>
            </a:r>
            <a:r>
              <a:rPr lang="zh-CN" altLang="en-US" sz="1200" dirty="0"/>
              <a:t>步反向传播后，第</a:t>
            </a:r>
            <a:r>
              <a:rPr lang="en-US" altLang="zh-CN" sz="1200" dirty="0"/>
              <a:t>9</a:t>
            </a:r>
            <a:r>
              <a:rPr lang="zh-CN" altLang="en-US" sz="1200" dirty="0"/>
              <a:t>步和。。。</a:t>
            </a:r>
          </a:p>
        </p:txBody>
      </p:sp>
      <p:sp>
        <p:nvSpPr>
          <p:cNvPr id="10487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08B86-985D-4787-B21E-DBE71AB1B92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21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信息采集模块为性能分析模块收集动态和静态信息。</a:t>
            </a:r>
            <a:endParaRPr lang="zh-CN" altLang="en-US" sz="1200" dirty="0"/>
          </a:p>
        </p:txBody>
      </p:sp>
      <p:sp>
        <p:nvSpPr>
          <p:cNvPr id="10487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08B86-985D-4787-B21E-DBE71AB1B92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21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dirty="0"/>
              <a:t>性能分析模块，由收集的信息进行性能建模，包含</a:t>
            </a:r>
            <a:r>
              <a:rPr lang="en-US" altLang="zh-CN" sz="1200" dirty="0"/>
              <a:t>GPU</a:t>
            </a:r>
            <a:r>
              <a:rPr lang="zh-CN" altLang="en-US" sz="1200" dirty="0"/>
              <a:t>计算模型，</a:t>
            </a:r>
            <a:r>
              <a:rPr lang="en-US" altLang="zh-CN" sz="1200" dirty="0"/>
              <a:t>GPU</a:t>
            </a:r>
            <a:r>
              <a:rPr lang="zh-CN" altLang="en-US" sz="1200" dirty="0"/>
              <a:t>存储模型和</a:t>
            </a:r>
            <a:r>
              <a:rPr lang="en-US" altLang="zh-CN" sz="1200" dirty="0"/>
              <a:t>PCIe</a:t>
            </a:r>
            <a:r>
              <a:rPr lang="zh-CN" altLang="en-US" sz="1200" dirty="0"/>
              <a:t>传输模型。</a:t>
            </a:r>
            <a:endParaRPr lang="en-US" altLang="zh-CN" sz="1200" dirty="0"/>
          </a:p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00" dirty="0"/>
              <a:t>GPU</a:t>
            </a:r>
            <a:r>
              <a:rPr lang="zh-CN" altLang="en-US" sz="1200" dirty="0"/>
              <a:t>计算模型，通过每层单精度浮点运算和</a:t>
            </a:r>
            <a:r>
              <a:rPr lang="en-US" altLang="zh-CN" sz="1200" dirty="0"/>
              <a:t>GPU</a:t>
            </a:r>
            <a:r>
              <a:rPr lang="zh-CN" altLang="en-US" sz="1200" dirty="0"/>
              <a:t>吞吐量量化各层的计算时间。</a:t>
            </a:r>
          </a:p>
        </p:txBody>
      </p:sp>
      <p:sp>
        <p:nvSpPr>
          <p:cNvPr id="10487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08B86-985D-4787-B21E-DBE71AB1B92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我将从以下几方面开始今天的汇报。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21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00" dirty="0"/>
              <a:t>GPU</a:t>
            </a:r>
            <a:r>
              <a:rPr lang="zh-CN" altLang="en-US" sz="1200" dirty="0"/>
              <a:t>存储模型，用当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前分配的显存容量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与当前释放的显存容量做差，为换入换出策略提供限制条件</a:t>
            </a:r>
            <a:endParaRPr lang="zh-CN" altLang="en-US" sz="1200" dirty="0"/>
          </a:p>
        </p:txBody>
      </p:sp>
      <p:sp>
        <p:nvSpPr>
          <p:cNvPr id="10487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08B86-985D-4787-B21E-DBE71AB1B92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21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00" dirty="0"/>
              <a:t>PCIe</a:t>
            </a:r>
            <a:r>
              <a:rPr lang="zh-CN" altLang="en-US" sz="1200" dirty="0"/>
              <a:t>通信模型，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跟据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从信息采集模块得到的一组实际传输数据，得到当前硬件环境下更接近实际的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PCIe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带宽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，从而计算</a:t>
            </a:r>
            <a:endParaRPr lang="zh-CN" altLang="en-US" sz="1200" dirty="0"/>
          </a:p>
        </p:txBody>
      </p:sp>
      <p:sp>
        <p:nvSpPr>
          <p:cNvPr id="10487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08B86-985D-4787-B21E-DBE71AB1B92D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21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dirty="0"/>
              <a:t>动态卸载预取模块。首先我们来看一个实际运行中的示例，在这个三层网络反向传播过程中，我们观察到第</a:t>
            </a:r>
            <a:r>
              <a:rPr lang="en-US" altLang="zh-CN" sz="1200" dirty="0"/>
              <a:t>3</a:t>
            </a:r>
            <a:r>
              <a:rPr lang="zh-CN" altLang="en-US" sz="1200" dirty="0"/>
              <a:t>层和第</a:t>
            </a:r>
            <a:r>
              <a:rPr lang="en-US" altLang="zh-CN" sz="1200" dirty="0"/>
              <a:t>2</a:t>
            </a:r>
            <a:r>
              <a:rPr lang="zh-CN" altLang="en-US" sz="1200" dirty="0"/>
              <a:t>层的计算是连续，当到第三层计算时，所需的数据还没有被预取回显存中，出现了计算等待。因此动态卸载预取模块的设计理念就是在计算前准备好所需数据。</a:t>
            </a:r>
          </a:p>
        </p:txBody>
      </p:sp>
      <p:sp>
        <p:nvSpPr>
          <p:cNvPr id="10487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08B86-985D-4787-B21E-DBE71AB1B92D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21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dirty="0"/>
              <a:t>集体实施方案如下，创建输入流，输出流和计算流。输入流根据依赖关系为中间结果动态分配内存，一旦显存瓶颈</a:t>
            </a:r>
          </a:p>
        </p:txBody>
      </p:sp>
      <p:sp>
        <p:nvSpPr>
          <p:cNvPr id="10487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08B86-985D-4787-B21E-DBE71AB1B92D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21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 sz="1200" kern="1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动态卸载预取模块的目标是使用换入换出策略优化显存管理的同时，不让通信瓶颈阻塞</a:t>
            </a:r>
            <a:r>
              <a:rPr lang="en-US" altLang="zh-CN" sz="1200" kern="1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zh-CN" altLang="zh-CN" sz="1200" kern="1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的计算。</a:t>
            </a:r>
            <a:endParaRPr lang="zh-CN" altLang="en-US" sz="1200" dirty="0"/>
          </a:p>
        </p:txBody>
      </p:sp>
      <p:sp>
        <p:nvSpPr>
          <p:cNvPr id="10487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08B86-985D-4787-B21E-DBE71AB1B92D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21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1200" dirty="0"/>
          </a:p>
        </p:txBody>
      </p:sp>
      <p:sp>
        <p:nvSpPr>
          <p:cNvPr id="10487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08B86-985D-4787-B21E-DBE71AB1B92D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首先，课题研究背景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72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b="0" dirty="0"/>
              <a:t>近年来，由于大数据的支持和计算能力的提升，深度学习在计算机视觉、语音识别、自然语言处理等多个领域表现突出，已然成为人工智能领域的热门研究方向。</a:t>
            </a:r>
          </a:p>
        </p:txBody>
      </p:sp>
      <p:sp>
        <p:nvSpPr>
          <p:cNvPr id="104867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08B86-985D-4787-B21E-DBE71AB1B92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8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深度学习分为训练和推断两个过程</a:t>
            </a:r>
            <a:endParaRPr lang="en-US" altLang="zh-CN" dirty="0">
              <a:sym typeface="+mn-ea"/>
            </a:endParaRPr>
          </a:p>
          <a:p>
            <a:r>
              <a:rPr lang="zh-CN" altLang="en-US" dirty="0"/>
              <a:t>训练是使用大量数据集训练一个神经网络模型，</a:t>
            </a:r>
            <a:endParaRPr lang="en-US" altLang="zh-CN" dirty="0"/>
          </a:p>
          <a:p>
            <a:r>
              <a:rPr lang="zh-CN" altLang="en-US" dirty="0"/>
              <a:t>推断是利用训练好的模型执行推断预测</a:t>
            </a:r>
            <a:endParaRPr lang="en-US" altLang="zh-CN" dirty="0"/>
          </a:p>
          <a:p>
            <a:r>
              <a:rPr lang="zh-CN" altLang="en-US" b="0" dirty="0"/>
              <a:t>现实情况下，训练与推断的时间通常相差十几个数量级，研究人员通常更多关注训练的执行优化</a:t>
            </a:r>
          </a:p>
        </p:txBody>
      </p:sp>
      <p:sp>
        <p:nvSpPr>
          <p:cNvPr id="104870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08B86-985D-4787-B21E-DBE71AB1B92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8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深度学习通常的训练流程如下：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首先前向传播，将数据集中的样本输入到神经网络中，然后沿着神经网络模型逐层进行计算得出一个预测值。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其次，将预测值与样本标签进行比对得到损失函数，反向逐层计算参数梯度，进行参数更新，该过程称为反向传播。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然后进行下一轮迭代，直至收敛。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一次训练需要进行反复迭代才能收敛，因此，神经网络训练是一项计算密集型任务。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为了满足计算能力的需求，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上部署神经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网络训练已成为必然的趋势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同时反向传播需要用到前向传播的中间结果，由于复杂的依赖关系，这些中间结果都需要存储空间。而神经网络模型不断加深加广，需要的存储空间更大，尤其，是超深神经网络的出现，使</a:t>
            </a:r>
            <a:r>
              <a:rPr lang="zh-CN" altLang="en-US" b="0" dirty="0">
                <a:sym typeface="+mn-ea"/>
              </a:rPr>
              <a:t>现有的显存资源不能满足存储需求</a:t>
            </a:r>
            <a:endParaRPr lang="zh-CN" altLang="en-US" b="0" dirty="0"/>
          </a:p>
        </p:txBody>
      </p:sp>
      <p:sp>
        <p:nvSpPr>
          <p:cNvPr id="104870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08B86-985D-4787-B21E-DBE71AB1B92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8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为此，我们分析几个经典的卷积神经网络的GPU显存占用情况。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可以看到：</a:t>
            </a:r>
            <a:r>
              <a:rPr lang="en-US" altLang="zh-CN" dirty="0">
                <a:sym typeface="+mn-ea"/>
              </a:rPr>
              <a:t>Resnet</a:t>
            </a:r>
            <a:r>
              <a:rPr lang="zh-CN" altLang="en-US" dirty="0">
                <a:sym typeface="+mn-ea"/>
              </a:rPr>
              <a:t>系列的神经网络，它们的显存占用均超过了大多数中高端GPU的显存容量；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同时，这里的白色表示实时显存使用峰值，这意味着绝大多数的数据占用在显存中，但不参与当前的计算。</a:t>
            </a:r>
          </a:p>
          <a:p>
            <a:r>
              <a:rPr lang="zh-CN" altLang="en-US" dirty="0">
                <a:sym typeface="+mn-ea"/>
              </a:rPr>
              <a:t>所以在</a:t>
            </a:r>
            <a:r>
              <a:rPr lang="en-US" altLang="zh-CN" dirty="0">
                <a:sym typeface="+mn-ea"/>
              </a:rPr>
              <a:t>GPU</a:t>
            </a:r>
            <a:r>
              <a:rPr lang="zh-CN" altLang="en-US" dirty="0">
                <a:sym typeface="+mn-ea"/>
              </a:rPr>
              <a:t>上部署超深神经网络的训练存在显存不足和显存利用率低的问题。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另外，我们观察到图中绿色与黄色部分占据了显存占用的绝大部分，特征图及其梯度就是我们所说的中间结果，所以本研究主要针对中间结果开展工作。</a:t>
            </a:r>
          </a:p>
        </p:txBody>
      </p:sp>
      <p:sp>
        <p:nvSpPr>
          <p:cNvPr id="104870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08B86-985D-4787-B21E-DBE71AB1B92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1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目前解决。。。方法有，跨多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GPU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的模型并行和在单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GPU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上优化显存管理。</a:t>
            </a:r>
            <a:endParaRPr lang="en-US" altLang="zh-CN" dirty="0">
              <a:ea typeface="宋体" panose="02010600030101010101" pitchFamily="2" charset="-122"/>
              <a:sym typeface="+mn-ea"/>
            </a:endParaRPr>
          </a:p>
          <a:p>
            <a:r>
              <a:rPr lang="zh-CN" dirty="0">
                <a:ea typeface="宋体" panose="02010600030101010101" pitchFamily="2" charset="-122"/>
                <a:sym typeface="+mn-ea"/>
              </a:rPr>
              <a:t>模型并行</a:t>
            </a:r>
            <a:r>
              <a:rPr lang="zh-CN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将模型划分到不同的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GPU</a:t>
            </a:r>
            <a:r>
              <a:rPr lang="zh-CN" dirty="0">
                <a:ea typeface="宋体" panose="02010600030101010101" pitchFamily="2" charset="-122"/>
                <a:sym typeface="+mn-ea"/>
              </a:rPr>
              <a:t>计算节点上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，多个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GPU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同时分担存储压力。它</a:t>
            </a:r>
            <a:r>
              <a:rPr lang="zh-CN" dirty="0">
                <a:ea typeface="宋体" panose="02010600030101010101" pitchFamily="2" charset="-122"/>
                <a:sym typeface="+mn-ea"/>
              </a:rPr>
              <a:t>根据神经网络的执行拓扑顺序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进行</a:t>
            </a:r>
            <a:r>
              <a:rPr lang="zh-CN" dirty="0">
                <a:ea typeface="宋体" panose="02010600030101010101" pitchFamily="2" charset="-122"/>
                <a:sym typeface="+mn-ea"/>
              </a:rPr>
              <a:t>计算，每个节点计算结果会向下游节点传输。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所以</a:t>
            </a:r>
            <a:r>
              <a:rPr lang="zh-CN" dirty="0">
                <a:ea typeface="宋体" panose="02010600030101010101" pitchFamily="2" charset="-122"/>
                <a:sym typeface="+mn-ea"/>
              </a:rPr>
              <a:t>模型并行需要大量的网络内部通信来实现同步，这产生了大量的通信开销从而降低了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超深神经网络</a:t>
            </a:r>
            <a:r>
              <a:rPr lang="zh-CN" dirty="0">
                <a:ea typeface="宋体" panose="02010600030101010101" pitchFamily="2" charset="-122"/>
                <a:sym typeface="+mn-ea"/>
              </a:rPr>
              <a:t>的效率。因此，模型并行在实践中并没有得到广泛的应用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。</a:t>
            </a:r>
            <a:endParaRPr lang="zh-CN" dirty="0">
              <a:ea typeface="宋体" panose="02010600030101010101" pitchFamily="2" charset="-122"/>
              <a:sym typeface="+mn-ea"/>
            </a:endParaRPr>
          </a:p>
          <a:p>
            <a:r>
              <a:rPr lang="zh-CN" dirty="0">
                <a:ea typeface="宋体" panose="02010600030101010101" pitchFamily="2" charset="-122"/>
                <a:sym typeface="+mn-ea"/>
              </a:rPr>
              <a:t>单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GPU</a:t>
            </a:r>
            <a:r>
              <a:rPr lang="zh-CN" dirty="0">
                <a:ea typeface="宋体" panose="02010600030101010101" pitchFamily="2" charset="-122"/>
                <a:sym typeface="+mn-ea"/>
              </a:rPr>
              <a:t>的显存优化技术包括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。。。等</a:t>
            </a:r>
            <a:r>
              <a:rPr lang="zh-CN" dirty="0">
                <a:ea typeface="宋体" panose="02010600030101010101" pitchFamily="2" charset="-122"/>
                <a:sym typeface="+mn-ea"/>
              </a:rPr>
              <a:t>。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本论文主要研究换入换出策略，它把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CPU</a:t>
            </a:r>
            <a:r>
              <a:rPr lang="zh-CN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内存</a:t>
            </a:r>
            <a:r>
              <a:rPr lang="zh-CN" dirty="0">
                <a:ea typeface="宋体" panose="02010600030101010101" pitchFamily="2" charset="-122"/>
                <a:sym typeface="+mn-ea"/>
              </a:rPr>
              <a:t>作为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GPU</a:t>
            </a:r>
            <a:r>
              <a:rPr lang="zh-CN" dirty="0">
                <a:ea typeface="宋体" panose="02010600030101010101" pitchFamily="2" charset="-122"/>
                <a:sym typeface="+mn-ea"/>
              </a:rPr>
              <a:t>的后备存储器，将中间结果卸载到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CPU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内存中缓解显存压力</a:t>
            </a:r>
            <a:r>
              <a:rPr lang="zh-CN" dirty="0">
                <a:ea typeface="宋体" panose="02010600030101010101" pitchFamily="2" charset="-122"/>
                <a:sym typeface="+mn-ea"/>
              </a:rPr>
              <a:t>。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但这样就会出现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GPU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计算等待数据传输的情况，导致计算停滞，延长了训练时间。</a:t>
            </a:r>
            <a:endParaRPr lang="zh-CN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4869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08B86-985D-4787-B21E-DBE71AB1B92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8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综上所述，超深神经网络的训练面临这两个挑战。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首先，如何在显存有限的情况下训练超深神经网络，也就是超深神网的可训练性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其次，在单卡上优化显存管理时如何能保证训练效率。 </a:t>
            </a:r>
          </a:p>
        </p:txBody>
      </p:sp>
      <p:sp>
        <p:nvSpPr>
          <p:cNvPr id="104870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08B86-985D-4787-B21E-DBE71AB1B92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标题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6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79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104879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9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12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1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10488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8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104879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9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5" name="标题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856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04885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4AF526A-88C5-482C-8E95-E17B2C6B1D6C}" type="datetimeFigureOut">
              <a:rPr lang="zh-CN" altLang="en-US">
                <a:solidFill>
                  <a:srgbClr val="000066"/>
                </a:solidFill>
              </a:rPr>
              <a:t>2019/7/3</a:t>
            </a:fld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85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85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78EFCAE8-F61C-4B4C-922A-B775420A5C0D}" type="slidenum">
              <a:rPr altLang="en-US">
                <a:solidFill>
                  <a:srgbClr val="000066"/>
                </a:solidFill>
              </a:rPr>
              <a:t>‹#›</a:t>
            </a:fld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87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87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C709992-2F1D-4804-8609-C8F520FABC99}" type="datetimeFigureOut">
              <a:rPr lang="zh-CN" altLang="en-US">
                <a:solidFill>
                  <a:srgbClr val="000066"/>
                </a:solidFill>
              </a:rPr>
              <a:t>2019/7/3</a:t>
            </a:fld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87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87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432B10F-D0BF-4F7A-97E9-62675F448AE6}" type="slidenum">
              <a:rPr altLang="en-US">
                <a:solidFill>
                  <a:srgbClr val="000066"/>
                </a:solidFill>
              </a:rPr>
              <a:t>‹#›</a:t>
            </a:fld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1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912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04891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A0387DB4-0E75-4ADB-843F-0DF9574C9246}" type="datetimeFigureOut">
              <a:rPr lang="zh-CN" altLang="en-US">
                <a:solidFill>
                  <a:srgbClr val="000066"/>
                </a:solidFill>
              </a:rPr>
              <a:t>2019/7/3</a:t>
            </a:fld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91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91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741368BF-FDAC-4CFF-B23F-C4FCD6D5B81E}" type="slidenum">
              <a:rPr altLang="en-US">
                <a:solidFill>
                  <a:srgbClr val="000066"/>
                </a:solidFill>
              </a:rPr>
              <a:t>‹#›</a:t>
            </a:fld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830" name="内容占位符 2"/>
          <p:cNvSpPr>
            <a:spLocks noGrp="1"/>
          </p:cNvSpPr>
          <p:nvPr>
            <p:ph sz="half" idx="1"/>
          </p:nvPr>
        </p:nvSpPr>
        <p:spPr>
          <a:xfrm>
            <a:off x="250825" y="836614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831" name="内容占位符 3"/>
          <p:cNvSpPr>
            <a:spLocks noGrp="1"/>
          </p:cNvSpPr>
          <p:nvPr>
            <p:ph sz="half" idx="2"/>
          </p:nvPr>
        </p:nvSpPr>
        <p:spPr>
          <a:xfrm>
            <a:off x="4575177" y="836614"/>
            <a:ext cx="4173538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83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9AFC761-BBEE-475D-818D-15E1E86AF2F9}" type="datetimeFigureOut">
              <a:rPr lang="zh-CN" altLang="en-US">
                <a:solidFill>
                  <a:srgbClr val="000066"/>
                </a:solidFill>
              </a:rPr>
              <a:t>2019/7/3</a:t>
            </a:fld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83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83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918865ED-352B-4FD9-8579-477D5C23137E}" type="slidenum">
              <a:rPr altLang="en-US">
                <a:solidFill>
                  <a:srgbClr val="000066"/>
                </a:solidFill>
              </a:rPr>
              <a:t>‹#›</a:t>
            </a:fld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848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048849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85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1" y="1535116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048851" name="内容占位符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85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E7F2D19-94C3-4FEB-947A-F682E0A991DC}" type="datetimeFigureOut">
              <a:rPr lang="zh-CN" altLang="en-US">
                <a:solidFill>
                  <a:srgbClr val="000066"/>
                </a:solidFill>
              </a:rPr>
              <a:t>2019/7/3</a:t>
            </a:fld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85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85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DA65ADC-FC29-4CB4-8D43-F7F41EF0FDC8}" type="slidenum">
              <a:rPr altLang="en-US">
                <a:solidFill>
                  <a:srgbClr val="000066"/>
                </a:solidFill>
              </a:rPr>
              <a:t>‹#›</a:t>
            </a:fld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83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55ECD432-79FE-46CF-A8F5-7F315CA44642}" type="datetimeFigureOut">
              <a:rPr lang="zh-CN" altLang="en-US">
                <a:solidFill>
                  <a:srgbClr val="000066"/>
                </a:solidFill>
              </a:rPr>
              <a:t>2019/7/3</a:t>
            </a:fld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83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83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A1552BED-B8A8-42B9-A319-32F8984A82B6}" type="slidenum">
              <a:rPr altLang="en-US">
                <a:solidFill>
                  <a:srgbClr val="000066"/>
                </a:solidFill>
              </a:rPr>
              <a:t>‹#›</a:t>
            </a:fld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0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BFC398D-BFA6-487D-99E0-262A90FAB0AC}" type="datetimeFigureOut">
              <a:rPr lang="zh-CN" altLang="en-US">
                <a:solidFill>
                  <a:srgbClr val="000066"/>
                </a:solidFill>
              </a:rPr>
              <a:t>2019/7/3</a:t>
            </a:fld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881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882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712192AA-732C-4397-80E8-C3F1E19FC2E6}" type="slidenum">
              <a:rPr altLang="en-US">
                <a:solidFill>
                  <a:srgbClr val="000066"/>
                </a:solidFill>
              </a:rPr>
              <a:t>‹#›</a:t>
            </a:fld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Picture 8" descr="blu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910" y="-12698"/>
            <a:ext cx="918091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7183" name="Picture 9" descr="blu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453191"/>
            <a:ext cx="9144000" cy="4048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</p:pic>
      <p:pic>
        <p:nvPicPr>
          <p:cNvPr id="2097184" name="Picture 10" descr="C:\Users\dukaixin\Desktop\东南大学透明背景白字.png东南大学透明背景白字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04590" y="122239"/>
            <a:ext cx="745331" cy="29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7185" name="Picture 11" descr="C:\Users\dukaixin\Desktop\7d739880272cf5f8e82494cd2250451c (1)_副本.png7d739880272cf5f8e82494cd2250451c (1)_副本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6630" y="26988"/>
            <a:ext cx="478631" cy="63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839" name="Text Box 12"/>
          <p:cNvSpPr txBox="1">
            <a:spLocks noChangeArrowheads="1"/>
          </p:cNvSpPr>
          <p:nvPr/>
        </p:nvSpPr>
        <p:spPr bwMode="auto">
          <a:xfrm>
            <a:off x="7858125" y="417517"/>
            <a:ext cx="1943100" cy="276993"/>
          </a:xfrm>
          <a:prstGeom prst="rect">
            <a:avLst/>
          </a:prstGeom>
          <a:noFill/>
          <a:ln>
            <a:noFill/>
          </a:ln>
          <a:effectLst>
            <a:outerShdw sy="50000" kx="2453608" rotWithShape="0">
              <a:schemeClr val="bg2">
                <a:alpha val="50000"/>
              </a:schemeClr>
            </a:outerShdw>
          </a:effectLst>
        </p:spPr>
        <p:txBody>
          <a:bodyPr lIns="91434" tIns="45717" rIns="91434" bIns="45717">
            <a:spAutoFit/>
          </a:bodyPr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FFFF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Southeast University</a:t>
            </a:r>
          </a:p>
        </p:txBody>
      </p:sp>
      <p:sp>
        <p:nvSpPr>
          <p:cNvPr id="1048840" name="Text Box 12"/>
          <p:cNvSpPr txBox="1">
            <a:spLocks noChangeArrowheads="1"/>
          </p:cNvSpPr>
          <p:nvPr/>
        </p:nvSpPr>
        <p:spPr bwMode="auto">
          <a:xfrm>
            <a:off x="108348" y="6521452"/>
            <a:ext cx="1150144" cy="338548"/>
          </a:xfrm>
          <a:prstGeom prst="rect">
            <a:avLst/>
          </a:prstGeom>
          <a:noFill/>
          <a:ln>
            <a:noFill/>
          </a:ln>
        </p:spPr>
        <p:txBody>
          <a:bodyPr lIns="91434" tIns="45717" rIns="91434" bIns="45717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0066"/>
                </a:solidFill>
              </a:rPr>
              <a:t>Page </a:t>
            </a:r>
            <a:fld id="{92CFD830-CC53-4C87-8E0D-3B2BD236A36C}" type="slidenum">
              <a:rPr lang="en-US" altLang="zh-CN" sz="1600" dirty="0">
                <a:solidFill>
                  <a:srgbClr val="000066"/>
                </a:solidFill>
              </a:rPr>
              <a:t>‹#›</a:t>
            </a:fld>
            <a:endParaRPr lang="en-US" altLang="zh-CN" sz="1600" dirty="0">
              <a:solidFill>
                <a:srgbClr val="000066"/>
              </a:solidFill>
            </a:endParaRPr>
          </a:p>
        </p:txBody>
      </p:sp>
      <p:sp>
        <p:nvSpPr>
          <p:cNvPr id="1048841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842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843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04884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buFontTx/>
              <a:buNone/>
              <a:defRPr kumimoji="1" noProof="0"/>
            </a:lvl1pPr>
          </a:lstStyle>
          <a:p>
            <a:endParaRPr lang="en-US" altLang="zh-CN">
              <a:solidFill>
                <a:srgbClr val="000066"/>
              </a:solidFill>
            </a:endParaRPr>
          </a:p>
        </p:txBody>
      </p:sp>
      <p:sp>
        <p:nvSpPr>
          <p:cNvPr id="104884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buFontTx/>
              <a:buNone/>
              <a:defRPr kumimoji="1" noProof="0"/>
            </a:lvl1pPr>
          </a:lstStyle>
          <a:p>
            <a:endParaRPr lang="en-US" altLang="zh-CN">
              <a:solidFill>
                <a:srgbClr val="000066"/>
              </a:solidFill>
            </a:endParaRPr>
          </a:p>
        </p:txBody>
      </p:sp>
      <p:sp>
        <p:nvSpPr>
          <p:cNvPr id="104884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400"/>
            </a:lvl1pPr>
          </a:lstStyle>
          <a:p>
            <a:fld id="{A34D78B1-F5DF-4A07-9842-24D14F8BD710}" type="slidenum">
              <a:rPr altLang="zh-CN">
                <a:solidFill>
                  <a:srgbClr val="000066"/>
                </a:solidFill>
              </a:rPr>
              <a:t>‹#›</a:t>
            </a:fld>
            <a:endParaRPr lang="zh-CN" altLang="zh-CN">
              <a:solidFill>
                <a:srgbClr val="00006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104877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9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870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1048871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04887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C67A74DD-EEAE-4893-BF41-93C1A13CC1D2}" type="datetimeFigureOut">
              <a:rPr lang="zh-CN" altLang="en-US">
                <a:solidFill>
                  <a:srgbClr val="000066"/>
                </a:solidFill>
              </a:rPr>
              <a:t>2019/7/3</a:t>
            </a:fld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87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87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8FB5E89-F833-41AE-B020-9B7E134CD888}" type="slidenum">
              <a:rPr altLang="en-US">
                <a:solidFill>
                  <a:srgbClr val="000066"/>
                </a:solidFill>
              </a:rPr>
              <a:t>‹#›</a:t>
            </a:fld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8" name="Picture 8" descr="blu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910" y="-12698"/>
            <a:ext cx="918091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7199" name="Picture 9" descr="blu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453191"/>
            <a:ext cx="9144000" cy="4048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</p:pic>
      <p:pic>
        <p:nvPicPr>
          <p:cNvPr id="2097200" name="Picture 10" descr="C:\Users\dukaixin\Desktop\东南大学透明背景白字.png东南大学透明背景白字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04590" y="122239"/>
            <a:ext cx="745331" cy="29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7201" name="Picture 11" descr="C:\Users\dukaixin\Desktop\7d739880272cf5f8e82494cd2250451c (1)_副本.png7d739880272cf5f8e82494cd2250451c (1)_副本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6630" y="26988"/>
            <a:ext cx="478631" cy="63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898" name="Text Box 12"/>
          <p:cNvSpPr txBox="1">
            <a:spLocks noChangeArrowheads="1"/>
          </p:cNvSpPr>
          <p:nvPr/>
        </p:nvSpPr>
        <p:spPr bwMode="auto">
          <a:xfrm>
            <a:off x="7858125" y="417517"/>
            <a:ext cx="1943100" cy="276993"/>
          </a:xfrm>
          <a:prstGeom prst="rect">
            <a:avLst/>
          </a:prstGeom>
          <a:noFill/>
          <a:ln>
            <a:noFill/>
          </a:ln>
          <a:effectLst>
            <a:outerShdw sy="50000" kx="2453608" rotWithShape="0">
              <a:schemeClr val="bg2">
                <a:alpha val="50000"/>
              </a:schemeClr>
            </a:outerShdw>
          </a:effectLst>
        </p:spPr>
        <p:txBody>
          <a:bodyPr lIns="91434" tIns="45717" rIns="91434" bIns="45717">
            <a:spAutoFit/>
          </a:bodyPr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FFFF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Southeast University</a:t>
            </a:r>
          </a:p>
        </p:txBody>
      </p:sp>
      <p:sp>
        <p:nvSpPr>
          <p:cNvPr id="1048899" name="Text Box 12"/>
          <p:cNvSpPr txBox="1">
            <a:spLocks noChangeArrowheads="1"/>
          </p:cNvSpPr>
          <p:nvPr/>
        </p:nvSpPr>
        <p:spPr bwMode="auto">
          <a:xfrm>
            <a:off x="108348" y="6521452"/>
            <a:ext cx="1150144" cy="338548"/>
          </a:xfrm>
          <a:prstGeom prst="rect">
            <a:avLst/>
          </a:prstGeom>
          <a:noFill/>
          <a:ln>
            <a:noFill/>
          </a:ln>
        </p:spPr>
        <p:txBody>
          <a:bodyPr lIns="91434" tIns="45717" rIns="91434" bIns="45717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0066"/>
                </a:solidFill>
              </a:rPr>
              <a:t>Page </a:t>
            </a:r>
            <a:fld id="{B0B8A924-7F75-4595-A17A-9A6D8A5B7E52}" type="slidenum">
              <a:rPr lang="en-US" altLang="zh-CN" sz="1600" dirty="0">
                <a:solidFill>
                  <a:srgbClr val="000066"/>
                </a:solidFill>
              </a:rPr>
              <a:t>‹#›</a:t>
            </a:fld>
            <a:endParaRPr lang="en-US" altLang="zh-CN" sz="1600" dirty="0">
              <a:solidFill>
                <a:srgbClr val="000066"/>
              </a:solidFill>
            </a:endParaRPr>
          </a:p>
        </p:txBody>
      </p:sp>
      <p:sp>
        <p:nvSpPr>
          <p:cNvPr id="104890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901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90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buFontTx/>
              <a:buNone/>
              <a:defRPr kumimoji="1" noProof="0"/>
            </a:lvl1pPr>
          </a:lstStyle>
          <a:p>
            <a:endParaRPr lang="en-US" altLang="zh-CN">
              <a:solidFill>
                <a:srgbClr val="000066"/>
              </a:solidFill>
            </a:endParaRPr>
          </a:p>
        </p:txBody>
      </p:sp>
      <p:sp>
        <p:nvSpPr>
          <p:cNvPr id="104890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buFontTx/>
              <a:buNone/>
              <a:defRPr kumimoji="1" noProof="0"/>
            </a:lvl1pPr>
          </a:lstStyle>
          <a:p>
            <a:endParaRPr lang="en-US" altLang="zh-CN">
              <a:solidFill>
                <a:srgbClr val="000066"/>
              </a:solidFill>
            </a:endParaRPr>
          </a:p>
        </p:txBody>
      </p:sp>
      <p:sp>
        <p:nvSpPr>
          <p:cNvPr id="104890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400"/>
            </a:lvl1pPr>
          </a:lstStyle>
          <a:p>
            <a:fld id="{F0BBD4B0-E165-44E4-92DC-76BC20BEE63E}" type="slidenum">
              <a:rPr altLang="zh-CN">
                <a:solidFill>
                  <a:srgbClr val="000066"/>
                </a:solidFill>
              </a:rPr>
              <a:t>‹#›</a:t>
            </a:fld>
            <a:endParaRPr lang="zh-CN" altLang="zh-CN">
              <a:solidFill>
                <a:srgbClr val="00006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6" name="竖排标题 1"/>
          <p:cNvSpPr>
            <a:spLocks noGrp="1"/>
          </p:cNvSpPr>
          <p:nvPr>
            <p:ph type="title" orient="vert"/>
          </p:nvPr>
        </p:nvSpPr>
        <p:spPr>
          <a:xfrm>
            <a:off x="6580194" y="3"/>
            <a:ext cx="2168525" cy="60928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91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28" y="3"/>
            <a:ext cx="6354763" cy="60928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91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54D685EB-7900-4757-A4A8-4B5020BBB79F}" type="datetimeFigureOut">
              <a:rPr lang="zh-CN" altLang="en-US">
                <a:solidFill>
                  <a:srgbClr val="000066"/>
                </a:solidFill>
              </a:rPr>
              <a:t>2019/7/3</a:t>
            </a:fld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91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92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14A19291-B901-4C4F-92E3-F383951D8D31}" type="slidenum">
              <a:rPr altLang="en-US">
                <a:solidFill>
                  <a:srgbClr val="000066"/>
                </a:solidFill>
              </a:rPr>
              <a:t>‹#›</a:t>
            </a:fld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0" name="Picture 8" descr="blu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910" y="-12698"/>
            <a:ext cx="918091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7191" name="Picture 9" descr="blu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453191"/>
            <a:ext cx="9144000" cy="4048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</p:pic>
      <p:pic>
        <p:nvPicPr>
          <p:cNvPr id="2097192" name="Picture 10" descr="C:\Users\dukaixin\Desktop\东南大学透明背景白字.png东南大学透明背景白字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04590" y="122239"/>
            <a:ext cx="745331" cy="29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7193" name="Picture 11" descr="C:\Users\dukaixin\Desktop\7d739880272cf5f8e82494cd2250451c (1)_副本.png7d739880272cf5f8e82494cd2250451c (1)_副本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6630" y="26988"/>
            <a:ext cx="478631" cy="63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883" name="Text Box 12"/>
          <p:cNvSpPr txBox="1">
            <a:spLocks noChangeArrowheads="1"/>
          </p:cNvSpPr>
          <p:nvPr/>
        </p:nvSpPr>
        <p:spPr bwMode="auto">
          <a:xfrm>
            <a:off x="7858125" y="417517"/>
            <a:ext cx="1943100" cy="276993"/>
          </a:xfrm>
          <a:prstGeom prst="rect">
            <a:avLst/>
          </a:prstGeom>
          <a:noFill/>
          <a:ln>
            <a:noFill/>
          </a:ln>
          <a:effectLst>
            <a:outerShdw sy="50000" kx="2453608" rotWithShape="0">
              <a:schemeClr val="bg2">
                <a:alpha val="50000"/>
              </a:schemeClr>
            </a:outerShdw>
          </a:effectLst>
        </p:spPr>
        <p:txBody>
          <a:bodyPr lIns="91434" tIns="45717" rIns="91434" bIns="45717">
            <a:spAutoFit/>
          </a:bodyPr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FFFF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Southeast University</a:t>
            </a:r>
          </a:p>
        </p:txBody>
      </p:sp>
      <p:sp>
        <p:nvSpPr>
          <p:cNvPr id="1048884" name="Text Box 12"/>
          <p:cNvSpPr txBox="1">
            <a:spLocks noChangeArrowheads="1"/>
          </p:cNvSpPr>
          <p:nvPr/>
        </p:nvSpPr>
        <p:spPr bwMode="auto">
          <a:xfrm>
            <a:off x="108348" y="6521452"/>
            <a:ext cx="1150144" cy="338548"/>
          </a:xfrm>
          <a:prstGeom prst="rect">
            <a:avLst/>
          </a:prstGeom>
          <a:noFill/>
          <a:ln>
            <a:noFill/>
          </a:ln>
        </p:spPr>
        <p:txBody>
          <a:bodyPr lIns="91434" tIns="45717" rIns="91434" bIns="45717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0066"/>
                </a:solidFill>
              </a:rPr>
              <a:t>Page </a:t>
            </a:r>
            <a:fld id="{D4987213-637B-4EB6-8FD8-2705E26D8DBD}" type="slidenum">
              <a:rPr lang="en-US" altLang="zh-CN" sz="1600" dirty="0">
                <a:solidFill>
                  <a:srgbClr val="000066"/>
                </a:solidFill>
              </a:rPr>
              <a:t>‹#›</a:t>
            </a:fld>
            <a:endParaRPr lang="en-US" altLang="zh-CN" sz="1600" dirty="0">
              <a:solidFill>
                <a:srgbClr val="000066"/>
              </a:solidFill>
            </a:endParaRPr>
          </a:p>
        </p:txBody>
      </p:sp>
      <p:sp>
        <p:nvSpPr>
          <p:cNvPr id="1048885" name="标题 1"/>
          <p:cNvSpPr>
            <a:spLocks noGrp="1"/>
          </p:cNvSpPr>
          <p:nvPr>
            <p:ph type="title"/>
          </p:nvPr>
        </p:nvSpPr>
        <p:spPr>
          <a:xfrm>
            <a:off x="73025" y="1"/>
            <a:ext cx="6804025" cy="7112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886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836614"/>
            <a:ext cx="4171950" cy="5256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887" name="内容占位符 3"/>
          <p:cNvSpPr>
            <a:spLocks noGrp="1"/>
          </p:cNvSpPr>
          <p:nvPr>
            <p:ph sz="half" idx="2"/>
          </p:nvPr>
        </p:nvSpPr>
        <p:spPr>
          <a:xfrm>
            <a:off x="4575177" y="836614"/>
            <a:ext cx="4173538" cy="5256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88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buFontTx/>
              <a:buNone/>
              <a:defRPr kumimoji="1" noProof="0"/>
            </a:lvl1pPr>
          </a:lstStyle>
          <a:p>
            <a:endParaRPr lang="en-US" altLang="zh-CN">
              <a:solidFill>
                <a:srgbClr val="000066"/>
              </a:solidFill>
            </a:endParaRPr>
          </a:p>
        </p:txBody>
      </p:sp>
      <p:sp>
        <p:nvSpPr>
          <p:cNvPr id="104888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buFontTx/>
              <a:buNone/>
              <a:defRPr kumimoji="1" noProof="0"/>
            </a:lvl1pPr>
          </a:lstStyle>
          <a:p>
            <a:endParaRPr lang="en-US" altLang="zh-CN">
              <a:solidFill>
                <a:srgbClr val="000066"/>
              </a:solidFill>
            </a:endParaRPr>
          </a:p>
        </p:txBody>
      </p:sp>
      <p:sp>
        <p:nvSpPr>
          <p:cNvPr id="104889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400"/>
            </a:lvl1pPr>
          </a:lstStyle>
          <a:p>
            <a:fld id="{2E9153A3-6777-4ABF-A901-26F9218681F9}" type="slidenum">
              <a:rPr altLang="zh-CN">
                <a:solidFill>
                  <a:srgbClr val="000066"/>
                </a:solidFill>
              </a:rPr>
              <a:t>‹#›</a:t>
            </a:fld>
            <a:endParaRPr lang="zh-CN" altLang="zh-CN">
              <a:solidFill>
                <a:srgbClr val="00006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4" name="Picture 8" descr="blu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910" y="-12698"/>
            <a:ext cx="918091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7195" name="Picture 9" descr="blu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453191"/>
            <a:ext cx="9144000" cy="4048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</p:pic>
      <p:pic>
        <p:nvPicPr>
          <p:cNvPr id="2097196" name="Picture 10" descr="C:\Users\dukaixin\Desktop\东南大学透明背景白字.png东南大学透明背景白字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04590" y="122239"/>
            <a:ext cx="745331" cy="29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7197" name="Picture 11" descr="C:\Users\dukaixin\Desktop\7d739880272cf5f8e82494cd2250451c (1)_副本.png7d739880272cf5f8e82494cd2250451c (1)_副本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6630" y="26988"/>
            <a:ext cx="478631" cy="63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891" name="Text Box 12"/>
          <p:cNvSpPr txBox="1">
            <a:spLocks noChangeArrowheads="1"/>
          </p:cNvSpPr>
          <p:nvPr/>
        </p:nvSpPr>
        <p:spPr bwMode="auto">
          <a:xfrm>
            <a:off x="7858125" y="417517"/>
            <a:ext cx="1943100" cy="276993"/>
          </a:xfrm>
          <a:prstGeom prst="rect">
            <a:avLst/>
          </a:prstGeom>
          <a:noFill/>
          <a:ln>
            <a:noFill/>
          </a:ln>
          <a:effectLst>
            <a:outerShdw sy="50000" kx="2453608" rotWithShape="0">
              <a:schemeClr val="bg2">
                <a:alpha val="50000"/>
              </a:schemeClr>
            </a:outerShdw>
          </a:effectLst>
        </p:spPr>
        <p:txBody>
          <a:bodyPr lIns="91434" tIns="45717" rIns="91434" bIns="45717">
            <a:spAutoFit/>
          </a:bodyPr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FFFF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Southeast University</a:t>
            </a:r>
          </a:p>
        </p:txBody>
      </p:sp>
      <p:sp>
        <p:nvSpPr>
          <p:cNvPr id="1048892" name="Text Box 12"/>
          <p:cNvSpPr txBox="1">
            <a:spLocks noChangeArrowheads="1"/>
          </p:cNvSpPr>
          <p:nvPr/>
        </p:nvSpPr>
        <p:spPr bwMode="auto">
          <a:xfrm>
            <a:off x="108348" y="6521452"/>
            <a:ext cx="1150144" cy="338548"/>
          </a:xfrm>
          <a:prstGeom prst="rect">
            <a:avLst/>
          </a:prstGeom>
          <a:noFill/>
          <a:ln>
            <a:noFill/>
          </a:ln>
        </p:spPr>
        <p:txBody>
          <a:bodyPr lIns="91434" tIns="45717" rIns="91434" bIns="45717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0066"/>
                </a:solidFill>
              </a:rPr>
              <a:t>Page </a:t>
            </a:r>
            <a:fld id="{0B3D5E9B-DF27-4C56-9C47-34DACB6F0193}" type="slidenum">
              <a:rPr lang="en-US" altLang="zh-CN" sz="1600" dirty="0">
                <a:solidFill>
                  <a:srgbClr val="000066"/>
                </a:solidFill>
              </a:rPr>
              <a:t>‹#›</a:t>
            </a:fld>
            <a:endParaRPr lang="en-US" altLang="zh-CN" sz="1600" dirty="0">
              <a:solidFill>
                <a:srgbClr val="000066"/>
              </a:solidFill>
            </a:endParaRPr>
          </a:p>
        </p:txBody>
      </p:sp>
      <p:sp>
        <p:nvSpPr>
          <p:cNvPr id="1048893" name="标题 1"/>
          <p:cNvSpPr>
            <a:spLocks noGrp="1"/>
          </p:cNvSpPr>
          <p:nvPr>
            <p:ph type="title"/>
          </p:nvPr>
        </p:nvSpPr>
        <p:spPr>
          <a:xfrm>
            <a:off x="73025" y="1"/>
            <a:ext cx="6804025" cy="7112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894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250826" y="836614"/>
            <a:ext cx="8497888" cy="5256212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104889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buFontTx/>
              <a:buNone/>
              <a:defRPr kumimoji="1" noProof="0"/>
            </a:lvl1pPr>
          </a:lstStyle>
          <a:p>
            <a:endParaRPr lang="en-US" altLang="zh-CN">
              <a:solidFill>
                <a:srgbClr val="000066"/>
              </a:solidFill>
            </a:endParaRPr>
          </a:p>
        </p:txBody>
      </p:sp>
      <p:sp>
        <p:nvSpPr>
          <p:cNvPr id="104889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buFontTx/>
              <a:buNone/>
              <a:defRPr kumimoji="1" noProof="0"/>
            </a:lvl1pPr>
          </a:lstStyle>
          <a:p>
            <a:endParaRPr lang="en-US" altLang="zh-CN">
              <a:solidFill>
                <a:srgbClr val="000066"/>
              </a:solidFill>
            </a:endParaRPr>
          </a:p>
        </p:txBody>
      </p:sp>
      <p:sp>
        <p:nvSpPr>
          <p:cNvPr id="10488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400"/>
            </a:lvl1pPr>
          </a:lstStyle>
          <a:p>
            <a:fld id="{BF90087D-A680-41C4-998F-69F6C13B106D}" type="slidenum">
              <a:rPr altLang="zh-CN">
                <a:solidFill>
                  <a:srgbClr val="000066"/>
                </a:solidFill>
              </a:rPr>
              <a:t>‹#›</a:t>
            </a:fld>
            <a:endParaRPr lang="zh-CN" altLang="zh-CN">
              <a:solidFill>
                <a:srgbClr val="00006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内容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2" name="Picture 8" descr="blu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910" y="-12698"/>
            <a:ext cx="918091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7203" name="Picture 9" descr="blu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453191"/>
            <a:ext cx="9144000" cy="4048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</p:pic>
      <p:pic>
        <p:nvPicPr>
          <p:cNvPr id="2097204" name="Picture 10" descr="C:\Users\dukaixin\Desktop\东南大学透明背景白字.png东南大学透明背景白字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04590" y="122239"/>
            <a:ext cx="745331" cy="29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7205" name="Picture 11" descr="C:\Users\dukaixin\Desktop\7d739880272cf5f8e82494cd2250451c (1)_副本.png7d739880272cf5f8e82494cd2250451c (1)_副本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6630" y="26988"/>
            <a:ext cx="478631" cy="63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905" name="Text Box 12"/>
          <p:cNvSpPr txBox="1">
            <a:spLocks noChangeArrowheads="1"/>
          </p:cNvSpPr>
          <p:nvPr/>
        </p:nvSpPr>
        <p:spPr bwMode="auto">
          <a:xfrm>
            <a:off x="7858125" y="417517"/>
            <a:ext cx="1943100" cy="276993"/>
          </a:xfrm>
          <a:prstGeom prst="rect">
            <a:avLst/>
          </a:prstGeom>
          <a:noFill/>
          <a:ln>
            <a:noFill/>
          </a:ln>
          <a:effectLst>
            <a:outerShdw sy="50000" kx="2453608" rotWithShape="0">
              <a:schemeClr val="bg2">
                <a:alpha val="50000"/>
              </a:schemeClr>
            </a:outerShdw>
          </a:effectLst>
        </p:spPr>
        <p:txBody>
          <a:bodyPr lIns="91434" tIns="45717" rIns="91434" bIns="45717">
            <a:spAutoFit/>
          </a:bodyPr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FFFF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Southeast University</a:t>
            </a:r>
          </a:p>
        </p:txBody>
      </p:sp>
      <p:sp>
        <p:nvSpPr>
          <p:cNvPr id="1048906" name="Text Box 12"/>
          <p:cNvSpPr txBox="1">
            <a:spLocks noChangeArrowheads="1"/>
          </p:cNvSpPr>
          <p:nvPr/>
        </p:nvSpPr>
        <p:spPr bwMode="auto">
          <a:xfrm>
            <a:off x="108348" y="6521452"/>
            <a:ext cx="1150144" cy="338548"/>
          </a:xfrm>
          <a:prstGeom prst="rect">
            <a:avLst/>
          </a:prstGeom>
          <a:noFill/>
          <a:ln>
            <a:noFill/>
          </a:ln>
        </p:spPr>
        <p:txBody>
          <a:bodyPr lIns="91434" tIns="45717" rIns="91434" bIns="45717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0066"/>
                </a:solidFill>
              </a:rPr>
              <a:t>Page </a:t>
            </a:r>
            <a:fld id="{775B5421-6DD2-4E87-A15D-5B20BF64E086}" type="slidenum">
              <a:rPr lang="en-US" altLang="zh-CN" sz="1600" dirty="0">
                <a:solidFill>
                  <a:srgbClr val="000066"/>
                </a:solidFill>
              </a:rPr>
              <a:t>‹#›</a:t>
            </a:fld>
            <a:endParaRPr lang="en-US" altLang="zh-CN" sz="1600" dirty="0">
              <a:solidFill>
                <a:srgbClr val="000066"/>
              </a:solidFill>
            </a:endParaRPr>
          </a:p>
        </p:txBody>
      </p:sp>
      <p:sp>
        <p:nvSpPr>
          <p:cNvPr id="1048907" name="内容占位符 1"/>
          <p:cNvSpPr>
            <a:spLocks noGrp="1"/>
          </p:cNvSpPr>
          <p:nvPr>
            <p:ph/>
          </p:nvPr>
        </p:nvSpPr>
        <p:spPr>
          <a:xfrm>
            <a:off x="685800" y="768353"/>
            <a:ext cx="7772400" cy="532764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908" name="日期占位符 2"/>
          <p:cNvSpPr>
            <a:spLocks noGrp="1"/>
          </p:cNvSpPr>
          <p:nvPr>
            <p:ph type="dt" sz="half" idx="10"/>
          </p:nvPr>
        </p:nvSpPr>
        <p:spPr>
          <a:xfrm>
            <a:off x="665560" y="6367463"/>
            <a:ext cx="1905000" cy="457200"/>
          </a:xfrm>
        </p:spPr>
        <p:txBody>
          <a:bodyPr/>
          <a:lstStyle/>
          <a:p>
            <a:fld id="{2BDD15A9-939C-4ED8-AE69-5EA1C1FFE93E}" type="datetimeFigureOut">
              <a:rPr lang="zh-CN" altLang="en-US">
                <a:solidFill>
                  <a:srgbClr val="000066"/>
                </a:solidFill>
              </a:rPr>
              <a:t>2019/7/3</a:t>
            </a:fld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90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03960" y="6367463"/>
            <a:ext cx="2895600" cy="457200"/>
          </a:xfrm>
        </p:spPr>
        <p:txBody>
          <a:bodyPr/>
          <a:lstStyle/>
          <a:p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91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32960" y="6367463"/>
            <a:ext cx="1905000" cy="457200"/>
          </a:xfrm>
        </p:spPr>
        <p:txBody>
          <a:bodyPr/>
          <a:lstStyle/>
          <a:p>
            <a:fld id="{DB85EA16-F709-4D4B-A440-22CA61E3B592}" type="slidenum">
              <a:rPr altLang="en-US">
                <a:solidFill>
                  <a:srgbClr val="000066"/>
                </a:solidFill>
              </a:rPr>
              <a:t>‹#›</a:t>
            </a:fld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标题，文本与两项内容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6" name="Picture 8" descr="blu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910" y="-12698"/>
            <a:ext cx="918091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7187" name="Picture 9" descr="blu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453191"/>
            <a:ext cx="9144000" cy="4048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</p:pic>
      <p:pic>
        <p:nvPicPr>
          <p:cNvPr id="2097188" name="Picture 10" descr="C:\Users\dukaixin\Desktop\东南大学透明背景白字.png东南大学透明背景白字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04590" y="122239"/>
            <a:ext cx="745331" cy="29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7189" name="Picture 11" descr="C:\Users\dukaixin\Desktop\7d739880272cf5f8e82494cd2250451c (1)_副本.png7d739880272cf5f8e82494cd2250451c (1)_副本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6630" y="26988"/>
            <a:ext cx="478631" cy="63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860" name="Text Box 12"/>
          <p:cNvSpPr txBox="1">
            <a:spLocks noChangeArrowheads="1"/>
          </p:cNvSpPr>
          <p:nvPr/>
        </p:nvSpPr>
        <p:spPr bwMode="auto">
          <a:xfrm>
            <a:off x="7858125" y="417517"/>
            <a:ext cx="1943100" cy="276993"/>
          </a:xfrm>
          <a:prstGeom prst="rect">
            <a:avLst/>
          </a:prstGeom>
          <a:noFill/>
          <a:ln>
            <a:noFill/>
          </a:ln>
          <a:effectLst>
            <a:outerShdw sy="50000" kx="2453608" rotWithShape="0">
              <a:schemeClr val="bg2">
                <a:alpha val="50000"/>
              </a:schemeClr>
            </a:outerShdw>
          </a:effectLst>
        </p:spPr>
        <p:txBody>
          <a:bodyPr lIns="91434" tIns="45717" rIns="91434" bIns="45717">
            <a:spAutoFit/>
          </a:bodyPr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FFFF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Southeast University</a:t>
            </a:r>
          </a:p>
        </p:txBody>
      </p:sp>
      <p:sp>
        <p:nvSpPr>
          <p:cNvPr id="1048861" name="Text Box 12"/>
          <p:cNvSpPr txBox="1">
            <a:spLocks noChangeArrowheads="1"/>
          </p:cNvSpPr>
          <p:nvPr/>
        </p:nvSpPr>
        <p:spPr bwMode="auto">
          <a:xfrm>
            <a:off x="108348" y="6521452"/>
            <a:ext cx="1150144" cy="338548"/>
          </a:xfrm>
          <a:prstGeom prst="rect">
            <a:avLst/>
          </a:prstGeom>
          <a:noFill/>
          <a:ln>
            <a:noFill/>
          </a:ln>
        </p:spPr>
        <p:txBody>
          <a:bodyPr lIns="91434" tIns="45717" rIns="91434" bIns="45717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0066"/>
                </a:solidFill>
              </a:rPr>
              <a:t>Page </a:t>
            </a:r>
            <a:fld id="{9F371501-D92D-4320-84AE-4F982F637890}" type="slidenum">
              <a:rPr lang="en-US" altLang="zh-CN" sz="1600" dirty="0">
                <a:solidFill>
                  <a:srgbClr val="000066"/>
                </a:solidFill>
              </a:rPr>
              <a:t>‹#›</a:t>
            </a:fld>
            <a:endParaRPr lang="en-US" altLang="zh-CN" sz="1600" dirty="0">
              <a:solidFill>
                <a:srgbClr val="000066"/>
              </a:solidFill>
            </a:endParaRPr>
          </a:p>
        </p:txBody>
      </p:sp>
      <p:sp>
        <p:nvSpPr>
          <p:cNvPr id="1048862" name="标题 1"/>
          <p:cNvSpPr>
            <a:spLocks noGrp="1"/>
          </p:cNvSpPr>
          <p:nvPr>
            <p:ph type="title"/>
          </p:nvPr>
        </p:nvSpPr>
        <p:spPr>
          <a:xfrm>
            <a:off x="685800" y="768351"/>
            <a:ext cx="77724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86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86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86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866" name="日期占位符 5"/>
          <p:cNvSpPr>
            <a:spLocks noGrp="1"/>
          </p:cNvSpPr>
          <p:nvPr>
            <p:ph type="dt" sz="half" idx="10"/>
          </p:nvPr>
        </p:nvSpPr>
        <p:spPr>
          <a:xfrm>
            <a:off x="665560" y="6367463"/>
            <a:ext cx="1905000" cy="457200"/>
          </a:xfrm>
        </p:spPr>
        <p:txBody>
          <a:bodyPr/>
          <a:lstStyle>
            <a:lvl1pPr fontAlgn="base">
              <a:buFontTx/>
              <a:buNone/>
              <a:defRPr kumimoji="1" noProof="0"/>
            </a:lvl1pPr>
          </a:lstStyle>
          <a:p>
            <a:endParaRPr lang="en-US" altLang="zh-CN">
              <a:solidFill>
                <a:srgbClr val="000066"/>
              </a:solidFill>
            </a:endParaRPr>
          </a:p>
        </p:txBody>
      </p:sp>
      <p:sp>
        <p:nvSpPr>
          <p:cNvPr id="104886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03960" y="6367463"/>
            <a:ext cx="2895600" cy="457200"/>
          </a:xfrm>
        </p:spPr>
        <p:txBody>
          <a:bodyPr/>
          <a:lstStyle>
            <a:lvl1pPr fontAlgn="base">
              <a:buFontTx/>
              <a:buNone/>
              <a:defRPr kumimoji="1" noProof="0"/>
            </a:lvl1pPr>
          </a:lstStyle>
          <a:p>
            <a:endParaRPr lang="en-US" altLang="zh-CN">
              <a:solidFill>
                <a:srgbClr val="000066"/>
              </a:solidFill>
            </a:endParaRPr>
          </a:p>
        </p:txBody>
      </p:sp>
      <p:sp>
        <p:nvSpPr>
          <p:cNvPr id="104886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32960" y="6367463"/>
            <a:ext cx="1905000" cy="457200"/>
          </a:xfrm>
        </p:spPr>
        <p:txBody>
          <a:bodyPr/>
          <a:lstStyle>
            <a:lvl1pPr algn="r">
              <a:defRPr sz="1400"/>
            </a:lvl1pPr>
          </a:lstStyle>
          <a:p>
            <a:fld id="{98DC6ED7-B9F4-4C78-8FB4-74051039FD2B}" type="slidenum">
              <a:rPr altLang="zh-CN">
                <a:solidFill>
                  <a:srgbClr val="000066"/>
                </a:solidFill>
              </a:rPr>
              <a:t>‹#›</a:t>
            </a:fld>
            <a:endParaRPr lang="zh-CN" altLang="zh-CN">
              <a:solidFill>
                <a:srgbClr val="00006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625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04862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4AF526A-88C5-482C-8E95-E17B2C6B1D6C}" type="datetimeFigureOut">
              <a:rPr lang="zh-CN" altLang="en-US">
                <a:solidFill>
                  <a:srgbClr val="000066"/>
                </a:solidFill>
              </a:rPr>
              <a:t>2019/7/3</a:t>
            </a:fld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62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62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78EFCAE8-F61C-4B4C-922A-B775420A5C0D}" type="slidenum">
              <a:rPr altLang="en-US">
                <a:solidFill>
                  <a:srgbClr val="000066"/>
                </a:solidFill>
              </a:rPr>
              <a:t>‹#›</a:t>
            </a:fld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8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spcBef>
                <a:spcPct val="0"/>
              </a:spcBef>
              <a:spcAft>
                <a:spcPct val="0"/>
              </a:spcAft>
            </a:pPr>
            <a:fld id="{55770651-785E-4115-806D-D4C4C401441A}" type="datetimeFigureOut">
              <a:rPr lang="zh-CN" altLang="en-US" smtClean="0">
                <a:solidFill>
                  <a:srgbClr val="000066"/>
                </a:solidFill>
              </a:rPr>
              <a:t>2019/7/3</a:t>
            </a:fld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58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58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E0B60774-DF34-48D1-8A30-0115294121AF}" type="slidenum">
              <a:rPr lang="en-US" altLang="zh-CN" smtClean="0">
                <a:solidFill>
                  <a:srgbClr val="000066"/>
                </a:solidFill>
              </a:rPr>
              <a:t>‹#›</a:t>
            </a:fld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9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971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C709992-2F1D-4804-8609-C8F520FABC99}" type="datetimeFigureOut">
              <a:rPr lang="zh-CN" altLang="en-US">
                <a:solidFill>
                  <a:srgbClr val="000066"/>
                </a:solidFill>
              </a:rPr>
              <a:t>2019/7/3</a:t>
            </a:fld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972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973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432B10F-D0BF-4F7A-97E9-62675F448AE6}" type="slidenum">
              <a:rPr altLang="en-US">
                <a:solidFill>
                  <a:srgbClr val="000066"/>
                </a:solidFill>
              </a:rPr>
              <a:t>‹#›</a:t>
            </a:fld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07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0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104880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8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979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048980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A0387DB4-0E75-4ADB-843F-0DF9574C9246}" type="datetimeFigureOut">
              <a:rPr lang="zh-CN" altLang="en-US">
                <a:solidFill>
                  <a:srgbClr val="000066"/>
                </a:solidFill>
              </a:rPr>
              <a:t>2019/7/3</a:t>
            </a:fld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981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982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741368BF-FDAC-4CFF-B23F-C4FCD6D5B81E}" type="slidenum">
              <a:rPr altLang="en-US">
                <a:solidFill>
                  <a:srgbClr val="000066"/>
                </a:solidFill>
              </a:rPr>
              <a:t>‹#›</a:t>
            </a:fld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955" name="内容占位符 2"/>
          <p:cNvSpPr>
            <a:spLocks noGrp="1"/>
          </p:cNvSpPr>
          <p:nvPr>
            <p:ph sz="half" idx="1"/>
          </p:nvPr>
        </p:nvSpPr>
        <p:spPr>
          <a:xfrm>
            <a:off x="250825" y="836614"/>
            <a:ext cx="4171950" cy="52562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956" name="内容占位符 3"/>
          <p:cNvSpPr>
            <a:spLocks noGrp="1"/>
          </p:cNvSpPr>
          <p:nvPr>
            <p:ph sz="half" idx="2"/>
          </p:nvPr>
        </p:nvSpPr>
        <p:spPr>
          <a:xfrm>
            <a:off x="4575176" y="836614"/>
            <a:ext cx="4173538" cy="52562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95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9AFC761-BBEE-475D-818D-15E1E86AF2F9}" type="datetimeFigureOut">
              <a:rPr lang="zh-CN" altLang="en-US">
                <a:solidFill>
                  <a:srgbClr val="000066"/>
                </a:solidFill>
              </a:rPr>
              <a:t>2019/7/3</a:t>
            </a:fld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95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95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918865ED-352B-4FD9-8579-477D5C23137E}" type="slidenum">
              <a:rPr altLang="en-US">
                <a:solidFill>
                  <a:srgbClr val="000066"/>
                </a:solidFill>
              </a:rPr>
              <a:t>‹#›</a:t>
            </a:fld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9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930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048931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93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048933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93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E7F2D19-94C3-4FEB-947A-F682E0A991DC}" type="datetimeFigureOut">
              <a:rPr lang="zh-CN" altLang="en-US">
                <a:solidFill>
                  <a:srgbClr val="000066"/>
                </a:solidFill>
              </a:rPr>
              <a:t>2019/7/3</a:t>
            </a:fld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93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93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DA65ADC-FC29-4CB4-8D43-F7F41EF0FDC8}" type="slidenum">
              <a:rPr altLang="en-US">
                <a:solidFill>
                  <a:srgbClr val="000066"/>
                </a:solidFill>
              </a:rPr>
              <a:t>‹#›</a:t>
            </a:fld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97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55ECD432-79FE-46CF-A8F5-7F315CA44642}" type="datetimeFigureOut">
              <a:rPr lang="zh-CN" altLang="en-US">
                <a:solidFill>
                  <a:srgbClr val="000066"/>
                </a:solidFill>
              </a:rPr>
              <a:t>2019/7/3</a:t>
            </a:fld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97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97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A1552BED-B8A8-42B9-A319-32F8984A82B6}" type="slidenum">
              <a:rPr altLang="en-US">
                <a:solidFill>
                  <a:srgbClr val="000066"/>
                </a:solidFill>
              </a:rPr>
              <a:t>‹#›</a:t>
            </a:fld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BFC398D-BFA6-487D-99E0-262A90FAB0AC}" type="datetimeFigureOut">
              <a:rPr lang="zh-CN" altLang="en-US">
                <a:solidFill>
                  <a:srgbClr val="000066"/>
                </a:solidFill>
              </a:rPr>
              <a:t>2019/7/3</a:t>
            </a:fld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93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93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712192AA-732C-4397-80E8-C3F1E19FC2E6}" type="slidenum">
              <a:rPr altLang="en-US">
                <a:solidFill>
                  <a:srgbClr val="000066"/>
                </a:solidFill>
              </a:rPr>
              <a:t>‹#›</a:t>
            </a:fld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6" name="Picture 8" descr="blu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910" y="-12699"/>
            <a:ext cx="918091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7207" name="Picture 9" descr="blu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453189"/>
            <a:ext cx="9144000" cy="4048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</p:pic>
      <p:pic>
        <p:nvPicPr>
          <p:cNvPr id="2097208" name="Picture 10" descr="C:\Users\dukaixin\Desktop\东南大学透明背景白字.png东南大学透明背景白字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04587" y="122238"/>
            <a:ext cx="745331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7209" name="Picture 11" descr="C:\Users\dukaixin\Desktop\7d739880272cf5f8e82494cd2250451c (1)_副本.png7d739880272cf5f8e82494cd2250451c (1)_副本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6628" y="26988"/>
            <a:ext cx="478631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921" name="Text Box 12"/>
          <p:cNvSpPr txBox="1">
            <a:spLocks noChangeArrowheads="1"/>
          </p:cNvSpPr>
          <p:nvPr/>
        </p:nvSpPr>
        <p:spPr bwMode="auto">
          <a:xfrm>
            <a:off x="7858125" y="417515"/>
            <a:ext cx="1943100" cy="207749"/>
          </a:xfrm>
          <a:prstGeom prst="rect">
            <a:avLst/>
          </a:prstGeom>
          <a:noFill/>
          <a:ln>
            <a:noFill/>
          </a:ln>
          <a:effectLst>
            <a:outerShdw sy="50000" kx="2453608" rotWithShape="0">
              <a:schemeClr val="bg2">
                <a:alpha val="50000"/>
              </a:schemeClr>
            </a:outerShdw>
          </a:effec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900">
                <a:solidFill>
                  <a:srgbClr val="FFFF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Southeast University</a:t>
            </a:r>
            <a:endParaRPr kumimoji="1" lang="en-US" altLang="zh-CN" sz="900" dirty="0">
              <a:solidFill>
                <a:srgbClr val="FFFF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48922" name="Text Box 12"/>
          <p:cNvSpPr txBox="1">
            <a:spLocks noChangeArrowheads="1"/>
          </p:cNvSpPr>
          <p:nvPr/>
        </p:nvSpPr>
        <p:spPr bwMode="auto">
          <a:xfrm>
            <a:off x="108348" y="6521451"/>
            <a:ext cx="1150144" cy="253916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66"/>
                </a:solidFill>
              </a:rPr>
              <a:t>Page </a:t>
            </a:r>
            <a:fld id="{92CFD830-CC53-4C87-8E0D-3B2BD236A36C}" type="slidenum">
              <a:rPr lang="en-US" altLang="zh-CN" sz="1200">
                <a:solidFill>
                  <a:srgbClr val="000066"/>
                </a:solidFill>
              </a:rPr>
              <a:t>‹#›</a:t>
            </a:fld>
            <a:endParaRPr lang="en-US" altLang="zh-CN" sz="1200" dirty="0">
              <a:solidFill>
                <a:srgbClr val="000066"/>
              </a:solidFill>
            </a:endParaRPr>
          </a:p>
        </p:txBody>
      </p:sp>
      <p:sp>
        <p:nvSpPr>
          <p:cNvPr id="1048923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924" name="内容占位符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925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04892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buFontTx/>
              <a:buNone/>
              <a:defRPr kumimoji="1" noProof="0"/>
            </a:lvl1pPr>
          </a:lstStyle>
          <a:p>
            <a:endParaRPr lang="en-US" altLang="zh-CN">
              <a:solidFill>
                <a:srgbClr val="000066"/>
              </a:solidFill>
            </a:endParaRPr>
          </a:p>
        </p:txBody>
      </p:sp>
      <p:sp>
        <p:nvSpPr>
          <p:cNvPr id="104892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buFontTx/>
              <a:buNone/>
              <a:defRPr kumimoji="1" noProof="0"/>
            </a:lvl1pPr>
          </a:lstStyle>
          <a:p>
            <a:endParaRPr lang="en-US" altLang="zh-CN">
              <a:solidFill>
                <a:srgbClr val="000066"/>
              </a:solidFill>
            </a:endParaRPr>
          </a:p>
        </p:txBody>
      </p:sp>
      <p:sp>
        <p:nvSpPr>
          <p:cNvPr id="104892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100"/>
            </a:lvl1pPr>
          </a:lstStyle>
          <a:p>
            <a:fld id="{A34D78B1-F5DF-4A07-9842-24D14F8BD710}" type="slidenum">
              <a:rPr altLang="zh-CN">
                <a:solidFill>
                  <a:srgbClr val="000066"/>
                </a:solidFill>
              </a:rPr>
              <a:t>‹#›</a:t>
            </a:fld>
            <a:endParaRPr lang="zh-CN" altLang="zh-CN">
              <a:solidFill>
                <a:srgbClr val="00006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5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996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1048997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04899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C67A74DD-EEAE-4893-BF41-93C1A13CC1D2}" type="datetimeFigureOut">
              <a:rPr lang="zh-CN" altLang="en-US">
                <a:solidFill>
                  <a:srgbClr val="000066"/>
                </a:solidFill>
              </a:rPr>
              <a:t>2019/7/3</a:t>
            </a:fld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99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900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8FB5E89-F833-41AE-B020-9B7E134CD888}" type="slidenum">
              <a:rPr altLang="en-US">
                <a:solidFill>
                  <a:srgbClr val="000066"/>
                </a:solidFill>
              </a:rPr>
              <a:t>‹#›</a:t>
            </a:fld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6" name="Picture 8" descr="blu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910" y="-12699"/>
            <a:ext cx="918091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7227" name="Picture 9" descr="blu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453189"/>
            <a:ext cx="9144000" cy="4048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</p:pic>
      <p:pic>
        <p:nvPicPr>
          <p:cNvPr id="2097228" name="Picture 10" descr="C:\Users\dukaixin\Desktop\东南大学透明背景白字.png东南大学透明背景白字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04587" y="122238"/>
            <a:ext cx="745331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7229" name="Picture 11" descr="C:\Users\dukaixin\Desktop\7d739880272cf5f8e82494cd2250451c (1)_副本.png7d739880272cf5f8e82494cd2250451c (1)_副本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6628" y="26988"/>
            <a:ext cx="478631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9001" name="Text Box 12"/>
          <p:cNvSpPr txBox="1">
            <a:spLocks noChangeArrowheads="1"/>
          </p:cNvSpPr>
          <p:nvPr/>
        </p:nvSpPr>
        <p:spPr bwMode="auto">
          <a:xfrm>
            <a:off x="7858125" y="417515"/>
            <a:ext cx="1943100" cy="207749"/>
          </a:xfrm>
          <a:prstGeom prst="rect">
            <a:avLst/>
          </a:prstGeom>
          <a:noFill/>
          <a:ln>
            <a:noFill/>
          </a:ln>
          <a:effectLst>
            <a:outerShdw sy="50000" kx="2453608" rotWithShape="0">
              <a:schemeClr val="bg2">
                <a:alpha val="50000"/>
              </a:schemeClr>
            </a:outerShdw>
          </a:effec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900">
                <a:solidFill>
                  <a:srgbClr val="FFFF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Southeast University</a:t>
            </a:r>
            <a:endParaRPr kumimoji="1" lang="en-US" altLang="zh-CN" sz="900" dirty="0">
              <a:solidFill>
                <a:srgbClr val="FFFF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49002" name="Text Box 12"/>
          <p:cNvSpPr txBox="1">
            <a:spLocks noChangeArrowheads="1"/>
          </p:cNvSpPr>
          <p:nvPr/>
        </p:nvSpPr>
        <p:spPr bwMode="auto">
          <a:xfrm>
            <a:off x="108348" y="6521451"/>
            <a:ext cx="1150144" cy="253916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66"/>
                </a:solidFill>
              </a:rPr>
              <a:t>Page </a:t>
            </a:r>
            <a:fld id="{B0B8A924-7F75-4595-A17A-9A6D8A5B7E52}" type="slidenum">
              <a:rPr lang="en-US" altLang="zh-CN" sz="1200">
                <a:solidFill>
                  <a:srgbClr val="000066"/>
                </a:solidFill>
              </a:rPr>
              <a:t>‹#›</a:t>
            </a:fld>
            <a:endParaRPr lang="en-US" altLang="zh-CN" sz="1200" dirty="0">
              <a:solidFill>
                <a:srgbClr val="000066"/>
              </a:solidFill>
            </a:endParaRPr>
          </a:p>
        </p:txBody>
      </p:sp>
      <p:sp>
        <p:nvSpPr>
          <p:cNvPr id="104900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9004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900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buFontTx/>
              <a:buNone/>
              <a:defRPr kumimoji="1" noProof="0"/>
            </a:lvl1pPr>
          </a:lstStyle>
          <a:p>
            <a:endParaRPr lang="en-US" altLang="zh-CN">
              <a:solidFill>
                <a:srgbClr val="000066"/>
              </a:solidFill>
            </a:endParaRPr>
          </a:p>
        </p:txBody>
      </p:sp>
      <p:sp>
        <p:nvSpPr>
          <p:cNvPr id="104900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buFontTx/>
              <a:buNone/>
              <a:defRPr kumimoji="1" noProof="0"/>
            </a:lvl1pPr>
          </a:lstStyle>
          <a:p>
            <a:endParaRPr lang="en-US" altLang="zh-CN">
              <a:solidFill>
                <a:srgbClr val="000066"/>
              </a:solidFill>
            </a:endParaRPr>
          </a:p>
        </p:txBody>
      </p:sp>
      <p:sp>
        <p:nvSpPr>
          <p:cNvPr id="104900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100"/>
            </a:lvl1pPr>
          </a:lstStyle>
          <a:p>
            <a:fld id="{F0BBD4B0-E165-44E4-92DC-76BC20BEE63E}" type="slidenum">
              <a:rPr altLang="zh-CN">
                <a:solidFill>
                  <a:srgbClr val="000066"/>
                </a:solidFill>
              </a:rPr>
              <a:t>‹#›</a:t>
            </a:fld>
            <a:endParaRPr lang="zh-CN" altLang="zh-CN">
              <a:solidFill>
                <a:srgbClr val="00006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3" name="竖排标题 1"/>
          <p:cNvSpPr>
            <a:spLocks noGrp="1"/>
          </p:cNvSpPr>
          <p:nvPr>
            <p:ph type="title" orient="vert"/>
          </p:nvPr>
        </p:nvSpPr>
        <p:spPr>
          <a:xfrm>
            <a:off x="6580191" y="2"/>
            <a:ext cx="2168525" cy="60928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984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27" y="2"/>
            <a:ext cx="6354763" cy="60928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98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54D685EB-7900-4757-A4A8-4B5020BBB79F}" type="datetimeFigureOut">
              <a:rPr lang="zh-CN" altLang="en-US">
                <a:solidFill>
                  <a:srgbClr val="000066"/>
                </a:solidFill>
              </a:rPr>
              <a:t>2019/7/3</a:t>
            </a:fld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98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98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14A19291-B901-4C4F-92E3-F383951D8D31}" type="slidenum">
              <a:rPr altLang="en-US">
                <a:solidFill>
                  <a:srgbClr val="000066"/>
                </a:solidFill>
              </a:rPr>
              <a:t>‹#›</a:t>
            </a:fld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4" name="Picture 8" descr="blu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910" y="-12699"/>
            <a:ext cx="918091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7215" name="Picture 9" descr="blu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453189"/>
            <a:ext cx="9144000" cy="4048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</p:pic>
      <p:pic>
        <p:nvPicPr>
          <p:cNvPr id="2097216" name="Picture 10" descr="C:\Users\dukaixin\Desktop\东南大学透明背景白字.png东南大学透明背景白字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04587" y="122238"/>
            <a:ext cx="745331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7217" name="Picture 11" descr="C:\Users\dukaixin\Desktop\7d739880272cf5f8e82494cd2250451c (1)_副本.png7d739880272cf5f8e82494cd2250451c (1)_副本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6628" y="26988"/>
            <a:ext cx="478631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946" name="Text Box 12"/>
          <p:cNvSpPr txBox="1">
            <a:spLocks noChangeArrowheads="1"/>
          </p:cNvSpPr>
          <p:nvPr/>
        </p:nvSpPr>
        <p:spPr bwMode="auto">
          <a:xfrm>
            <a:off x="7858125" y="417515"/>
            <a:ext cx="1943100" cy="207749"/>
          </a:xfrm>
          <a:prstGeom prst="rect">
            <a:avLst/>
          </a:prstGeom>
          <a:noFill/>
          <a:ln>
            <a:noFill/>
          </a:ln>
          <a:effectLst>
            <a:outerShdw sy="50000" kx="2453608" rotWithShape="0">
              <a:schemeClr val="bg2">
                <a:alpha val="50000"/>
              </a:schemeClr>
            </a:outerShdw>
          </a:effec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900">
                <a:solidFill>
                  <a:srgbClr val="FFFF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Southeast University</a:t>
            </a:r>
            <a:endParaRPr kumimoji="1" lang="en-US" altLang="zh-CN" sz="900" dirty="0">
              <a:solidFill>
                <a:srgbClr val="FFFF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48947" name="Text Box 12"/>
          <p:cNvSpPr txBox="1">
            <a:spLocks noChangeArrowheads="1"/>
          </p:cNvSpPr>
          <p:nvPr/>
        </p:nvSpPr>
        <p:spPr bwMode="auto">
          <a:xfrm>
            <a:off x="108348" y="6521451"/>
            <a:ext cx="1150144" cy="253916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66"/>
                </a:solidFill>
              </a:rPr>
              <a:t>Page </a:t>
            </a:r>
            <a:fld id="{D4987213-637B-4EB6-8FD8-2705E26D8DBD}" type="slidenum">
              <a:rPr lang="en-US" altLang="zh-CN" sz="1200">
                <a:solidFill>
                  <a:srgbClr val="000066"/>
                </a:solidFill>
              </a:rPr>
              <a:t>‹#›</a:t>
            </a:fld>
            <a:endParaRPr lang="en-US" altLang="zh-CN" sz="1200" dirty="0">
              <a:solidFill>
                <a:srgbClr val="000066"/>
              </a:solidFill>
            </a:endParaRPr>
          </a:p>
        </p:txBody>
      </p:sp>
      <p:sp>
        <p:nvSpPr>
          <p:cNvPr id="1048948" name="标题 1"/>
          <p:cNvSpPr>
            <a:spLocks noGrp="1"/>
          </p:cNvSpPr>
          <p:nvPr>
            <p:ph type="title"/>
          </p:nvPr>
        </p:nvSpPr>
        <p:spPr>
          <a:xfrm>
            <a:off x="73025" y="0"/>
            <a:ext cx="6804025" cy="7112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949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836614"/>
            <a:ext cx="4171950" cy="5256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950" name="内容占位符 3"/>
          <p:cNvSpPr>
            <a:spLocks noGrp="1"/>
          </p:cNvSpPr>
          <p:nvPr>
            <p:ph sz="half" idx="2"/>
          </p:nvPr>
        </p:nvSpPr>
        <p:spPr>
          <a:xfrm>
            <a:off x="4575176" y="836614"/>
            <a:ext cx="4173538" cy="5256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95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buFontTx/>
              <a:buNone/>
              <a:defRPr kumimoji="1" noProof="0"/>
            </a:lvl1pPr>
          </a:lstStyle>
          <a:p>
            <a:endParaRPr lang="en-US" altLang="zh-CN">
              <a:solidFill>
                <a:srgbClr val="000066"/>
              </a:solidFill>
            </a:endParaRPr>
          </a:p>
        </p:txBody>
      </p:sp>
      <p:sp>
        <p:nvSpPr>
          <p:cNvPr id="104895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buFontTx/>
              <a:buNone/>
              <a:defRPr kumimoji="1" noProof="0"/>
            </a:lvl1pPr>
          </a:lstStyle>
          <a:p>
            <a:endParaRPr lang="en-US" altLang="zh-CN">
              <a:solidFill>
                <a:srgbClr val="000066"/>
              </a:solidFill>
            </a:endParaRPr>
          </a:p>
        </p:txBody>
      </p:sp>
      <p:sp>
        <p:nvSpPr>
          <p:cNvPr id="104895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100"/>
            </a:lvl1pPr>
          </a:lstStyle>
          <a:p>
            <a:fld id="{2E9153A3-6777-4ABF-A901-26F9218681F9}" type="slidenum">
              <a:rPr altLang="zh-CN">
                <a:solidFill>
                  <a:srgbClr val="000066"/>
                </a:solidFill>
              </a:rPr>
              <a:t>‹#›</a:t>
            </a:fld>
            <a:endParaRPr lang="zh-CN" altLang="zh-CN">
              <a:solidFill>
                <a:srgbClr val="00006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5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66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6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104876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2" name="Picture 8" descr="blu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910" y="-12699"/>
            <a:ext cx="918091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7223" name="Picture 9" descr="blu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453189"/>
            <a:ext cx="9144000" cy="4048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</p:pic>
      <p:pic>
        <p:nvPicPr>
          <p:cNvPr id="2097224" name="Picture 10" descr="C:\Users\dukaixin\Desktop\东南大学透明背景白字.png东南大学透明背景白字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04587" y="122238"/>
            <a:ext cx="745331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7225" name="Picture 11" descr="C:\Users\dukaixin\Desktop\7d739880272cf5f8e82494cd2250451c (1)_副本.png7d739880272cf5f8e82494cd2250451c (1)_副本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6628" y="26988"/>
            <a:ext cx="478631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988" name="Text Box 12"/>
          <p:cNvSpPr txBox="1">
            <a:spLocks noChangeArrowheads="1"/>
          </p:cNvSpPr>
          <p:nvPr/>
        </p:nvSpPr>
        <p:spPr bwMode="auto">
          <a:xfrm>
            <a:off x="7858125" y="417515"/>
            <a:ext cx="1943100" cy="207749"/>
          </a:xfrm>
          <a:prstGeom prst="rect">
            <a:avLst/>
          </a:prstGeom>
          <a:noFill/>
          <a:ln>
            <a:noFill/>
          </a:ln>
          <a:effectLst>
            <a:outerShdw sy="50000" kx="2453608" rotWithShape="0">
              <a:schemeClr val="bg2">
                <a:alpha val="50000"/>
              </a:schemeClr>
            </a:outerShdw>
          </a:effec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900">
                <a:solidFill>
                  <a:srgbClr val="FFFF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Southeast University</a:t>
            </a:r>
            <a:endParaRPr kumimoji="1" lang="en-US" altLang="zh-CN" sz="900" dirty="0">
              <a:solidFill>
                <a:srgbClr val="FFFF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48989" name="Text Box 12"/>
          <p:cNvSpPr txBox="1">
            <a:spLocks noChangeArrowheads="1"/>
          </p:cNvSpPr>
          <p:nvPr/>
        </p:nvSpPr>
        <p:spPr bwMode="auto">
          <a:xfrm>
            <a:off x="108348" y="6521451"/>
            <a:ext cx="1150144" cy="253916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66"/>
                </a:solidFill>
              </a:rPr>
              <a:t>Page </a:t>
            </a:r>
            <a:fld id="{0B3D5E9B-DF27-4C56-9C47-34DACB6F0193}" type="slidenum">
              <a:rPr lang="en-US" altLang="zh-CN" sz="1200">
                <a:solidFill>
                  <a:srgbClr val="000066"/>
                </a:solidFill>
              </a:rPr>
              <a:t>‹#›</a:t>
            </a:fld>
            <a:endParaRPr lang="en-US" altLang="zh-CN" sz="1200" dirty="0">
              <a:solidFill>
                <a:srgbClr val="000066"/>
              </a:solidFill>
            </a:endParaRPr>
          </a:p>
        </p:txBody>
      </p:sp>
      <p:sp>
        <p:nvSpPr>
          <p:cNvPr id="1048990" name="标题 1"/>
          <p:cNvSpPr>
            <a:spLocks noGrp="1"/>
          </p:cNvSpPr>
          <p:nvPr>
            <p:ph type="title"/>
          </p:nvPr>
        </p:nvSpPr>
        <p:spPr>
          <a:xfrm>
            <a:off x="73025" y="0"/>
            <a:ext cx="6804025" cy="7112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991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250826" y="836614"/>
            <a:ext cx="8497888" cy="5256212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104899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buFontTx/>
              <a:buNone/>
              <a:defRPr kumimoji="1" noProof="0"/>
            </a:lvl1pPr>
          </a:lstStyle>
          <a:p>
            <a:endParaRPr lang="en-US" altLang="zh-CN">
              <a:solidFill>
                <a:srgbClr val="000066"/>
              </a:solidFill>
            </a:endParaRPr>
          </a:p>
        </p:txBody>
      </p:sp>
      <p:sp>
        <p:nvSpPr>
          <p:cNvPr id="104899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buFontTx/>
              <a:buNone/>
              <a:defRPr kumimoji="1" noProof="0"/>
            </a:lvl1pPr>
          </a:lstStyle>
          <a:p>
            <a:endParaRPr lang="en-US" altLang="zh-CN">
              <a:solidFill>
                <a:srgbClr val="000066"/>
              </a:solidFill>
            </a:endParaRPr>
          </a:p>
        </p:txBody>
      </p:sp>
      <p:sp>
        <p:nvSpPr>
          <p:cNvPr id="104899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100"/>
            </a:lvl1pPr>
          </a:lstStyle>
          <a:p>
            <a:fld id="{BF90087D-A680-41C4-998F-69F6C13B106D}" type="slidenum">
              <a:rPr altLang="zh-CN">
                <a:solidFill>
                  <a:srgbClr val="000066"/>
                </a:solidFill>
              </a:rPr>
              <a:t>‹#›</a:t>
            </a:fld>
            <a:endParaRPr lang="zh-CN" altLang="zh-CN">
              <a:solidFill>
                <a:srgbClr val="00006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内容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0" name="Picture 8" descr="blu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910" y="-12699"/>
            <a:ext cx="918091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7211" name="Picture 9" descr="blu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453189"/>
            <a:ext cx="9144000" cy="4048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</p:pic>
      <p:pic>
        <p:nvPicPr>
          <p:cNvPr id="2097212" name="Picture 10" descr="C:\Users\dukaixin\Desktop\东南大学透明背景白字.png东南大学透明背景白字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04587" y="122238"/>
            <a:ext cx="745331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7213" name="Picture 11" descr="C:\Users\dukaixin\Desktop\7d739880272cf5f8e82494cd2250451c (1)_副本.png7d739880272cf5f8e82494cd2250451c (1)_副本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6628" y="26988"/>
            <a:ext cx="478631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940" name="Text Box 12"/>
          <p:cNvSpPr txBox="1">
            <a:spLocks noChangeArrowheads="1"/>
          </p:cNvSpPr>
          <p:nvPr/>
        </p:nvSpPr>
        <p:spPr bwMode="auto">
          <a:xfrm>
            <a:off x="7858125" y="417515"/>
            <a:ext cx="1943100" cy="207749"/>
          </a:xfrm>
          <a:prstGeom prst="rect">
            <a:avLst/>
          </a:prstGeom>
          <a:noFill/>
          <a:ln>
            <a:noFill/>
          </a:ln>
          <a:effectLst>
            <a:outerShdw sy="50000" kx="2453608" rotWithShape="0">
              <a:schemeClr val="bg2">
                <a:alpha val="50000"/>
              </a:schemeClr>
            </a:outerShdw>
          </a:effec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900">
                <a:solidFill>
                  <a:srgbClr val="FFFF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Southeast University</a:t>
            </a:r>
            <a:endParaRPr kumimoji="1" lang="en-US" altLang="zh-CN" sz="900" dirty="0">
              <a:solidFill>
                <a:srgbClr val="FFFF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48941" name="Text Box 12"/>
          <p:cNvSpPr txBox="1">
            <a:spLocks noChangeArrowheads="1"/>
          </p:cNvSpPr>
          <p:nvPr/>
        </p:nvSpPr>
        <p:spPr bwMode="auto">
          <a:xfrm>
            <a:off x="108348" y="6521451"/>
            <a:ext cx="1150144" cy="253916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66"/>
                </a:solidFill>
              </a:rPr>
              <a:t>Page </a:t>
            </a:r>
            <a:fld id="{775B5421-6DD2-4E87-A15D-5B20BF64E086}" type="slidenum">
              <a:rPr lang="en-US" altLang="zh-CN" sz="1200">
                <a:solidFill>
                  <a:srgbClr val="000066"/>
                </a:solidFill>
              </a:rPr>
              <a:t>‹#›</a:t>
            </a:fld>
            <a:endParaRPr lang="en-US" altLang="zh-CN" sz="1200" dirty="0">
              <a:solidFill>
                <a:srgbClr val="000066"/>
              </a:solidFill>
            </a:endParaRPr>
          </a:p>
        </p:txBody>
      </p:sp>
      <p:sp>
        <p:nvSpPr>
          <p:cNvPr id="1048942" name="内容占位符 1"/>
          <p:cNvSpPr>
            <a:spLocks noGrp="1"/>
          </p:cNvSpPr>
          <p:nvPr>
            <p:ph/>
          </p:nvPr>
        </p:nvSpPr>
        <p:spPr>
          <a:xfrm>
            <a:off x="685800" y="768349"/>
            <a:ext cx="7772400" cy="532765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943" name="日期占位符 2"/>
          <p:cNvSpPr>
            <a:spLocks noGrp="1"/>
          </p:cNvSpPr>
          <p:nvPr>
            <p:ph type="dt" sz="half" idx="10"/>
          </p:nvPr>
        </p:nvSpPr>
        <p:spPr>
          <a:xfrm>
            <a:off x="665560" y="6367463"/>
            <a:ext cx="1905000" cy="457200"/>
          </a:xfrm>
        </p:spPr>
        <p:txBody>
          <a:bodyPr/>
          <a:lstStyle/>
          <a:p>
            <a:fld id="{2BDD15A9-939C-4ED8-AE69-5EA1C1FFE93E}" type="datetimeFigureOut">
              <a:rPr lang="zh-CN" altLang="en-US">
                <a:solidFill>
                  <a:srgbClr val="000066"/>
                </a:solidFill>
              </a:rPr>
              <a:t>2019/7/3</a:t>
            </a:fld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94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03960" y="6367463"/>
            <a:ext cx="2895600" cy="457200"/>
          </a:xfrm>
        </p:spPr>
        <p:txBody>
          <a:bodyPr/>
          <a:lstStyle/>
          <a:p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94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32960" y="6367463"/>
            <a:ext cx="1905000" cy="457200"/>
          </a:xfrm>
        </p:spPr>
        <p:txBody>
          <a:bodyPr/>
          <a:lstStyle/>
          <a:p>
            <a:fld id="{DB85EA16-F709-4D4B-A440-22CA61E3B592}" type="slidenum">
              <a:rPr altLang="en-US">
                <a:solidFill>
                  <a:srgbClr val="000066"/>
                </a:solidFill>
              </a:rPr>
              <a:t>‹#›</a:t>
            </a:fld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标题，文本与两项内容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8" name="Picture 8" descr="blu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910" y="-12699"/>
            <a:ext cx="918091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7219" name="Picture 9" descr="blu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453189"/>
            <a:ext cx="9144000" cy="4048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</p:pic>
      <p:pic>
        <p:nvPicPr>
          <p:cNvPr id="2097220" name="Picture 10" descr="C:\Users\dukaixin\Desktop\东南大学透明背景白字.png东南大学透明背景白字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04587" y="122238"/>
            <a:ext cx="745331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7221" name="Picture 11" descr="C:\Users\dukaixin\Desktop\7d739880272cf5f8e82494cd2250451c (1)_副本.png7d739880272cf5f8e82494cd2250451c (1)_副本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6628" y="26988"/>
            <a:ext cx="478631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960" name="Text Box 12"/>
          <p:cNvSpPr txBox="1">
            <a:spLocks noChangeArrowheads="1"/>
          </p:cNvSpPr>
          <p:nvPr/>
        </p:nvSpPr>
        <p:spPr bwMode="auto">
          <a:xfrm>
            <a:off x="7858125" y="417515"/>
            <a:ext cx="1943100" cy="207749"/>
          </a:xfrm>
          <a:prstGeom prst="rect">
            <a:avLst/>
          </a:prstGeom>
          <a:noFill/>
          <a:ln>
            <a:noFill/>
          </a:ln>
          <a:effectLst>
            <a:outerShdw sy="50000" kx="2453608" rotWithShape="0">
              <a:schemeClr val="bg2">
                <a:alpha val="50000"/>
              </a:schemeClr>
            </a:outerShdw>
          </a:effec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900">
                <a:solidFill>
                  <a:srgbClr val="FFFF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Southeast University</a:t>
            </a:r>
            <a:endParaRPr kumimoji="1" lang="en-US" altLang="zh-CN" sz="900" dirty="0">
              <a:solidFill>
                <a:srgbClr val="FFFF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48961" name="Text Box 12"/>
          <p:cNvSpPr txBox="1">
            <a:spLocks noChangeArrowheads="1"/>
          </p:cNvSpPr>
          <p:nvPr/>
        </p:nvSpPr>
        <p:spPr bwMode="auto">
          <a:xfrm>
            <a:off x="108348" y="6521451"/>
            <a:ext cx="1150144" cy="253916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66"/>
                </a:solidFill>
              </a:rPr>
              <a:t>Page </a:t>
            </a:r>
            <a:fld id="{9F371501-D92D-4320-84AE-4F982F637890}" type="slidenum">
              <a:rPr lang="en-US" altLang="zh-CN" sz="1200">
                <a:solidFill>
                  <a:srgbClr val="000066"/>
                </a:solidFill>
              </a:rPr>
              <a:t>‹#›</a:t>
            </a:fld>
            <a:endParaRPr lang="en-US" altLang="zh-CN" sz="1200" dirty="0">
              <a:solidFill>
                <a:srgbClr val="000066"/>
              </a:solidFill>
            </a:endParaRPr>
          </a:p>
        </p:txBody>
      </p:sp>
      <p:sp>
        <p:nvSpPr>
          <p:cNvPr id="1048962" name="标题 1"/>
          <p:cNvSpPr>
            <a:spLocks noGrp="1"/>
          </p:cNvSpPr>
          <p:nvPr>
            <p:ph type="title"/>
          </p:nvPr>
        </p:nvSpPr>
        <p:spPr>
          <a:xfrm>
            <a:off x="685800" y="768351"/>
            <a:ext cx="77724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96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96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96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966" name="日期占位符 5"/>
          <p:cNvSpPr>
            <a:spLocks noGrp="1"/>
          </p:cNvSpPr>
          <p:nvPr>
            <p:ph type="dt" sz="half" idx="10"/>
          </p:nvPr>
        </p:nvSpPr>
        <p:spPr>
          <a:xfrm>
            <a:off x="665560" y="6367463"/>
            <a:ext cx="1905000" cy="457200"/>
          </a:xfrm>
        </p:spPr>
        <p:txBody>
          <a:bodyPr/>
          <a:lstStyle>
            <a:lvl1pPr fontAlgn="base">
              <a:buFontTx/>
              <a:buNone/>
              <a:defRPr kumimoji="1" noProof="0"/>
            </a:lvl1pPr>
          </a:lstStyle>
          <a:p>
            <a:endParaRPr lang="en-US" altLang="zh-CN">
              <a:solidFill>
                <a:srgbClr val="000066"/>
              </a:solidFill>
            </a:endParaRPr>
          </a:p>
        </p:txBody>
      </p:sp>
      <p:sp>
        <p:nvSpPr>
          <p:cNvPr id="104896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03960" y="6367463"/>
            <a:ext cx="2895600" cy="457200"/>
          </a:xfrm>
        </p:spPr>
        <p:txBody>
          <a:bodyPr/>
          <a:lstStyle>
            <a:lvl1pPr fontAlgn="base">
              <a:buFontTx/>
              <a:buNone/>
              <a:defRPr kumimoji="1" noProof="0"/>
            </a:lvl1pPr>
          </a:lstStyle>
          <a:p>
            <a:endParaRPr lang="en-US" altLang="zh-CN">
              <a:solidFill>
                <a:srgbClr val="000066"/>
              </a:solidFill>
            </a:endParaRPr>
          </a:p>
        </p:txBody>
      </p:sp>
      <p:sp>
        <p:nvSpPr>
          <p:cNvPr id="104896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32960" y="6367463"/>
            <a:ext cx="1905000" cy="457200"/>
          </a:xfrm>
        </p:spPr>
        <p:txBody>
          <a:bodyPr/>
          <a:lstStyle>
            <a:lvl1pPr algn="r">
              <a:defRPr sz="1100"/>
            </a:lvl1pPr>
          </a:lstStyle>
          <a:p>
            <a:fld id="{98DC6ED7-B9F4-4C78-8FB4-74051039FD2B}" type="slidenum">
              <a:rPr altLang="zh-CN">
                <a:solidFill>
                  <a:srgbClr val="000066"/>
                </a:solidFill>
              </a:rPr>
              <a:t>‹#›</a:t>
            </a:fld>
            <a:endParaRPr lang="zh-CN" altLang="zh-CN">
              <a:solidFill>
                <a:srgbClr val="00006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1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62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06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9F1-1245-457E-AD2D-A0801D5DA44D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104906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1471-E167-40CC-9C57-27B9FE4A0A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3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3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9F1-1245-457E-AD2D-A0801D5DA44D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104903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3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1471-E167-40CC-9C57-27B9FE4A0A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6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67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4906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9F1-1245-457E-AD2D-A0801D5DA44D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104906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7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1471-E167-40CC-9C57-27B9FE4A0A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51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52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905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9F1-1245-457E-AD2D-A0801D5DA44D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104905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5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1471-E167-40CC-9C57-27B9FE4A0A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4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4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4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4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4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9F1-1245-457E-AD2D-A0801D5DA44D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104904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4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1471-E167-40CC-9C57-27B9FE4A0A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1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9F1-1245-457E-AD2D-A0801D5DA44D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104902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2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1471-E167-40CC-9C57-27B9FE4A0A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9F1-1245-457E-AD2D-A0801D5DA44D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104902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1471-E167-40CC-9C57-27B9FE4A0A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6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77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8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535116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79" name="内容占位符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0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1048781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8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6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37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38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3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9F1-1245-457E-AD2D-A0801D5DA44D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104904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4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1471-E167-40CC-9C57-27B9FE4A0A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2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902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2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9F1-1245-457E-AD2D-A0801D5DA44D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104902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2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1471-E167-40CC-9C57-27B9FE4A0A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57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5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9F1-1245-457E-AD2D-A0801D5DA44D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104905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6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1471-E167-40CC-9C57-27B9FE4A0A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3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14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1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9F1-1245-457E-AD2D-A0801D5DA44D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104901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1471-E167-40CC-9C57-27B9FE4A0A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104878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8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104879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9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6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17" name="内容占位符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18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1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104882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2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0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01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802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0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104880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0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29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image" Target="../media/image9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34" tIns="45717" rIns="91434" bIns="45717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0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61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104876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76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Picture 8" descr="blue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-36910" y="-12698"/>
            <a:ext cx="918091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822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2628" y="1"/>
            <a:ext cx="6804422" cy="711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4" tIns="45717" rIns="91434" bIns="45717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48823" name="Rectangle 4"/>
          <p:cNvSpPr>
            <a:spLocks noGrp="1" noChangeArrowheads="1"/>
          </p:cNvSpPr>
          <p:nvPr>
            <p:ph type="body" idx="9"/>
          </p:nvPr>
        </p:nvSpPr>
        <p:spPr bwMode="auto">
          <a:xfrm>
            <a:off x="251223" y="836614"/>
            <a:ext cx="8497490" cy="5256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4" tIns="45717" rIns="91434" bIns="45717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24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3850" y="6381753"/>
            <a:ext cx="2133600" cy="4762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4" tIns="45717" rIns="91434" bIns="45717" numCol="1" anchor="t" anchorCtr="0" compatLnSpc="1"/>
          <a:lstStyle>
            <a:lvl1pPr eaLnBrk="1" fontAlgn="auto" hangingPunct="1">
              <a:buFont typeface="Arial" panose="020B0604020202020204" pitchFamily="34" charset="0"/>
              <a:buNone/>
              <a:defRPr sz="1400" b="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55770651-785E-4115-806D-D4C4C401441A}" type="datetimeFigureOut">
              <a:rPr lang="zh-CN" altLang="en-US">
                <a:solidFill>
                  <a:srgbClr val="000066"/>
                </a:solidFill>
              </a:rPr>
              <a:t>2019/7/3</a:t>
            </a:fld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825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279" y="6524627"/>
            <a:ext cx="2895600" cy="3333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4" tIns="45717" rIns="91434" bIns="45717" numCol="1" anchor="t" anchorCtr="0" compatLnSpc="1"/>
          <a:lstStyle>
            <a:lvl1pPr algn="ctr" eaLnBrk="1" fontAlgn="auto" hangingPunct="1">
              <a:buFont typeface="Arial" panose="020B0604020202020204" pitchFamily="34" charset="0"/>
              <a:buNone/>
              <a:defRPr sz="1400" b="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82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291" y="6381753"/>
            <a:ext cx="2133600" cy="4762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4" tIns="45717" rIns="91434" bIns="45717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noProof="1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0B60774-DF34-48D1-8A30-0115294121AF}" type="slidenum">
              <a:rPr altLang="en-US">
                <a:solidFill>
                  <a:srgbClr val="000066"/>
                </a:solidFill>
              </a:rPr>
              <a:t>‹#›</a:t>
            </a:fld>
            <a:endParaRPr lang="zh-CN" altLang="en-US">
              <a:solidFill>
                <a:srgbClr val="000066"/>
              </a:solidFill>
            </a:endParaRPr>
          </a:p>
        </p:txBody>
      </p:sp>
      <p:pic>
        <p:nvPicPr>
          <p:cNvPr id="2097179" name="Picture 9" descr="blue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0" y="6453191"/>
            <a:ext cx="9144000" cy="4048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</p:pic>
      <p:pic>
        <p:nvPicPr>
          <p:cNvPr id="2097180" name="Picture 10" descr="C:\Users\dukaixin\Desktop\东南大学透明背景白字.png东南大学透明背景白字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8104590" y="122239"/>
            <a:ext cx="745331" cy="29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7181" name="Picture 11" descr="C:\Users\dukaixin\Desktop\7d739880272cf5f8e82494cd2250451c (1)_副本.png7d739880272cf5f8e82494cd2250451c (1)_副本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7286630" y="26988"/>
            <a:ext cx="478631" cy="63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827" name="Text Box 12"/>
          <p:cNvSpPr txBox="1">
            <a:spLocks noChangeArrowheads="1"/>
          </p:cNvSpPr>
          <p:nvPr/>
        </p:nvSpPr>
        <p:spPr bwMode="auto">
          <a:xfrm>
            <a:off x="7858125" y="417517"/>
            <a:ext cx="1943100" cy="276993"/>
          </a:xfrm>
          <a:prstGeom prst="rect">
            <a:avLst/>
          </a:prstGeom>
          <a:noFill/>
          <a:ln>
            <a:noFill/>
          </a:ln>
          <a:effectLst>
            <a:outerShdw sy="50000" kx="2453608" rotWithShape="0">
              <a:schemeClr val="bg2">
                <a:alpha val="50000"/>
              </a:schemeClr>
            </a:outerShdw>
          </a:effectLst>
        </p:spPr>
        <p:txBody>
          <a:bodyPr lIns="91434" tIns="45717" rIns="91434" bIns="45717">
            <a:spAutoFit/>
          </a:bodyPr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FFFF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Southeast University</a:t>
            </a:r>
          </a:p>
        </p:txBody>
      </p:sp>
      <p:sp>
        <p:nvSpPr>
          <p:cNvPr id="1048828" name="Text Box 12"/>
          <p:cNvSpPr txBox="1">
            <a:spLocks noChangeArrowheads="1"/>
          </p:cNvSpPr>
          <p:nvPr/>
        </p:nvSpPr>
        <p:spPr bwMode="auto">
          <a:xfrm>
            <a:off x="108348" y="6521452"/>
            <a:ext cx="1150144" cy="338548"/>
          </a:xfrm>
          <a:prstGeom prst="rect">
            <a:avLst/>
          </a:prstGeom>
          <a:noFill/>
          <a:ln>
            <a:noFill/>
          </a:ln>
        </p:spPr>
        <p:txBody>
          <a:bodyPr lIns="91434" tIns="45717" rIns="91434" bIns="45717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0066"/>
                </a:solidFill>
              </a:rPr>
              <a:t>Page </a:t>
            </a:r>
            <a:fld id="{8BC64EFA-7A08-4BD1-8EB0-ECBC45E70AC9}" type="slidenum">
              <a:rPr lang="en-US" altLang="zh-CN" sz="1600" dirty="0">
                <a:solidFill>
                  <a:srgbClr val="000066"/>
                </a:solidFill>
              </a:rPr>
              <a:t>‹#›</a:t>
            </a:fld>
            <a:endParaRPr lang="en-US" altLang="zh-CN" sz="1600" dirty="0">
              <a:solidFill>
                <a:srgbClr val="00006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anose="05000000000000000000" pitchFamily="2" charset="2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anose="05000000000000000000" pitchFamily="2" charset="2"/>
        <a:defRPr sz="2800">
          <a:solidFill>
            <a:srgbClr val="000000"/>
          </a:solidFill>
          <a:latin typeface="+mn-lt"/>
          <a:ea typeface="+mn-ea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anose="05000000000000000000" pitchFamily="2" charset="2"/>
        <a:defRPr sz="2400">
          <a:solidFill>
            <a:srgbClr val="000000"/>
          </a:solidFill>
          <a:latin typeface="+mn-lt"/>
          <a:ea typeface="+mn-ea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anose="05000000000000000000" pitchFamily="2" charset="2"/>
        <a:defRPr sz="2000">
          <a:solidFill>
            <a:srgbClr val="000000"/>
          </a:solidFill>
          <a:latin typeface="+mn-lt"/>
          <a:ea typeface="+mn-ea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anose="05000000000000000000" pitchFamily="2" charset="2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anose="05000000000000000000" pitchFamily="2" charset="2"/>
        <a:buChar char="n"/>
        <a:defRPr sz="2000" b="1">
          <a:solidFill>
            <a:srgbClr val="00006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anose="05000000000000000000" pitchFamily="2" charset="2"/>
        <a:buChar char="n"/>
        <a:defRPr sz="2000" b="1">
          <a:solidFill>
            <a:srgbClr val="00006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anose="05000000000000000000" pitchFamily="2" charset="2"/>
        <a:buChar char="n"/>
        <a:defRPr sz="2000" b="1">
          <a:solidFill>
            <a:srgbClr val="00006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anose="05000000000000000000" pitchFamily="2" charset="2"/>
        <a:buChar char="n"/>
        <a:defRPr sz="2000" b="1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8" descr="blue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-36910" y="-12699"/>
            <a:ext cx="918091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576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2628" y="0"/>
            <a:ext cx="6804422" cy="711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48577" name="Rectangle 4"/>
          <p:cNvSpPr>
            <a:spLocks noGrp="1" noChangeArrowheads="1"/>
          </p:cNvSpPr>
          <p:nvPr>
            <p:ph type="body" idx="9"/>
          </p:nvPr>
        </p:nvSpPr>
        <p:spPr bwMode="auto">
          <a:xfrm>
            <a:off x="251223" y="836614"/>
            <a:ext cx="8497490" cy="5256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7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3850" y="6381749"/>
            <a:ext cx="2133600" cy="4762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eaLnBrk="1" fontAlgn="auto" hangingPunct="1">
              <a:buFont typeface="Arial" panose="020B0604020202020204" pitchFamily="34" charset="0"/>
              <a:buNone/>
              <a:defRPr sz="1100" b="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defTabSz="914400">
              <a:spcBef>
                <a:spcPct val="0"/>
              </a:spcBef>
              <a:spcAft>
                <a:spcPct val="0"/>
              </a:spcAft>
            </a:pPr>
            <a:fld id="{55770651-785E-4115-806D-D4C4C401441A}" type="datetimeFigureOut">
              <a:rPr lang="zh-CN" altLang="en-US">
                <a:solidFill>
                  <a:srgbClr val="000066"/>
                </a:solidFill>
              </a:rPr>
              <a:t>2019/7/3</a:t>
            </a:fld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57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279" y="6524629"/>
            <a:ext cx="2895600" cy="333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algn="ctr" eaLnBrk="1" fontAlgn="auto" hangingPunct="1">
              <a:buFont typeface="Arial" panose="020B0604020202020204" pitchFamily="34" charset="0"/>
              <a:buNone/>
              <a:defRPr sz="1100" b="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defTabSz="91440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4858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291" y="6381749"/>
            <a:ext cx="2133600" cy="4762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noProof="1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E0B60774-DF34-48D1-8A30-0115294121AF}" type="slidenum">
              <a:rPr altLang="en-US">
                <a:solidFill>
                  <a:srgbClr val="000066"/>
                </a:solidFill>
              </a:rPr>
              <a:t>‹#›</a:t>
            </a:fld>
            <a:endParaRPr lang="zh-CN" altLang="en-US">
              <a:solidFill>
                <a:srgbClr val="000066"/>
              </a:solidFill>
            </a:endParaRPr>
          </a:p>
        </p:txBody>
      </p:sp>
      <p:pic>
        <p:nvPicPr>
          <p:cNvPr id="2097153" name="Picture 9" descr="blue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0" y="6453189"/>
            <a:ext cx="9144000" cy="4048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</p:pic>
      <p:pic>
        <p:nvPicPr>
          <p:cNvPr id="2097154" name="Picture 10" descr="C:\Users\dukaixin\Desktop\东南大学透明背景白字.png东南大学透明背景白字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8104587" y="122238"/>
            <a:ext cx="745331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7155" name="Picture 11" descr="C:\Users\dukaixin\Desktop\7d739880272cf5f8e82494cd2250451c (1)_副本.png7d739880272cf5f8e82494cd2250451c (1)_副本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286628" y="26988"/>
            <a:ext cx="478631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581" name="Text Box 12"/>
          <p:cNvSpPr txBox="1">
            <a:spLocks noChangeArrowheads="1"/>
          </p:cNvSpPr>
          <p:nvPr/>
        </p:nvSpPr>
        <p:spPr bwMode="auto">
          <a:xfrm>
            <a:off x="7858125" y="417515"/>
            <a:ext cx="1943100" cy="207749"/>
          </a:xfrm>
          <a:prstGeom prst="rect">
            <a:avLst/>
          </a:prstGeom>
          <a:noFill/>
          <a:ln>
            <a:noFill/>
          </a:ln>
          <a:effectLst>
            <a:outerShdw sy="50000" kx="2453608" rotWithShape="0">
              <a:schemeClr val="bg2">
                <a:alpha val="50000"/>
              </a:schemeClr>
            </a:outerShdw>
          </a:effec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900">
                <a:solidFill>
                  <a:srgbClr val="FFFF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Southeast University</a:t>
            </a:r>
            <a:endParaRPr kumimoji="1" lang="en-US" altLang="zh-CN" sz="900" dirty="0">
              <a:solidFill>
                <a:srgbClr val="FFFF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48582" name="Text Box 12"/>
          <p:cNvSpPr txBox="1">
            <a:spLocks noChangeArrowheads="1"/>
          </p:cNvSpPr>
          <p:nvPr/>
        </p:nvSpPr>
        <p:spPr bwMode="auto">
          <a:xfrm>
            <a:off x="108348" y="6521451"/>
            <a:ext cx="1150144" cy="253916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66"/>
                </a:solidFill>
              </a:rPr>
              <a:t>Page </a:t>
            </a:r>
            <a:fld id="{8BC64EFA-7A08-4BD1-8EB0-ECBC45E70AC9}" type="slidenum">
              <a:rPr lang="en-US" altLang="zh-CN" sz="1200">
                <a:solidFill>
                  <a:srgbClr val="000066"/>
                </a:solidFill>
              </a:rPr>
              <a:t>‹#›</a:t>
            </a:fld>
            <a:endParaRPr lang="en-US" altLang="zh-CN" sz="1200" dirty="0">
              <a:solidFill>
                <a:srgbClr val="00006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342900" algn="r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685800" algn="r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028700" algn="r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371600" algn="r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anose="05000000000000000000" pitchFamily="2" charset="2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342900"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anose="05000000000000000000" pitchFamily="2" charset="2"/>
        <a:defRPr sz="2100">
          <a:solidFill>
            <a:srgbClr val="000000"/>
          </a:solidFill>
          <a:latin typeface="+mn-lt"/>
          <a:ea typeface="+mn-ea"/>
        </a:defRPr>
      </a:lvl2pPr>
      <a:lvl3pPr marL="685800"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anose="05000000000000000000" pitchFamily="2" charset="2"/>
        <a:defRPr sz="1800">
          <a:solidFill>
            <a:srgbClr val="000000"/>
          </a:solidFill>
          <a:latin typeface="+mn-lt"/>
          <a:ea typeface="+mn-ea"/>
        </a:defRPr>
      </a:lvl3pPr>
      <a:lvl4pPr marL="1028700"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anose="05000000000000000000" pitchFamily="2" charset="2"/>
        <a:defRPr sz="1500">
          <a:solidFill>
            <a:srgbClr val="000000"/>
          </a:solidFill>
          <a:latin typeface="+mn-lt"/>
          <a:ea typeface="+mn-ea"/>
        </a:defRPr>
      </a:lvl4pPr>
      <a:lvl5pPr marL="1371600"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anose="05000000000000000000" pitchFamily="2" charset="2"/>
        <a:defRPr sz="1500">
          <a:solidFill>
            <a:srgbClr val="000000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anose="05000000000000000000" pitchFamily="2" charset="2"/>
        <a:buChar char="n"/>
        <a:defRPr sz="1500" b="1">
          <a:solidFill>
            <a:srgbClr val="000066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anose="05000000000000000000" pitchFamily="2" charset="2"/>
        <a:buChar char="n"/>
        <a:defRPr sz="1500" b="1">
          <a:solidFill>
            <a:srgbClr val="000066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anose="05000000000000000000" pitchFamily="2" charset="2"/>
        <a:buChar char="n"/>
        <a:defRPr sz="1500" b="1">
          <a:solidFill>
            <a:srgbClr val="000066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anose="05000000000000000000" pitchFamily="2" charset="2"/>
        <a:buChar char="n"/>
        <a:defRPr sz="1500" b="1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8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09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10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9A9F1-1245-457E-AD2D-A0801D5DA44D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10490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90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01471-E167-40CC-9C57-27B9FE4A0A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3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33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34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35.png"/><Relationship Id="rId5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40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1.png"/><Relationship Id="rId5" Type="http://schemas.openxmlformats.org/officeDocument/2006/relationships/image" Target="../media/image36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extBox 2"/>
          <p:cNvSpPr txBox="1">
            <a:spLocks noChangeArrowheads="1"/>
          </p:cNvSpPr>
          <p:nvPr/>
        </p:nvSpPr>
        <p:spPr bwMode="auto">
          <a:xfrm>
            <a:off x="5091113" y="4105275"/>
            <a:ext cx="4572000" cy="1263164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>
            <a:spAutoFit/>
          </a:bodyPr>
          <a:lstStyle>
            <a:lvl1pPr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defRPr sz="3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685800" eaLnBrk="1" hangingPunct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汇  报  人：王彦泽 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174115</a:t>
            </a:r>
          </a:p>
          <a:p>
            <a:pPr defTabSz="685800" eaLnBrk="1" hangingPunct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指导导师：罗军舟教授</a:t>
            </a:r>
            <a:endParaRPr lang="en-US" altLang="zh-CN" sz="1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 eaLnBrk="1" hangingPunct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汇报时间：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日</a:t>
            </a:r>
            <a:endParaRPr lang="en-US" altLang="zh-CN" sz="1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0" name="标题 4"/>
          <p:cNvSpPr>
            <a:spLocks noGrp="1"/>
          </p:cNvSpPr>
          <p:nvPr>
            <p:ph type="ctrTitle"/>
          </p:nvPr>
        </p:nvSpPr>
        <p:spPr>
          <a:xfrm>
            <a:off x="0" y="1556792"/>
            <a:ext cx="9144000" cy="1470025"/>
          </a:xfrm>
        </p:spPr>
        <p:txBody>
          <a:bodyPr/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zh-CN" altLang="zh-CN" sz="4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面向超深神经网络训练的动态GPU</a:t>
            </a:r>
            <a:br>
              <a:rPr lang="zh-CN" altLang="zh-CN" sz="4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zh-CN" sz="4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显存管理系统的设计与实现</a:t>
            </a:r>
          </a:p>
        </p:txBody>
      </p:sp>
      <p:sp>
        <p:nvSpPr>
          <p:cNvPr id="1048631" name="椭圆 7"/>
          <p:cNvSpPr/>
          <p:nvPr/>
        </p:nvSpPr>
        <p:spPr bwMode="auto">
          <a:xfrm>
            <a:off x="7164288" y="0"/>
            <a:ext cx="720080" cy="692696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5560" y="6453505"/>
            <a:ext cx="720090" cy="360045"/>
          </a:xfrm>
          <a:prstGeom prst="roundRect">
            <a:avLst/>
          </a:prstGeom>
          <a:solidFill>
            <a:srgbClr val="4353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Page1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11200"/>
            <a:ext cx="9144000" cy="5742136"/>
          </a:xfrm>
          <a:prstGeom prst="rect">
            <a:avLst/>
          </a:prstGeom>
          <a:noFill/>
        </p:spPr>
      </p:pic>
      <p:sp>
        <p:nvSpPr>
          <p:cNvPr id="10486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2" name="椭圆 41"/>
          <p:cNvSpPr/>
          <p:nvPr/>
        </p:nvSpPr>
        <p:spPr bwMode="auto">
          <a:xfrm>
            <a:off x="7164288" y="0"/>
            <a:ext cx="720080" cy="692696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613" name="文本占位符 1"/>
          <p:cNvSpPr txBox="1"/>
          <p:nvPr/>
        </p:nvSpPr>
        <p:spPr>
          <a:xfrm>
            <a:off x="0" y="1909445"/>
            <a:ext cx="2034000" cy="1594800"/>
          </a:xfrm>
          <a:prstGeom prst="rect">
            <a:avLst/>
          </a:prstGeom>
          <a:solidFill>
            <a:srgbClr val="6EA0B0">
              <a:lumMod val="75000"/>
            </a:srgb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1" lang="en-US" altLang="zh-CN" sz="8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02</a:t>
            </a:r>
            <a:endParaRPr kumimoji="1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48614" name="文本占位符 2"/>
          <p:cNvSpPr txBox="1"/>
          <p:nvPr/>
        </p:nvSpPr>
        <p:spPr>
          <a:xfrm>
            <a:off x="2517140" y="2100580"/>
            <a:ext cx="7041515" cy="1403350"/>
          </a:xfrm>
          <a:prstGeom prst="rect">
            <a:avLst/>
          </a:prstGeom>
          <a:noFill/>
        </p:spPr>
        <p:txBody>
          <a:bodyPr anchor="t"/>
          <a:lstStyle/>
          <a:p>
            <a:pPr lvl="0" defTabSz="914400">
              <a:spcBef>
                <a:spcPts val="1000"/>
              </a:spcBef>
            </a:pPr>
            <a:r>
              <a:rPr kumimoji="1" lang="zh-CN" altLang="en-US" sz="7200" dirty="0">
                <a:solidFill>
                  <a:srgbClr val="6EA0B0">
                    <a:lumMod val="75000"/>
                  </a:srgb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  <a:latin typeface="Franklin Gothic Book" panose="020B0503020102020204"/>
                <a:ea typeface="黑体" panose="02010609060101010101" pitchFamily="49" charset="-122"/>
              </a:rPr>
              <a:t>研究目标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35560" y="6453505"/>
            <a:ext cx="720090" cy="360045"/>
          </a:xfrm>
          <a:prstGeom prst="roundRect">
            <a:avLst/>
          </a:prstGeom>
          <a:solidFill>
            <a:srgbClr val="4353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Page10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11200"/>
            <a:ext cx="9144000" cy="5742136"/>
          </a:xfrm>
          <a:prstGeom prst="rect">
            <a:avLst/>
          </a:prstGeom>
          <a:noFill/>
        </p:spPr>
      </p:pic>
      <p:sp>
        <p:nvSpPr>
          <p:cNvPr id="10486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研究目标</a:t>
            </a:r>
          </a:p>
        </p:txBody>
      </p:sp>
      <p:sp>
        <p:nvSpPr>
          <p:cNvPr id="1048616" name="椭圆 41"/>
          <p:cNvSpPr/>
          <p:nvPr/>
        </p:nvSpPr>
        <p:spPr bwMode="auto">
          <a:xfrm>
            <a:off x="7164288" y="0"/>
            <a:ext cx="720080" cy="692696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617" name="TextBox 39"/>
          <p:cNvSpPr txBox="1"/>
          <p:nvPr/>
        </p:nvSpPr>
        <p:spPr>
          <a:xfrm>
            <a:off x="1115616" y="836712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研究目标</a:t>
            </a:r>
          </a:p>
        </p:txBody>
      </p:sp>
      <p:sp>
        <p:nvSpPr>
          <p:cNvPr id="1048618" name="椭圆 47"/>
          <p:cNvSpPr/>
          <p:nvPr/>
        </p:nvSpPr>
        <p:spPr>
          <a:xfrm>
            <a:off x="693089" y="873238"/>
            <a:ext cx="388547" cy="388547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2522855" y="2459990"/>
            <a:ext cx="6276340" cy="1938020"/>
          </a:xfrm>
          <a:prstGeom prst="rect">
            <a:avLst/>
          </a:prstGeom>
          <a:noFill/>
          <a:ln w="22225">
            <a:solidFill>
              <a:srgbClr val="4D668E"/>
            </a:solidFill>
          </a:ln>
        </p:spPr>
        <p:txBody>
          <a:bodyPr wrap="square">
            <a:spAutoFit/>
          </a:bodyPr>
          <a:lstStyle/>
          <a:p>
            <a:pPr indent="0" algn="just" fontAlgn="auto"/>
            <a:r>
              <a:rPr lang="zh-CN" sz="2000" dirty="0">
                <a:ea typeface="黑体" panose="02010609060101010101" pitchFamily="49" charset="-122"/>
              </a:rPr>
              <a:t>1）</a:t>
            </a:r>
            <a:r>
              <a:rPr 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通过分析网络结构，计算网络模型中各层与中间结果的</a:t>
            </a:r>
            <a:r>
              <a:rPr lang="zh-CN" sz="2000" dirty="0">
                <a:solidFill>
                  <a:srgbClr val="4C638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数据依赖关系</a:t>
            </a:r>
            <a:r>
              <a:rPr 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indent="0" algn="just" fontAlgn="auto"/>
            <a:r>
              <a:rPr lang="zh-CN" sz="2000" dirty="0">
                <a:ea typeface="黑体" panose="02010609060101010101" pitchFamily="49" charset="-122"/>
              </a:rPr>
              <a:t>2）</a:t>
            </a:r>
            <a:r>
              <a:rPr 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通过对影响超深神经网络训练效率的资源进行</a:t>
            </a:r>
            <a:r>
              <a:rPr lang="zh-CN" sz="2000" dirty="0">
                <a:solidFill>
                  <a:srgbClr val="7494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建模</a:t>
            </a:r>
            <a:r>
              <a:rPr 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sz="2000" dirty="0">
                <a:solidFill>
                  <a:srgbClr val="4C638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量化</a:t>
            </a:r>
            <a:r>
              <a:rPr 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训练过程并确定</a:t>
            </a:r>
            <a:r>
              <a:rPr lang="zh-CN" sz="2000" dirty="0">
                <a:solidFill>
                  <a:srgbClr val="4C638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限制条件</a:t>
            </a:r>
            <a:r>
              <a:rPr 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indent="0" algn="just" fontAlgn="auto"/>
            <a:r>
              <a:rPr lang="zh-CN" sz="2000" dirty="0">
                <a:ea typeface="黑体" panose="02010609060101010101" pitchFamily="49" charset="-122"/>
              </a:rPr>
              <a:t>3）</a:t>
            </a:r>
            <a:r>
              <a:rPr 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结合数据依赖关系和限制条件，并根据神经网络训      练特征确定</a:t>
            </a:r>
            <a:r>
              <a:rPr lang="zh-CN" sz="2000" dirty="0">
                <a:solidFill>
                  <a:srgbClr val="4C638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显存</a:t>
            </a:r>
            <a:r>
              <a:rPr lang="zh-CN" sz="2000" dirty="0">
                <a:solidFill>
                  <a:srgbClr val="4C638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—内</a:t>
            </a:r>
            <a:r>
              <a:rPr lang="zh-CN" sz="2000" dirty="0">
                <a:solidFill>
                  <a:srgbClr val="4C638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存卸载预取</a:t>
            </a:r>
            <a:r>
              <a:rPr 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方案</a:t>
            </a:r>
            <a:r>
              <a:rPr lang="zh-CN" sz="2000" dirty="0">
                <a:ea typeface="宋体" panose="02010600030101010101" pitchFamily="2" charset="-122"/>
              </a:rPr>
              <a:t>。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2522855" y="1532890"/>
            <a:ext cx="6276975" cy="706755"/>
          </a:xfrm>
          <a:prstGeom prst="rect">
            <a:avLst/>
          </a:prstGeom>
          <a:noFill/>
          <a:ln w="22225">
            <a:solidFill>
              <a:srgbClr val="4D668E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sz="2000" dirty="0"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优化显存管理，使</a:t>
            </a:r>
            <a:r>
              <a:rPr lang="en-US" sz="2000" dirty="0"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UDNN</a:t>
            </a:r>
            <a:r>
              <a:rPr lang="zh-CN" sz="2000" dirty="0"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在显存有限的情况下</a:t>
            </a:r>
            <a:r>
              <a:rPr lang="zh-CN" sz="2000" dirty="0">
                <a:solidFill>
                  <a:srgbClr val="4C638C"/>
                </a:solidFill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可训练</a:t>
            </a:r>
            <a:r>
              <a:rPr lang="zh-CN" sz="2000" dirty="0"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，同时</a:t>
            </a:r>
            <a:r>
              <a:rPr lang="zh-CN" altLang="en-US" sz="2000" dirty="0">
                <a:solidFill>
                  <a:srgbClr val="4C638C"/>
                </a:solidFill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提升</a:t>
            </a:r>
            <a:r>
              <a:rPr lang="zh-CN" sz="2000" dirty="0">
                <a:solidFill>
                  <a:srgbClr val="4C638C"/>
                </a:solidFill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训练效率</a:t>
            </a:r>
            <a:r>
              <a:rPr lang="zh-CN" sz="2000" dirty="0"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0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22855" y="4588510"/>
            <a:ext cx="6276340" cy="1322070"/>
          </a:xfrm>
          <a:prstGeom prst="rect">
            <a:avLst/>
          </a:prstGeom>
          <a:noFill/>
          <a:ln w="22225">
            <a:solidFill>
              <a:srgbClr val="4D668E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针对训练</a:t>
            </a:r>
            <a:r>
              <a:rPr 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UDNN</a:t>
            </a:r>
            <a:r>
              <a:rPr 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时显存不足和优化显存带来的效率降低的问题，确定网络模型中的数据依赖关系，建立训练的性能模型，完善显存—内存卸载预取机制，实现面向超深神经网络训练的动态</a:t>
            </a:r>
            <a:r>
              <a:rPr 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GPU</a:t>
            </a:r>
            <a:r>
              <a:rPr 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显存管理系统。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54660" y="1559560"/>
            <a:ext cx="1495425" cy="652780"/>
          </a:xfrm>
          <a:prstGeom prst="roundRect">
            <a:avLst/>
          </a:prstGeom>
          <a:ln>
            <a:solidFill>
              <a:srgbClr val="4D668E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总体目标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54660" y="3101975"/>
            <a:ext cx="1495425" cy="652780"/>
          </a:xfrm>
          <a:prstGeom prst="roundRect">
            <a:avLst/>
          </a:prstGeom>
          <a:ln>
            <a:solidFill>
              <a:srgbClr val="4D668E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理论目标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454660" y="4922520"/>
            <a:ext cx="1495425" cy="652780"/>
          </a:xfrm>
          <a:prstGeom prst="roundRect">
            <a:avLst/>
          </a:prstGeom>
          <a:ln>
            <a:solidFill>
              <a:srgbClr val="4D668E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系统目标</a:t>
            </a:r>
          </a:p>
        </p:txBody>
      </p:sp>
      <p:sp>
        <p:nvSpPr>
          <p:cNvPr id="25" name="右箭头 24"/>
          <p:cNvSpPr/>
          <p:nvPr/>
        </p:nvSpPr>
        <p:spPr>
          <a:xfrm>
            <a:off x="1950085" y="1697355"/>
            <a:ext cx="572770" cy="377825"/>
          </a:xfrm>
          <a:prstGeom prst="rightArrow">
            <a:avLst/>
          </a:prstGeom>
          <a:solidFill>
            <a:srgbClr val="4D668E"/>
          </a:solidFill>
          <a:ln>
            <a:solidFill>
              <a:srgbClr val="4C638C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1950085" y="3239770"/>
            <a:ext cx="572770" cy="377825"/>
          </a:xfrm>
          <a:prstGeom prst="rightArrow">
            <a:avLst/>
          </a:prstGeom>
          <a:solidFill>
            <a:srgbClr val="4D668E"/>
          </a:solidFill>
          <a:ln>
            <a:solidFill>
              <a:srgbClr val="4C638C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1950085" y="5060315"/>
            <a:ext cx="572770" cy="377825"/>
          </a:xfrm>
          <a:prstGeom prst="rightArrow">
            <a:avLst/>
          </a:prstGeom>
          <a:solidFill>
            <a:srgbClr val="4D668E"/>
          </a:solidFill>
          <a:ln>
            <a:solidFill>
              <a:srgbClr val="4C638C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5560" y="6453505"/>
            <a:ext cx="720090" cy="360045"/>
          </a:xfrm>
          <a:prstGeom prst="roundRect">
            <a:avLst/>
          </a:prstGeom>
          <a:solidFill>
            <a:srgbClr val="4353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Page11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9" grpId="0" animBg="1"/>
      <p:bldP spid="1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11200"/>
            <a:ext cx="9144000" cy="5742136"/>
          </a:xfrm>
          <a:prstGeom prst="rect">
            <a:avLst/>
          </a:prstGeom>
          <a:noFill/>
        </p:spPr>
      </p:pic>
      <p:sp>
        <p:nvSpPr>
          <p:cNvPr id="104858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8" name="椭圆 41"/>
          <p:cNvSpPr/>
          <p:nvPr/>
        </p:nvSpPr>
        <p:spPr bwMode="auto">
          <a:xfrm>
            <a:off x="7164288" y="0"/>
            <a:ext cx="720080" cy="692696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589" name="文本占位符 1"/>
          <p:cNvSpPr txBox="1"/>
          <p:nvPr/>
        </p:nvSpPr>
        <p:spPr>
          <a:xfrm>
            <a:off x="0" y="1909445"/>
            <a:ext cx="2034000" cy="1594800"/>
          </a:xfrm>
          <a:prstGeom prst="rect">
            <a:avLst/>
          </a:prstGeom>
          <a:solidFill>
            <a:srgbClr val="6EA0B0">
              <a:lumMod val="75000"/>
            </a:srgb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1" lang="en-US" altLang="zh-CN" sz="8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03</a:t>
            </a:r>
            <a:endParaRPr kumimoji="1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48590" name="文本占位符 2"/>
          <p:cNvSpPr txBox="1"/>
          <p:nvPr/>
        </p:nvSpPr>
        <p:spPr>
          <a:xfrm>
            <a:off x="2267744" y="2100580"/>
            <a:ext cx="6696075" cy="1403350"/>
          </a:xfrm>
          <a:prstGeom prst="rect">
            <a:avLst/>
          </a:prstGeom>
          <a:noFill/>
        </p:spPr>
        <p:txBody>
          <a:bodyPr anchor="t"/>
          <a:lstStyle/>
          <a:p>
            <a:pPr lvl="0" defTabSz="914400">
              <a:spcBef>
                <a:spcPts val="1000"/>
              </a:spcBef>
            </a:pPr>
            <a:r>
              <a:rPr kumimoji="1" lang="zh-CN" altLang="en-US" sz="7200" dirty="0">
                <a:solidFill>
                  <a:srgbClr val="6EA0B0">
                    <a:lumMod val="75000"/>
                  </a:srgb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  <a:latin typeface="Franklin Gothic Book" panose="020B0503020102020204"/>
                <a:ea typeface="黑体" panose="02010609060101010101" pitchFamily="49" charset="-122"/>
              </a:rPr>
              <a:t>研究内容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35560" y="6453505"/>
            <a:ext cx="720090" cy="360045"/>
          </a:xfrm>
          <a:prstGeom prst="roundRect">
            <a:avLst/>
          </a:prstGeom>
          <a:solidFill>
            <a:srgbClr val="4353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Page12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11200"/>
            <a:ext cx="9144000" cy="5742136"/>
          </a:xfrm>
          <a:prstGeom prst="rect">
            <a:avLst/>
          </a:prstGeom>
          <a:noFill/>
        </p:spPr>
      </p:pic>
      <p:sp>
        <p:nvSpPr>
          <p:cNvPr id="10487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研究内容</a:t>
            </a:r>
          </a:p>
        </p:txBody>
      </p:sp>
      <p:sp>
        <p:nvSpPr>
          <p:cNvPr id="1048716" name="椭圆 41"/>
          <p:cNvSpPr/>
          <p:nvPr/>
        </p:nvSpPr>
        <p:spPr bwMode="auto">
          <a:xfrm>
            <a:off x="7164288" y="0"/>
            <a:ext cx="720080" cy="692696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9512" y="927883"/>
            <a:ext cx="424847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rgbClr val="7494C3"/>
                </a:solidFill>
                <a:latin typeface="+mj-ea"/>
                <a:ea typeface="+mj-ea"/>
              </a:rPr>
              <a:t>网络结构分析</a:t>
            </a:r>
            <a:r>
              <a:rPr lang="zh-CN" altLang="en-US" sz="2400" dirty="0">
                <a:latin typeface="+mj-ea"/>
                <a:ea typeface="+mj-ea"/>
              </a:rPr>
              <a:t>：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zh-CN" sz="2000" dirty="0">
                <a:latin typeface="+mj-ea"/>
                <a:ea typeface="+mj-ea"/>
                <a:sym typeface="+mn-ea"/>
              </a:rPr>
              <a:t>本研究将分析给定的超深神经网络模型结构，确定网络中各层的执行顺序，为各层与中间结果建立依赖关系，由依赖关系确定中间结果在训练过程中的存储序列和释放序列。</a:t>
            </a:r>
            <a:endParaRPr lang="en-US" altLang="zh-CN" sz="2000" dirty="0">
              <a:latin typeface="+mj-ea"/>
              <a:ea typeface="+mj-ea"/>
              <a:cs typeface="Times New Roman" panose="02020603050405020304" pitchFamily="18" charset="0"/>
              <a:sym typeface="+mn-ea"/>
            </a:endParaRPr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895528" y="2309201"/>
            <a:ext cx="424847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rgbClr val="7494C3"/>
                </a:solidFill>
                <a:latin typeface="+mj-ea"/>
                <a:ea typeface="+mj-ea"/>
              </a:rPr>
              <a:t>性能分析</a:t>
            </a:r>
            <a:r>
              <a:rPr lang="zh-CN" altLang="en-US" sz="2400" dirty="0">
                <a:latin typeface="+mj-ea"/>
                <a:ea typeface="+mj-ea"/>
              </a:rPr>
              <a:t>：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  <a:sym typeface="+mn-ea"/>
              </a:rPr>
              <a:t>根据网络结构和硬件配置，收集建立性能模型所需的信息，综合考虑</a:t>
            </a:r>
            <a:r>
              <a:rPr lang="en-US" altLang="zh-CN" sz="2000" dirty="0">
                <a:latin typeface="+mj-ea"/>
                <a:ea typeface="+mj-ea"/>
                <a:sym typeface="+mn-ea"/>
              </a:rPr>
              <a:t>GPU</a:t>
            </a:r>
            <a:r>
              <a:rPr lang="zh-CN" altLang="en-US" sz="2000" dirty="0">
                <a:latin typeface="+mj-ea"/>
                <a:ea typeface="+mj-ea"/>
                <a:sym typeface="+mn-ea"/>
              </a:rPr>
              <a:t>计算性能，</a:t>
            </a:r>
            <a:r>
              <a:rPr lang="en-US" altLang="zh-CN" sz="2000" dirty="0">
                <a:latin typeface="+mj-ea"/>
                <a:ea typeface="+mj-ea"/>
                <a:sym typeface="+mn-ea"/>
              </a:rPr>
              <a:t>GPU</a:t>
            </a:r>
            <a:r>
              <a:rPr lang="zh-CN" altLang="en-US" sz="2000" dirty="0">
                <a:latin typeface="+mj-ea"/>
                <a:ea typeface="+mj-ea"/>
                <a:sym typeface="+mn-ea"/>
              </a:rPr>
              <a:t>显存使用和</a:t>
            </a:r>
            <a:r>
              <a:rPr lang="en-US" altLang="zh-CN" sz="2000" dirty="0">
                <a:latin typeface="+mj-ea"/>
                <a:ea typeface="+mj-ea"/>
                <a:sym typeface="+mn-ea"/>
              </a:rPr>
              <a:t>PCIe</a:t>
            </a:r>
            <a:r>
              <a:rPr lang="zh-CN" altLang="en-US" sz="2000" dirty="0">
                <a:latin typeface="+mj-ea"/>
                <a:ea typeface="+mj-ea"/>
                <a:sym typeface="+mn-ea"/>
              </a:rPr>
              <a:t>总线的通信性能，对训练过程进行性能建模。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3608" y="4783077"/>
            <a:ext cx="424847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rgbClr val="7494C3"/>
                </a:solidFill>
                <a:latin typeface="+mj-ea"/>
                <a:ea typeface="+mj-ea"/>
              </a:rPr>
              <a:t>优化策略</a:t>
            </a:r>
            <a:r>
              <a:rPr lang="zh-CN" altLang="en-US" sz="2400" dirty="0">
                <a:latin typeface="+mj-ea"/>
                <a:ea typeface="+mj-ea"/>
              </a:rPr>
              <a:t>：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  <a:sym typeface="+mn-ea"/>
              </a:rPr>
              <a:t>结合性能模型的限制条件和数据依赖关系，并根据神经网络训练的特征，优化显存</a:t>
            </a:r>
            <a:r>
              <a:rPr lang="en-US" altLang="zh-CN" sz="2000" dirty="0">
                <a:latin typeface="+mj-ea"/>
                <a:ea typeface="+mj-ea"/>
                <a:sym typeface="+mn-ea"/>
              </a:rPr>
              <a:t>-</a:t>
            </a:r>
            <a:r>
              <a:rPr lang="zh-CN" altLang="en-US" sz="2000" dirty="0">
                <a:latin typeface="+mj-ea"/>
                <a:ea typeface="+mj-ea"/>
                <a:sym typeface="+mn-ea"/>
              </a:rPr>
              <a:t>内存卸载预取机制</a:t>
            </a:r>
            <a:r>
              <a:rPr lang="zh-CN" altLang="zh-CN" sz="2000" dirty="0">
                <a:latin typeface="+mj-ea"/>
                <a:ea typeface="+mj-ea"/>
                <a:sym typeface="+mn-ea"/>
              </a:rPr>
              <a:t>。</a:t>
            </a:r>
            <a:endParaRPr lang="en-US" altLang="zh-CN" sz="2000" dirty="0">
              <a:latin typeface="+mj-ea"/>
              <a:ea typeface="+mj-ea"/>
              <a:cs typeface="Times New Roman" panose="02020603050405020304" pitchFamily="18" charset="0"/>
              <a:sym typeface="+mn-ea"/>
            </a:endParaRPr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 bwMode="auto">
          <a:xfrm>
            <a:off x="1870220" y="3386831"/>
            <a:ext cx="2595248" cy="648072"/>
          </a:xfrm>
          <a:prstGeom prst="rect">
            <a:avLst/>
          </a:prstGeom>
          <a:solidFill>
            <a:srgbClr val="C5E0B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动态显存管理系统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35560" y="6453505"/>
            <a:ext cx="720090" cy="360045"/>
          </a:xfrm>
          <a:prstGeom prst="roundRect">
            <a:avLst/>
          </a:prstGeom>
          <a:solidFill>
            <a:srgbClr val="4353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Page13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11200"/>
            <a:ext cx="9144000" cy="5742136"/>
          </a:xfrm>
          <a:prstGeom prst="rect">
            <a:avLst/>
          </a:prstGeom>
          <a:noFill/>
        </p:spPr>
      </p:pic>
      <p:sp>
        <p:nvSpPr>
          <p:cNvPr id="10487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研究内容</a:t>
            </a:r>
          </a:p>
        </p:txBody>
      </p:sp>
      <p:sp>
        <p:nvSpPr>
          <p:cNvPr id="1048716" name="椭圆 41"/>
          <p:cNvSpPr/>
          <p:nvPr/>
        </p:nvSpPr>
        <p:spPr bwMode="auto">
          <a:xfrm>
            <a:off x="7164288" y="0"/>
            <a:ext cx="720080" cy="692696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029533" y="5286399"/>
            <a:ext cx="3084934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400" dirty="0">
                <a:latin typeface="+mj-ea"/>
                <a:ea typeface="+mj-ea"/>
              </a:rPr>
              <a:t>研究内容逻辑关系</a:t>
            </a:r>
            <a:r>
              <a:rPr lang="zh-CN" altLang="en-US" sz="2400" dirty="0">
                <a:latin typeface="+mj-ea"/>
                <a:ea typeface="+mj-ea"/>
              </a:rPr>
              <a:t>图</a:t>
            </a:r>
            <a:endParaRPr lang="zh-CN" sz="2400" dirty="0"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2" y="1968881"/>
            <a:ext cx="8858256" cy="2920237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35560" y="6453505"/>
            <a:ext cx="720090" cy="360045"/>
          </a:xfrm>
          <a:prstGeom prst="roundRect">
            <a:avLst/>
          </a:prstGeom>
          <a:solidFill>
            <a:srgbClr val="4353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Page14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11200"/>
            <a:ext cx="9144000" cy="5742136"/>
          </a:xfrm>
          <a:prstGeom prst="rect">
            <a:avLst/>
          </a:prstGeom>
          <a:noFill/>
        </p:spPr>
      </p:pic>
      <p:sp>
        <p:nvSpPr>
          <p:cNvPr id="104858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8" name="椭圆 41"/>
          <p:cNvSpPr/>
          <p:nvPr/>
        </p:nvSpPr>
        <p:spPr bwMode="auto">
          <a:xfrm>
            <a:off x="7164288" y="0"/>
            <a:ext cx="720080" cy="692696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589" name="文本占位符 1"/>
          <p:cNvSpPr txBox="1"/>
          <p:nvPr/>
        </p:nvSpPr>
        <p:spPr>
          <a:xfrm>
            <a:off x="0" y="1909445"/>
            <a:ext cx="2034000" cy="1594800"/>
          </a:xfrm>
          <a:prstGeom prst="rect">
            <a:avLst/>
          </a:prstGeom>
          <a:solidFill>
            <a:srgbClr val="6EA0B0">
              <a:lumMod val="75000"/>
            </a:srgb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1" lang="en-US" altLang="zh-CN" sz="8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04</a:t>
            </a:r>
            <a:endParaRPr kumimoji="1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48590" name="文本占位符 2"/>
          <p:cNvSpPr txBox="1"/>
          <p:nvPr/>
        </p:nvSpPr>
        <p:spPr>
          <a:xfrm>
            <a:off x="2282984" y="2100580"/>
            <a:ext cx="6696075" cy="1403350"/>
          </a:xfrm>
          <a:prstGeom prst="rect">
            <a:avLst/>
          </a:prstGeom>
          <a:noFill/>
        </p:spPr>
        <p:txBody>
          <a:bodyPr anchor="t"/>
          <a:lstStyle/>
          <a:p>
            <a:pPr lvl="0" defTabSz="914400">
              <a:spcBef>
                <a:spcPts val="1000"/>
              </a:spcBef>
            </a:pPr>
            <a:r>
              <a:rPr kumimoji="1" lang="zh-CN" altLang="en-US" sz="7200" dirty="0">
                <a:solidFill>
                  <a:srgbClr val="6EA0B0">
                    <a:lumMod val="75000"/>
                  </a:srgb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  <a:latin typeface="Franklin Gothic Book" panose="020B0503020102020204"/>
                <a:ea typeface="黑体" panose="02010609060101010101" pitchFamily="49" charset="-122"/>
              </a:rPr>
              <a:t>实施方案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35560" y="6453505"/>
            <a:ext cx="720090" cy="360045"/>
          </a:xfrm>
          <a:prstGeom prst="roundRect">
            <a:avLst/>
          </a:prstGeom>
          <a:solidFill>
            <a:srgbClr val="4353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Page15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11200"/>
            <a:ext cx="9144000" cy="5742136"/>
          </a:xfrm>
          <a:prstGeom prst="rect">
            <a:avLst/>
          </a:prstGeom>
          <a:noFill/>
        </p:spPr>
      </p:pic>
      <p:sp>
        <p:nvSpPr>
          <p:cNvPr id="10487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b="1"/>
              <a:t>实施方案</a:t>
            </a:r>
          </a:p>
        </p:txBody>
      </p:sp>
      <p:sp>
        <p:nvSpPr>
          <p:cNvPr id="1048716" name="椭圆 41"/>
          <p:cNvSpPr/>
          <p:nvPr/>
        </p:nvSpPr>
        <p:spPr bwMode="auto">
          <a:xfrm>
            <a:off x="7164288" y="0"/>
            <a:ext cx="720080" cy="692696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717" name="TextBox 39"/>
          <p:cNvSpPr txBox="1"/>
          <p:nvPr/>
        </p:nvSpPr>
        <p:spPr>
          <a:xfrm>
            <a:off x="1115616" y="836712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网络结构分析模块</a:t>
            </a:r>
          </a:p>
        </p:txBody>
      </p:sp>
      <p:sp>
        <p:nvSpPr>
          <p:cNvPr id="1048718" name="椭圆 47"/>
          <p:cNvSpPr/>
          <p:nvPr/>
        </p:nvSpPr>
        <p:spPr>
          <a:xfrm>
            <a:off x="693089" y="873238"/>
            <a:ext cx="388547" cy="388547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grpSp>
        <p:nvGrpSpPr>
          <p:cNvPr id="118" name="组合 52"/>
          <p:cNvGrpSpPr/>
          <p:nvPr/>
        </p:nvGrpSpPr>
        <p:grpSpPr>
          <a:xfrm>
            <a:off x="323528" y="2060848"/>
            <a:ext cx="3740150" cy="3278188"/>
            <a:chOff x="1270000" y="1714057"/>
            <a:chExt cx="3739376" cy="3279073"/>
          </a:xfrm>
        </p:grpSpPr>
        <p:sp>
          <p:nvSpPr>
            <p:cNvPr id="119" name="矩形 118"/>
            <p:cNvSpPr/>
            <p:nvPr/>
          </p:nvSpPr>
          <p:spPr>
            <a:xfrm>
              <a:off x="1763337" y="2735705"/>
              <a:ext cx="92948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卷积层</a:t>
              </a:r>
            </a:p>
          </p:txBody>
        </p:sp>
        <p:cxnSp>
          <p:nvCxnSpPr>
            <p:cNvPr id="120" name="直接连接符 119"/>
            <p:cNvCxnSpPr>
              <a:endCxn id="119" idx="0"/>
            </p:cNvCxnSpPr>
            <p:nvPr/>
          </p:nvCxnSpPr>
          <p:spPr>
            <a:xfrm flipH="1">
              <a:off x="2228077" y="2180080"/>
              <a:ext cx="648096" cy="5556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endCxn id="119" idx="0"/>
            </p:cNvCxnSpPr>
            <p:nvPr/>
          </p:nvCxnSpPr>
          <p:spPr>
            <a:xfrm flipH="1">
              <a:off x="1270000" y="2180080"/>
              <a:ext cx="1606173" cy="5556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endCxn id="119" idx="0"/>
            </p:cNvCxnSpPr>
            <p:nvPr/>
          </p:nvCxnSpPr>
          <p:spPr>
            <a:xfrm>
              <a:off x="2876173" y="2180080"/>
              <a:ext cx="555625" cy="5556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endCxn id="119" idx="0"/>
            </p:cNvCxnSpPr>
            <p:nvPr/>
          </p:nvCxnSpPr>
          <p:spPr>
            <a:xfrm>
              <a:off x="2876173" y="2180080"/>
              <a:ext cx="1668462" cy="5556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endCxn id="119" idx="0"/>
            </p:cNvCxnSpPr>
            <p:nvPr/>
          </p:nvCxnSpPr>
          <p:spPr>
            <a:xfrm>
              <a:off x="1270000" y="2735705"/>
              <a:ext cx="0" cy="12414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19" idx="2"/>
              <a:endCxn id="119" idx="0"/>
            </p:cNvCxnSpPr>
            <p:nvPr/>
          </p:nvCxnSpPr>
          <p:spPr>
            <a:xfrm>
              <a:off x="2228077" y="3192905"/>
              <a:ext cx="0" cy="7842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19" idx="2"/>
              <a:endCxn id="119" idx="0"/>
            </p:cNvCxnSpPr>
            <p:nvPr/>
          </p:nvCxnSpPr>
          <p:spPr>
            <a:xfrm>
              <a:off x="4544635" y="3192905"/>
              <a:ext cx="0" cy="3270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19" idx="2"/>
              <a:endCxn id="119" idx="0"/>
            </p:cNvCxnSpPr>
            <p:nvPr/>
          </p:nvCxnSpPr>
          <p:spPr>
            <a:xfrm flipH="1">
              <a:off x="2876173" y="3977130"/>
              <a:ext cx="1668462" cy="558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19" idx="2"/>
              <a:endCxn id="119" idx="0"/>
            </p:cNvCxnSpPr>
            <p:nvPr/>
          </p:nvCxnSpPr>
          <p:spPr>
            <a:xfrm flipH="1">
              <a:off x="2876173" y="3977130"/>
              <a:ext cx="555625" cy="558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19" idx="2"/>
              <a:endCxn id="119" idx="0"/>
            </p:cNvCxnSpPr>
            <p:nvPr/>
          </p:nvCxnSpPr>
          <p:spPr>
            <a:xfrm>
              <a:off x="3431798" y="3192905"/>
              <a:ext cx="0" cy="3270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19" idx="2"/>
              <a:endCxn id="119" idx="0"/>
            </p:cNvCxnSpPr>
            <p:nvPr/>
          </p:nvCxnSpPr>
          <p:spPr>
            <a:xfrm>
              <a:off x="1270001" y="3977130"/>
              <a:ext cx="1606172" cy="558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119" idx="2"/>
              <a:endCxn id="119" idx="0"/>
            </p:cNvCxnSpPr>
            <p:nvPr/>
          </p:nvCxnSpPr>
          <p:spPr>
            <a:xfrm>
              <a:off x="2228077" y="3977130"/>
              <a:ext cx="648096" cy="558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矩形 131"/>
            <p:cNvSpPr/>
            <p:nvPr/>
          </p:nvSpPr>
          <p:spPr>
            <a:xfrm>
              <a:off x="2411432" y="1714057"/>
              <a:ext cx="92948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汇聚层</a:t>
              </a:r>
            </a:p>
          </p:txBody>
        </p:sp>
        <p:sp>
          <p:nvSpPr>
            <p:cNvPr id="133" name="矩形 132"/>
            <p:cNvSpPr/>
            <p:nvPr/>
          </p:nvSpPr>
          <p:spPr>
            <a:xfrm>
              <a:off x="2411432" y="4535930"/>
              <a:ext cx="92948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汇聚层</a:t>
              </a:r>
            </a:p>
          </p:txBody>
        </p:sp>
        <p:sp>
          <p:nvSpPr>
            <p:cNvPr id="134" name="矩形 133"/>
            <p:cNvSpPr/>
            <p:nvPr/>
          </p:nvSpPr>
          <p:spPr>
            <a:xfrm>
              <a:off x="4079896" y="3519930"/>
              <a:ext cx="92948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池化层</a:t>
              </a:r>
            </a:p>
          </p:txBody>
        </p:sp>
        <p:sp>
          <p:nvSpPr>
            <p:cNvPr id="135" name="矩形 134"/>
            <p:cNvSpPr/>
            <p:nvPr/>
          </p:nvSpPr>
          <p:spPr>
            <a:xfrm>
              <a:off x="2967058" y="2750695"/>
              <a:ext cx="92948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卷积层</a:t>
              </a:r>
            </a:p>
          </p:txBody>
        </p:sp>
        <p:sp>
          <p:nvSpPr>
            <p:cNvPr id="136" name="矩形 135"/>
            <p:cNvSpPr/>
            <p:nvPr/>
          </p:nvSpPr>
          <p:spPr>
            <a:xfrm>
              <a:off x="2967058" y="3517432"/>
              <a:ext cx="92948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卷积层</a:t>
              </a:r>
            </a:p>
          </p:txBody>
        </p:sp>
        <p:sp>
          <p:nvSpPr>
            <p:cNvPr id="137" name="矩形 136"/>
            <p:cNvSpPr/>
            <p:nvPr/>
          </p:nvSpPr>
          <p:spPr>
            <a:xfrm>
              <a:off x="4079895" y="2750695"/>
              <a:ext cx="92948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卷积层</a:t>
              </a:r>
            </a:p>
          </p:txBody>
        </p:sp>
      </p:grpSp>
      <p:sp>
        <p:nvSpPr>
          <p:cNvPr id="138" name="矩形 137"/>
          <p:cNvSpPr/>
          <p:nvPr/>
        </p:nvSpPr>
        <p:spPr>
          <a:xfrm>
            <a:off x="4968553" y="2673623"/>
            <a:ext cx="93027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卷积层</a:t>
            </a:r>
          </a:p>
        </p:txBody>
      </p:sp>
      <p:sp>
        <p:nvSpPr>
          <p:cNvPr id="139" name="矩形 138"/>
          <p:cNvSpPr/>
          <p:nvPr/>
        </p:nvSpPr>
        <p:spPr>
          <a:xfrm>
            <a:off x="4968553" y="3437211"/>
            <a:ext cx="93027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卷积层</a:t>
            </a:r>
          </a:p>
        </p:txBody>
      </p:sp>
      <p:sp>
        <p:nvSpPr>
          <p:cNvPr id="140" name="矩形 139"/>
          <p:cNvSpPr/>
          <p:nvPr/>
        </p:nvSpPr>
        <p:spPr>
          <a:xfrm>
            <a:off x="4970141" y="4232548"/>
            <a:ext cx="93027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卷积层</a:t>
            </a:r>
          </a:p>
        </p:txBody>
      </p:sp>
      <p:cxnSp>
        <p:nvCxnSpPr>
          <p:cNvPr id="141" name="直接连接符 140"/>
          <p:cNvCxnSpPr>
            <a:stCxn id="119" idx="2"/>
            <a:endCxn id="119" idx="0"/>
          </p:cNvCxnSpPr>
          <p:nvPr/>
        </p:nvCxnSpPr>
        <p:spPr>
          <a:xfrm>
            <a:off x="5433691" y="2160861"/>
            <a:ext cx="0" cy="5127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39" idx="2"/>
            <a:endCxn id="140" idx="0"/>
          </p:cNvCxnSpPr>
          <p:nvPr/>
        </p:nvCxnSpPr>
        <p:spPr>
          <a:xfrm>
            <a:off x="5433691" y="3894411"/>
            <a:ext cx="1588" cy="3381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38" idx="2"/>
            <a:endCxn id="139" idx="0"/>
          </p:cNvCxnSpPr>
          <p:nvPr/>
        </p:nvCxnSpPr>
        <p:spPr>
          <a:xfrm>
            <a:off x="5433691" y="3130823"/>
            <a:ext cx="0" cy="3063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40" idx="2"/>
            <a:endCxn id="139" idx="0"/>
          </p:cNvCxnSpPr>
          <p:nvPr/>
        </p:nvCxnSpPr>
        <p:spPr>
          <a:xfrm flipH="1">
            <a:off x="5433691" y="4689748"/>
            <a:ext cx="1588" cy="4206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7124378" y="2673623"/>
            <a:ext cx="93027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卷积层</a:t>
            </a:r>
          </a:p>
        </p:txBody>
      </p:sp>
      <p:sp>
        <p:nvSpPr>
          <p:cNvPr id="146" name="矩形 145"/>
          <p:cNvSpPr/>
          <p:nvPr/>
        </p:nvSpPr>
        <p:spPr>
          <a:xfrm>
            <a:off x="7124378" y="3437211"/>
            <a:ext cx="93027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卷积层</a:t>
            </a:r>
          </a:p>
        </p:txBody>
      </p:sp>
      <p:sp>
        <p:nvSpPr>
          <p:cNvPr id="147" name="矩形 146"/>
          <p:cNvSpPr/>
          <p:nvPr/>
        </p:nvSpPr>
        <p:spPr>
          <a:xfrm>
            <a:off x="7127553" y="4232548"/>
            <a:ext cx="92868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卷积层</a:t>
            </a:r>
          </a:p>
        </p:txBody>
      </p:sp>
      <p:cxnSp>
        <p:nvCxnSpPr>
          <p:cNvPr id="148" name="直接连接符 147"/>
          <p:cNvCxnSpPr>
            <a:stCxn id="146" idx="2"/>
            <a:endCxn id="147" idx="0"/>
          </p:cNvCxnSpPr>
          <p:nvPr/>
        </p:nvCxnSpPr>
        <p:spPr>
          <a:xfrm>
            <a:off x="7589516" y="3894411"/>
            <a:ext cx="3175" cy="3381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45" idx="2"/>
            <a:endCxn id="146" idx="0"/>
          </p:cNvCxnSpPr>
          <p:nvPr/>
        </p:nvCxnSpPr>
        <p:spPr>
          <a:xfrm>
            <a:off x="7589516" y="3130823"/>
            <a:ext cx="0" cy="3063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47" idx="2"/>
            <a:endCxn id="155" idx="2"/>
          </p:cNvCxnSpPr>
          <p:nvPr/>
        </p:nvCxnSpPr>
        <p:spPr>
          <a:xfrm>
            <a:off x="7592691" y="4689748"/>
            <a:ext cx="0" cy="1651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7124378" y="1878286"/>
            <a:ext cx="93027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卷积层</a:t>
            </a:r>
          </a:p>
        </p:txBody>
      </p:sp>
      <p:cxnSp>
        <p:nvCxnSpPr>
          <p:cNvPr id="152" name="直接连接符 151"/>
          <p:cNvCxnSpPr>
            <a:stCxn id="147" idx="2"/>
            <a:endCxn id="145" idx="0"/>
          </p:cNvCxnSpPr>
          <p:nvPr/>
        </p:nvCxnSpPr>
        <p:spPr>
          <a:xfrm>
            <a:off x="7589516" y="2335486"/>
            <a:ext cx="0" cy="3381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弧形 152"/>
          <p:cNvSpPr/>
          <p:nvPr/>
        </p:nvSpPr>
        <p:spPr>
          <a:xfrm>
            <a:off x="4984428" y="2445023"/>
            <a:ext cx="1219200" cy="1643063"/>
          </a:xfrm>
          <a:prstGeom prst="arc">
            <a:avLst>
              <a:gd name="adj1" fmla="val 15528515"/>
              <a:gd name="adj2" fmla="val 607944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54" name="弧形 153"/>
          <p:cNvSpPr/>
          <p:nvPr/>
        </p:nvSpPr>
        <p:spPr>
          <a:xfrm>
            <a:off x="7097391" y="2491061"/>
            <a:ext cx="1306513" cy="1595438"/>
          </a:xfrm>
          <a:prstGeom prst="arc">
            <a:avLst>
              <a:gd name="adj1" fmla="val 15528515"/>
              <a:gd name="adj2" fmla="val 607944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55" name="弧形 154"/>
          <p:cNvSpPr/>
          <p:nvPr/>
        </p:nvSpPr>
        <p:spPr>
          <a:xfrm>
            <a:off x="7046591" y="2475186"/>
            <a:ext cx="1558925" cy="2433638"/>
          </a:xfrm>
          <a:prstGeom prst="arc">
            <a:avLst>
              <a:gd name="adj1" fmla="val 15528515"/>
              <a:gd name="adj2" fmla="val 607944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56" name="弧形 155"/>
          <p:cNvSpPr/>
          <p:nvPr/>
        </p:nvSpPr>
        <p:spPr>
          <a:xfrm>
            <a:off x="7127553" y="4072211"/>
            <a:ext cx="1106488" cy="792163"/>
          </a:xfrm>
          <a:prstGeom prst="arc">
            <a:avLst>
              <a:gd name="adj1" fmla="val 15528515"/>
              <a:gd name="adj2" fmla="val 607944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57" name="弧形 156"/>
          <p:cNvSpPr/>
          <p:nvPr/>
        </p:nvSpPr>
        <p:spPr>
          <a:xfrm flipH="1">
            <a:off x="6971978" y="3284811"/>
            <a:ext cx="1108075" cy="792163"/>
          </a:xfrm>
          <a:prstGeom prst="arc">
            <a:avLst>
              <a:gd name="adj1" fmla="val 15528515"/>
              <a:gd name="adj2" fmla="val 607944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58" name="弧形 157"/>
          <p:cNvSpPr/>
          <p:nvPr/>
        </p:nvSpPr>
        <p:spPr>
          <a:xfrm>
            <a:off x="7119616" y="2503761"/>
            <a:ext cx="1106488" cy="792163"/>
          </a:xfrm>
          <a:prstGeom prst="arc">
            <a:avLst>
              <a:gd name="adj1" fmla="val 15528515"/>
              <a:gd name="adj2" fmla="val 607944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59" name="弧形 158"/>
          <p:cNvSpPr/>
          <p:nvPr/>
        </p:nvSpPr>
        <p:spPr>
          <a:xfrm flipH="1">
            <a:off x="6787828" y="3278461"/>
            <a:ext cx="1306513" cy="1597025"/>
          </a:xfrm>
          <a:prstGeom prst="arc">
            <a:avLst>
              <a:gd name="adj1" fmla="val 15528515"/>
              <a:gd name="adj2" fmla="val 607944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矩形 1"/>
          <p:cNvSpPr/>
          <p:nvPr/>
        </p:nvSpPr>
        <p:spPr>
          <a:xfrm>
            <a:off x="1081636" y="5665972"/>
            <a:ext cx="1666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pc="-30" dirty="0">
                <a:latin typeface="Times New Roman" panose="02020603050405020304" pitchFamily="18" charset="0"/>
              </a:rPr>
              <a:t>inception v4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4900050" y="5665971"/>
            <a:ext cx="10672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pc="-30">
                <a:latin typeface="Times New Roman" panose="02020603050405020304" pitchFamily="18" charset="0"/>
              </a:rPr>
              <a:t>ResNet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948264" y="5661248"/>
            <a:ext cx="1367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pc="-30" dirty="0" err="1">
                <a:latin typeface="Times New Roman" panose="02020603050405020304" pitchFamily="18" charset="0"/>
              </a:rPr>
              <a:t>DenseNet</a:t>
            </a:r>
            <a:endParaRPr lang="zh-CN" altLang="en-US" sz="2400" dirty="0"/>
          </a:p>
        </p:txBody>
      </p:sp>
      <p:sp>
        <p:nvSpPr>
          <p:cNvPr id="5" name="圆角矩形 4"/>
          <p:cNvSpPr/>
          <p:nvPr/>
        </p:nvSpPr>
        <p:spPr>
          <a:xfrm>
            <a:off x="35560" y="6453505"/>
            <a:ext cx="720090" cy="360045"/>
          </a:xfrm>
          <a:prstGeom prst="roundRect">
            <a:avLst/>
          </a:prstGeom>
          <a:solidFill>
            <a:srgbClr val="4353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Page16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4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7" grpId="0"/>
      <p:bldP spid="104871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11200"/>
            <a:ext cx="9144000" cy="5742136"/>
          </a:xfrm>
          <a:prstGeom prst="rect">
            <a:avLst/>
          </a:prstGeom>
          <a:noFill/>
        </p:spPr>
      </p:pic>
      <p:sp>
        <p:nvSpPr>
          <p:cNvPr id="10487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b="1"/>
              <a:t>实施方案</a:t>
            </a:r>
          </a:p>
        </p:txBody>
      </p:sp>
      <p:sp>
        <p:nvSpPr>
          <p:cNvPr id="1048716" name="椭圆 41"/>
          <p:cNvSpPr/>
          <p:nvPr/>
        </p:nvSpPr>
        <p:spPr bwMode="auto">
          <a:xfrm>
            <a:off x="7164288" y="0"/>
            <a:ext cx="720080" cy="692696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717" name="TextBox 39"/>
          <p:cNvSpPr txBox="1"/>
          <p:nvPr/>
        </p:nvSpPr>
        <p:spPr>
          <a:xfrm>
            <a:off x="1115616" y="836712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网络结构分析模块</a:t>
            </a:r>
          </a:p>
        </p:txBody>
      </p:sp>
      <p:sp>
        <p:nvSpPr>
          <p:cNvPr id="1048718" name="椭圆 47"/>
          <p:cNvSpPr/>
          <p:nvPr/>
        </p:nvSpPr>
        <p:spPr>
          <a:xfrm>
            <a:off x="693089" y="873238"/>
            <a:ext cx="388547" cy="388547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50" y="1655193"/>
            <a:ext cx="9120406" cy="14692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14" y="4216508"/>
            <a:ext cx="9144000" cy="1444740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 bwMode="auto">
          <a:xfrm>
            <a:off x="4583653" y="2996952"/>
            <a:ext cx="7661" cy="109205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788024" y="3356992"/>
            <a:ext cx="24416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latin typeface="+mj-ea"/>
                <a:ea typeface="+mj-ea"/>
              </a:rPr>
              <a:t>深度优先搜索算法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5560" y="6453505"/>
            <a:ext cx="720090" cy="360045"/>
          </a:xfrm>
          <a:prstGeom prst="roundRect">
            <a:avLst/>
          </a:prstGeom>
          <a:solidFill>
            <a:srgbClr val="4353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Page17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11200"/>
            <a:ext cx="9144000" cy="5742136"/>
          </a:xfrm>
          <a:prstGeom prst="rect">
            <a:avLst/>
          </a:prstGeom>
          <a:noFill/>
        </p:spPr>
      </p:pic>
      <p:sp>
        <p:nvSpPr>
          <p:cNvPr id="10487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b="1"/>
              <a:t>实施方案</a:t>
            </a:r>
          </a:p>
        </p:txBody>
      </p:sp>
      <p:sp>
        <p:nvSpPr>
          <p:cNvPr id="1048716" name="椭圆 41"/>
          <p:cNvSpPr/>
          <p:nvPr/>
        </p:nvSpPr>
        <p:spPr bwMode="auto">
          <a:xfrm>
            <a:off x="7164288" y="0"/>
            <a:ext cx="720080" cy="692696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717" name="TextBox 39"/>
          <p:cNvSpPr txBox="1"/>
          <p:nvPr/>
        </p:nvSpPr>
        <p:spPr>
          <a:xfrm>
            <a:off x="1115616" y="836712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网络结构分析模块</a:t>
            </a:r>
          </a:p>
        </p:txBody>
      </p:sp>
      <p:sp>
        <p:nvSpPr>
          <p:cNvPr id="1048718" name="椭圆 47"/>
          <p:cNvSpPr/>
          <p:nvPr/>
        </p:nvSpPr>
        <p:spPr>
          <a:xfrm>
            <a:off x="693089" y="873238"/>
            <a:ext cx="388547" cy="388547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94" y="1190013"/>
            <a:ext cx="9120406" cy="38286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1800" y="4915953"/>
            <a:ext cx="6267231" cy="157290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1799" y="4915953"/>
            <a:ext cx="6267231" cy="1572904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35560" y="6453505"/>
            <a:ext cx="720090" cy="360045"/>
          </a:xfrm>
          <a:prstGeom prst="roundRect">
            <a:avLst/>
          </a:prstGeom>
          <a:solidFill>
            <a:srgbClr val="4353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Page18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11200"/>
            <a:ext cx="9144000" cy="5742136"/>
          </a:xfrm>
          <a:prstGeom prst="rect">
            <a:avLst/>
          </a:prstGeom>
          <a:noFill/>
        </p:spPr>
      </p:pic>
      <p:sp>
        <p:nvSpPr>
          <p:cNvPr id="10487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b="1"/>
              <a:t>实施方案</a:t>
            </a:r>
          </a:p>
        </p:txBody>
      </p:sp>
      <p:sp>
        <p:nvSpPr>
          <p:cNvPr id="1048716" name="椭圆 41"/>
          <p:cNvSpPr/>
          <p:nvPr/>
        </p:nvSpPr>
        <p:spPr bwMode="auto">
          <a:xfrm>
            <a:off x="7164288" y="0"/>
            <a:ext cx="720080" cy="692696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717" name="TextBox 39"/>
          <p:cNvSpPr txBox="1"/>
          <p:nvPr/>
        </p:nvSpPr>
        <p:spPr>
          <a:xfrm>
            <a:off x="1115616" y="836712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信息采集模块</a:t>
            </a:r>
          </a:p>
        </p:txBody>
      </p:sp>
      <p:sp>
        <p:nvSpPr>
          <p:cNvPr id="1048718" name="椭圆 47"/>
          <p:cNvSpPr/>
          <p:nvPr/>
        </p:nvSpPr>
        <p:spPr>
          <a:xfrm>
            <a:off x="693089" y="873238"/>
            <a:ext cx="388547" cy="388547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404" y="1698540"/>
            <a:ext cx="3910303" cy="19342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85" y="4133524"/>
            <a:ext cx="1994138" cy="191257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00836" y="3632818"/>
            <a:ext cx="18774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4C638C"/>
                </a:solidFill>
                <a:latin typeface="+mj-ea"/>
                <a:ea typeface="+mj-ea"/>
              </a:rPr>
              <a:t>神经网络结构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161659" y="6007087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4C638C"/>
                </a:solidFill>
                <a:latin typeface="+mj-ea"/>
                <a:ea typeface="+mj-ea"/>
              </a:rPr>
              <a:t>硬件配置</a:t>
            </a:r>
          </a:p>
        </p:txBody>
      </p:sp>
      <p:sp>
        <p:nvSpPr>
          <p:cNvPr id="5" name="矩形 4"/>
          <p:cNvSpPr/>
          <p:nvPr/>
        </p:nvSpPr>
        <p:spPr>
          <a:xfrm>
            <a:off x="5076056" y="1698540"/>
            <a:ext cx="2839239" cy="2000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静态信息：</a:t>
            </a: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j-ea"/>
                <a:ea typeface="+mj-ea"/>
              </a:rPr>
              <a:t>网络模型的基本运算</a:t>
            </a:r>
            <a:endParaRPr lang="en-US" altLang="zh-CN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j-ea"/>
                <a:ea typeface="+mj-ea"/>
              </a:rPr>
              <a:t>各层中间结果的大小</a:t>
            </a:r>
            <a:endParaRPr lang="en-US" altLang="zh-CN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j-ea"/>
                <a:ea typeface="+mj-ea"/>
              </a:rPr>
              <a:t>单精度浮点运算量</a:t>
            </a:r>
          </a:p>
        </p:txBody>
      </p:sp>
      <p:sp>
        <p:nvSpPr>
          <p:cNvPr id="27" name="矩形 26"/>
          <p:cNvSpPr/>
          <p:nvPr/>
        </p:nvSpPr>
        <p:spPr>
          <a:xfrm>
            <a:off x="5076056" y="4132237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动态信息：</a:t>
            </a: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j-ea"/>
                <a:ea typeface="+mj-ea"/>
              </a:rPr>
              <a:t>计算时间</a:t>
            </a:r>
            <a:endParaRPr lang="en-US" altLang="zh-CN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j-ea"/>
                <a:ea typeface="+mj-ea"/>
              </a:rPr>
              <a:t>传输时间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35560" y="6453505"/>
            <a:ext cx="720090" cy="360045"/>
          </a:xfrm>
          <a:prstGeom prst="roundRect">
            <a:avLst/>
          </a:prstGeom>
          <a:solidFill>
            <a:srgbClr val="4353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Page19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4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7" grpId="0"/>
      <p:bldP spid="104871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88"/>
          <p:cNvGrpSpPr/>
          <p:nvPr/>
        </p:nvGrpSpPr>
        <p:grpSpPr bwMode="auto">
          <a:xfrm>
            <a:off x="5076056" y="1839102"/>
            <a:ext cx="3958590" cy="581786"/>
            <a:chOff x="0" y="0"/>
            <a:chExt cx="3959456" cy="582773"/>
          </a:xfrm>
        </p:grpSpPr>
        <p:sp>
          <p:nvSpPr>
            <p:cNvPr id="1048633" name="文本框 7"/>
            <p:cNvSpPr txBox="1">
              <a:spLocks noChangeArrowheads="1"/>
            </p:cNvSpPr>
            <p:nvPr/>
          </p:nvSpPr>
          <p:spPr bwMode="auto">
            <a:xfrm>
              <a:off x="941276" y="0"/>
              <a:ext cx="3018180" cy="4611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课题研究背景</a:t>
              </a:r>
            </a:p>
          </p:txBody>
        </p:sp>
        <p:grpSp>
          <p:nvGrpSpPr>
            <p:cNvPr id="60" name="组合 84"/>
            <p:cNvGrpSpPr/>
            <p:nvPr/>
          </p:nvGrpSpPr>
          <p:grpSpPr bwMode="auto">
            <a:xfrm>
              <a:off x="0" y="25925"/>
              <a:ext cx="755077" cy="556848"/>
              <a:chOff x="0" y="0"/>
              <a:chExt cx="755077" cy="556848"/>
            </a:xfrm>
          </p:grpSpPr>
          <p:grpSp>
            <p:nvGrpSpPr>
              <p:cNvPr id="61" name="组合 82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1048634" name="平行四边形 7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635" name="平行四边形 81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48636" name="文本框 83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5228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cxnSp>
          <p:nvCxnSpPr>
            <p:cNvPr id="3145743" name="直接连接符 86"/>
            <p:cNvCxnSpPr>
              <a:cxnSpLocks noChangeShapeType="1"/>
            </p:cNvCxnSpPr>
            <p:nvPr/>
          </p:nvCxnSpPr>
          <p:spPr bwMode="auto">
            <a:xfrm>
              <a:off x="545950" y="436489"/>
              <a:ext cx="29155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</p:spPr>
        </p:cxnSp>
      </p:grpSp>
      <p:grpSp>
        <p:nvGrpSpPr>
          <p:cNvPr id="65" name="组合 97"/>
          <p:cNvGrpSpPr/>
          <p:nvPr/>
        </p:nvGrpSpPr>
        <p:grpSpPr bwMode="auto">
          <a:xfrm>
            <a:off x="4710499" y="2598207"/>
            <a:ext cx="4037965" cy="581786"/>
            <a:chOff x="0" y="0"/>
            <a:chExt cx="4036996" cy="582773"/>
          </a:xfrm>
        </p:grpSpPr>
        <p:sp>
          <p:nvSpPr>
            <p:cNvPr id="1048641" name="文本框 98"/>
            <p:cNvSpPr txBox="1">
              <a:spLocks noChangeArrowheads="1"/>
            </p:cNvSpPr>
            <p:nvPr/>
          </p:nvSpPr>
          <p:spPr bwMode="auto">
            <a:xfrm>
              <a:off x="941479" y="0"/>
              <a:ext cx="3095517" cy="4611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研究目标</a:t>
              </a:r>
            </a:p>
          </p:txBody>
        </p:sp>
        <p:grpSp>
          <p:nvGrpSpPr>
            <p:cNvPr id="66" name="组合 99"/>
            <p:cNvGrpSpPr/>
            <p:nvPr/>
          </p:nvGrpSpPr>
          <p:grpSpPr bwMode="auto">
            <a:xfrm>
              <a:off x="0" y="25925"/>
              <a:ext cx="755077" cy="556848"/>
              <a:chOff x="0" y="0"/>
              <a:chExt cx="755077" cy="556848"/>
            </a:xfrm>
          </p:grpSpPr>
          <p:grpSp>
            <p:nvGrpSpPr>
              <p:cNvPr id="67" name="组合 101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1048642" name="平行四边形 10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643" name="平行四边形 104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48644" name="文本框 102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5228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  <p:cxnSp>
          <p:nvCxnSpPr>
            <p:cNvPr id="3145745" name="直接连接符 100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</p:spPr>
        </p:cxnSp>
      </p:grpSp>
      <p:grpSp>
        <p:nvGrpSpPr>
          <p:cNvPr id="68" name="组合 105"/>
          <p:cNvGrpSpPr/>
          <p:nvPr/>
        </p:nvGrpSpPr>
        <p:grpSpPr bwMode="auto">
          <a:xfrm>
            <a:off x="4355987" y="3387839"/>
            <a:ext cx="3460750" cy="581786"/>
            <a:chOff x="0" y="0"/>
            <a:chExt cx="3461507" cy="582773"/>
          </a:xfrm>
        </p:grpSpPr>
        <p:sp>
          <p:nvSpPr>
            <p:cNvPr id="1048645" name="文本框 106"/>
            <p:cNvSpPr txBox="1">
              <a:spLocks noChangeArrowheads="1"/>
            </p:cNvSpPr>
            <p:nvPr/>
          </p:nvSpPr>
          <p:spPr bwMode="auto">
            <a:xfrm>
              <a:off x="941459" y="0"/>
              <a:ext cx="2520048" cy="46115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研究内容</a:t>
              </a:r>
            </a:p>
          </p:txBody>
        </p:sp>
        <p:grpSp>
          <p:nvGrpSpPr>
            <p:cNvPr id="69" name="组合 107"/>
            <p:cNvGrpSpPr/>
            <p:nvPr/>
          </p:nvGrpSpPr>
          <p:grpSpPr bwMode="auto">
            <a:xfrm>
              <a:off x="0" y="25925"/>
              <a:ext cx="755077" cy="556848"/>
              <a:chOff x="0" y="0"/>
              <a:chExt cx="755077" cy="556848"/>
            </a:xfrm>
          </p:grpSpPr>
          <p:grpSp>
            <p:nvGrpSpPr>
              <p:cNvPr id="70" name="组合 109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1048646" name="平行四边形 1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647" name="平行四边形 112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48648" name="文本框 110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5228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  <p:cxnSp>
          <p:nvCxnSpPr>
            <p:cNvPr id="3145746" name="直接连接符 108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</p:spPr>
        </p:cxnSp>
      </p:grpSp>
      <p:sp>
        <p:nvSpPr>
          <p:cNvPr id="1048649" name="椭圆 36"/>
          <p:cNvSpPr/>
          <p:nvPr/>
        </p:nvSpPr>
        <p:spPr>
          <a:xfrm>
            <a:off x="1292051" y="2060848"/>
            <a:ext cx="2232248" cy="21602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14455"/>
            </a:solidFill>
          </a:ln>
          <a:effectLst>
            <a:outerShdw blurRad="266700" dist="177800" dir="10800000" algn="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0" name="文本框 78"/>
          <p:cNvSpPr txBox="1">
            <a:spLocks noChangeArrowheads="1"/>
          </p:cNvSpPr>
          <p:nvPr/>
        </p:nvSpPr>
        <p:spPr bwMode="auto">
          <a:xfrm>
            <a:off x="1619672" y="2708920"/>
            <a:ext cx="2055813" cy="87884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rgbClr val="0D0D0D"/>
                </a:solidFill>
                <a:latin typeface="Times New Roman" panose="02020603050405020304" pitchFamily="18" charset="0"/>
                <a:ea typeface="+mn-ea"/>
              </a:rPr>
              <a:t>目录</a:t>
            </a:r>
          </a:p>
        </p:txBody>
      </p:sp>
      <p:sp>
        <p:nvSpPr>
          <p:cNvPr id="1048651" name="椭圆 41"/>
          <p:cNvSpPr/>
          <p:nvPr/>
        </p:nvSpPr>
        <p:spPr bwMode="auto">
          <a:xfrm>
            <a:off x="7164288" y="0"/>
            <a:ext cx="720080" cy="692696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1" name="组合 105"/>
          <p:cNvGrpSpPr/>
          <p:nvPr/>
        </p:nvGrpSpPr>
        <p:grpSpPr bwMode="auto">
          <a:xfrm>
            <a:off x="3996351" y="4172575"/>
            <a:ext cx="3460750" cy="581786"/>
            <a:chOff x="0" y="0"/>
            <a:chExt cx="3461507" cy="582773"/>
          </a:xfrm>
        </p:grpSpPr>
        <p:sp>
          <p:nvSpPr>
            <p:cNvPr id="1048652" name="文本框 106"/>
            <p:cNvSpPr txBox="1">
              <a:spLocks noChangeArrowheads="1"/>
            </p:cNvSpPr>
            <p:nvPr/>
          </p:nvSpPr>
          <p:spPr bwMode="auto">
            <a:xfrm>
              <a:off x="941459" y="0"/>
              <a:ext cx="2520048" cy="46115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实施方案</a:t>
              </a:r>
            </a:p>
          </p:txBody>
        </p:sp>
        <p:grpSp>
          <p:nvGrpSpPr>
            <p:cNvPr id="72" name="组合 107"/>
            <p:cNvGrpSpPr/>
            <p:nvPr/>
          </p:nvGrpSpPr>
          <p:grpSpPr bwMode="auto">
            <a:xfrm>
              <a:off x="0" y="25925"/>
              <a:ext cx="755077" cy="556848"/>
              <a:chOff x="0" y="0"/>
              <a:chExt cx="755077" cy="556848"/>
            </a:xfrm>
          </p:grpSpPr>
          <p:grpSp>
            <p:nvGrpSpPr>
              <p:cNvPr id="73" name="组合 109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1048653" name="平行四边形 1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654" name="平行四边形 112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48655" name="文本框 110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5228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endParaRPr lang="en-US" sz="28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145747" name="直接连接符 108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</p:spPr>
        </p:cxnSp>
      </p:grpSp>
      <p:grpSp>
        <p:nvGrpSpPr>
          <p:cNvPr id="74" name="组合 105"/>
          <p:cNvGrpSpPr/>
          <p:nvPr/>
        </p:nvGrpSpPr>
        <p:grpSpPr bwMode="auto">
          <a:xfrm>
            <a:off x="3636080" y="4934196"/>
            <a:ext cx="4439920" cy="583036"/>
            <a:chOff x="0" y="0"/>
            <a:chExt cx="4440891" cy="584025"/>
          </a:xfrm>
        </p:grpSpPr>
        <p:sp>
          <p:nvSpPr>
            <p:cNvPr id="1048656" name="文本框 106"/>
            <p:cNvSpPr txBox="1">
              <a:spLocks noChangeArrowheads="1"/>
            </p:cNvSpPr>
            <p:nvPr/>
          </p:nvSpPr>
          <p:spPr bwMode="auto">
            <a:xfrm>
              <a:off x="941276" y="0"/>
              <a:ext cx="3499615" cy="4611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进度安排</a:t>
              </a:r>
            </a:p>
          </p:txBody>
        </p:sp>
        <p:grpSp>
          <p:nvGrpSpPr>
            <p:cNvPr id="75" name="组合 107"/>
            <p:cNvGrpSpPr/>
            <p:nvPr/>
          </p:nvGrpSpPr>
          <p:grpSpPr bwMode="auto">
            <a:xfrm>
              <a:off x="0" y="25925"/>
              <a:ext cx="755077" cy="558100"/>
              <a:chOff x="0" y="0"/>
              <a:chExt cx="755077" cy="558100"/>
            </a:xfrm>
          </p:grpSpPr>
          <p:grpSp>
            <p:nvGrpSpPr>
              <p:cNvPr id="76" name="组合 109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1048657" name="平行四边形 1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658" name="平行四边形 112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48659" name="文本框 110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52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endParaRPr lang="en-US" sz="28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145748" name="直接连接符 108"/>
            <p:cNvCxnSpPr>
              <a:cxnSpLocks noChangeShapeType="1"/>
            </p:cNvCxnSpPr>
            <p:nvPr/>
          </p:nvCxnSpPr>
          <p:spPr bwMode="auto">
            <a:xfrm flipV="1">
              <a:off x="545657" y="455057"/>
              <a:ext cx="3272871" cy="763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</p:spPr>
        </p:cxnSp>
      </p:grpSp>
      <p:sp>
        <p:nvSpPr>
          <p:cNvPr id="2" name="圆角矩形 1"/>
          <p:cNvSpPr/>
          <p:nvPr/>
        </p:nvSpPr>
        <p:spPr>
          <a:xfrm>
            <a:off x="35560" y="6453505"/>
            <a:ext cx="720090" cy="360045"/>
          </a:xfrm>
          <a:prstGeom prst="roundRect">
            <a:avLst/>
          </a:prstGeom>
          <a:solidFill>
            <a:srgbClr val="4353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Page2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4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11200"/>
            <a:ext cx="9144000" cy="5742136"/>
          </a:xfrm>
          <a:prstGeom prst="rect">
            <a:avLst/>
          </a:prstGeom>
          <a:noFill/>
        </p:spPr>
      </p:pic>
      <p:sp>
        <p:nvSpPr>
          <p:cNvPr id="10487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实施方案</a:t>
            </a:r>
            <a:endParaRPr lang="zh-CN" altLang="en-US" dirty="0"/>
          </a:p>
        </p:txBody>
      </p:sp>
      <p:sp>
        <p:nvSpPr>
          <p:cNvPr id="1048716" name="椭圆 41"/>
          <p:cNvSpPr/>
          <p:nvPr/>
        </p:nvSpPr>
        <p:spPr bwMode="auto">
          <a:xfrm>
            <a:off x="7164288" y="0"/>
            <a:ext cx="720080" cy="692696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48523" y="1637178"/>
          <a:ext cx="7902624" cy="331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200" b="1" kern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变量</a:t>
                      </a:r>
                      <a:endParaRPr lang="zh-CN" sz="2200" b="1" kern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97A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200" b="1" kern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含义</a:t>
                      </a:r>
                      <a:endParaRPr lang="zh-CN" sz="2200" b="1" kern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97A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N</a:t>
                      </a:r>
                      <a:endParaRPr lang="en-US" sz="22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792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UDNN</a:t>
                      </a:r>
                      <a:r>
                        <a:rPr lang="zh-CN" sz="2200" kern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的层数</a:t>
                      </a:r>
                      <a:endParaRPr lang="zh-CN" sz="2200" kern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792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k</a:t>
                      </a:r>
                      <a:endParaRPr lang="en-US" sz="22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AB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批处理</a:t>
                      </a:r>
                      <a:r>
                        <a:rPr lang="en-US" sz="2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(minibatch)</a:t>
                      </a:r>
                      <a:r>
                        <a:rPr lang="zh-CN" sz="2200" kern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大小</a:t>
                      </a:r>
                      <a:endParaRPr lang="zh-CN" sz="2200" kern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AB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FLOPs</a:t>
                      </a:r>
                      <a:r>
                        <a:rPr lang="en-US" sz="2200" i="1" kern="0" baseline="-250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l</a:t>
                      </a:r>
                      <a:endParaRPr lang="en-US" sz="2200" i="1" kern="0" baseline="-25000" dirty="0" err="1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792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sz="2200" i="1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l</a:t>
                      </a:r>
                      <a:r>
                        <a:rPr lang="zh-CN" sz="2200" kern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层的单精度浮点运算量</a:t>
                      </a:r>
                      <a:endParaRPr lang="zh-CN" sz="2200" kern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792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FLOPS</a:t>
                      </a:r>
                      <a:endParaRPr lang="en-US" sz="22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AB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每秒钟</a:t>
                      </a:r>
                      <a:r>
                        <a:rPr lang="en-US" sz="2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GPU</a:t>
                      </a:r>
                      <a:r>
                        <a:rPr lang="zh-CN" sz="2200" kern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处理的单精度浮点运算量</a:t>
                      </a:r>
                      <a:endParaRPr lang="zh-CN" sz="2200" kern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AB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t</a:t>
                      </a:r>
                      <a:r>
                        <a:rPr lang="en-US" sz="2200" i="1" kern="0" baseline="-250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l</a:t>
                      </a:r>
                      <a:endParaRPr lang="en-US" sz="2200" i="1" kern="0" baseline="-25000" dirty="0" err="1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792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altLang="zh-CN" sz="2200" i="1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zh-CN" sz="2200" kern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层的计算时间</a:t>
                      </a:r>
                      <a:endParaRPr lang="zh-CN" sz="2200" kern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792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t</a:t>
                      </a:r>
                      <a:r>
                        <a:rPr lang="en-US" sz="2200" kern="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iter</a:t>
                      </a:r>
                      <a:endParaRPr lang="en-US" sz="2200" kern="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AB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一轮迭代的计算时间</a:t>
                      </a:r>
                      <a:endParaRPr lang="zh-CN" sz="2200" kern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AB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/>
              </p:cNvPr>
              <p:cNvSpPr/>
              <p:nvPr/>
            </p:nvSpPr>
            <p:spPr>
              <a:xfrm>
                <a:off x="413792" y="5111547"/>
                <a:ext cx="8316416" cy="8714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𝑖𝑡𝑒𝑟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𝐹𝐿𝑂𝑃𝑠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𝐹𝐿𝑂𝑃𝑆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𝐹𝐿𝑂𝑃𝑠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92" y="5111547"/>
                <a:ext cx="8316416" cy="87145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3564134" y="1006112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55678B"/>
                </a:solidFill>
              </a:rPr>
              <a:t>GPU</a:t>
            </a:r>
            <a:r>
              <a:rPr lang="zh-CN" altLang="en-US" sz="2400" b="1" dirty="0">
                <a:solidFill>
                  <a:srgbClr val="55678B"/>
                </a:solidFill>
              </a:rPr>
              <a:t>计算模型</a:t>
            </a:r>
          </a:p>
        </p:txBody>
      </p:sp>
      <p:sp>
        <p:nvSpPr>
          <p:cNvPr id="10" name="TextBox 39"/>
          <p:cNvSpPr txBox="1"/>
          <p:nvPr/>
        </p:nvSpPr>
        <p:spPr>
          <a:xfrm>
            <a:off x="1115616" y="836712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性能分析模块</a:t>
            </a:r>
          </a:p>
        </p:txBody>
      </p:sp>
      <p:sp>
        <p:nvSpPr>
          <p:cNvPr id="11" name="椭圆 47"/>
          <p:cNvSpPr/>
          <p:nvPr/>
        </p:nvSpPr>
        <p:spPr>
          <a:xfrm>
            <a:off x="693089" y="873238"/>
            <a:ext cx="388547" cy="388547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3" name="圆角矩形 2"/>
          <p:cNvSpPr/>
          <p:nvPr/>
        </p:nvSpPr>
        <p:spPr>
          <a:xfrm>
            <a:off x="35560" y="6453505"/>
            <a:ext cx="720090" cy="360045"/>
          </a:xfrm>
          <a:prstGeom prst="roundRect">
            <a:avLst/>
          </a:prstGeom>
          <a:solidFill>
            <a:srgbClr val="4353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Page20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Picture 8" descr="F:\0PPT素材\背景及图片\斜纹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4704"/>
            <a:ext cx="9144000" cy="5688632"/>
          </a:xfrm>
          <a:prstGeom prst="rect">
            <a:avLst/>
          </a:prstGeom>
          <a:noFill/>
        </p:spPr>
      </p:pic>
      <p:sp>
        <p:nvSpPr>
          <p:cNvPr id="10487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实施方案</a:t>
            </a:r>
          </a:p>
        </p:txBody>
      </p:sp>
      <p:sp>
        <p:nvSpPr>
          <p:cNvPr id="1048716" name="椭圆 41"/>
          <p:cNvSpPr/>
          <p:nvPr/>
        </p:nvSpPr>
        <p:spPr bwMode="auto">
          <a:xfrm>
            <a:off x="7164288" y="0"/>
            <a:ext cx="720080" cy="692696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717" name="TextBox 39"/>
          <p:cNvSpPr txBox="1"/>
          <p:nvPr/>
        </p:nvSpPr>
        <p:spPr>
          <a:xfrm>
            <a:off x="1115616" y="836712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性能分析模块</a:t>
            </a:r>
          </a:p>
        </p:txBody>
      </p:sp>
      <p:sp>
        <p:nvSpPr>
          <p:cNvPr id="1048718" name="椭圆 47"/>
          <p:cNvSpPr/>
          <p:nvPr/>
        </p:nvSpPr>
        <p:spPr>
          <a:xfrm>
            <a:off x="693089" y="873238"/>
            <a:ext cx="388547" cy="388547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/>
              </p:cNvPr>
              <p:cNvSpPr/>
              <p:nvPr/>
            </p:nvSpPr>
            <p:spPr>
              <a:xfrm>
                <a:off x="1259632" y="5128061"/>
                <a:ext cx="6390456" cy="903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𝑆𝑒𝑞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𝑎𝑙𝑙𝑜𝑐𝑎𝑡𝑒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d>
                                    <m:dPr>
                                      <m:begChr m:val="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𝑎𝑙𝑙𝑜𝑐𝑎𝑡𝑒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𝑆𝑒𝑞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𝑟𝑒𝑙𝑒𝑎𝑠𝑒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𝑟𝑒𝑙𝑒𝑎𝑠𝑒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128061"/>
                <a:ext cx="6390456" cy="90326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3564134" y="1006112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55678B"/>
                </a:solidFill>
              </a:rPr>
              <a:t>GPU</a:t>
            </a:r>
            <a:r>
              <a:rPr lang="zh-CN" altLang="en-US" sz="2400" b="1" dirty="0">
                <a:solidFill>
                  <a:srgbClr val="55678B"/>
                </a:solidFill>
              </a:rPr>
              <a:t>存储模型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5560" y="6453505"/>
            <a:ext cx="720090" cy="360045"/>
          </a:xfrm>
          <a:prstGeom prst="roundRect">
            <a:avLst/>
          </a:prstGeom>
          <a:solidFill>
            <a:srgbClr val="4353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Page21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48523" y="1637178"/>
          <a:ext cx="7902624" cy="331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200" b="1" kern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变量</a:t>
                      </a:r>
                      <a:endParaRPr lang="zh-CN" sz="2200" b="1" kern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97A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200" b="1" kern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含义</a:t>
                      </a:r>
                      <a:endParaRPr lang="zh-CN" sz="2200" b="1" kern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97A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Seq</a:t>
                      </a:r>
                      <a:r>
                        <a:rPr lang="en-US" sz="2200" kern="0" baseline="-250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allocate</a:t>
                      </a:r>
                      <a:endParaRPr lang="en-US" sz="2200" kern="0" baseline="-25000" dirty="0" err="1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792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当前分配的中间结果个数</a:t>
                      </a:r>
                      <a:endParaRPr lang="zh-CN" sz="2200" kern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792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Seq</a:t>
                      </a:r>
                      <a:r>
                        <a:rPr lang="en-US" sz="2200" kern="0" baseline="-250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realease</a:t>
                      </a:r>
                      <a:endParaRPr lang="en-US" sz="2200" kern="0" baseline="-25000" dirty="0" err="1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AB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当前释放的中间结果个数</a:t>
                      </a:r>
                      <a:endParaRPr lang="zh-CN" sz="2200" kern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AB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M</a:t>
                      </a:r>
                      <a:r>
                        <a:rPr lang="en-US" sz="2200" kern="0" baseline="-250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allocate</a:t>
                      </a:r>
                      <a:r>
                        <a:rPr lang="en-US" sz="2200" kern="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[p]</a:t>
                      </a:r>
                      <a:endParaRPr lang="en-US" sz="2200" kern="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792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sz="2200" kern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</a:t>
                      </a:r>
                      <a:r>
                        <a:rPr lang="zh-CN" sz="2200" kern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个中间结果所需的显存容量</a:t>
                      </a:r>
                      <a:endParaRPr lang="zh-CN" sz="2200" kern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792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M</a:t>
                      </a:r>
                      <a:r>
                        <a:rPr lang="en-US" sz="2200" kern="0" baseline="-250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release</a:t>
                      </a:r>
                      <a:r>
                        <a:rPr lang="en-US" sz="2200" kern="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[q]</a:t>
                      </a:r>
                      <a:endParaRPr lang="en-US" sz="2200" kern="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AB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sz="2200" kern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q</a:t>
                      </a:r>
                      <a:r>
                        <a:rPr lang="zh-CN" sz="2200" kern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个中间结果所需的显存容量</a:t>
                      </a:r>
                      <a:endParaRPr lang="zh-CN" sz="2200" kern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AB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M</a:t>
                      </a:r>
                      <a:endParaRPr lang="en-US" sz="22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792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给定的显存预算</a:t>
                      </a:r>
                      <a:endParaRPr lang="zh-CN" sz="2200" kern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792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Seq</a:t>
                      </a:r>
                      <a:r>
                        <a:rPr lang="en-US" sz="2200" kern="0" baseline="-250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allocate</a:t>
                      </a:r>
                      <a:endParaRPr lang="en-US" sz="2200" kern="0" baseline="-25000" dirty="0" err="1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AB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当前分配的中间结果个数</a:t>
                      </a:r>
                      <a:endParaRPr lang="zh-CN" sz="2200" kern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AB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11200"/>
            <a:ext cx="9144000" cy="5742136"/>
          </a:xfrm>
          <a:prstGeom prst="rect">
            <a:avLst/>
          </a:prstGeom>
          <a:noFill/>
        </p:spPr>
      </p:pic>
      <p:sp>
        <p:nvSpPr>
          <p:cNvPr id="10487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实施方案</a:t>
            </a:r>
          </a:p>
        </p:txBody>
      </p:sp>
      <p:sp>
        <p:nvSpPr>
          <p:cNvPr id="1048716" name="椭圆 41"/>
          <p:cNvSpPr/>
          <p:nvPr/>
        </p:nvSpPr>
        <p:spPr bwMode="auto">
          <a:xfrm>
            <a:off x="7164288" y="0"/>
            <a:ext cx="720080" cy="692696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717" name="TextBox 39"/>
          <p:cNvSpPr txBox="1"/>
          <p:nvPr/>
        </p:nvSpPr>
        <p:spPr>
          <a:xfrm>
            <a:off x="1115616" y="836712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性能分析模块</a:t>
            </a:r>
          </a:p>
        </p:txBody>
      </p:sp>
      <p:sp>
        <p:nvSpPr>
          <p:cNvPr id="1048718" name="椭圆 47"/>
          <p:cNvSpPr/>
          <p:nvPr/>
        </p:nvSpPr>
        <p:spPr>
          <a:xfrm>
            <a:off x="693089" y="873238"/>
            <a:ext cx="388547" cy="388547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/>
              </p:cNvPr>
              <p:cNvSpPr/>
              <p:nvPr/>
            </p:nvSpPr>
            <p:spPr>
              <a:xfrm>
                <a:off x="2533929" y="4466252"/>
                <a:ext cx="3835794" cy="9253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𝑝𝑟</m:t>
                          </m:r>
                          <m:f>
                            <m:fPr>
                              <m:type m:val="li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num>
                            <m:den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den>
                          </m:f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𝑝𝑟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num>
                                    <m:den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den>
                                  </m:f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</m:sub>
                              </m:s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𝐵𝑎𝑛𝑑𝑤𝑖𝑑𝑡h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𝑎𝑣𝑎𝑖𝑙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929" y="4466252"/>
                <a:ext cx="3835794" cy="92538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3261550" y="1743199"/>
            <a:ext cx="2089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4C638C"/>
                </a:solidFill>
              </a:rPr>
              <a:t>PCIe</a:t>
            </a:r>
            <a:r>
              <a:rPr lang="zh-CN" altLang="en-US" sz="2400" b="1" dirty="0">
                <a:solidFill>
                  <a:srgbClr val="4C638C"/>
                </a:solidFill>
              </a:rPr>
              <a:t>通信模型</a:t>
            </a:r>
          </a:p>
        </p:txBody>
      </p:sp>
      <p:sp>
        <p:nvSpPr>
          <p:cNvPr id="11" name="矩形: 圆角 10"/>
          <p:cNvSpPr/>
          <p:nvPr/>
        </p:nvSpPr>
        <p:spPr bwMode="auto">
          <a:xfrm>
            <a:off x="2159764" y="3167532"/>
            <a:ext cx="1256985" cy="569125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effectLst/>
                <a:ea typeface="黑体" panose="02010609060101010101" pitchFamily="49" charset="-122"/>
              </a:rPr>
              <a:t>GPU</a:t>
            </a:r>
            <a:endParaRPr kumimoji="0" lang="zh-CN" altLang="en-US" sz="2400" i="0" u="none" strike="noStrike" cap="none" normalizeH="0" baseline="0" dirty="0">
              <a:ln>
                <a:noFill/>
              </a:ln>
              <a:effectLst/>
              <a:ea typeface="黑体" panose="02010609060101010101" pitchFamily="49" charset="-122"/>
            </a:endParaRPr>
          </a:p>
        </p:txBody>
      </p:sp>
      <p:sp>
        <p:nvSpPr>
          <p:cNvPr id="12" name="矩形: 圆角 11"/>
          <p:cNvSpPr/>
          <p:nvPr/>
        </p:nvSpPr>
        <p:spPr bwMode="auto">
          <a:xfrm>
            <a:off x="5472132" y="3149479"/>
            <a:ext cx="1256984" cy="587177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effectLst/>
                <a:ea typeface="黑体" panose="02010609060101010101" pitchFamily="49" charset="-122"/>
              </a:rPr>
              <a:t>CPU</a:t>
            </a:r>
            <a:endParaRPr kumimoji="0" lang="zh-CN" altLang="en-US" sz="2400" i="0" u="none" strike="noStrike" cap="none" normalizeH="0" baseline="0" dirty="0">
              <a:ln>
                <a:noFill/>
              </a:ln>
              <a:effectLst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>
            <a:endCxn id="12" idx="1"/>
          </p:cNvCxnSpPr>
          <p:nvPr/>
        </p:nvCxnSpPr>
        <p:spPr bwMode="auto">
          <a:xfrm>
            <a:off x="3416748" y="3404753"/>
            <a:ext cx="2055384" cy="383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743940" y="287108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PCIe</a:t>
            </a:r>
            <a:r>
              <a:rPr lang="zh-CN" altLang="en-US" sz="2400" dirty="0"/>
              <a:t>总线</a:t>
            </a:r>
          </a:p>
        </p:txBody>
      </p:sp>
      <p:sp>
        <p:nvSpPr>
          <p:cNvPr id="2" name="矩形 1"/>
          <p:cNvSpPr/>
          <p:nvPr/>
        </p:nvSpPr>
        <p:spPr>
          <a:xfrm>
            <a:off x="6422792" y="4066142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+mj-ea"/>
                <a:ea typeface="+mj-ea"/>
              </a:rPr>
              <a:t>接近</a:t>
            </a:r>
            <a:r>
              <a:rPr lang="zh-CN" altLang="zh-CN" sz="2000" dirty="0">
                <a:solidFill>
                  <a:srgbClr val="FF0000"/>
                </a:solidFill>
                <a:latin typeface="+mj-ea"/>
                <a:ea typeface="+mj-ea"/>
              </a:rPr>
              <a:t>实际</a:t>
            </a:r>
            <a:r>
              <a:rPr lang="zh-CN" altLang="zh-CN" sz="2000" dirty="0">
                <a:latin typeface="+mj-ea"/>
                <a:ea typeface="+mj-ea"/>
              </a:rPr>
              <a:t>的</a:t>
            </a:r>
            <a:r>
              <a:rPr lang="en-US" altLang="zh-CN" sz="2000" dirty="0">
                <a:ea typeface="+mj-ea"/>
              </a:rPr>
              <a:t>PCIe</a:t>
            </a:r>
            <a:r>
              <a:rPr lang="zh-CN" altLang="zh-CN" sz="2000" dirty="0">
                <a:latin typeface="+mj-ea"/>
                <a:ea typeface="+mj-ea"/>
              </a:rPr>
              <a:t>带宽</a:t>
            </a:r>
            <a:endParaRPr lang="zh-CN" altLang="en-US" sz="2000" dirty="0">
              <a:latin typeface="+mj-ea"/>
              <a:ea typeface="+mj-ea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 flipH="1">
            <a:off x="6369723" y="4466252"/>
            <a:ext cx="1298621" cy="76294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35560" y="6453505"/>
            <a:ext cx="720090" cy="360045"/>
          </a:xfrm>
          <a:prstGeom prst="roundRect">
            <a:avLst/>
          </a:prstGeom>
          <a:solidFill>
            <a:srgbClr val="4353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Page22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11200"/>
            <a:ext cx="9144000" cy="5742136"/>
          </a:xfrm>
          <a:prstGeom prst="rect">
            <a:avLst/>
          </a:prstGeom>
          <a:noFill/>
        </p:spPr>
      </p:pic>
      <p:sp>
        <p:nvSpPr>
          <p:cNvPr id="10487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b="1"/>
              <a:t>实施方案</a:t>
            </a:r>
          </a:p>
        </p:txBody>
      </p:sp>
      <p:sp>
        <p:nvSpPr>
          <p:cNvPr id="1048716" name="椭圆 41"/>
          <p:cNvSpPr/>
          <p:nvPr/>
        </p:nvSpPr>
        <p:spPr bwMode="auto">
          <a:xfrm>
            <a:off x="7164288" y="0"/>
            <a:ext cx="720080" cy="692696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717" name="TextBox 39"/>
          <p:cNvSpPr txBox="1"/>
          <p:nvPr/>
        </p:nvSpPr>
        <p:spPr>
          <a:xfrm>
            <a:off x="1115616" y="836712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动态卸载预取模块</a:t>
            </a:r>
          </a:p>
        </p:txBody>
      </p:sp>
      <p:sp>
        <p:nvSpPr>
          <p:cNvPr id="1048718" name="椭圆 47"/>
          <p:cNvSpPr/>
          <p:nvPr/>
        </p:nvSpPr>
        <p:spPr>
          <a:xfrm>
            <a:off x="693089" y="873238"/>
            <a:ext cx="388547" cy="388547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619672" y="486393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连续计算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139952" y="514761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计算出现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停滞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48491"/>
            <a:ext cx="9144000" cy="2776653"/>
          </a:xfrm>
          <a:prstGeom prst="rect">
            <a:avLst/>
          </a:prstGeom>
        </p:spPr>
      </p:pic>
      <p:cxnSp>
        <p:nvCxnSpPr>
          <p:cNvPr id="28" name="直接箭头连接符 27"/>
          <p:cNvCxnSpPr/>
          <p:nvPr/>
        </p:nvCxnSpPr>
        <p:spPr bwMode="auto">
          <a:xfrm flipV="1">
            <a:off x="2409002" y="3888420"/>
            <a:ext cx="506814" cy="90236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" idx="0"/>
          </p:cNvCxnSpPr>
          <p:nvPr/>
        </p:nvCxnSpPr>
        <p:spPr bwMode="auto">
          <a:xfrm flipH="1" flipV="1">
            <a:off x="4860033" y="3429001"/>
            <a:ext cx="295582" cy="171861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5614" y="1710387"/>
            <a:ext cx="2914141" cy="6462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93003" y="224134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三层网络反向传播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5560" y="6453505"/>
            <a:ext cx="720090" cy="360045"/>
          </a:xfrm>
          <a:prstGeom prst="roundRect">
            <a:avLst/>
          </a:prstGeom>
          <a:solidFill>
            <a:srgbClr val="4353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Page23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4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7" grpId="0"/>
      <p:bldP spid="1048718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11200"/>
            <a:ext cx="9144000" cy="5742136"/>
          </a:xfrm>
          <a:prstGeom prst="rect">
            <a:avLst/>
          </a:prstGeom>
          <a:noFill/>
        </p:spPr>
      </p:pic>
      <p:sp>
        <p:nvSpPr>
          <p:cNvPr id="10487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b="1"/>
              <a:t>实施方案</a:t>
            </a:r>
          </a:p>
        </p:txBody>
      </p:sp>
      <p:sp>
        <p:nvSpPr>
          <p:cNvPr id="1048716" name="椭圆 41"/>
          <p:cNvSpPr/>
          <p:nvPr/>
        </p:nvSpPr>
        <p:spPr bwMode="auto">
          <a:xfrm>
            <a:off x="7164288" y="0"/>
            <a:ext cx="720080" cy="692696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717" name="TextBox 39"/>
          <p:cNvSpPr txBox="1"/>
          <p:nvPr/>
        </p:nvSpPr>
        <p:spPr>
          <a:xfrm>
            <a:off x="1115616" y="836712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动态卸载预取模块</a:t>
            </a:r>
          </a:p>
        </p:txBody>
      </p:sp>
      <p:sp>
        <p:nvSpPr>
          <p:cNvPr id="1048718" name="椭圆 47"/>
          <p:cNvSpPr/>
          <p:nvPr/>
        </p:nvSpPr>
        <p:spPr>
          <a:xfrm>
            <a:off x="693089" y="873238"/>
            <a:ext cx="388547" cy="388547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8" name="直接箭头连接符 7"/>
          <p:cNvCxnSpPr/>
          <p:nvPr/>
        </p:nvCxnSpPr>
        <p:spPr bwMode="auto">
          <a:xfrm flipV="1">
            <a:off x="197071" y="2258940"/>
            <a:ext cx="0" cy="25922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 bwMode="auto">
          <a:xfrm>
            <a:off x="197071" y="4851229"/>
            <a:ext cx="8207487" cy="2371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auto">
          <a:xfrm>
            <a:off x="1755681" y="3436380"/>
            <a:ext cx="1671435" cy="5400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Compute1</a:t>
            </a:r>
            <a:endParaRPr kumimoji="0" lang="zh-CN" altLang="en-US" sz="180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159338" y="2893917"/>
            <a:ext cx="1775373" cy="54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Allocate3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710084" y="3976380"/>
            <a:ext cx="1079558" cy="54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Release1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434614" y="3431932"/>
            <a:ext cx="1671435" cy="54909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Compute2</a:t>
            </a:r>
            <a:endParaRPr kumimoji="0" lang="zh-CN" altLang="en-US" sz="180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113344" y="3436380"/>
            <a:ext cx="2535936" cy="5400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Compute3</a:t>
            </a:r>
            <a:endParaRPr kumimoji="0" lang="zh-CN" altLang="en-US" sz="180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755681" y="2891736"/>
            <a:ext cx="1392978" cy="54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Allocate2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65765" y="2891736"/>
            <a:ext cx="1392978" cy="54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Allocate1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584809" y="458027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34711" y="2896380"/>
            <a:ext cx="1775373" cy="54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Allocate4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7506" y="2413416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输入流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7504" y="4147477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输出流</a:t>
            </a:r>
          </a:p>
        </p:txBody>
      </p:sp>
      <p:sp>
        <p:nvSpPr>
          <p:cNvPr id="22" name="文本框 16"/>
          <p:cNvSpPr txBox="1"/>
          <p:nvPr/>
        </p:nvSpPr>
        <p:spPr>
          <a:xfrm>
            <a:off x="107505" y="3529314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9pPr>
          </a:lstStyle>
          <a:p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计算流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935522" y="269684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762795" y="323191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082216" y="376843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/>
              </p:cNvPr>
              <p:cNvSpPr/>
              <p:nvPr/>
            </p:nvSpPr>
            <p:spPr>
              <a:xfrm>
                <a:off x="1394829" y="2315777"/>
                <a:ext cx="1057341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𝑟𝑒𝑎𝑑𝑦</m:t>
                        </m:r>
                      </m:sub>
                    </m:sSub>
                  </m:oMath>
                </a14:m>
                <a:r>
                  <a:rPr lang="en-US" altLang="zh-CN" dirty="0"/>
                  <a:t>(1)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829" y="2315777"/>
                <a:ext cx="1057341" cy="391261"/>
              </a:xfrm>
              <a:prstGeom prst="rect">
                <a:avLst/>
              </a:prstGeom>
              <a:blipFill rotWithShape="1">
                <a:blip r:embed="rId5"/>
                <a:stretch>
                  <a:fillRect t="-9375" r="-4624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/>
              </p:cNvPr>
              <p:cNvSpPr/>
              <p:nvPr/>
            </p:nvSpPr>
            <p:spPr>
              <a:xfrm>
                <a:off x="2714803" y="2344629"/>
                <a:ext cx="1057341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𝑟𝑒𝑎𝑑𝑦</m:t>
                        </m:r>
                      </m:sub>
                    </m:sSub>
                  </m:oMath>
                </a14:m>
                <a:r>
                  <a:rPr lang="en-US" altLang="zh-CN" dirty="0"/>
                  <a:t>(2)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803" y="2344629"/>
                <a:ext cx="1057341" cy="391261"/>
              </a:xfrm>
              <a:prstGeom prst="rect">
                <a:avLst/>
              </a:prstGeom>
              <a:blipFill rotWithShape="1">
                <a:blip r:embed="rId6"/>
                <a:stretch>
                  <a:fillRect t="-9375" r="-4598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/>
              </p:cNvPr>
              <p:cNvSpPr/>
              <p:nvPr/>
            </p:nvSpPr>
            <p:spPr>
              <a:xfrm>
                <a:off x="4554679" y="2337694"/>
                <a:ext cx="1057341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𝑟𝑒𝑎𝑑𝑦</m:t>
                        </m:r>
                      </m:sub>
                    </m:sSub>
                  </m:oMath>
                </a14:m>
                <a:r>
                  <a:rPr lang="en-US" altLang="zh-CN" dirty="0"/>
                  <a:t>(3)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679" y="2337694"/>
                <a:ext cx="1057341" cy="391261"/>
              </a:xfrm>
              <a:prstGeom prst="rect">
                <a:avLst/>
              </a:prstGeom>
              <a:blipFill rotWithShape="1">
                <a:blip r:embed="rId7"/>
                <a:stretch>
                  <a:fillRect t="-7692" r="-4598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圆角矩形 4"/>
          <p:cNvSpPr/>
          <p:nvPr/>
        </p:nvSpPr>
        <p:spPr>
          <a:xfrm>
            <a:off x="35560" y="6453505"/>
            <a:ext cx="720090" cy="360045"/>
          </a:xfrm>
          <a:prstGeom prst="roundRect">
            <a:avLst/>
          </a:prstGeom>
          <a:solidFill>
            <a:srgbClr val="4353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Page24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4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7" grpId="0"/>
      <p:bldP spid="1048718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11200"/>
            <a:ext cx="9144000" cy="5742136"/>
          </a:xfrm>
          <a:prstGeom prst="rect">
            <a:avLst/>
          </a:prstGeom>
          <a:noFill/>
        </p:spPr>
      </p:pic>
      <p:sp>
        <p:nvSpPr>
          <p:cNvPr id="10487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b="1"/>
              <a:t>实施方案</a:t>
            </a:r>
          </a:p>
        </p:txBody>
      </p:sp>
      <p:sp>
        <p:nvSpPr>
          <p:cNvPr id="1048716" name="椭圆 41"/>
          <p:cNvSpPr/>
          <p:nvPr/>
        </p:nvSpPr>
        <p:spPr bwMode="auto">
          <a:xfrm>
            <a:off x="7164288" y="0"/>
            <a:ext cx="720080" cy="692696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717" name="TextBox 39"/>
          <p:cNvSpPr txBox="1"/>
          <p:nvPr/>
        </p:nvSpPr>
        <p:spPr>
          <a:xfrm>
            <a:off x="1115616" y="836712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动态卸载预取模块</a:t>
            </a:r>
          </a:p>
        </p:txBody>
      </p:sp>
      <p:sp>
        <p:nvSpPr>
          <p:cNvPr id="1048718" name="椭圆 47"/>
          <p:cNvSpPr/>
          <p:nvPr/>
        </p:nvSpPr>
        <p:spPr>
          <a:xfrm>
            <a:off x="693089" y="873238"/>
            <a:ext cx="388547" cy="388547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/>
              </p:cNvPr>
              <p:cNvSpPr/>
              <p:nvPr/>
            </p:nvSpPr>
            <p:spPr>
              <a:xfrm>
                <a:off x="908720" y="1793983"/>
                <a:ext cx="7326560" cy="2834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8956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2400" kern="100" spc="-3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目标表示（</a:t>
                </a:r>
                <a:r>
                  <a:rPr lang="zh-CN" altLang="en-US" sz="2400" kern="100" spc="-3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在计算前完成显存工作</a:t>
                </a:r>
                <a:r>
                  <a:rPr lang="zh-CN" altLang="zh-CN" sz="2400" kern="100" spc="-3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）：</a:t>
                </a:r>
                <a:endParaRPr lang="zh-CN" altLang="zh-CN" sz="2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𝑟𝑒𝑎𝑑𝑦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4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𝑐𝑜𝑚𝑝𝑢𝑡𝑒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zh-CN" sz="2400" dirty="0"/>
                  <a:t>限制条件（显存限制）：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𝑢𝑠𝑒𝑑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𝑝𝑟𝑒𝑠𝑒𝑛𝑡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𝑎𝑙𝑙𝑜𝑐𝑎𝑡𝑒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20" y="1793983"/>
                <a:ext cx="7326560" cy="2834494"/>
              </a:xfrm>
              <a:prstGeom prst="rect">
                <a:avLst/>
              </a:prstGeom>
              <a:blipFill rotWithShape="1">
                <a:blip r:embed="rId5"/>
                <a:stretch>
                  <a:fillRect l="-1248" b="-1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圆角矩形 4"/>
          <p:cNvSpPr/>
          <p:nvPr/>
        </p:nvSpPr>
        <p:spPr>
          <a:xfrm>
            <a:off x="35560" y="6453505"/>
            <a:ext cx="720090" cy="360045"/>
          </a:xfrm>
          <a:prstGeom prst="roundRect">
            <a:avLst/>
          </a:prstGeom>
          <a:solidFill>
            <a:srgbClr val="4353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Page25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4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7" grpId="0"/>
      <p:bldP spid="1048718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11200"/>
            <a:ext cx="9144000" cy="5742136"/>
          </a:xfrm>
          <a:prstGeom prst="rect">
            <a:avLst/>
          </a:prstGeom>
          <a:noFill/>
        </p:spPr>
      </p:pic>
      <p:sp>
        <p:nvSpPr>
          <p:cNvPr id="10487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b="1"/>
              <a:t>实施方案</a:t>
            </a:r>
          </a:p>
        </p:txBody>
      </p:sp>
      <p:sp>
        <p:nvSpPr>
          <p:cNvPr id="1048716" name="椭圆 41"/>
          <p:cNvSpPr/>
          <p:nvPr/>
        </p:nvSpPr>
        <p:spPr bwMode="auto">
          <a:xfrm>
            <a:off x="7164288" y="0"/>
            <a:ext cx="720080" cy="692696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717" name="TextBox 39"/>
          <p:cNvSpPr txBox="1"/>
          <p:nvPr/>
        </p:nvSpPr>
        <p:spPr>
          <a:xfrm>
            <a:off x="1115616" y="836712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系统总体设计</a:t>
            </a:r>
          </a:p>
        </p:txBody>
      </p:sp>
      <p:sp>
        <p:nvSpPr>
          <p:cNvPr id="1048718" name="椭圆 47"/>
          <p:cNvSpPr/>
          <p:nvPr/>
        </p:nvSpPr>
        <p:spPr>
          <a:xfrm>
            <a:off x="693089" y="873238"/>
            <a:ext cx="388547" cy="388547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587435" y="4725144"/>
            <a:ext cx="95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通信层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65055" y="3801234"/>
            <a:ext cx="1361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物理</a:t>
            </a:r>
            <a:endParaRPr lang="en-US" altLang="zh-CN" sz="2000" dirty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资源层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39552" y="1975105"/>
            <a:ext cx="1058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深度学习框架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39552" y="3058899"/>
            <a:ext cx="1058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深度学习库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2047" y="1989435"/>
            <a:ext cx="3554276" cy="32982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622833" y="2564904"/>
            <a:ext cx="3453223" cy="61840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n w="0"/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8155" y="1700808"/>
            <a:ext cx="3420152" cy="4352921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15" idx="3"/>
          </p:cNvCxnSpPr>
          <p:nvPr/>
        </p:nvCxnSpPr>
        <p:spPr bwMode="auto">
          <a:xfrm flipV="1">
            <a:off x="5076056" y="2276872"/>
            <a:ext cx="576064" cy="59723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5560" y="6453505"/>
            <a:ext cx="720090" cy="360045"/>
          </a:xfrm>
          <a:prstGeom prst="roundRect">
            <a:avLst/>
          </a:prstGeom>
          <a:solidFill>
            <a:srgbClr val="4353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Page26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4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7" grpId="0"/>
      <p:bldP spid="1048718" grpId="0" bldLvl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11200"/>
            <a:ext cx="9144000" cy="5742136"/>
          </a:xfrm>
          <a:prstGeom prst="rect">
            <a:avLst/>
          </a:prstGeom>
          <a:noFill/>
        </p:spPr>
      </p:pic>
      <p:sp>
        <p:nvSpPr>
          <p:cNvPr id="104858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8" name="椭圆 41"/>
          <p:cNvSpPr/>
          <p:nvPr/>
        </p:nvSpPr>
        <p:spPr bwMode="auto">
          <a:xfrm>
            <a:off x="7164288" y="0"/>
            <a:ext cx="720080" cy="692696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589" name="文本占位符 1"/>
          <p:cNvSpPr txBox="1"/>
          <p:nvPr/>
        </p:nvSpPr>
        <p:spPr>
          <a:xfrm>
            <a:off x="0" y="1909445"/>
            <a:ext cx="2034000" cy="1594800"/>
          </a:xfrm>
          <a:prstGeom prst="rect">
            <a:avLst/>
          </a:prstGeom>
          <a:solidFill>
            <a:srgbClr val="6EA0B0">
              <a:lumMod val="75000"/>
            </a:srgb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1" lang="en-US" altLang="zh-CN" sz="8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r>
              <a:rPr kumimoji="1" lang="en-US" altLang="zh-CN" sz="8800" b="1" dirty="0">
                <a:solidFill>
                  <a:sysClr val="window" lastClr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kumimoji="1" lang="en-US" sz="8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48590" name="文本占位符 2"/>
          <p:cNvSpPr txBox="1"/>
          <p:nvPr/>
        </p:nvSpPr>
        <p:spPr>
          <a:xfrm>
            <a:off x="2033905" y="2207895"/>
            <a:ext cx="7360285" cy="1403350"/>
          </a:xfrm>
          <a:prstGeom prst="rect">
            <a:avLst/>
          </a:prstGeom>
          <a:noFill/>
        </p:spPr>
        <p:txBody>
          <a:bodyPr anchor="t"/>
          <a:lstStyle/>
          <a:p>
            <a:pPr lvl="0" defTabSz="914400">
              <a:spcBef>
                <a:spcPts val="1000"/>
              </a:spcBef>
            </a:pPr>
            <a:r>
              <a:rPr kumimoji="1" lang="zh-CN" altLang="en-US" sz="6000" dirty="0">
                <a:solidFill>
                  <a:srgbClr val="6EA0B0">
                    <a:lumMod val="75000"/>
                  </a:srgb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  <a:latin typeface="Franklin Gothic Book" panose="020B0503020102020204"/>
                <a:ea typeface="黑体" panose="02010609060101010101" pitchFamily="49" charset="-122"/>
              </a:rPr>
              <a:t>进度安排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5560" y="6453505"/>
            <a:ext cx="720090" cy="360045"/>
          </a:xfrm>
          <a:prstGeom prst="roundRect">
            <a:avLst/>
          </a:prstGeom>
          <a:solidFill>
            <a:srgbClr val="4353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Page27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11200"/>
            <a:ext cx="9144000" cy="5742136"/>
          </a:xfrm>
          <a:prstGeom prst="rect">
            <a:avLst/>
          </a:prstGeom>
          <a:noFill/>
        </p:spPr>
      </p:pic>
      <p:sp>
        <p:nvSpPr>
          <p:cNvPr id="104859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进度安排</a:t>
            </a:r>
          </a:p>
        </p:txBody>
      </p:sp>
      <p:sp>
        <p:nvSpPr>
          <p:cNvPr id="1048593" name="椭圆 41"/>
          <p:cNvSpPr/>
          <p:nvPr/>
        </p:nvSpPr>
        <p:spPr bwMode="auto">
          <a:xfrm>
            <a:off x="7164288" y="0"/>
            <a:ext cx="720080" cy="692696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594" name="TextBox 39"/>
          <p:cNvSpPr txBox="1"/>
          <p:nvPr/>
        </p:nvSpPr>
        <p:spPr>
          <a:xfrm>
            <a:off x="1164660" y="940658"/>
            <a:ext cx="1706880" cy="408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课题时间安排</a:t>
            </a:r>
          </a:p>
        </p:txBody>
      </p:sp>
      <p:sp>
        <p:nvSpPr>
          <p:cNvPr id="1048595" name="椭圆 47"/>
          <p:cNvSpPr/>
          <p:nvPr/>
        </p:nvSpPr>
        <p:spPr>
          <a:xfrm>
            <a:off x="693089" y="873238"/>
            <a:ext cx="388547" cy="388547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graphicFrame>
        <p:nvGraphicFramePr>
          <p:cNvPr id="4194304" name="表格 4"/>
          <p:cNvGraphicFramePr/>
          <p:nvPr/>
        </p:nvGraphicFramePr>
        <p:xfrm>
          <a:off x="510540" y="1814830"/>
          <a:ext cx="8063865" cy="368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6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610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000" b="1" dirty="0">
                          <a:solidFill>
                            <a:srgbClr val="3F4C6C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起 讫 日 期</a:t>
                      </a:r>
                      <a:endParaRPr lang="en-US" altLang="en-US" sz="2000" b="1" dirty="0">
                        <a:solidFill>
                          <a:srgbClr val="3F4C6C"/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000" b="1" dirty="0">
                          <a:solidFill>
                            <a:srgbClr val="3F4C6C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工  作  内  容  和  要  求</a:t>
                      </a:r>
                      <a:endParaRPr lang="en-US" altLang="en-US" sz="2000" b="1" dirty="0">
                        <a:solidFill>
                          <a:srgbClr val="3F4C6C"/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b="1" dirty="0">
                          <a:solidFill>
                            <a:srgbClr val="3F4C6C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备注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1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800" b="0" kern="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2018.12—2019.03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800" b="0" kern="100" dirty="0">
                          <a:effectLst/>
                          <a:latin typeface="+mj-ea"/>
                          <a:ea typeface="+mj-ea"/>
                        </a:rPr>
                        <a:t>研读相关文献，进行相关理论学习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800" b="0" kern="100" dirty="0">
                          <a:effectLst/>
                          <a:latin typeface="+mj-ea"/>
                          <a:ea typeface="+mj-ea"/>
                        </a:rPr>
                        <a:t>已完成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1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800" b="0" kern="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2019.04—2019.06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800" b="0" kern="100" dirty="0">
                          <a:effectLst/>
                          <a:latin typeface="+mj-ea"/>
                          <a:ea typeface="+mj-ea"/>
                        </a:rPr>
                        <a:t>整理课题相关的材料，</a:t>
                      </a:r>
                    </a:p>
                    <a:p>
                      <a:pPr algn="ctr" fontAlgn="auto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800" b="0" kern="100" dirty="0">
                          <a:effectLst/>
                          <a:latin typeface="+mj-ea"/>
                          <a:ea typeface="+mj-ea"/>
                        </a:rPr>
                        <a:t>完成理论分析和方法设计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800" b="0" kern="100" dirty="0">
                          <a:effectLst/>
                          <a:latin typeface="+mj-ea"/>
                          <a:ea typeface="+mj-ea"/>
                        </a:rPr>
                        <a:t>已完成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1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800" b="0" kern="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2019.07—2020.01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800" b="0" kern="100" dirty="0">
                          <a:effectLst/>
                          <a:latin typeface="+mj-ea"/>
                          <a:ea typeface="+mj-ea"/>
                        </a:rPr>
                        <a:t>完善理论方案，进行系统开发和测试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800" b="0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1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800" b="0" kern="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2020.02—2020.04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800" b="0" kern="100" dirty="0">
                          <a:effectLst/>
                          <a:latin typeface="+mj-ea"/>
                          <a:ea typeface="+mj-ea"/>
                        </a:rPr>
                        <a:t>撰写毕业论文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800" b="0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61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800" b="0" kern="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2020.05—2020.06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800" b="0" kern="100" dirty="0">
                          <a:effectLst/>
                          <a:latin typeface="+mj-ea"/>
                          <a:ea typeface="+mj-ea"/>
                        </a:rPr>
                        <a:t>准备毕业答辩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sz="1800" b="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圆角矩形 4"/>
          <p:cNvSpPr/>
          <p:nvPr/>
        </p:nvSpPr>
        <p:spPr>
          <a:xfrm>
            <a:off x="35560" y="6453505"/>
            <a:ext cx="720090" cy="360045"/>
          </a:xfrm>
          <a:prstGeom prst="roundRect">
            <a:avLst/>
          </a:prstGeom>
          <a:solidFill>
            <a:srgbClr val="4353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Page28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4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4" grpId="0"/>
      <p:bldP spid="104859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矩形 37"/>
          <p:cNvSpPr/>
          <p:nvPr/>
        </p:nvSpPr>
        <p:spPr bwMode="auto">
          <a:xfrm>
            <a:off x="0" y="764704"/>
            <a:ext cx="9144000" cy="5688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604" name="矩形 30"/>
          <p:cNvSpPr/>
          <p:nvPr/>
        </p:nvSpPr>
        <p:spPr>
          <a:xfrm>
            <a:off x="0" y="692696"/>
            <a:ext cx="9144000" cy="1695450"/>
          </a:xfrm>
          <a:prstGeom prst="rect">
            <a:avLst/>
          </a:prstGeom>
          <a:solidFill>
            <a:srgbClr val="67B7D8">
              <a:alpha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48605" name="矩形 28"/>
          <p:cNvSpPr/>
          <p:nvPr/>
        </p:nvSpPr>
        <p:spPr>
          <a:xfrm>
            <a:off x="1403648" y="2160588"/>
            <a:ext cx="6552728" cy="706437"/>
          </a:xfrm>
          <a:prstGeom prst="rect">
            <a:avLst/>
          </a:prstGeom>
          <a:solidFill>
            <a:srgbClr val="ACCCE9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7" name="椭圆 41"/>
          <p:cNvSpPr/>
          <p:nvPr/>
        </p:nvSpPr>
        <p:spPr bwMode="auto">
          <a:xfrm>
            <a:off x="7164288" y="0"/>
            <a:ext cx="720080" cy="692696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608" name="Title 3"/>
          <p:cNvSpPr txBox="1"/>
          <p:nvPr/>
        </p:nvSpPr>
        <p:spPr bwMode="auto">
          <a:xfrm>
            <a:off x="828749" y="4137025"/>
            <a:ext cx="7559675" cy="9953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000" dirty="0">
                <a:solidFill>
                  <a:srgbClr val="67B7D8"/>
                </a:solidFill>
                <a:latin typeface="Haettenschweiler" panose="020B0706040902060204" pitchFamily="34" charset="0"/>
                <a:ea typeface="黑体" panose="02010609060101010101" pitchFamily="49" charset="-122"/>
              </a:rPr>
              <a:t>THANKS</a:t>
            </a:r>
            <a:r>
              <a:rPr lang="en-US" altLang="zh-CN" sz="4000" dirty="0">
                <a:solidFill>
                  <a:srgbClr val="F2184F"/>
                </a:solidFill>
                <a:latin typeface="Haettenschweiler" panose="020B070604090206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4000" dirty="0">
                <a:solidFill>
                  <a:srgbClr val="ACCCE9">
                    <a:lumMod val="50000"/>
                  </a:srgbClr>
                </a:solidFill>
                <a:latin typeface="Haettenschweiler" panose="020B0706040902060204" pitchFamily="34" charset="0"/>
                <a:ea typeface="黑体" panose="02010609060101010101" pitchFamily="49" charset="-122"/>
              </a:rPr>
              <a:t>FOR LISTENING</a:t>
            </a:r>
          </a:p>
        </p:txBody>
      </p:sp>
      <p:sp>
        <p:nvSpPr>
          <p:cNvPr id="1048609" name="矩形 4"/>
          <p:cNvSpPr>
            <a:spLocks noChangeArrowheads="1"/>
          </p:cNvSpPr>
          <p:nvPr/>
        </p:nvSpPr>
        <p:spPr bwMode="auto">
          <a:xfrm>
            <a:off x="4438254" y="2160588"/>
            <a:ext cx="3370580" cy="7391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敬请老师指正</a:t>
            </a:r>
            <a:r>
              <a:rPr lang="en-US" altLang="zh-CN" sz="4000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!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8610" name="矩形 3"/>
          <p:cNvSpPr>
            <a:spLocks noChangeArrowheads="1"/>
          </p:cNvSpPr>
          <p:nvPr/>
        </p:nvSpPr>
        <p:spPr bwMode="auto">
          <a:xfrm>
            <a:off x="1404541" y="1529497"/>
            <a:ext cx="3230880" cy="1386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谢谢！</a:t>
            </a:r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5560" y="6453505"/>
            <a:ext cx="720090" cy="360045"/>
          </a:xfrm>
          <a:prstGeom prst="roundRect">
            <a:avLst/>
          </a:prstGeom>
          <a:solidFill>
            <a:srgbClr val="4353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Page29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04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11200"/>
            <a:ext cx="9144000" cy="5742136"/>
          </a:xfrm>
          <a:prstGeom prst="rect">
            <a:avLst/>
          </a:prstGeom>
          <a:noFill/>
        </p:spPr>
      </p:pic>
      <p:sp>
        <p:nvSpPr>
          <p:cNvPr id="104866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1" name="椭圆 41"/>
          <p:cNvSpPr/>
          <p:nvPr/>
        </p:nvSpPr>
        <p:spPr bwMode="auto">
          <a:xfrm>
            <a:off x="7164288" y="0"/>
            <a:ext cx="720080" cy="692696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662" name="文本占位符 1"/>
          <p:cNvSpPr txBox="1"/>
          <p:nvPr/>
        </p:nvSpPr>
        <p:spPr>
          <a:xfrm>
            <a:off x="0" y="1909445"/>
            <a:ext cx="2034000" cy="1594800"/>
          </a:xfrm>
          <a:prstGeom prst="rect">
            <a:avLst/>
          </a:prstGeom>
          <a:solidFill>
            <a:srgbClr val="6EA0B0">
              <a:lumMod val="75000"/>
            </a:srgb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1" lang="en-US" altLang="zh-CN" sz="8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01</a:t>
            </a:r>
            <a:endParaRPr kumimoji="1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48663" name="文本占位符 2"/>
          <p:cNvSpPr txBox="1"/>
          <p:nvPr/>
        </p:nvSpPr>
        <p:spPr>
          <a:xfrm>
            <a:off x="2292985" y="2243455"/>
            <a:ext cx="6696075" cy="1403350"/>
          </a:xfrm>
          <a:prstGeom prst="rect">
            <a:avLst/>
          </a:prstGeom>
          <a:noFill/>
        </p:spPr>
        <p:txBody>
          <a:bodyPr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1" lang="zh-CN" altLang="en-US" sz="6600" dirty="0">
                <a:solidFill>
                  <a:srgbClr val="6EA0B0">
                    <a:lumMod val="75000"/>
                  </a:srgb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  <a:latin typeface="Franklin Gothic Book" panose="020B0503020102020204"/>
                <a:ea typeface="黑体" panose="02010609060101010101" pitchFamily="49" charset="-122"/>
              </a:rPr>
              <a:t>课题研究</a:t>
            </a:r>
            <a:r>
              <a:rPr kumimoji="1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6EA0B0">
                    <a:lumMod val="75000"/>
                  </a:srgb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Franklin Gothic Book" panose="020B0503020102020204"/>
                <a:ea typeface="黑体" panose="02010609060101010101" pitchFamily="49" charset="-122"/>
                <a:cs typeface="+mn-cs"/>
              </a:rPr>
              <a:t>背景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35560" y="6453505"/>
            <a:ext cx="720090" cy="360045"/>
          </a:xfrm>
          <a:prstGeom prst="roundRect">
            <a:avLst/>
          </a:prstGeom>
          <a:solidFill>
            <a:srgbClr val="4353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Page3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11200"/>
            <a:ext cx="9144000" cy="5742136"/>
          </a:xfrm>
          <a:prstGeom prst="rect">
            <a:avLst/>
          </a:prstGeom>
          <a:noFill/>
        </p:spPr>
      </p:pic>
      <p:sp>
        <p:nvSpPr>
          <p:cNvPr id="104866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课题研究背景</a:t>
            </a:r>
          </a:p>
        </p:txBody>
      </p:sp>
      <p:sp>
        <p:nvSpPr>
          <p:cNvPr id="1048665" name="椭圆 41"/>
          <p:cNvSpPr/>
          <p:nvPr/>
        </p:nvSpPr>
        <p:spPr bwMode="auto">
          <a:xfrm>
            <a:off x="7164288" y="0"/>
            <a:ext cx="720080" cy="692696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666" name="TextBox 39"/>
          <p:cNvSpPr txBox="1"/>
          <p:nvPr/>
        </p:nvSpPr>
        <p:spPr>
          <a:xfrm>
            <a:off x="1115616" y="836712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深度学习</a:t>
            </a:r>
          </a:p>
        </p:txBody>
      </p:sp>
      <p:sp>
        <p:nvSpPr>
          <p:cNvPr id="1048667" name="椭圆 47"/>
          <p:cNvSpPr/>
          <p:nvPr/>
        </p:nvSpPr>
        <p:spPr>
          <a:xfrm>
            <a:off x="693089" y="873238"/>
            <a:ext cx="388547" cy="388547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3" name="图片 1"/>
          <p:cNvSpPr/>
          <p:nvPr/>
        </p:nvSpPr>
        <p:spPr>
          <a:xfrm>
            <a:off x="1978800" y="2476493"/>
            <a:ext cx="5186400" cy="1905014"/>
          </a:xfrm>
        </p:spPr>
      </p:sp>
      <p:pic>
        <p:nvPicPr>
          <p:cNvPr id="9" name="图片 8" descr="u=1692853178,3517228400&amp;fm=26&amp;gp=0"/>
          <p:cNvPicPr/>
          <p:nvPr/>
        </p:nvPicPr>
        <p:blipFill>
          <a:blip r:embed="rId5"/>
          <a:stretch>
            <a:fillRect/>
          </a:stretch>
        </p:blipFill>
        <p:spPr>
          <a:xfrm>
            <a:off x="434975" y="4166235"/>
            <a:ext cx="2520000" cy="2160000"/>
          </a:xfrm>
          <a:prstGeom prst="rect">
            <a:avLst/>
          </a:prstGeom>
        </p:spPr>
      </p:pic>
      <p:pic>
        <p:nvPicPr>
          <p:cNvPr id="10" name="图片 9" descr="u=4142794143,1840507926&amp;fm=26&amp;gp=0"/>
          <p:cNvPicPr/>
          <p:nvPr/>
        </p:nvPicPr>
        <p:blipFill>
          <a:blip r:embed="rId6"/>
          <a:stretch>
            <a:fillRect/>
          </a:stretch>
        </p:blipFill>
        <p:spPr>
          <a:xfrm>
            <a:off x="3311525" y="4166235"/>
            <a:ext cx="2520000" cy="2160000"/>
          </a:xfrm>
          <a:prstGeom prst="rect">
            <a:avLst/>
          </a:prstGeom>
        </p:spPr>
      </p:pic>
      <p:pic>
        <p:nvPicPr>
          <p:cNvPr id="11" name="图片 10" descr="u=3788902950,3727014775&amp;fm=26&amp;gp=0"/>
          <p:cNvPicPr/>
          <p:nvPr/>
        </p:nvPicPr>
        <p:blipFill>
          <a:blip r:embed="rId7"/>
          <a:stretch>
            <a:fillRect/>
          </a:stretch>
        </p:blipFill>
        <p:spPr>
          <a:xfrm>
            <a:off x="6134735" y="4166235"/>
            <a:ext cx="2520000" cy="21600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560" y="1604454"/>
            <a:ext cx="7809653" cy="2292295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35560" y="6453505"/>
            <a:ext cx="720090" cy="360045"/>
          </a:xfrm>
          <a:prstGeom prst="roundRect">
            <a:avLst/>
          </a:prstGeom>
          <a:solidFill>
            <a:srgbClr val="4353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Page4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48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4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6" grpId="0"/>
      <p:bldP spid="104866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11200"/>
            <a:ext cx="9144000" cy="5742136"/>
          </a:xfrm>
          <a:prstGeom prst="rect">
            <a:avLst/>
          </a:prstGeom>
          <a:noFill/>
        </p:spPr>
      </p:pic>
      <p:sp>
        <p:nvSpPr>
          <p:cNvPr id="10487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课题研究背景</a:t>
            </a:r>
          </a:p>
        </p:txBody>
      </p:sp>
      <p:sp>
        <p:nvSpPr>
          <p:cNvPr id="1048703" name="椭圆 41"/>
          <p:cNvSpPr/>
          <p:nvPr/>
        </p:nvSpPr>
        <p:spPr bwMode="auto">
          <a:xfrm>
            <a:off x="7164288" y="0"/>
            <a:ext cx="720080" cy="692696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705" name="椭圆 47"/>
          <p:cNvSpPr/>
          <p:nvPr/>
        </p:nvSpPr>
        <p:spPr>
          <a:xfrm>
            <a:off x="693089" y="873238"/>
            <a:ext cx="388547" cy="388547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1048666" name="TextBox 39"/>
          <p:cNvSpPr txBox="1"/>
          <p:nvPr/>
        </p:nvSpPr>
        <p:spPr>
          <a:xfrm>
            <a:off x="1115616" y="836712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深度学习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9228" y="1844824"/>
            <a:ext cx="3672408" cy="215692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50" y="1972985"/>
            <a:ext cx="3810196" cy="17526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764423" y="2276872"/>
            <a:ext cx="7489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latin typeface="+mj-ea"/>
                <a:ea typeface="+mj-ea"/>
              </a:rPr>
              <a:t>猫？</a:t>
            </a:r>
            <a:endParaRPr lang="en-US" altLang="zh-CN" sz="2200" dirty="0">
              <a:latin typeface="+mj-ea"/>
              <a:ea typeface="+mj-ea"/>
            </a:endParaRPr>
          </a:p>
          <a:p>
            <a:endParaRPr lang="en-US" altLang="zh-CN" sz="600" dirty="0">
              <a:latin typeface="+mj-ea"/>
              <a:ea typeface="+mj-ea"/>
            </a:endParaRPr>
          </a:p>
          <a:p>
            <a:r>
              <a:rPr lang="zh-CN" altLang="en-US" sz="2200" dirty="0">
                <a:latin typeface="+mj-ea"/>
                <a:ea typeface="+mj-ea"/>
              </a:rPr>
              <a:t>狗？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13211" y="151224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55678B"/>
                </a:solidFill>
                <a:latin typeface="+mj-ea"/>
                <a:ea typeface="+mj-ea"/>
              </a:rPr>
              <a:t>训练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513211" y="41694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55678B"/>
                </a:solidFill>
                <a:latin typeface="+mj-ea"/>
                <a:ea typeface="+mj-ea"/>
              </a:rPr>
              <a:t>推断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807633"/>
            <a:ext cx="1334488" cy="1334488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4932" y="4676356"/>
            <a:ext cx="3024336" cy="1776290"/>
          </a:xfrm>
          <a:prstGeom prst="rect">
            <a:avLst/>
          </a:prstGeom>
        </p:spPr>
      </p:pic>
      <p:sp>
        <p:nvSpPr>
          <p:cNvPr id="90" name="文本框 89"/>
          <p:cNvSpPr txBox="1"/>
          <p:nvPr/>
        </p:nvSpPr>
        <p:spPr>
          <a:xfrm>
            <a:off x="5940394" y="5157819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latin typeface="+mj-ea"/>
                <a:ea typeface="+mj-ea"/>
              </a:rPr>
              <a:t>猫</a:t>
            </a:r>
            <a:endParaRPr lang="en-US" altLang="zh-CN" sz="22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/>
              </p:cNvPr>
              <p:cNvSpPr txBox="1"/>
              <p:nvPr/>
            </p:nvSpPr>
            <p:spPr>
              <a:xfrm>
                <a:off x="6685260" y="4568831"/>
                <a:ext cx="2280944" cy="652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训练时间：推断时间</a:t>
                </a:r>
                <a:endParaRPr lang="en-US" altLang="zh-CN" b="1" dirty="0"/>
              </a:p>
              <a:p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p>
                    </m:sSup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  ：  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1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260" y="4568831"/>
                <a:ext cx="2280944" cy="652551"/>
              </a:xfrm>
              <a:prstGeom prst="rect">
                <a:avLst/>
              </a:prstGeom>
              <a:blipFill rotWithShape="1">
                <a:blip r:embed="rId8"/>
                <a:stretch>
                  <a:fillRect l="-2406" t="-6481" r="-1872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圆角矩形 1"/>
          <p:cNvSpPr/>
          <p:nvPr/>
        </p:nvSpPr>
        <p:spPr>
          <a:xfrm>
            <a:off x="35560" y="6453505"/>
            <a:ext cx="720090" cy="360045"/>
          </a:xfrm>
          <a:prstGeom prst="roundRect">
            <a:avLst/>
          </a:prstGeom>
          <a:solidFill>
            <a:srgbClr val="4353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Page5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84" grpId="0"/>
      <p:bldP spid="90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84567"/>
            <a:ext cx="9144000" cy="5742136"/>
          </a:xfrm>
          <a:prstGeom prst="rect">
            <a:avLst/>
          </a:prstGeom>
          <a:noFill/>
        </p:spPr>
      </p:pic>
      <p:sp>
        <p:nvSpPr>
          <p:cNvPr id="10487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课题研究背景</a:t>
            </a:r>
          </a:p>
        </p:txBody>
      </p:sp>
      <p:sp>
        <p:nvSpPr>
          <p:cNvPr id="1048703" name="椭圆 41"/>
          <p:cNvSpPr/>
          <p:nvPr/>
        </p:nvSpPr>
        <p:spPr bwMode="auto">
          <a:xfrm>
            <a:off x="7164288" y="0"/>
            <a:ext cx="720080" cy="692696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705" name="椭圆 47"/>
          <p:cNvSpPr/>
          <p:nvPr/>
        </p:nvSpPr>
        <p:spPr>
          <a:xfrm>
            <a:off x="693089" y="873238"/>
            <a:ext cx="388547" cy="388547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1048666" name="TextBox 39"/>
          <p:cNvSpPr txBox="1"/>
          <p:nvPr/>
        </p:nvSpPr>
        <p:spPr>
          <a:xfrm>
            <a:off x="1115616" y="836712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训练过程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32226" y="2412334"/>
            <a:ext cx="7645432" cy="441358"/>
            <a:chOff x="932226" y="2412334"/>
            <a:chExt cx="7645432" cy="441358"/>
          </a:xfrm>
        </p:grpSpPr>
        <p:sp>
          <p:nvSpPr>
            <p:cNvPr id="11" name="矩形 10"/>
            <p:cNvSpPr/>
            <p:nvPr/>
          </p:nvSpPr>
          <p:spPr>
            <a:xfrm>
              <a:off x="7414557" y="2412335"/>
              <a:ext cx="1163101" cy="441357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107186" y="2412335"/>
              <a:ext cx="707037" cy="441357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548665" y="2412334"/>
              <a:ext cx="1163101" cy="441357"/>
            </a:xfrm>
            <a:prstGeom prst="rect">
              <a:avLst/>
            </a:prstGeom>
            <a:solidFill>
              <a:srgbClr val="FFCC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2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conv</a:t>
              </a:r>
              <a:endPara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209643" y="2412335"/>
              <a:ext cx="707037" cy="4413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100" y="2412335"/>
              <a:ext cx="707037" cy="4413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32226" y="2412334"/>
              <a:ext cx="1163101" cy="441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200" b="1" i="0" u="none" strike="noStrike" cap="none" normalizeH="0" baseline="0" dirty="0">
                  <a:ln>
                    <a:noFill/>
                  </a:ln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DATA</a:t>
              </a:r>
              <a:endParaRPr kumimoji="0" lang="zh-CN" altLang="en-US" sz="22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箭头连接符 18"/>
            <p:cNvCxnSpPr>
              <a:stCxn id="16" idx="3"/>
              <a:endCxn id="13" idx="1"/>
            </p:cNvCxnSpPr>
            <p:nvPr/>
          </p:nvCxnSpPr>
          <p:spPr>
            <a:xfrm>
              <a:off x="2095327" y="2633013"/>
              <a:ext cx="4533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3" idx="3"/>
              <a:endCxn id="12" idx="1"/>
            </p:cNvCxnSpPr>
            <p:nvPr/>
          </p:nvCxnSpPr>
          <p:spPr>
            <a:xfrm>
              <a:off x="3711766" y="2633013"/>
              <a:ext cx="39542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2" idx="3"/>
              <a:endCxn id="14" idx="1"/>
            </p:cNvCxnSpPr>
            <p:nvPr/>
          </p:nvCxnSpPr>
          <p:spPr>
            <a:xfrm>
              <a:off x="4814223" y="2633014"/>
              <a:ext cx="3954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4" idx="3"/>
              <a:endCxn id="15" idx="1"/>
            </p:cNvCxnSpPr>
            <p:nvPr/>
          </p:nvCxnSpPr>
          <p:spPr>
            <a:xfrm>
              <a:off x="5916680" y="2633014"/>
              <a:ext cx="3954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5" idx="3"/>
              <a:endCxn id="11" idx="1"/>
            </p:cNvCxnSpPr>
            <p:nvPr/>
          </p:nvCxnSpPr>
          <p:spPr>
            <a:xfrm>
              <a:off x="7019137" y="2633014"/>
              <a:ext cx="3954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3711766" y="2633013"/>
            <a:ext cx="3690988" cy="628764"/>
            <a:chOff x="3711766" y="2633013"/>
            <a:chExt cx="3690988" cy="628764"/>
          </a:xfrm>
        </p:grpSpPr>
        <p:cxnSp>
          <p:nvCxnSpPr>
            <p:cNvPr id="32" name="直接箭头连接符 31"/>
            <p:cNvCxnSpPr>
              <a:stCxn id="13" idx="3"/>
            </p:cNvCxnSpPr>
            <p:nvPr/>
          </p:nvCxnSpPr>
          <p:spPr>
            <a:xfrm>
              <a:off x="3711766" y="2633013"/>
              <a:ext cx="395420" cy="628764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2" idx="3"/>
            </p:cNvCxnSpPr>
            <p:nvPr/>
          </p:nvCxnSpPr>
          <p:spPr>
            <a:xfrm>
              <a:off x="4814223" y="2633014"/>
              <a:ext cx="395420" cy="62876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4" idx="3"/>
            </p:cNvCxnSpPr>
            <p:nvPr/>
          </p:nvCxnSpPr>
          <p:spPr>
            <a:xfrm>
              <a:off x="5916680" y="2633014"/>
              <a:ext cx="383617" cy="62876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5" idx="3"/>
            </p:cNvCxnSpPr>
            <p:nvPr/>
          </p:nvCxnSpPr>
          <p:spPr>
            <a:xfrm>
              <a:off x="7019137" y="2633014"/>
              <a:ext cx="383617" cy="62876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932226" y="3261777"/>
            <a:ext cx="7645432" cy="441358"/>
            <a:chOff x="932226" y="3261777"/>
            <a:chExt cx="7645432" cy="441358"/>
          </a:xfrm>
        </p:grpSpPr>
        <p:sp>
          <p:nvSpPr>
            <p:cNvPr id="25" name="矩形 24"/>
            <p:cNvSpPr/>
            <p:nvPr/>
          </p:nvSpPr>
          <p:spPr>
            <a:xfrm>
              <a:off x="7414557" y="3261778"/>
              <a:ext cx="1163101" cy="441357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07186" y="3261778"/>
              <a:ext cx="707037" cy="441357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548665" y="3261777"/>
              <a:ext cx="1163101" cy="441357"/>
            </a:xfrm>
            <a:prstGeom prst="rect">
              <a:avLst/>
            </a:prstGeom>
            <a:solidFill>
              <a:srgbClr val="FFCC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2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conv</a:t>
              </a:r>
              <a:endPara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209643" y="3261778"/>
              <a:ext cx="707037" cy="4413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312100" y="3261778"/>
              <a:ext cx="707037" cy="4413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932226" y="3261777"/>
              <a:ext cx="1163101" cy="441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200" b="1" i="0" u="none" strike="noStrike" cap="none" normalizeH="0" baseline="0" dirty="0">
                  <a:ln>
                    <a:noFill/>
                  </a:ln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DATA</a:t>
              </a:r>
              <a:endParaRPr kumimoji="0" lang="zh-CN" altLang="en-US" sz="22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箭头连接符 30"/>
            <p:cNvCxnSpPr>
              <a:stCxn id="27" idx="1"/>
              <a:endCxn id="30" idx="3"/>
            </p:cNvCxnSpPr>
            <p:nvPr/>
          </p:nvCxnSpPr>
          <p:spPr>
            <a:xfrm flipH="1">
              <a:off x="2095327" y="3482456"/>
              <a:ext cx="4533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6" idx="1"/>
              <a:endCxn id="27" idx="3"/>
            </p:cNvCxnSpPr>
            <p:nvPr/>
          </p:nvCxnSpPr>
          <p:spPr>
            <a:xfrm flipH="1" flipV="1">
              <a:off x="3711766" y="3482456"/>
              <a:ext cx="39542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H="1" flipV="1">
              <a:off x="4814223" y="3482454"/>
              <a:ext cx="39542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H="1" flipV="1">
              <a:off x="7019137" y="3482452"/>
              <a:ext cx="39542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H="1" flipV="1">
              <a:off x="5910779" y="3482453"/>
              <a:ext cx="39542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直接箭头连接符 39"/>
          <p:cNvCxnSpPr>
            <a:stCxn id="11" idx="2"/>
            <a:endCxn id="25" idx="0"/>
          </p:cNvCxnSpPr>
          <p:nvPr/>
        </p:nvCxnSpPr>
        <p:spPr>
          <a:xfrm>
            <a:off x="7996108" y="2853692"/>
            <a:ext cx="0" cy="408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2843808" y="1629961"/>
            <a:ext cx="4558946" cy="430887"/>
            <a:chOff x="2843808" y="1629961"/>
            <a:chExt cx="4558946" cy="430887"/>
          </a:xfrm>
        </p:grpSpPr>
        <p:cxnSp>
          <p:nvCxnSpPr>
            <p:cNvPr id="41" name="直接箭头连接符 40"/>
            <p:cNvCxnSpPr/>
            <p:nvPr/>
          </p:nvCxnSpPr>
          <p:spPr>
            <a:xfrm>
              <a:off x="2843808" y="2038653"/>
              <a:ext cx="45589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4249981" y="1629961"/>
              <a:ext cx="1313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 dirty="0">
                  <a:latin typeface="黑体" panose="02010609060101010101" pitchFamily="49" charset="-122"/>
                  <a:ea typeface="黑体" panose="02010609060101010101" pitchFamily="49" charset="-122"/>
                </a:rPr>
                <a:t>前向传播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928560" y="3795532"/>
            <a:ext cx="4389441" cy="430887"/>
            <a:chOff x="2928560" y="3795532"/>
            <a:chExt cx="4389441" cy="430887"/>
          </a:xfrm>
        </p:grpSpPr>
        <p:cxnSp>
          <p:nvCxnSpPr>
            <p:cNvPr id="43" name="直接箭头连接符 42"/>
            <p:cNvCxnSpPr/>
            <p:nvPr/>
          </p:nvCxnSpPr>
          <p:spPr>
            <a:xfrm flipH="1">
              <a:off x="2928560" y="4226419"/>
              <a:ext cx="43894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4553053" y="3795532"/>
              <a:ext cx="1313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 dirty="0">
                  <a:latin typeface="黑体" panose="02010609060101010101" pitchFamily="49" charset="-122"/>
                  <a:ea typeface="黑体" panose="02010609060101010101" pitchFamily="49" charset="-122"/>
                </a:rPr>
                <a:t>反向传播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51520" y="3140968"/>
            <a:ext cx="1595309" cy="1943055"/>
            <a:chOff x="251520" y="3140968"/>
            <a:chExt cx="1595309" cy="1943055"/>
          </a:xfrm>
        </p:grpSpPr>
        <p:cxnSp>
          <p:nvCxnSpPr>
            <p:cNvPr id="56" name="直接连接符 55"/>
            <p:cNvCxnSpPr/>
            <p:nvPr/>
          </p:nvCxnSpPr>
          <p:spPr bwMode="auto">
            <a:xfrm>
              <a:off x="1513776" y="4010975"/>
              <a:ext cx="0" cy="54385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 bwMode="auto">
            <a:xfrm flipH="1">
              <a:off x="539552" y="4554825"/>
              <a:ext cx="97422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 bwMode="auto">
            <a:xfrm>
              <a:off x="539552" y="3161532"/>
              <a:ext cx="0" cy="139329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 bwMode="auto">
            <a:xfrm>
              <a:off x="539552" y="3140968"/>
              <a:ext cx="34781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文本框 71"/>
            <p:cNvSpPr txBox="1"/>
            <p:nvPr/>
          </p:nvSpPr>
          <p:spPr>
            <a:xfrm>
              <a:off x="251520" y="4653136"/>
              <a:ext cx="15953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 dirty="0">
                  <a:latin typeface="黑体" panose="02010609060101010101" pitchFamily="49" charset="-122"/>
                  <a:ea typeface="黑体" panose="02010609060101010101" pitchFamily="49" charset="-122"/>
                </a:rPr>
                <a:t>下一轮迭代</a:t>
              </a: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2618765" y="5269764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计算</a:t>
            </a:r>
            <a:r>
              <a:rPr lang="zh-CN" altLang="en-US" sz="2400" dirty="0">
                <a:latin typeface="+mj-ea"/>
                <a:ea typeface="+mj-ea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存储</a:t>
            </a:r>
            <a:r>
              <a:rPr lang="zh-CN" altLang="en-US" sz="2400" dirty="0">
                <a:latin typeface="+mj-ea"/>
                <a:ea typeface="+mj-ea"/>
              </a:rPr>
              <a:t>密集型任务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6358671" y="4480754"/>
            <a:ext cx="2614652" cy="1631570"/>
            <a:chOff x="6358671" y="4480754"/>
            <a:chExt cx="2614652" cy="1631570"/>
          </a:xfrm>
        </p:grpSpPr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8671" y="4480754"/>
              <a:ext cx="1704548" cy="1631570"/>
            </a:xfrm>
            <a:prstGeom prst="rect">
              <a:avLst/>
            </a:prstGeom>
          </p:spPr>
        </p:pic>
        <p:sp>
          <p:nvSpPr>
            <p:cNvPr id="78" name="文本框 77"/>
            <p:cNvSpPr txBox="1"/>
            <p:nvPr/>
          </p:nvSpPr>
          <p:spPr>
            <a:xfrm>
              <a:off x="8171500" y="5080451"/>
              <a:ext cx="801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GPU</a:t>
              </a:r>
              <a:endParaRPr lang="zh-CN" altLang="en-US" sz="2400" dirty="0"/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4739639" y="825653"/>
            <a:ext cx="3711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超深神经网络</a:t>
            </a:r>
            <a:r>
              <a:rPr lang="zh-CN" altLang="en-US" sz="2400" dirty="0">
                <a:ea typeface="+mj-ea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a typeface="+mj-ea"/>
              </a:rPr>
              <a:t>UDNN</a:t>
            </a:r>
          </a:p>
          <a:p>
            <a:r>
              <a:rPr lang="en-US" altLang="zh-CN" sz="2400" dirty="0">
                <a:ea typeface="+mj-ea"/>
              </a:rPr>
              <a:t>(Ultra-deep neural network)</a:t>
            </a:r>
            <a:endParaRPr lang="zh-CN" altLang="en-US" sz="2400" dirty="0">
              <a:ea typeface="+mj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087520" y="2826902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Loss</a:t>
            </a:r>
            <a:endParaRPr lang="zh-CN" altLang="en-US" sz="2400" dirty="0"/>
          </a:p>
        </p:txBody>
      </p:sp>
      <p:sp>
        <p:nvSpPr>
          <p:cNvPr id="5" name="圆角矩形 4"/>
          <p:cNvSpPr/>
          <p:nvPr/>
        </p:nvSpPr>
        <p:spPr>
          <a:xfrm>
            <a:off x="35560" y="6453505"/>
            <a:ext cx="720090" cy="360045"/>
          </a:xfrm>
          <a:prstGeom prst="roundRect">
            <a:avLst/>
          </a:prstGeom>
          <a:solidFill>
            <a:srgbClr val="4353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Page6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48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4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5" grpId="0" bldLvl="0" animBg="1"/>
      <p:bldP spid="1048666" grpId="0"/>
      <p:bldP spid="68" grpId="0"/>
      <p:bldP spid="84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11200"/>
            <a:ext cx="9144000" cy="5742136"/>
          </a:xfrm>
          <a:prstGeom prst="rect">
            <a:avLst/>
          </a:prstGeom>
          <a:noFill/>
        </p:spPr>
      </p:pic>
      <p:sp>
        <p:nvSpPr>
          <p:cNvPr id="10487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课题研究背景</a:t>
            </a:r>
          </a:p>
        </p:txBody>
      </p:sp>
      <p:sp>
        <p:nvSpPr>
          <p:cNvPr id="1048703" name="椭圆 41"/>
          <p:cNvSpPr/>
          <p:nvPr/>
        </p:nvSpPr>
        <p:spPr bwMode="auto">
          <a:xfrm>
            <a:off x="7164288" y="0"/>
            <a:ext cx="720080" cy="692696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705" name="椭圆 47"/>
          <p:cNvSpPr/>
          <p:nvPr/>
        </p:nvSpPr>
        <p:spPr>
          <a:xfrm>
            <a:off x="693089" y="873238"/>
            <a:ext cx="388547" cy="388547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482506" y="5409608"/>
            <a:ext cx="6058481" cy="753661"/>
            <a:chOff x="1482506" y="5409608"/>
            <a:chExt cx="6058481" cy="753661"/>
          </a:xfrm>
        </p:grpSpPr>
        <p:grpSp>
          <p:nvGrpSpPr>
            <p:cNvPr id="5" name="组合 4"/>
            <p:cNvGrpSpPr/>
            <p:nvPr/>
          </p:nvGrpSpPr>
          <p:grpSpPr>
            <a:xfrm>
              <a:off x="1482506" y="5411520"/>
              <a:ext cx="1307162" cy="338553"/>
              <a:chOff x="5917174" y="1749323"/>
              <a:chExt cx="1307162" cy="338553"/>
            </a:xfrm>
          </p:grpSpPr>
          <p:sp>
            <p:nvSpPr>
              <p:cNvPr id="2" name="文本框 13"/>
              <p:cNvSpPr txBox="1"/>
              <p:nvPr/>
            </p:nvSpPr>
            <p:spPr>
              <a:xfrm>
                <a:off x="6218952" y="1749323"/>
                <a:ext cx="1005384" cy="33855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模型参数</a:t>
                </a:r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5917174" y="1814661"/>
                <a:ext cx="199841" cy="20787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729868" y="5409608"/>
              <a:ext cx="1106246" cy="338553"/>
              <a:chOff x="5912910" y="2427593"/>
              <a:chExt cx="1106246" cy="338553"/>
            </a:xfrm>
          </p:grpSpPr>
          <p:sp>
            <p:nvSpPr>
              <p:cNvPr id="20" name="文本框 24"/>
              <p:cNvSpPr txBox="1"/>
              <p:nvPr/>
            </p:nvSpPr>
            <p:spPr>
              <a:xfrm>
                <a:off x="6218952" y="2427593"/>
                <a:ext cx="800204" cy="33855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特征图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912910" y="2492930"/>
                <a:ext cx="199841" cy="20787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482506" y="5803353"/>
              <a:ext cx="2129509" cy="338553"/>
              <a:chOff x="5915549" y="3116692"/>
              <a:chExt cx="2129509" cy="338553"/>
            </a:xfrm>
          </p:grpSpPr>
          <p:sp>
            <p:nvSpPr>
              <p:cNvPr id="19" name="文本框 23"/>
              <p:cNvSpPr txBox="1"/>
              <p:nvPr/>
            </p:nvSpPr>
            <p:spPr>
              <a:xfrm>
                <a:off x="6218952" y="3116692"/>
                <a:ext cx="1826106" cy="33855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预缓存的输入样本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915549" y="3182030"/>
                <a:ext cx="199841" cy="20787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3793945" y="5815586"/>
              <a:ext cx="1308788" cy="338553"/>
              <a:chOff x="5915548" y="3455244"/>
              <a:chExt cx="1308788" cy="338553"/>
            </a:xfrm>
          </p:grpSpPr>
          <p:sp>
            <p:nvSpPr>
              <p:cNvPr id="22" name="文本框 26"/>
              <p:cNvSpPr txBox="1"/>
              <p:nvPr/>
            </p:nvSpPr>
            <p:spPr>
              <a:xfrm>
                <a:off x="6218952" y="3455244"/>
                <a:ext cx="1005384" cy="33855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工作空间</a:t>
                </a: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915548" y="3520582"/>
                <a:ext cx="199841" cy="207878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5939678" y="5411520"/>
              <a:ext cx="1546027" cy="338553"/>
              <a:chOff x="5907863" y="2778139"/>
              <a:chExt cx="1546027" cy="338553"/>
            </a:xfrm>
          </p:grpSpPr>
          <p:sp>
            <p:nvSpPr>
              <p:cNvPr id="21" name="文本框 25"/>
              <p:cNvSpPr txBox="1"/>
              <p:nvPr/>
            </p:nvSpPr>
            <p:spPr>
              <a:xfrm>
                <a:off x="6211266" y="2778139"/>
                <a:ext cx="1242624" cy="33855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特征图梯度</a:t>
                </a: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907863" y="2835636"/>
                <a:ext cx="199841" cy="20787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5206296" y="5824716"/>
              <a:ext cx="2334691" cy="338553"/>
              <a:chOff x="5915547" y="3817886"/>
              <a:chExt cx="2334691" cy="338553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5915547" y="3866976"/>
                <a:ext cx="199841" cy="2078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文本框 33"/>
              <p:cNvSpPr txBox="1"/>
              <p:nvPr/>
            </p:nvSpPr>
            <p:spPr>
              <a:xfrm>
                <a:off x="6218952" y="3817886"/>
                <a:ext cx="2031286" cy="33855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其他（文本、动量）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896046" y="5411520"/>
              <a:ext cx="1752905" cy="338553"/>
              <a:chOff x="5913851" y="2087876"/>
              <a:chExt cx="1752905" cy="338553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5913851" y="2153214"/>
                <a:ext cx="199841" cy="207878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文本框 22"/>
              <p:cNvSpPr txBox="1"/>
              <p:nvPr/>
            </p:nvSpPr>
            <p:spPr>
              <a:xfrm>
                <a:off x="6218952" y="2087876"/>
                <a:ext cx="1447804" cy="33855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模型参数梯度</a:t>
                </a:r>
              </a:p>
            </p:txBody>
          </p:sp>
        </p:grpSp>
      </p:grpSp>
      <p:sp>
        <p:nvSpPr>
          <p:cNvPr id="1048666" name="TextBox 39"/>
          <p:cNvSpPr txBox="1"/>
          <p:nvPr/>
        </p:nvSpPr>
        <p:spPr>
          <a:xfrm>
            <a:off x="1115616" y="836712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显存占用分析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649" y="1412697"/>
            <a:ext cx="6723214" cy="3931499"/>
          </a:xfrm>
          <a:prstGeom prst="rect">
            <a:avLst/>
          </a:prstGeom>
        </p:spPr>
      </p:pic>
      <p:sp>
        <p:nvSpPr>
          <p:cNvPr id="14" name="矩形: 圆角 13"/>
          <p:cNvSpPr/>
          <p:nvPr/>
        </p:nvSpPr>
        <p:spPr bwMode="auto">
          <a:xfrm>
            <a:off x="1819066" y="2564904"/>
            <a:ext cx="2752934" cy="546447"/>
          </a:xfrm>
          <a:prstGeom prst="round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中高端</a:t>
            </a:r>
            <a:r>
              <a:rPr kumimoji="0" lang="en-US" altLang="zh-CN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GPU</a:t>
            </a:r>
            <a:r>
              <a:rPr kumimoji="0" lang="zh-CN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显存容量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7164288" y="4005064"/>
            <a:ext cx="1929319" cy="1296144"/>
            <a:chOff x="7164288" y="4005064"/>
            <a:chExt cx="1929319" cy="1296144"/>
          </a:xfrm>
        </p:grpSpPr>
        <p:sp>
          <p:nvSpPr>
            <p:cNvPr id="36" name="矩形: 圆角 35"/>
            <p:cNvSpPr/>
            <p:nvPr/>
          </p:nvSpPr>
          <p:spPr bwMode="auto">
            <a:xfrm>
              <a:off x="7164288" y="4754761"/>
              <a:ext cx="1929319" cy="546447"/>
            </a:xfrm>
            <a:prstGeom prst="roundRec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200" dirty="0">
                  <a:solidFill>
                    <a:schemeClr val="tx1"/>
                  </a:solidFill>
                  <a:latin typeface="+mj-ea"/>
                  <a:ea typeface="+mj-ea"/>
                </a:rPr>
                <a:t>显存使用峰值</a:t>
              </a:r>
              <a:endParaRPr kumimoji="0" lang="zh-CN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endParaRPr>
            </a:p>
          </p:txBody>
        </p:sp>
        <p:cxnSp>
          <p:nvCxnSpPr>
            <p:cNvPr id="17" name="直接箭头连接符 16"/>
            <p:cNvCxnSpPr>
              <a:stCxn id="36" idx="0"/>
            </p:cNvCxnSpPr>
            <p:nvPr/>
          </p:nvCxnSpPr>
          <p:spPr bwMode="auto">
            <a:xfrm flipH="1" flipV="1">
              <a:off x="7380312" y="4005064"/>
              <a:ext cx="748636" cy="749697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矩形: 圆角 44"/>
          <p:cNvSpPr/>
          <p:nvPr/>
        </p:nvSpPr>
        <p:spPr bwMode="auto">
          <a:xfrm>
            <a:off x="3612015" y="1227238"/>
            <a:ext cx="2249295" cy="9227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200" dirty="0">
                <a:solidFill>
                  <a:srgbClr val="FF0000"/>
                </a:solidFill>
                <a:ea typeface="+mj-ea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ea typeface="+mj-ea"/>
              </a:rPr>
              <a:t>）</a:t>
            </a:r>
            <a:r>
              <a:rPr lang="zh-CN" altLang="en-US" sz="2200" dirty="0">
                <a:solidFill>
                  <a:srgbClr val="FF0000"/>
                </a:solidFill>
                <a:latin typeface="+mj-ea"/>
                <a:ea typeface="+mj-ea"/>
              </a:rPr>
              <a:t>显存</a:t>
            </a:r>
            <a:r>
              <a:rPr kumimoji="0" lang="zh-CN" altLang="en-US" sz="2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不足</a:t>
            </a:r>
            <a:endParaRPr kumimoji="0" lang="en-US" altLang="zh-CN" sz="2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j-ea"/>
              <a:ea typeface="+mj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+mj-ea"/>
              </a:rPr>
              <a:t>2</a:t>
            </a:r>
            <a:r>
              <a:rPr kumimoji="0" lang="zh-CN" altLang="en-US" sz="2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+mj-ea"/>
              </a:rPr>
              <a:t>）</a:t>
            </a:r>
            <a:r>
              <a:rPr kumimoji="0" lang="zh-CN" altLang="en-US" sz="2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显存利用率低</a:t>
            </a:r>
          </a:p>
        </p:txBody>
      </p:sp>
      <p:sp>
        <p:nvSpPr>
          <p:cNvPr id="37" name="矩形 36"/>
          <p:cNvSpPr/>
          <p:nvPr/>
        </p:nvSpPr>
        <p:spPr>
          <a:xfrm>
            <a:off x="4644008" y="5379397"/>
            <a:ext cx="2896979" cy="40233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n w="0"/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24328" y="5468043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latin typeface="+mj-ea"/>
                <a:ea typeface="+mj-ea"/>
              </a:rPr>
              <a:t>中间结果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35560" y="6453505"/>
            <a:ext cx="720090" cy="360045"/>
          </a:xfrm>
          <a:prstGeom prst="roundRect">
            <a:avLst/>
          </a:prstGeom>
          <a:solidFill>
            <a:srgbClr val="4353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Page7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48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4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5" grpId="0" bldLvl="0" animBg="1"/>
      <p:bldP spid="1048666" grpId="0"/>
      <p:bldP spid="14" grpId="0" animBg="1"/>
      <p:bldP spid="45" grpId="0" animBg="1"/>
      <p:bldP spid="37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11200"/>
            <a:ext cx="9144000" cy="5742136"/>
          </a:xfrm>
          <a:prstGeom prst="rect">
            <a:avLst/>
          </a:prstGeom>
          <a:noFill/>
        </p:spPr>
      </p:pic>
      <p:sp>
        <p:nvSpPr>
          <p:cNvPr id="1048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课题研究背景</a:t>
            </a:r>
          </a:p>
        </p:txBody>
      </p:sp>
      <p:sp>
        <p:nvSpPr>
          <p:cNvPr id="1048683" name="椭圆 41"/>
          <p:cNvSpPr/>
          <p:nvPr/>
        </p:nvSpPr>
        <p:spPr bwMode="auto">
          <a:xfrm>
            <a:off x="7164288" y="0"/>
            <a:ext cx="720080" cy="692696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684" name="TextBox 39"/>
          <p:cNvSpPr txBox="1"/>
          <p:nvPr/>
        </p:nvSpPr>
        <p:spPr>
          <a:xfrm>
            <a:off x="1115616" y="836712"/>
            <a:ext cx="23253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国内外研究现状</a:t>
            </a:r>
          </a:p>
        </p:txBody>
      </p:sp>
      <p:sp>
        <p:nvSpPr>
          <p:cNvPr id="1048685" name="椭圆 47"/>
          <p:cNvSpPr/>
          <p:nvPr/>
        </p:nvSpPr>
        <p:spPr>
          <a:xfrm>
            <a:off x="693089" y="873238"/>
            <a:ext cx="388547" cy="388547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115616" y="1484784"/>
            <a:ext cx="5080000" cy="46378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>
              <a:lnSpc>
                <a:spcPct val="110000"/>
              </a:lnSpc>
            </a:pPr>
            <a:r>
              <a:rPr lang="zh-CN" sz="2400" dirty="0">
                <a:latin typeface="+mj-ea"/>
                <a:ea typeface="+mj-ea"/>
                <a:cs typeface="Times New Roman" panose="02020603050405020304" pitchFamily="18" charset="0"/>
              </a:rPr>
              <a:t>现有的解决</a:t>
            </a:r>
            <a:r>
              <a:rPr lang="en-US" altLang="zh-CN" sz="2400">
                <a:ea typeface="+mj-ea"/>
                <a:cs typeface="Times New Roman" panose="02020603050405020304" pitchFamily="18" charset="0"/>
              </a:rPr>
              <a:t>GPU</a:t>
            </a:r>
            <a:r>
              <a:rPr lang="zh-CN" sz="2400">
                <a:latin typeface="+mj-ea"/>
                <a:ea typeface="+mj-ea"/>
                <a:cs typeface="Times New Roman" panose="02020603050405020304" pitchFamily="18" charset="0"/>
              </a:rPr>
              <a:t>显</a:t>
            </a:r>
            <a:r>
              <a:rPr lang="zh-CN" sz="2400" dirty="0">
                <a:latin typeface="+mj-ea"/>
                <a:ea typeface="+mj-ea"/>
                <a:cs typeface="Times New Roman" panose="02020603050405020304" pitchFamily="18" charset="0"/>
              </a:rPr>
              <a:t>存不足的方法：</a:t>
            </a:r>
            <a:endParaRPr lang="zh-CN" altLang="en-US" sz="2400" b="1" dirty="0">
              <a:solidFill>
                <a:srgbClr val="4C638C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图片 2" descr="`UACS{X75Y15T04O@XFEJ6I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" y="2499995"/>
            <a:ext cx="4674235" cy="30968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87623" y="2051536"/>
            <a:ext cx="26907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4C63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sz="2200" dirty="0">
                <a:solidFill>
                  <a:srgbClr val="4C63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en-US" sz="2200" dirty="0">
                <a:solidFill>
                  <a:srgbClr val="4C638C"/>
                </a:solidFill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多</a:t>
            </a:r>
            <a:r>
              <a:rPr lang="en-US" altLang="zh-CN" sz="2200" dirty="0">
                <a:solidFill>
                  <a:srgbClr val="4C63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GPU</a:t>
            </a:r>
            <a:r>
              <a:rPr lang="zh-CN" sz="2200" dirty="0">
                <a:solidFill>
                  <a:srgbClr val="4C638C"/>
                </a:solidFill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模型并行 </a:t>
            </a:r>
            <a:endParaRPr lang="zh-CN" altLang="en-US" sz="2200" dirty="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09961" y="2062009"/>
            <a:ext cx="43086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200" b="1" dirty="0">
                <a:solidFill>
                  <a:srgbClr val="4C63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200" dirty="0">
                <a:solidFill>
                  <a:srgbClr val="4C63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sz="2200" dirty="0">
                <a:solidFill>
                  <a:srgbClr val="4C63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sz="2200" dirty="0">
                <a:solidFill>
                  <a:srgbClr val="4C638C"/>
                </a:solidFill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单</a:t>
            </a:r>
            <a:r>
              <a:rPr lang="en-US" sz="2200" dirty="0">
                <a:solidFill>
                  <a:srgbClr val="4C63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GPU</a:t>
            </a:r>
            <a:r>
              <a:rPr lang="zh-CN" altLang="en-US" sz="2200" dirty="0">
                <a:solidFill>
                  <a:srgbClr val="4C638C"/>
                </a:solidFill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优化</a:t>
            </a:r>
            <a:r>
              <a:rPr lang="zh-CN" sz="2200" dirty="0">
                <a:solidFill>
                  <a:srgbClr val="4C638C"/>
                </a:solidFill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显存使用</a:t>
            </a:r>
            <a:endParaRPr lang="zh-CN" altLang="en-US" sz="2200" dirty="0"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3425" y="5761954"/>
            <a:ext cx="3528392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0000"/>
              </a:lnSpc>
              <a:buClrTx/>
              <a:buSz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网络内部传输，通信瓶颈</a:t>
            </a:r>
            <a:endParaRPr 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24128" y="3306775"/>
            <a:ext cx="1872202" cy="1503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sz="2000" dirty="0">
                <a:latin typeface="+mj-ea"/>
                <a:ea typeface="+mj-ea"/>
                <a:sym typeface="+mn-ea"/>
              </a:rPr>
              <a:t>重计算</a:t>
            </a:r>
          </a:p>
          <a:p>
            <a:pPr>
              <a:lnSpc>
                <a:spcPct val="160000"/>
              </a:lnSpc>
            </a:pPr>
            <a:r>
              <a:rPr lang="zh-CN" sz="2000" dirty="0">
                <a:latin typeface="+mj-ea"/>
                <a:ea typeface="+mj-ea"/>
                <a:sym typeface="+mn-ea"/>
              </a:rPr>
              <a:t>数据编码压缩</a:t>
            </a:r>
          </a:p>
          <a:p>
            <a:pPr>
              <a:lnSpc>
                <a:spcPct val="160000"/>
              </a:lnSpc>
            </a:pPr>
            <a:r>
              <a:rPr lang="zh-CN" sz="2000" dirty="0">
                <a:latin typeface="+mj-ea"/>
                <a:ea typeface="+mj-ea"/>
                <a:sym typeface="+mn-ea"/>
              </a:rPr>
              <a:t>换入换出策略</a:t>
            </a:r>
            <a:endParaRPr lang="zh-CN" altLang="en-US" sz="2000" dirty="0">
              <a:latin typeface="+mj-ea"/>
              <a:ea typeface="+mj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590256" y="692696"/>
            <a:ext cx="18256" cy="0"/>
          </a:xfrm>
          <a:prstGeom prst="line">
            <a:avLst/>
          </a:prstGeom>
          <a:gradFill rotWithShape="0">
            <a:gsLst>
              <a:gs pos="0">
                <a:schemeClr val="folHlink">
                  <a:gamma/>
                  <a:shade val="38824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38824"/>
                  <a:invGamma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直接连接符 9"/>
          <p:cNvCxnSpPr/>
          <p:nvPr/>
        </p:nvCxnSpPr>
        <p:spPr>
          <a:xfrm>
            <a:off x="4860032" y="2127885"/>
            <a:ext cx="0" cy="4124039"/>
          </a:xfrm>
          <a:prstGeom prst="line">
            <a:avLst/>
          </a:prstGeom>
          <a:ln>
            <a:solidFill>
              <a:srgbClr val="4C638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395913" y="5735790"/>
            <a:ext cx="2742195" cy="518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60000"/>
              </a:lnSpc>
              <a:buClrTx/>
              <a:buSz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传输等待，计算停滞</a:t>
            </a:r>
            <a:endParaRPr 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51720" y="1412776"/>
            <a:ext cx="1431802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0" dirty="0">
                <a:solidFill>
                  <a:srgbClr val="FF0000"/>
                </a:solidFill>
              </a:rPr>
              <a:t>\</a:t>
            </a:r>
            <a:endParaRPr lang="zh-CN" altLang="en-US" sz="35000" dirty="0">
              <a:solidFill>
                <a:srgbClr val="FF0000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580112" y="3511037"/>
            <a:ext cx="2448124" cy="1430131"/>
            <a:chOff x="5849068" y="3787612"/>
            <a:chExt cx="2448124" cy="1430131"/>
          </a:xfrm>
        </p:grpSpPr>
        <p:sp>
          <p:nvSpPr>
            <p:cNvPr id="18" name="矩形: 圆角 17"/>
            <p:cNvSpPr/>
            <p:nvPr/>
          </p:nvSpPr>
          <p:spPr bwMode="auto">
            <a:xfrm>
              <a:off x="5849068" y="4785695"/>
              <a:ext cx="1008112" cy="432048"/>
            </a:xfrm>
            <a:prstGeom prst="round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i="0" u="none" strike="noStrike" cap="none" normalizeH="0" baseline="0" dirty="0">
                  <a:ln>
                    <a:noFill/>
                  </a:ln>
                  <a:effectLst/>
                  <a:ea typeface="黑体" panose="02010609060101010101" pitchFamily="49" charset="-122"/>
                </a:rPr>
                <a:t>GPU</a:t>
              </a:r>
              <a:endParaRPr kumimoji="0" lang="zh-CN" altLang="en-US" sz="2400" i="0" u="none" strike="noStrike" cap="none" normalizeH="0" baseline="0" dirty="0">
                <a:ln>
                  <a:noFill/>
                </a:ln>
                <a:effectLst/>
                <a:ea typeface="黑体" panose="02010609060101010101" pitchFamily="49" charset="-122"/>
              </a:endParaRPr>
            </a:p>
          </p:txBody>
        </p:sp>
        <p:sp>
          <p:nvSpPr>
            <p:cNvPr id="19" name="矩形: 圆角 18"/>
            <p:cNvSpPr/>
            <p:nvPr/>
          </p:nvSpPr>
          <p:spPr bwMode="auto">
            <a:xfrm>
              <a:off x="5849074" y="3787612"/>
              <a:ext cx="1008112" cy="432048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i="0" u="none" strike="noStrike" cap="none" normalizeH="0" baseline="0" dirty="0">
                  <a:ln>
                    <a:noFill/>
                  </a:ln>
                  <a:effectLst/>
                  <a:ea typeface="黑体" panose="02010609060101010101" pitchFamily="49" charset="-122"/>
                </a:rPr>
                <a:t>CPU</a:t>
              </a:r>
              <a:endParaRPr kumimoji="0" lang="zh-CN" altLang="en-US" sz="2400" i="0" u="none" strike="noStrike" cap="none" normalizeH="0" baseline="0" dirty="0">
                <a:ln>
                  <a:noFill/>
                </a:ln>
                <a:effectLst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7289080" y="3820572"/>
              <a:ext cx="1008112" cy="369332"/>
            </a:xfrm>
            <a:prstGeom prst="rect">
              <a:avLst/>
            </a:prstGeom>
            <a:solidFill>
              <a:srgbClr val="BBEAE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200" dirty="0">
                  <a:latin typeface="+mn-ea"/>
                </a:rPr>
                <a:t>内存</a:t>
              </a:r>
              <a:endParaRPr kumimoji="0" lang="zh-CN" altLang="en-US" sz="2200" i="0" u="none" strike="noStrike" cap="none" normalizeH="0" baseline="0" dirty="0">
                <a:ln>
                  <a:noFill/>
                </a:ln>
                <a:effectLst/>
                <a:latin typeface="+mn-ea"/>
              </a:endParaRPr>
            </a:p>
          </p:txBody>
        </p:sp>
        <p:cxnSp>
          <p:nvCxnSpPr>
            <p:cNvPr id="22" name="直接箭头连接符 21"/>
            <p:cNvCxnSpPr>
              <a:stCxn id="19" idx="2"/>
              <a:endCxn id="18" idx="0"/>
            </p:cNvCxnSpPr>
            <p:nvPr/>
          </p:nvCxnSpPr>
          <p:spPr bwMode="auto">
            <a:xfrm flipH="1">
              <a:off x="6353124" y="4219660"/>
              <a:ext cx="6" cy="5660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20" idx="1"/>
              <a:endCxn id="19" idx="3"/>
            </p:cNvCxnSpPr>
            <p:nvPr/>
          </p:nvCxnSpPr>
          <p:spPr bwMode="auto">
            <a:xfrm flipH="1" flipV="1">
              <a:off x="6857186" y="4003636"/>
              <a:ext cx="431894" cy="160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6458191" y="4291926"/>
              <a:ext cx="145424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 dirty="0">
                  <a:latin typeface="+mj-ea"/>
                  <a:ea typeface="+mj-ea"/>
                </a:rPr>
                <a:t>卸载</a:t>
              </a:r>
              <a:r>
                <a:rPr lang="en-US" altLang="zh-CN" sz="2200" dirty="0">
                  <a:latin typeface="+mj-ea"/>
                  <a:ea typeface="+mj-ea"/>
                </a:rPr>
                <a:t>/</a:t>
              </a:r>
              <a:r>
                <a:rPr lang="zh-CN" altLang="en-US" sz="2200" dirty="0">
                  <a:latin typeface="+mj-ea"/>
                  <a:ea typeface="+mj-ea"/>
                </a:rPr>
                <a:t>预取</a:t>
              </a: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7289080" y="4807572"/>
              <a:ext cx="1008112" cy="369332"/>
            </a:xfrm>
            <a:prstGeom prst="rect">
              <a:avLst/>
            </a:prstGeom>
            <a:solidFill>
              <a:srgbClr val="BBEAE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200" dirty="0">
                  <a:latin typeface="+mn-ea"/>
                </a:rPr>
                <a:t>显存</a:t>
              </a:r>
              <a:endParaRPr kumimoji="0" lang="zh-CN" altLang="en-US" sz="2200" i="0" u="none" strike="noStrike" cap="none" normalizeH="0" baseline="0" dirty="0">
                <a:ln>
                  <a:noFill/>
                </a:ln>
                <a:effectLst/>
                <a:latin typeface="+mn-ea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 bwMode="auto">
            <a:xfrm flipH="1" flipV="1">
              <a:off x="6848690" y="4986610"/>
              <a:ext cx="431894" cy="160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圆角矩形 1"/>
          <p:cNvSpPr/>
          <p:nvPr/>
        </p:nvSpPr>
        <p:spPr>
          <a:xfrm>
            <a:off x="35560" y="6453505"/>
            <a:ext cx="720090" cy="360045"/>
          </a:xfrm>
          <a:prstGeom prst="roundRect">
            <a:avLst/>
          </a:prstGeom>
          <a:solidFill>
            <a:srgbClr val="4353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Page8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4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4" grpId="0"/>
      <p:bldP spid="1048685" grpId="0" bldLvl="0" animBg="1"/>
      <p:bldP spid="100" grpId="0"/>
      <p:bldP spid="4" grpId="0"/>
      <p:bldP spid="5" grpId="0"/>
      <p:bldP spid="6" grpId="0"/>
      <p:bldP spid="7" grpId="0"/>
      <p:bldP spid="7" grpId="1"/>
      <p:bldP spid="21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11200"/>
            <a:ext cx="9144000" cy="5742136"/>
          </a:xfrm>
          <a:prstGeom prst="rect">
            <a:avLst/>
          </a:prstGeom>
          <a:noFill/>
        </p:spPr>
      </p:pic>
      <p:sp>
        <p:nvSpPr>
          <p:cNvPr id="10487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课题研究背景</a:t>
            </a:r>
          </a:p>
        </p:txBody>
      </p:sp>
      <p:sp>
        <p:nvSpPr>
          <p:cNvPr id="1048703" name="椭圆 41"/>
          <p:cNvSpPr/>
          <p:nvPr/>
        </p:nvSpPr>
        <p:spPr bwMode="auto">
          <a:xfrm>
            <a:off x="7164288" y="0"/>
            <a:ext cx="720080" cy="692696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705" name="椭圆 47"/>
          <p:cNvSpPr/>
          <p:nvPr/>
        </p:nvSpPr>
        <p:spPr>
          <a:xfrm>
            <a:off x="693089" y="873238"/>
            <a:ext cx="388547" cy="388547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619958" y="1484784"/>
            <a:ext cx="7984490" cy="49314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20000"/>
              </a:lnSpc>
            </a:pPr>
            <a:r>
              <a:rPr sz="2400" b="1" dirty="0">
                <a:ea typeface="+mj-ea"/>
                <a:cs typeface="Times New Roman" panose="02020603050405020304" pitchFamily="18" charset="0"/>
              </a:rPr>
              <a:t>       </a:t>
            </a:r>
            <a:r>
              <a:rPr sz="2400" b="1" dirty="0">
                <a:solidFill>
                  <a:srgbClr val="4C638C"/>
                </a:solidFill>
                <a:ea typeface="+mj-ea"/>
                <a:cs typeface="Times New Roman" panose="02020603050405020304" pitchFamily="18" charset="0"/>
              </a:rPr>
              <a:t> 1）</a:t>
            </a:r>
            <a:r>
              <a:rPr sz="2400" b="1" dirty="0">
                <a:solidFill>
                  <a:srgbClr val="4C638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超深神经网络的可训练性</a:t>
            </a:r>
          </a:p>
        </p:txBody>
      </p:sp>
      <p:sp>
        <p:nvSpPr>
          <p:cNvPr id="1048666" name="TextBox 39"/>
          <p:cNvSpPr txBox="1"/>
          <p:nvPr/>
        </p:nvSpPr>
        <p:spPr>
          <a:xfrm>
            <a:off x="1115616" y="836712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面临的挑战</a:t>
            </a:r>
          </a:p>
        </p:txBody>
      </p:sp>
      <p:sp>
        <p:nvSpPr>
          <p:cNvPr id="2" name="矩形 1"/>
          <p:cNvSpPr/>
          <p:nvPr/>
        </p:nvSpPr>
        <p:spPr>
          <a:xfrm>
            <a:off x="1115616" y="377469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4C638C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4C638C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4C638C"/>
                </a:solidFill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rgbClr val="4C638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超深神经网络的训练效率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90008" y="29296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896376" y="2537307"/>
            <a:ext cx="57951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ea typeface="+mj-ea"/>
              </a:rPr>
              <a:t>在显存有限的情况下，如何使</a:t>
            </a:r>
            <a:r>
              <a:rPr lang="en-US" altLang="zh-CN" sz="2200" dirty="0">
                <a:ea typeface="+mj-ea"/>
              </a:rPr>
              <a:t>UDNN</a:t>
            </a:r>
            <a:r>
              <a:rPr lang="zh-CN" altLang="en-US" sz="2200" dirty="0">
                <a:solidFill>
                  <a:srgbClr val="FF0000"/>
                </a:solidFill>
                <a:latin typeface="+mj-ea"/>
                <a:ea typeface="+mj-ea"/>
              </a:rPr>
              <a:t>可训练</a:t>
            </a:r>
            <a:r>
              <a:rPr lang="zh-CN" altLang="en-US" sz="2200" dirty="0">
                <a:latin typeface="+mj-ea"/>
                <a:ea typeface="+mj-ea"/>
              </a:rPr>
              <a:t>？</a:t>
            </a:r>
          </a:p>
        </p:txBody>
      </p:sp>
      <p:sp>
        <p:nvSpPr>
          <p:cNvPr id="24" name="矩形 23"/>
          <p:cNvSpPr/>
          <p:nvPr/>
        </p:nvSpPr>
        <p:spPr>
          <a:xfrm>
            <a:off x="1912812" y="4726305"/>
            <a:ext cx="690766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ea typeface="+mj-ea"/>
              </a:rPr>
              <a:t>在优化显存管理的同时，如何</a:t>
            </a:r>
            <a:r>
              <a:rPr lang="zh-CN" altLang="en-US" sz="2200" dirty="0">
                <a:solidFill>
                  <a:srgbClr val="FF0000"/>
                </a:solidFill>
                <a:ea typeface="+mj-ea"/>
              </a:rPr>
              <a:t>保证</a:t>
            </a:r>
            <a:r>
              <a:rPr lang="en-US" altLang="zh-CN" sz="2200" dirty="0">
                <a:ea typeface="+mj-ea"/>
              </a:rPr>
              <a:t>UDNN</a:t>
            </a:r>
            <a:r>
              <a:rPr lang="zh-CN" altLang="en-US" sz="2200" dirty="0">
                <a:ea typeface="+mj-ea"/>
              </a:rPr>
              <a:t>的</a:t>
            </a:r>
            <a:r>
              <a:rPr lang="zh-CN" altLang="en-US" sz="2200" dirty="0">
                <a:solidFill>
                  <a:srgbClr val="FF0000"/>
                </a:solidFill>
                <a:ea typeface="+mj-ea"/>
              </a:rPr>
              <a:t>训练效率</a:t>
            </a:r>
            <a:r>
              <a:rPr lang="zh-CN" altLang="en-US" sz="2200" dirty="0">
                <a:ea typeface="+mj-ea"/>
              </a:rPr>
              <a:t>？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5560" y="6453505"/>
            <a:ext cx="720090" cy="360045"/>
          </a:xfrm>
          <a:prstGeom prst="roundRect">
            <a:avLst/>
          </a:prstGeom>
          <a:solidFill>
            <a:srgbClr val="4353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Page9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48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4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5" grpId="0" bldLvl="0" animBg="1"/>
      <p:bldP spid="100" grpId="0"/>
      <p:bldP spid="1048666" grpId="0"/>
      <p:bldP spid="2" grpId="0"/>
      <p:bldP spid="30" grpId="0"/>
      <p:bldP spid="2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">
      <a:dk1>
        <a:srgbClr val="000066"/>
      </a:dk1>
      <a:lt1>
        <a:srgbClr val="FFFFFF"/>
      </a:lt1>
      <a:dk2>
        <a:srgbClr val="6600CC"/>
      </a:dk2>
      <a:lt2>
        <a:srgbClr val="808080"/>
      </a:lt2>
      <a:accent1>
        <a:srgbClr val="269DD8"/>
      </a:accent1>
      <a:accent2>
        <a:srgbClr val="85BA54"/>
      </a:accent2>
      <a:accent3>
        <a:srgbClr val="FFFFFF"/>
      </a:accent3>
      <a:accent4>
        <a:srgbClr val="000056"/>
      </a:accent4>
      <a:accent5>
        <a:srgbClr val="ACCCE9"/>
      </a:accent5>
      <a:accent6>
        <a:srgbClr val="78A84B"/>
      </a:accent6>
      <a:hlink>
        <a:srgbClr val="3333CC"/>
      </a:hlink>
      <a:folHlink>
        <a:srgbClr val="AF67FF"/>
      </a:folHlink>
    </a:clrScheme>
    <a:fontScheme name="1_四川大学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folHlink">
                <a:gamma/>
                <a:shade val="38824"/>
                <a:invGamma/>
              </a:schemeClr>
            </a:gs>
            <a:gs pos="50000">
              <a:schemeClr val="folHlink"/>
            </a:gs>
            <a:gs pos="100000">
              <a:schemeClr val="folHlink">
                <a:gamma/>
                <a:shade val="38824"/>
                <a:invGamma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folHlink">
                <a:gamma/>
                <a:shade val="38824"/>
                <a:invGamma/>
              </a:schemeClr>
            </a:gs>
            <a:gs pos="50000">
              <a:schemeClr val="folHlink"/>
            </a:gs>
            <a:gs pos="100000">
              <a:schemeClr val="folHlink">
                <a:gamma/>
                <a:shade val="38824"/>
                <a:invGamma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四川大学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四川大学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四川大学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四川大学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四川大学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四川大学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四川大学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四川大学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四川大学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四川大学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四川大学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四川大学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四川大学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AD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四川大学1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CCFF"/>
        </a:accent1>
        <a:accent2>
          <a:srgbClr val="00CC00"/>
        </a:accent2>
        <a:accent3>
          <a:srgbClr val="FFFFFF"/>
        </a:accent3>
        <a:accent4>
          <a:srgbClr val="000000"/>
        </a:accent4>
        <a:accent5>
          <a:srgbClr val="ADE2FF"/>
        </a:accent5>
        <a:accent6>
          <a:srgbClr val="00B90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四川大学1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CCFF"/>
        </a:accent1>
        <a:accent2>
          <a:srgbClr val="00FF00"/>
        </a:accent2>
        <a:accent3>
          <a:srgbClr val="FFFFFF"/>
        </a:accent3>
        <a:accent4>
          <a:srgbClr val="000000"/>
        </a:accent4>
        <a:accent5>
          <a:srgbClr val="ADE2FF"/>
        </a:accent5>
        <a:accent6>
          <a:srgbClr val="00E70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四川大学1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CCFF"/>
        </a:accent1>
        <a:accent2>
          <a:srgbClr val="66FF99"/>
        </a:accent2>
        <a:accent3>
          <a:srgbClr val="FFFFFF"/>
        </a:accent3>
        <a:accent4>
          <a:srgbClr val="000000"/>
        </a:accent4>
        <a:accent5>
          <a:srgbClr val="ADE2FF"/>
        </a:accent5>
        <a:accent6>
          <a:srgbClr val="5CE78A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主题1">
  <a:themeElements>
    <a:clrScheme name="1_四川大学1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folHlink">
                <a:gamma/>
                <a:shade val="38824"/>
                <a:invGamma/>
              </a:schemeClr>
            </a:gs>
            <a:gs pos="50000">
              <a:schemeClr val="folHlink"/>
            </a:gs>
            <a:gs pos="100000">
              <a:schemeClr val="folHlink">
                <a:gamma/>
                <a:shade val="38824"/>
                <a:invGamma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folHlink">
                <a:gamma/>
                <a:shade val="38824"/>
                <a:invGamma/>
              </a:schemeClr>
            </a:gs>
            <a:gs pos="50000">
              <a:schemeClr val="folHlink"/>
            </a:gs>
            <a:gs pos="100000">
              <a:schemeClr val="folHlink">
                <a:gamma/>
                <a:shade val="38824"/>
                <a:invGamma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四川大学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四川大学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四川大学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四川大学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四川大学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四川大学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四川大学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四川大学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四川大学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四川大学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四川大学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四川大学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四川大学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AD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四川大学1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CCFF"/>
        </a:accent1>
        <a:accent2>
          <a:srgbClr val="00CC00"/>
        </a:accent2>
        <a:accent3>
          <a:srgbClr val="FFFFFF"/>
        </a:accent3>
        <a:accent4>
          <a:srgbClr val="000000"/>
        </a:accent4>
        <a:accent5>
          <a:srgbClr val="ADE2FF"/>
        </a:accent5>
        <a:accent6>
          <a:srgbClr val="00B90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四川大学1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CCFF"/>
        </a:accent1>
        <a:accent2>
          <a:srgbClr val="00FF00"/>
        </a:accent2>
        <a:accent3>
          <a:srgbClr val="FFFFFF"/>
        </a:accent3>
        <a:accent4>
          <a:srgbClr val="000000"/>
        </a:accent4>
        <a:accent5>
          <a:srgbClr val="ADE2FF"/>
        </a:accent5>
        <a:accent6>
          <a:srgbClr val="00E70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四川大学1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CCFF"/>
        </a:accent1>
        <a:accent2>
          <a:srgbClr val="66FF99"/>
        </a:accent2>
        <a:accent3>
          <a:srgbClr val="FFFFFF"/>
        </a:accent3>
        <a:accent4>
          <a:srgbClr val="000000"/>
        </a:accent4>
        <a:accent5>
          <a:srgbClr val="ADE2FF"/>
        </a:accent5>
        <a:accent6>
          <a:srgbClr val="5CE78A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2288</Words>
  <Application>Microsoft Office PowerPoint</Application>
  <PresentationFormat>全屏显示(4:3)</PresentationFormat>
  <Paragraphs>351</Paragraphs>
  <Slides>29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等线</vt:lpstr>
      <vt:lpstr>黑体</vt:lpstr>
      <vt:lpstr>宋体</vt:lpstr>
      <vt:lpstr>微软雅黑</vt:lpstr>
      <vt:lpstr>Arial</vt:lpstr>
      <vt:lpstr>Arial Narrow</vt:lpstr>
      <vt:lpstr>Calibri</vt:lpstr>
      <vt:lpstr>Cambria Math</vt:lpstr>
      <vt:lpstr>Franklin Gothic Book</vt:lpstr>
      <vt:lpstr>Haettenschweiler</vt:lpstr>
      <vt:lpstr>Times New Roman</vt:lpstr>
      <vt:lpstr>Wingdings</vt:lpstr>
      <vt:lpstr>Office 主题</vt:lpstr>
      <vt:lpstr>主题1</vt:lpstr>
      <vt:lpstr>1_主题1</vt:lpstr>
      <vt:lpstr>自定义设计方案</vt:lpstr>
      <vt:lpstr>面向超深神经网络训练的动态GPU 显存管理系统的设计与实现</vt:lpstr>
      <vt:lpstr>PowerPoint 演示文稿</vt:lpstr>
      <vt:lpstr>PowerPoint 演示文稿</vt:lpstr>
      <vt:lpstr>课题研究背景</vt:lpstr>
      <vt:lpstr>课题研究背景</vt:lpstr>
      <vt:lpstr>课题研究背景</vt:lpstr>
      <vt:lpstr>课题研究背景</vt:lpstr>
      <vt:lpstr>课题研究背景</vt:lpstr>
      <vt:lpstr>课题研究背景</vt:lpstr>
      <vt:lpstr>PowerPoint 演示文稿</vt:lpstr>
      <vt:lpstr>研究目标</vt:lpstr>
      <vt:lpstr>PowerPoint 演示文稿</vt:lpstr>
      <vt:lpstr>研究内容</vt:lpstr>
      <vt:lpstr>研究内容</vt:lpstr>
      <vt:lpstr>PowerPoint 演示文稿</vt:lpstr>
      <vt:lpstr>实施方案</vt:lpstr>
      <vt:lpstr>实施方案</vt:lpstr>
      <vt:lpstr>实施方案</vt:lpstr>
      <vt:lpstr>实施方案</vt:lpstr>
      <vt:lpstr>实施方案</vt:lpstr>
      <vt:lpstr>实施方案</vt:lpstr>
      <vt:lpstr>实施方案</vt:lpstr>
      <vt:lpstr>实施方案</vt:lpstr>
      <vt:lpstr>实施方案</vt:lpstr>
      <vt:lpstr>实施方案</vt:lpstr>
      <vt:lpstr>实施方案</vt:lpstr>
      <vt:lpstr>PowerPoint 演示文稿</vt:lpstr>
      <vt:lpstr>进度安排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蒙脱土和高岭土对有机磷阻燃剂的 吸附行为研究</dc:title>
  <dc:creator>vivo X9s</dc:creator>
  <cp:lastModifiedBy>Wang</cp:lastModifiedBy>
  <cp:revision>164</cp:revision>
  <dcterms:created xsi:type="dcterms:W3CDTF">2018-12-08T02:04:00Z</dcterms:created>
  <dcterms:modified xsi:type="dcterms:W3CDTF">2019-07-03T08:44:16Z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  <property fmtid="{D5CDD505-2E9C-101B-9397-08002B2CF9AE}" pid="3" name="KSORubyTemplateID">
    <vt:lpwstr>8</vt:lpwstr>
  </property>
</Properties>
</file>