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media/image5.jpg" ContentType="image/png"/>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5"/>
  </p:notesMasterIdLst>
  <p:sldIdLst>
    <p:sldId id="289" r:id="rId2"/>
    <p:sldId id="271" r:id="rId3"/>
    <p:sldId id="290" r:id="rId4"/>
    <p:sldId id="291" r:id="rId5"/>
    <p:sldId id="293" r:id="rId6"/>
    <p:sldId id="294" r:id="rId7"/>
    <p:sldId id="320" r:id="rId8"/>
    <p:sldId id="295" r:id="rId9"/>
    <p:sldId id="296" r:id="rId10"/>
    <p:sldId id="297" r:id="rId11"/>
    <p:sldId id="298" r:id="rId12"/>
    <p:sldId id="299" r:id="rId13"/>
    <p:sldId id="300" r:id="rId14"/>
    <p:sldId id="301" r:id="rId15"/>
    <p:sldId id="302" r:id="rId16"/>
    <p:sldId id="303" r:id="rId17"/>
    <p:sldId id="304" r:id="rId18"/>
    <p:sldId id="305" r:id="rId19"/>
    <p:sldId id="306" r:id="rId20"/>
    <p:sldId id="307" r:id="rId21"/>
    <p:sldId id="321" r:id="rId22"/>
    <p:sldId id="310" r:id="rId23"/>
    <p:sldId id="311" r:id="rId24"/>
    <p:sldId id="309" r:id="rId25"/>
    <p:sldId id="308" r:id="rId26"/>
    <p:sldId id="314" r:id="rId27"/>
    <p:sldId id="319" r:id="rId28"/>
    <p:sldId id="315" r:id="rId29"/>
    <p:sldId id="316" r:id="rId30"/>
    <p:sldId id="313" r:id="rId31"/>
    <p:sldId id="312" r:id="rId32"/>
    <p:sldId id="317" r:id="rId33"/>
    <p:sldId id="318" r:id="rId3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60"/>
    <a:srgbClr val="5B9BD5"/>
    <a:srgbClr val="D2DEEF"/>
    <a:srgbClr val="C8C4BC"/>
    <a:srgbClr val="131426"/>
    <a:srgbClr val="E74C2E"/>
    <a:srgbClr val="333F50"/>
    <a:srgbClr val="F7D9D3"/>
    <a:srgbClr val="6E6C67"/>
    <a:srgbClr val="7F82B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102" autoAdjust="0"/>
    <p:restoredTop sz="80604" autoAdjust="0"/>
  </p:normalViewPr>
  <p:slideViewPr>
    <p:cSldViewPr snapToGrid="0">
      <p:cViewPr varScale="1">
        <p:scale>
          <a:sx n="75" d="100"/>
          <a:sy n="75" d="100"/>
        </p:scale>
        <p:origin x="1968" y="43"/>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C79BC3-7F3D-48AF-B3B5-B3739F8935B9}" type="datetimeFigureOut">
              <a:rPr lang="zh-CN" altLang="en-US" smtClean="0"/>
              <a:t>2019/7/12</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15C117-C0D3-478F-A650-DDB9633867FD}" type="slidenum">
              <a:rPr lang="zh-CN" altLang="en-US" smtClean="0"/>
              <a:t>‹#›</a:t>
            </a:fld>
            <a:endParaRPr lang="zh-CN" altLang="en-US"/>
          </a:p>
        </p:txBody>
      </p:sp>
    </p:spTree>
    <p:extLst>
      <p:ext uri="{BB962C8B-B14F-4D97-AF65-F5344CB8AC3E}">
        <p14:creationId xmlns:p14="http://schemas.microsoft.com/office/powerpoint/2010/main" val="41028335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smtClean="0"/>
              <a:t>基于时空胶囊的强化学习，用于按需移动网络协调。实质上就是解决打车问题。</a:t>
            </a:r>
            <a:endParaRPr lang="zh-CN" altLang="en-US" dirty="0"/>
          </a:p>
        </p:txBody>
      </p:sp>
      <p:sp>
        <p:nvSpPr>
          <p:cNvPr id="4" name="灯片编号占位符 3"/>
          <p:cNvSpPr>
            <a:spLocks noGrp="1"/>
          </p:cNvSpPr>
          <p:nvPr>
            <p:ph type="sldNum" sz="quarter" idx="10"/>
          </p:nvPr>
        </p:nvSpPr>
        <p:spPr/>
        <p:txBody>
          <a:bodyPr/>
          <a:lstStyle/>
          <a:p>
            <a:fld id="{7615C117-C0D3-478F-A650-DDB9633867FD}" type="slidenum">
              <a:rPr lang="zh-CN" altLang="en-US" smtClean="0"/>
              <a:t>1</a:t>
            </a:fld>
            <a:endParaRPr lang="zh-CN" altLang="en-US"/>
          </a:p>
        </p:txBody>
      </p:sp>
    </p:spTree>
    <p:extLst>
      <p:ext uri="{BB962C8B-B14F-4D97-AF65-F5344CB8AC3E}">
        <p14:creationId xmlns:p14="http://schemas.microsoft.com/office/powerpoint/2010/main" val="5795046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615C117-C0D3-478F-A650-DDB9633867FD}" type="slidenum">
              <a:rPr lang="zh-CN" altLang="en-US" smtClean="0"/>
              <a:t>10</a:t>
            </a:fld>
            <a:endParaRPr lang="zh-CN" altLang="en-US"/>
          </a:p>
        </p:txBody>
      </p:sp>
    </p:spTree>
    <p:extLst>
      <p:ext uri="{BB962C8B-B14F-4D97-AF65-F5344CB8AC3E}">
        <p14:creationId xmlns:p14="http://schemas.microsoft.com/office/powerpoint/2010/main" val="33540351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、服务乘客时从当前位置到目的地的旅行时间</a:t>
            </a:r>
            <a:endParaRPr lang="en-US" altLang="zh-CN" dirty="0" smtClean="0"/>
          </a:p>
          <a:p>
            <a:r>
              <a:rPr lang="en-US" altLang="zh-CN" dirty="0" smtClean="0"/>
              <a:t>2</a:t>
            </a:r>
            <a:r>
              <a:rPr lang="zh-CN" altLang="en-US" dirty="0" smtClean="0"/>
              <a:t>、如果车辆和某些乘客匹配，乘客等待的时间</a:t>
            </a:r>
            <a:endParaRPr lang="en-US" altLang="zh-CN" dirty="0" smtClean="0"/>
          </a:p>
          <a:p>
            <a:r>
              <a:rPr lang="en-US" altLang="zh-CN" dirty="0" smtClean="0"/>
              <a:t>3</a:t>
            </a:r>
            <a:r>
              <a:rPr lang="zh-CN" altLang="en-US" dirty="0" smtClean="0"/>
              <a:t>、如果车辆被派往另一个地方寻找潜在请求，则为空闲驾驶时间</a:t>
            </a:r>
            <a:endParaRPr lang="zh-CN" altLang="en-US" dirty="0"/>
          </a:p>
        </p:txBody>
      </p:sp>
      <p:sp>
        <p:nvSpPr>
          <p:cNvPr id="4" name="灯片编号占位符 3"/>
          <p:cNvSpPr>
            <a:spLocks noGrp="1"/>
          </p:cNvSpPr>
          <p:nvPr>
            <p:ph type="sldNum" sz="quarter" idx="10"/>
          </p:nvPr>
        </p:nvSpPr>
        <p:spPr/>
        <p:txBody>
          <a:bodyPr/>
          <a:lstStyle/>
          <a:p>
            <a:fld id="{7615C117-C0D3-478F-A650-DDB9633867FD}" type="slidenum">
              <a:rPr lang="zh-CN" altLang="en-US" smtClean="0"/>
              <a:t>11</a:t>
            </a:fld>
            <a:endParaRPr lang="zh-CN" altLang="en-US"/>
          </a:p>
        </p:txBody>
      </p:sp>
    </p:spTree>
    <p:extLst>
      <p:ext uri="{BB962C8B-B14F-4D97-AF65-F5344CB8AC3E}">
        <p14:creationId xmlns:p14="http://schemas.microsoft.com/office/powerpoint/2010/main" val="25341863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dirty="0" smtClean="0"/>
                  <a:t>我们考虑一个</a:t>
                </a:r>
                <a:r>
                  <a:rPr lang="en-US" altLang="zh-CN" dirty="0" smtClean="0"/>
                  <a:t>MOD</a:t>
                </a:r>
                <a:r>
                  <a:rPr lang="zh-CN" altLang="en-US" dirty="0" smtClean="0"/>
                  <a:t>网络（环境）由在线协调中心（代理机器人）协调，将大量空间分布的车辆和乘客与移动应用程序连接起来</a:t>
                </a:r>
                <a:endParaRPr lang="en-US" altLang="zh-CN" dirty="0" smtClean="0"/>
              </a:p>
              <a:p>
                <a:r>
                  <a:rPr lang="zh-CN" altLang="en-US" dirty="0" smtClean="0">
                    <a:latin typeface="黑体" panose="02010609060101010101" pitchFamily="49" charset="-122"/>
                    <a:ea typeface="黑体" panose="02010609060101010101" pitchFamily="49" charset="-122"/>
                  </a:rPr>
                  <a:t>热力图也是一个</a:t>
                </a:r>
                <a14:m>
                  <m:oMath xmlns:m="http://schemas.openxmlformats.org/officeDocument/2006/math">
                    <m:sSub>
                      <m:sSubPr>
                        <m:ctrlPr>
                          <a:rPr lang="en-US" altLang="zh-CN" i="1">
                            <a:latin typeface="Cambria Math" panose="02040503050406030204" pitchFamily="18" charset="0"/>
                            <a:ea typeface="黑体" panose="02010609060101010101" pitchFamily="49" charset="-122"/>
                          </a:rPr>
                        </m:ctrlPr>
                      </m:sSubPr>
                      <m:e>
                        <m:r>
                          <a:rPr lang="en-US" altLang="zh-CN" i="1" smtClean="0">
                            <a:latin typeface="Cambria Math" panose="02040503050406030204" pitchFamily="18" charset="0"/>
                            <a:ea typeface="黑体" panose="02010609060101010101" pitchFamily="49" charset="-122"/>
                          </a:rPr>
                          <m:t>𝐿</m:t>
                        </m:r>
                      </m:e>
                      <m:sub>
                        <m:r>
                          <a:rPr lang="en-US" altLang="zh-CN" i="1">
                            <a:latin typeface="Cambria Math" panose="02040503050406030204" pitchFamily="18" charset="0"/>
                            <a:ea typeface="黑体" panose="02010609060101010101" pitchFamily="49" charset="-122"/>
                          </a:rPr>
                          <m:t>𝑙𝑜𝑛</m:t>
                        </m:r>
                      </m:sub>
                    </m:sSub>
                    <m:r>
                      <a:rPr lang="en-US" altLang="zh-CN" i="1" dirty="0" smtClean="0">
                        <a:latin typeface="Cambria Math" panose="02040503050406030204" pitchFamily="18" charset="0"/>
                        <a:ea typeface="黑体" panose="02010609060101010101" pitchFamily="49" charset="-122"/>
                      </a:rPr>
                      <m:t>×</m:t>
                    </m:r>
                    <m:r>
                      <a:rPr lang="en-US" altLang="zh-CN" b="0" i="1" dirty="0" smtClean="0">
                        <a:latin typeface="Cambria Math" panose="02040503050406030204" pitchFamily="18" charset="0"/>
                        <a:ea typeface="黑体" panose="02010609060101010101" pitchFamily="49" charset="-122"/>
                      </a:rPr>
                      <m:t> </m:t>
                    </m:r>
                    <m:sSub>
                      <m:sSubPr>
                        <m:ctrlPr>
                          <a:rPr lang="en-US" altLang="zh-CN" i="1">
                            <a:latin typeface="Cambria Math" panose="02040503050406030204" pitchFamily="18" charset="0"/>
                            <a:ea typeface="黑体" panose="02010609060101010101" pitchFamily="49" charset="-122"/>
                          </a:rPr>
                        </m:ctrlPr>
                      </m:sSubPr>
                      <m:e>
                        <m:r>
                          <a:rPr lang="en-US" altLang="zh-CN" i="1">
                            <a:latin typeface="Cambria Math" panose="02040503050406030204" pitchFamily="18" charset="0"/>
                            <a:ea typeface="黑体" panose="02010609060101010101" pitchFamily="49" charset="-122"/>
                          </a:rPr>
                          <m:t>𝐿</m:t>
                        </m:r>
                      </m:e>
                      <m:sub>
                        <m:r>
                          <a:rPr lang="en-US" altLang="zh-CN" i="1" smtClean="0">
                            <a:latin typeface="Cambria Math" panose="02040503050406030204" pitchFamily="18" charset="0"/>
                            <a:ea typeface="黑体" panose="02010609060101010101" pitchFamily="49" charset="-122"/>
                          </a:rPr>
                          <m:t>𝑙𝑎𝑛</m:t>
                        </m:r>
                      </m:sub>
                    </m:sSub>
                  </m:oMath>
                </a14:m>
                <a:r>
                  <a:rPr lang="zh-CN" altLang="en-US" dirty="0" smtClean="0">
                    <a:latin typeface="黑体" panose="02010609060101010101" pitchFamily="49" charset="-122"/>
                    <a:ea typeface="黑体" panose="02010609060101010101" pitchFamily="49" charset="-122"/>
                  </a:rPr>
                  <a:t>的矩阵</a:t>
                </a:r>
                <a:r>
                  <a:rPr lang="en-US" altLang="zh-CN" dirty="0" smtClean="0">
                    <a:latin typeface="黑体" panose="02010609060101010101" pitchFamily="49" charset="-122"/>
                    <a:ea typeface="黑体" panose="02010609060101010101" pitchFamily="49" charset="-122"/>
                  </a:rPr>
                  <a:t> </a:t>
                </a:r>
                <a:r>
                  <a:rPr lang="zh-CN" altLang="en-US" dirty="0" smtClean="0">
                    <a:latin typeface="黑体" panose="02010609060101010101" pitchFamily="49" charset="-122"/>
                    <a:ea typeface="黑体" panose="02010609060101010101" pitchFamily="49" charset="-122"/>
                  </a:rPr>
                  <a:t>，越热（颜色越深红的区域）表示车辆和乘客越多，因此就能被时空学习算法处理作为输入特征。</a:t>
                </a:r>
                <a:endParaRPr lang="zh-CN" altLang="en-US" dirty="0"/>
              </a:p>
            </p:txBody>
          </p:sp>
        </mc:Choice>
        <mc:Fallback xmlns="">
          <p:sp>
            <p:nvSpPr>
              <p:cNvPr id="3" name="备注占位符 2"/>
              <p:cNvSpPr>
                <a:spLocks noGrp="1"/>
              </p:cNvSpPr>
              <p:nvPr>
                <p:ph type="body" idx="1"/>
              </p:nvPr>
            </p:nvSpPr>
            <p:spPr/>
            <p:txBody>
              <a:bodyPr/>
              <a:lstStyle/>
              <a:p>
                <a:r>
                  <a:rPr lang="zh-CN" altLang="en-US" dirty="0" smtClean="0"/>
                  <a:t>我们考虑一个</a:t>
                </a:r>
                <a:r>
                  <a:rPr lang="en-US" altLang="zh-CN" dirty="0" smtClean="0"/>
                  <a:t>MOD</a:t>
                </a:r>
                <a:r>
                  <a:rPr lang="zh-CN" altLang="en-US" dirty="0" smtClean="0"/>
                  <a:t>网络（环境）由在线协调中心（代理机器人）协调，将大量空间分布的车辆和乘客与移动应用程序连接</a:t>
                </a:r>
                <a:r>
                  <a:rPr lang="zh-CN" altLang="en-US" dirty="0" smtClean="0"/>
                  <a:t>起来</a:t>
                </a:r>
                <a:endParaRPr lang="en-US" altLang="zh-CN" dirty="0" smtClean="0"/>
              </a:p>
              <a:p>
                <a:r>
                  <a:rPr lang="zh-CN" altLang="en-US" dirty="0" smtClean="0">
                    <a:latin typeface="黑体" panose="02010609060101010101" pitchFamily="49" charset="-122"/>
                    <a:ea typeface="黑体" panose="02010609060101010101" pitchFamily="49" charset="-122"/>
                  </a:rPr>
                  <a:t>热力图也是一个</a:t>
                </a:r>
                <a:r>
                  <a:rPr lang="en-US" altLang="zh-CN" i="0" smtClean="0">
                    <a:latin typeface="Cambria Math" panose="02040503050406030204" pitchFamily="18" charset="0"/>
                    <a:ea typeface="黑体" panose="02010609060101010101" pitchFamily="49" charset="-122"/>
                  </a:rPr>
                  <a:t>𝐿</a:t>
                </a:r>
                <a:r>
                  <a:rPr lang="en-US" altLang="zh-CN" i="0">
                    <a:latin typeface="Cambria Math" panose="02040503050406030204" pitchFamily="18" charset="0"/>
                    <a:ea typeface="黑体" panose="02010609060101010101" pitchFamily="49" charset="-122"/>
                  </a:rPr>
                  <a:t>_𝑙𝑜𝑛</a:t>
                </a:r>
                <a:r>
                  <a:rPr lang="en-US" altLang="zh-CN" i="0" dirty="0" smtClean="0">
                    <a:latin typeface="Cambria Math" panose="02040503050406030204" pitchFamily="18" charset="0"/>
                    <a:ea typeface="黑体" panose="02010609060101010101" pitchFamily="49" charset="-122"/>
                  </a:rPr>
                  <a:t>×</a:t>
                </a:r>
                <a:r>
                  <a:rPr lang="en-US" altLang="zh-CN" b="0" i="0" dirty="0" smtClean="0">
                    <a:latin typeface="Cambria Math" panose="02040503050406030204" pitchFamily="18" charset="0"/>
                    <a:ea typeface="黑体" panose="02010609060101010101" pitchFamily="49" charset="-122"/>
                  </a:rPr>
                  <a:t> </a:t>
                </a:r>
                <a:r>
                  <a:rPr lang="en-US" altLang="zh-CN" i="0">
                    <a:latin typeface="Cambria Math" panose="02040503050406030204" pitchFamily="18" charset="0"/>
                    <a:ea typeface="黑体" panose="02010609060101010101" pitchFamily="49" charset="-122"/>
                  </a:rPr>
                  <a:t>𝐿_</a:t>
                </a:r>
                <a:r>
                  <a:rPr lang="en-US" altLang="zh-CN" i="0" smtClean="0">
                    <a:latin typeface="Cambria Math" panose="02040503050406030204" pitchFamily="18" charset="0"/>
                    <a:ea typeface="黑体" panose="02010609060101010101" pitchFamily="49" charset="-122"/>
                  </a:rPr>
                  <a:t>𝑙𝑎𝑛</a:t>
                </a:r>
                <a:r>
                  <a:rPr lang="zh-CN" altLang="en-US" dirty="0" smtClean="0">
                    <a:latin typeface="黑体" panose="02010609060101010101" pitchFamily="49" charset="-122"/>
                    <a:ea typeface="黑体" panose="02010609060101010101" pitchFamily="49" charset="-122"/>
                  </a:rPr>
                  <a:t>的矩阵</a:t>
                </a:r>
                <a:r>
                  <a:rPr lang="en-US" altLang="zh-CN" dirty="0" smtClean="0">
                    <a:latin typeface="黑体" panose="02010609060101010101" pitchFamily="49" charset="-122"/>
                    <a:ea typeface="黑体" panose="02010609060101010101" pitchFamily="49" charset="-122"/>
                  </a:rPr>
                  <a:t> </a:t>
                </a:r>
                <a:r>
                  <a:rPr lang="zh-CN" altLang="en-US" dirty="0" smtClean="0">
                    <a:latin typeface="黑体" panose="02010609060101010101" pitchFamily="49" charset="-122"/>
                    <a:ea typeface="黑体" panose="02010609060101010101" pitchFamily="49" charset="-122"/>
                  </a:rPr>
                  <a:t>，越热（颜色越深红的区域）表示车辆和乘客越多，因此就能被时空学习算法处理作为输入特征。</a:t>
                </a:r>
                <a:endParaRPr lang="zh-CN" altLang="en-US" dirty="0"/>
              </a:p>
            </p:txBody>
          </p:sp>
        </mc:Fallback>
      </mc:AlternateContent>
      <p:sp>
        <p:nvSpPr>
          <p:cNvPr id="4" name="灯片编号占位符 3"/>
          <p:cNvSpPr>
            <a:spLocks noGrp="1"/>
          </p:cNvSpPr>
          <p:nvPr>
            <p:ph type="sldNum" sz="quarter" idx="10"/>
          </p:nvPr>
        </p:nvSpPr>
        <p:spPr/>
        <p:txBody>
          <a:bodyPr/>
          <a:lstStyle/>
          <a:p>
            <a:fld id="{7615C117-C0D3-478F-A650-DDB9633867FD}" type="slidenum">
              <a:rPr lang="zh-CN" altLang="en-US" smtClean="0"/>
              <a:t>13</a:t>
            </a:fld>
            <a:endParaRPr lang="zh-CN" altLang="en-US"/>
          </a:p>
        </p:txBody>
      </p:sp>
    </p:spTree>
    <p:extLst>
      <p:ext uri="{BB962C8B-B14F-4D97-AF65-F5344CB8AC3E}">
        <p14:creationId xmlns:p14="http://schemas.microsoft.com/office/powerpoint/2010/main" val="23817331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p>
                      <m:sSupPr>
                        <m:ctrlPr>
                          <a:rPr lang="en-US" altLang="zh-CN" i="1" smtClean="0">
                            <a:latin typeface="Cambria Math" panose="02040503050406030204" pitchFamily="18" charset="0"/>
                            <a:cs typeface="Arial" panose="020B0604020202020204" pitchFamily="34" charset="0"/>
                          </a:rPr>
                        </m:ctrlPr>
                      </m:sSupPr>
                      <m:e>
                        <m:r>
                          <a:rPr lang="en-US" altLang="zh-CN" i="1" smtClean="0">
                            <a:latin typeface="Cambria Math" panose="02040503050406030204" pitchFamily="18" charset="0"/>
                            <a:cs typeface="Arial" panose="020B0604020202020204" pitchFamily="34" charset="0"/>
                          </a:rPr>
                          <m:t>𝑀</m:t>
                        </m:r>
                      </m:e>
                      <m:sup>
                        <m:r>
                          <a:rPr lang="en-US" altLang="zh-CN" b="0" i="1" smtClean="0">
                            <a:latin typeface="Cambria Math" panose="02040503050406030204" pitchFamily="18" charset="0"/>
                            <a:cs typeface="Arial" panose="020B0604020202020204" pitchFamily="34" charset="0"/>
                          </a:rPr>
                          <m:t>(</m:t>
                        </m:r>
                        <m:r>
                          <a:rPr lang="en-US" altLang="zh-CN" b="0" i="1" smtClean="0">
                            <a:latin typeface="Cambria Math" panose="02040503050406030204" pitchFamily="18" charset="0"/>
                            <a:cs typeface="Arial" panose="020B0604020202020204" pitchFamily="34" charset="0"/>
                          </a:rPr>
                          <m:t>𝑘</m:t>
                        </m:r>
                        <m:r>
                          <a:rPr lang="en-US" altLang="zh-CN" b="0" i="1" smtClean="0">
                            <a:latin typeface="Cambria Math" panose="02040503050406030204" pitchFamily="18" charset="0"/>
                            <a:cs typeface="Arial" panose="020B0604020202020204" pitchFamily="34" charset="0"/>
                          </a:rPr>
                          <m:t>)</m:t>
                        </m:r>
                      </m:sup>
                    </m:sSup>
                    <m:r>
                      <a:rPr lang="zh-CN" altLang="en-US" i="1" smtClean="0">
                        <a:latin typeface="Cambria Math" panose="02040503050406030204" pitchFamily="18" charset="0"/>
                        <a:cs typeface="Arial" panose="020B0604020202020204" pitchFamily="34" charset="0"/>
                      </a:rPr>
                      <m:t>辆</m:t>
                    </m:r>
                  </m:oMath>
                </a14:m>
                <a:r>
                  <a:rPr lang="zh-CN" altLang="en-US" dirty="0" smtClean="0">
                    <a:latin typeface="Arial" panose="020B0604020202020204" pitchFamily="34" charset="0"/>
                    <a:cs typeface="Arial" panose="020B0604020202020204" pitchFamily="34" charset="0"/>
                  </a:rPr>
                  <a:t>闲置的车辆都会被协调中心调度；</a:t>
                </a:r>
                <a:endParaRPr lang="en-US" altLang="zh-CN" dirty="0" smtClean="0">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Arial" panose="020B0604020202020204" pitchFamily="34" charset="0"/>
                    <a:cs typeface="Arial" panose="020B0604020202020204" pitchFamily="34" charset="0"/>
                  </a:rPr>
                  <a:t>MOD</a:t>
                </a:r>
                <a:r>
                  <a:rPr lang="zh-CN" altLang="en-US" dirty="0" smtClean="0">
                    <a:latin typeface="黑体" panose="02010609060101010101" pitchFamily="49" charset="-122"/>
                    <a:ea typeface="黑体" panose="02010609060101010101" pitchFamily="49" charset="-122"/>
                  </a:rPr>
                  <a:t>协调动作对车辆分布具有长期的影响。 </a:t>
                </a:r>
                <a:r>
                  <a:rPr lang="zh-CN" altLang="en-US" dirty="0" smtClean="0">
                    <a:latin typeface="Arial" panose="020B0604020202020204" pitchFamily="34" charset="0"/>
                    <a:cs typeface="Arial" panose="020B0604020202020204" pitchFamily="34" charset="0"/>
                  </a:rPr>
                  <a:t>STRide</a:t>
                </a:r>
                <a:r>
                  <a:rPr lang="zh-CN" altLang="en-US" dirty="0" smtClean="0">
                    <a:latin typeface="黑体" panose="02010609060101010101" pitchFamily="49" charset="-122"/>
                    <a:ea typeface="黑体" panose="02010609060101010101" pitchFamily="49" charset="-122"/>
                  </a:rPr>
                  <a:t>旨在最大化每一回合的预期奖励，并减少需求-供应不平衡。</a:t>
                </a:r>
                <a:endParaRPr lang="en-US" altLang="zh-CN" dirty="0" smtClean="0">
                  <a:latin typeface="黑体" panose="02010609060101010101" pitchFamily="49" charset="-122"/>
                  <a:ea typeface="黑体" panose="02010609060101010101" pitchFamily="49"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黑体" panose="02010609060101010101" pitchFamily="49" charset="-122"/>
                    <a:ea typeface="黑体" panose="02010609060101010101" pitchFamily="49" charset="-122"/>
                  </a:rPr>
                  <a:t>注意，具有相同时空状态的车辆被认为是同质的，同一区域和时间间隔中的车辆共享相同的协调策略和奖励函数。 由于难以指定复杂的长期累积奖励值</a:t>
                </a:r>
                <a:r>
                  <a:rPr lang="en-US" altLang="zh-CN" dirty="0" smtClean="0">
                    <a:latin typeface="黑体" panose="02010609060101010101" pitchFamily="49" charset="-122"/>
                    <a:ea typeface="黑体" panose="02010609060101010101" pitchFamily="49" charset="-122"/>
                  </a:rPr>
                  <a:t>Q</a:t>
                </a:r>
                <a:r>
                  <a:rPr lang="zh-CN" altLang="en-US" dirty="0" smtClean="0">
                    <a:latin typeface="黑体" panose="02010609060101010101" pitchFamily="49" charset="-122"/>
                    <a:ea typeface="黑体" panose="02010609060101010101" pitchFamily="49" charset="-122"/>
                  </a:rPr>
                  <a:t>，我们设计了一个时空深度胶囊网络作为</a:t>
                </a:r>
                <a:r>
                  <a:rPr lang="en-US" altLang="zh-CN" dirty="0" smtClean="0">
                    <a:latin typeface="黑体" panose="02010609060101010101" pitchFamily="49" charset="-122"/>
                    <a:ea typeface="黑体" panose="02010609060101010101" pitchFamily="49" charset="-122"/>
                  </a:rPr>
                  <a:t>Q</a:t>
                </a:r>
                <a:r>
                  <a:rPr lang="zh-CN" altLang="en-US" dirty="0" smtClean="0">
                    <a:latin typeface="黑体" panose="02010609060101010101" pitchFamily="49" charset="-122"/>
                    <a:ea typeface="黑体" panose="02010609060101010101" pitchFamily="49" charset="-122"/>
                  </a:rPr>
                  <a:t>网络（第</a:t>
                </a:r>
                <a:r>
                  <a:rPr lang="en-US" altLang="zh-CN" dirty="0" smtClean="0">
                    <a:latin typeface="黑体" panose="02010609060101010101" pitchFamily="49" charset="-122"/>
                    <a:ea typeface="黑体" panose="02010609060101010101" pitchFamily="49" charset="-122"/>
                  </a:rPr>
                  <a:t>4</a:t>
                </a:r>
                <a:r>
                  <a:rPr lang="zh-CN" altLang="en-US" dirty="0" smtClean="0">
                    <a:latin typeface="黑体" panose="02010609060101010101" pitchFamily="49" charset="-122"/>
                    <a:ea typeface="黑体" panose="02010609060101010101" pitchFamily="49" charset="-122"/>
                  </a:rPr>
                  <a:t>节）来存储策略</a:t>
                </a:r>
                <a:r>
                  <a:rPr lang="en-US" altLang="zh-CN" dirty="0" smtClean="0">
                    <a:latin typeface="黑体" panose="02010609060101010101" pitchFamily="49" charset="-122"/>
                    <a:ea typeface="黑体" panose="02010609060101010101" pitchFamily="49" charset="-122"/>
                  </a:rPr>
                  <a:t>π</a:t>
                </a:r>
                <a:r>
                  <a:rPr lang="zh-CN" altLang="en-US" dirty="0" smtClean="0">
                    <a:latin typeface="黑体" panose="02010609060101010101" pitchFamily="49" charset="-122"/>
                    <a:ea typeface="黑体" panose="02010609060101010101" pitchFamily="49" charset="-122"/>
                  </a:rPr>
                  <a:t>。</a:t>
                </a:r>
              </a:p>
              <a:p>
                <a:endParaRPr lang="zh-CN" altLang="en-US" dirty="0"/>
              </a:p>
            </p:txBody>
          </p:sp>
        </mc:Choice>
        <mc:Fallback xmlns="">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i="0" smtClean="0">
                    <a:latin typeface="Cambria Math" panose="02040503050406030204" pitchFamily="18" charset="0"/>
                    <a:cs typeface="Arial" panose="020B0604020202020204" pitchFamily="34" charset="0"/>
                  </a:rPr>
                  <a:t>𝑀^(</a:t>
                </a:r>
                <a:r>
                  <a:rPr lang="en-US" altLang="zh-CN" b="0" i="0" smtClean="0">
                    <a:latin typeface="Cambria Math" panose="02040503050406030204" pitchFamily="18" charset="0"/>
                    <a:cs typeface="Arial" panose="020B0604020202020204" pitchFamily="34" charset="0"/>
                  </a:rPr>
                  <a:t>(𝑘))</a:t>
                </a:r>
                <a:r>
                  <a:rPr lang="zh-CN" altLang="en-US" b="0" i="0" smtClean="0">
                    <a:latin typeface="Cambria Math" panose="02040503050406030204" pitchFamily="18" charset="0"/>
                    <a:cs typeface="Arial" panose="020B0604020202020204" pitchFamily="34" charset="0"/>
                  </a:rPr>
                  <a:t> </a:t>
                </a:r>
                <a:r>
                  <a:rPr lang="zh-CN" altLang="en-US" i="0" smtClean="0">
                    <a:latin typeface="Cambria Math" panose="02040503050406030204" pitchFamily="18" charset="0"/>
                    <a:cs typeface="Arial" panose="020B0604020202020204" pitchFamily="34" charset="0"/>
                  </a:rPr>
                  <a:t>辆</a:t>
                </a:r>
                <a:r>
                  <a:rPr lang="zh-CN" altLang="en-US" dirty="0" smtClean="0">
                    <a:latin typeface="Arial" panose="020B0604020202020204" pitchFamily="34" charset="0"/>
                    <a:cs typeface="Arial" panose="020B0604020202020204" pitchFamily="34" charset="0"/>
                  </a:rPr>
                  <a:t>闲置的车辆都会被协调中心调度；</a:t>
                </a:r>
                <a:endParaRPr lang="en-US" altLang="zh-CN" dirty="0" smtClean="0">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Arial" panose="020B0604020202020204" pitchFamily="34" charset="0"/>
                    <a:cs typeface="Arial" panose="020B0604020202020204" pitchFamily="34" charset="0"/>
                  </a:rPr>
                  <a:t>MOD</a:t>
                </a:r>
                <a:r>
                  <a:rPr lang="zh-CN" altLang="en-US" dirty="0" smtClean="0">
                    <a:latin typeface="黑体" panose="02010609060101010101" pitchFamily="49" charset="-122"/>
                    <a:ea typeface="黑体" panose="02010609060101010101" pitchFamily="49" charset="-122"/>
                  </a:rPr>
                  <a:t>协调动作对车辆分布具有长期的影响。 </a:t>
                </a:r>
                <a:r>
                  <a:rPr lang="zh-CN" altLang="en-US" dirty="0" smtClean="0">
                    <a:latin typeface="Arial" panose="020B0604020202020204" pitchFamily="34" charset="0"/>
                    <a:cs typeface="Arial" panose="020B0604020202020204" pitchFamily="34" charset="0"/>
                  </a:rPr>
                  <a:t>STRide</a:t>
                </a:r>
                <a:r>
                  <a:rPr lang="zh-CN" altLang="en-US" dirty="0" smtClean="0">
                    <a:latin typeface="黑体" panose="02010609060101010101" pitchFamily="49" charset="-122"/>
                    <a:ea typeface="黑体" panose="02010609060101010101" pitchFamily="49" charset="-122"/>
                  </a:rPr>
                  <a:t>旨在最大化每一回合的预期奖励，并减少需求-供应不平衡。</a:t>
                </a:r>
                <a:endParaRPr lang="en-US" altLang="zh-CN" dirty="0" smtClean="0">
                  <a:latin typeface="黑体" panose="02010609060101010101" pitchFamily="49" charset="-122"/>
                  <a:ea typeface="黑体" panose="02010609060101010101" pitchFamily="49"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黑体" panose="02010609060101010101" pitchFamily="49" charset="-122"/>
                    <a:ea typeface="黑体" panose="02010609060101010101" pitchFamily="49" charset="-122"/>
                  </a:rPr>
                  <a:t>注意，具有相同时空状态的车辆被认为是同质的，同</a:t>
                </a:r>
                <a:r>
                  <a:rPr lang="zh-CN" altLang="en-US" dirty="0" smtClean="0">
                    <a:latin typeface="黑体" panose="02010609060101010101" pitchFamily="49" charset="-122"/>
                    <a:ea typeface="黑体" panose="02010609060101010101" pitchFamily="49" charset="-122"/>
                  </a:rPr>
                  <a:t>一区域和时间间隔中的车辆共享相同的协调策略和奖励函数。 由于难以指定复杂的长期累积奖励值</a:t>
                </a:r>
                <a:r>
                  <a:rPr lang="en-US" altLang="zh-CN" dirty="0" smtClean="0">
                    <a:latin typeface="黑体" panose="02010609060101010101" pitchFamily="49" charset="-122"/>
                    <a:ea typeface="黑体" panose="02010609060101010101" pitchFamily="49" charset="-122"/>
                  </a:rPr>
                  <a:t>Q</a:t>
                </a:r>
                <a:r>
                  <a:rPr lang="zh-CN" altLang="en-US" dirty="0" smtClean="0">
                    <a:latin typeface="黑体" panose="02010609060101010101" pitchFamily="49" charset="-122"/>
                    <a:ea typeface="黑体" panose="02010609060101010101" pitchFamily="49" charset="-122"/>
                  </a:rPr>
                  <a:t>，我们设计了一个时空深度胶囊网络作为</a:t>
                </a:r>
                <a:r>
                  <a:rPr lang="en-US" altLang="zh-CN" dirty="0" smtClean="0">
                    <a:latin typeface="黑体" panose="02010609060101010101" pitchFamily="49" charset="-122"/>
                    <a:ea typeface="黑体" panose="02010609060101010101" pitchFamily="49" charset="-122"/>
                  </a:rPr>
                  <a:t>Q</a:t>
                </a:r>
                <a:r>
                  <a:rPr lang="zh-CN" altLang="en-US" dirty="0" smtClean="0">
                    <a:latin typeface="黑体" panose="02010609060101010101" pitchFamily="49" charset="-122"/>
                    <a:ea typeface="黑体" panose="02010609060101010101" pitchFamily="49" charset="-122"/>
                  </a:rPr>
                  <a:t>网络（第</a:t>
                </a:r>
                <a:r>
                  <a:rPr lang="en-US" altLang="zh-CN" dirty="0" smtClean="0">
                    <a:latin typeface="黑体" panose="02010609060101010101" pitchFamily="49" charset="-122"/>
                    <a:ea typeface="黑体" panose="02010609060101010101" pitchFamily="49" charset="-122"/>
                  </a:rPr>
                  <a:t>4</a:t>
                </a:r>
                <a:r>
                  <a:rPr lang="zh-CN" altLang="en-US" dirty="0" smtClean="0">
                    <a:latin typeface="黑体" panose="02010609060101010101" pitchFamily="49" charset="-122"/>
                    <a:ea typeface="黑体" panose="02010609060101010101" pitchFamily="49" charset="-122"/>
                  </a:rPr>
                  <a:t>节）来存储策略</a:t>
                </a:r>
                <a:r>
                  <a:rPr lang="en-US" altLang="zh-CN" dirty="0" smtClean="0">
                    <a:latin typeface="黑体" panose="02010609060101010101" pitchFamily="49" charset="-122"/>
                    <a:ea typeface="黑体" panose="02010609060101010101" pitchFamily="49" charset="-122"/>
                  </a:rPr>
                  <a:t>π</a:t>
                </a:r>
                <a:r>
                  <a:rPr lang="zh-CN" altLang="en-US" dirty="0" smtClean="0">
                    <a:latin typeface="黑体" panose="02010609060101010101" pitchFamily="49" charset="-122"/>
                    <a:ea typeface="黑体" panose="02010609060101010101" pitchFamily="49" charset="-122"/>
                  </a:rPr>
                  <a:t>。</a:t>
                </a:r>
              </a:p>
              <a:p>
                <a:endParaRPr lang="zh-CN" altLang="en-US" dirty="0"/>
              </a:p>
            </p:txBody>
          </p:sp>
        </mc:Fallback>
      </mc:AlternateContent>
      <p:sp>
        <p:nvSpPr>
          <p:cNvPr id="4" name="灯片编号占位符 3"/>
          <p:cNvSpPr>
            <a:spLocks noGrp="1"/>
          </p:cNvSpPr>
          <p:nvPr>
            <p:ph type="sldNum" sz="quarter" idx="10"/>
          </p:nvPr>
        </p:nvSpPr>
        <p:spPr/>
        <p:txBody>
          <a:bodyPr/>
          <a:lstStyle/>
          <a:p>
            <a:fld id="{7615C117-C0D3-478F-A650-DDB9633867FD}" type="slidenum">
              <a:rPr lang="zh-CN" altLang="en-US" smtClean="0"/>
              <a:t>15</a:t>
            </a:fld>
            <a:endParaRPr lang="zh-CN" altLang="en-US"/>
          </a:p>
        </p:txBody>
      </p:sp>
    </p:spTree>
    <p:extLst>
      <p:ext uri="{BB962C8B-B14F-4D97-AF65-F5344CB8AC3E}">
        <p14:creationId xmlns:p14="http://schemas.microsoft.com/office/powerpoint/2010/main" val="39035485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algn="just"/>
                <a:r>
                  <a:rPr lang="en-US" altLang="zh-CN" dirty="0" smtClean="0">
                    <a:latin typeface="Arial" panose="020B0604020202020204" pitchFamily="34" charset="0"/>
                    <a:ea typeface="黑体" panose="02010609060101010101" pitchFamily="49" charset="-122"/>
                    <a:cs typeface="Arial" panose="020B0604020202020204" pitchFamily="34" charset="0"/>
                  </a:rPr>
                  <a:t>STRide</a:t>
                </a:r>
                <a:r>
                  <a:rPr lang="zh-CN" altLang="en-US" dirty="0">
                    <a:latin typeface="黑体" panose="02010609060101010101" pitchFamily="49" charset="-122"/>
                    <a:ea typeface="黑体" panose="02010609060101010101" pitchFamily="49" charset="-122"/>
                  </a:rPr>
                  <a:t>首先提取特征，将批量数据转化为状态</a:t>
                </a:r>
                <a14:m>
                  <m:oMath xmlns:m="http://schemas.openxmlformats.org/officeDocument/2006/math">
                    <m:r>
                      <a:rPr lang="en-US" altLang="zh-CN" i="1" dirty="0">
                        <a:latin typeface="Cambria Math" panose="02040503050406030204" pitchFamily="18" charset="0"/>
                        <a:ea typeface="黑体" panose="02010609060101010101" pitchFamily="49" charset="-122"/>
                      </a:rPr>
                      <m:t>𝑆</m:t>
                    </m:r>
                  </m:oMath>
                </a14:m>
                <a:r>
                  <a:rPr lang="zh-CN" altLang="en-US" dirty="0">
                    <a:latin typeface="黑体" panose="02010609060101010101" pitchFamily="49" charset="-122"/>
                    <a:ea typeface="黑体" panose="02010609060101010101" pitchFamily="49" charset="-122"/>
                  </a:rPr>
                  <a:t>的形式。数据来源可以是移动</a:t>
                </a:r>
                <a:r>
                  <a:rPr lang="en-US" altLang="zh-CN" dirty="0">
                    <a:latin typeface="Arial" panose="020B0604020202020204" pitchFamily="34" charset="0"/>
                    <a:ea typeface="黑体" panose="02010609060101010101" pitchFamily="49" charset="-122"/>
                    <a:cs typeface="Arial" panose="020B0604020202020204" pitchFamily="34" charset="0"/>
                  </a:rPr>
                  <a:t>App</a:t>
                </a:r>
                <a:r>
                  <a:rPr lang="zh-CN" altLang="en-US" dirty="0">
                    <a:latin typeface="Arial" panose="020B0604020202020204" pitchFamily="34" charset="0"/>
                    <a:ea typeface="黑体" panose="02010609060101010101" pitchFamily="49" charset="-122"/>
                    <a:cs typeface="Arial" panose="020B0604020202020204" pitchFamily="34" charset="0"/>
                  </a:rPr>
                  <a:t>、互联网、天气站等等 </a:t>
                </a:r>
                <a:r>
                  <a:rPr lang="zh-CN" altLang="en-US" dirty="0" smtClean="0">
                    <a:latin typeface="Arial" panose="020B0604020202020204" pitchFamily="34" charset="0"/>
                    <a:ea typeface="黑体" panose="02010609060101010101" pitchFamily="49" charset="-122"/>
                    <a:cs typeface="Arial" panose="020B0604020202020204" pitchFamily="34" charset="0"/>
                  </a:rPr>
                  <a:t>。</a:t>
                </a:r>
                <a:endParaRPr lang="en-US" altLang="zh-CN" dirty="0" smtClean="0">
                  <a:latin typeface="Arial" panose="020B0604020202020204" pitchFamily="34" charset="0"/>
                  <a:ea typeface="黑体" panose="02010609060101010101" pitchFamily="49" charset="-122"/>
                  <a:cs typeface="Arial" panose="020B0604020202020204" pitchFamily="34" charset="0"/>
                </a:endParaRPr>
              </a:p>
              <a:p>
                <a:pPr marL="0" marR="0" indent="0" algn="just" defTabSz="914400" rtl="0" eaLnBrk="1" fontAlgn="auto" latinLnBrk="0" hangingPunct="1">
                  <a:lnSpc>
                    <a:spcPct val="100000"/>
                  </a:lnSpc>
                  <a:spcBef>
                    <a:spcPts val="0"/>
                  </a:spcBef>
                  <a:spcAft>
                    <a:spcPts val="0"/>
                  </a:spcAft>
                  <a:buClrTx/>
                  <a:buSzTx/>
                  <a:buFontTx/>
                  <a:buNone/>
                  <a:tabLst/>
                  <a:defRPr/>
                </a:pPr>
                <a:r>
                  <a:rPr lang="zh-CN" altLang="en-US" dirty="0" smtClean="0">
                    <a:latin typeface="黑体" panose="02010609060101010101" pitchFamily="49" charset="-122"/>
                    <a:ea typeface="黑体" panose="02010609060101010101" pitchFamily="49" charset="-122"/>
                  </a:rPr>
                  <a:t>模拟器提供了从现实生活中导出乘坐数据和城市地图的离线的模拟环境，用于模型训练。模拟器考虑了乘坐偏好，每辆车的上下文范围。</a:t>
                </a:r>
                <a:r>
                  <a:rPr lang="en-US" altLang="zh-CN" dirty="0" err="1" smtClean="0">
                    <a:latin typeface="Arial" panose="020B0604020202020204" pitchFamily="34" charset="0"/>
                    <a:ea typeface="黑体" panose="02010609060101010101" pitchFamily="49" charset="-122"/>
                    <a:cs typeface="Arial" panose="020B0604020202020204" pitchFamily="34" charset="0"/>
                  </a:rPr>
                  <a:t>STRide</a:t>
                </a:r>
                <a:r>
                  <a:rPr lang="zh-CN" altLang="en-US" dirty="0" smtClean="0">
                    <a:latin typeface="Arial" panose="020B0604020202020204" pitchFamily="34" charset="0"/>
                    <a:ea typeface="黑体" panose="02010609060101010101" pitchFamily="49" charset="-122"/>
                    <a:cs typeface="Arial" panose="020B0604020202020204" pitchFamily="34" charset="0"/>
                  </a:rPr>
                  <a:t>也可以</a:t>
                </a:r>
                <a:r>
                  <a:rPr lang="zh-CN" altLang="en-US" dirty="0" smtClean="0">
                    <a:latin typeface="黑体" panose="02010609060101010101" pitchFamily="49" charset="-122"/>
                    <a:ea typeface="黑体" panose="02010609060101010101" pitchFamily="49" charset="-122"/>
                  </a:rPr>
                  <a:t>发现每个调度运输的预计到达时间（</a:t>
                </a:r>
                <a:r>
                  <a:rPr lang="en-US" altLang="zh-CN" dirty="0" smtClean="0">
                    <a:latin typeface="Arial" panose="020B0604020202020204" pitchFamily="34" charset="0"/>
                    <a:ea typeface="黑体" panose="02010609060101010101" pitchFamily="49" charset="-122"/>
                    <a:cs typeface="Arial" panose="020B0604020202020204" pitchFamily="34" charset="0"/>
                  </a:rPr>
                  <a:t>ETA</a:t>
                </a:r>
                <a:r>
                  <a:rPr lang="zh-CN" altLang="en-US" dirty="0" smtClean="0">
                    <a:latin typeface="黑体" panose="02010609060101010101" pitchFamily="49" charset="-122"/>
                    <a:ea typeface="黑体" panose="02010609060101010101" pitchFamily="49" charset="-122"/>
                  </a:rPr>
                  <a:t>）。</a:t>
                </a:r>
              </a:p>
              <a:p>
                <a:pPr marL="0" marR="0" indent="0" algn="just" defTabSz="914400" rtl="0" eaLnBrk="1" fontAlgn="auto" latinLnBrk="0" hangingPunct="1">
                  <a:lnSpc>
                    <a:spcPct val="100000"/>
                  </a:lnSpc>
                  <a:spcBef>
                    <a:spcPts val="0"/>
                  </a:spcBef>
                  <a:spcAft>
                    <a:spcPts val="0"/>
                  </a:spcAft>
                  <a:buClrTx/>
                  <a:buSzTx/>
                  <a:buFontTx/>
                  <a:buNone/>
                  <a:tabLst/>
                  <a:defRPr/>
                </a:pPr>
                <a:r>
                  <a:rPr lang="zh-CN" altLang="en-US" dirty="0" smtClean="0">
                    <a:latin typeface="黑体" panose="02010609060101010101" pitchFamily="49" charset="-122"/>
                    <a:ea typeface="黑体" panose="02010609060101010101" pitchFamily="49" charset="-122"/>
                  </a:rPr>
                  <a:t>环境状态，代理的协调行动和每一步的结果奖励都会用于训练深度胶囊网络模型，用于策略学习，最小化</a:t>
                </a:r>
                <a:r>
                  <a:rPr lang="en-US" altLang="zh-CN" dirty="0" smtClean="0">
                    <a:latin typeface="Arial" panose="020B0604020202020204" pitchFamily="34" charset="0"/>
                    <a:ea typeface="黑体" panose="02010609060101010101" pitchFamily="49" charset="-122"/>
                    <a:cs typeface="Arial" panose="020B0604020202020204" pitchFamily="34" charset="0"/>
                  </a:rPr>
                  <a:t>Q</a:t>
                </a:r>
                <a:r>
                  <a:rPr lang="zh-CN" altLang="en-US" dirty="0" smtClean="0">
                    <a:latin typeface="黑体" panose="02010609060101010101" pitchFamily="49" charset="-122"/>
                    <a:ea typeface="黑体" panose="02010609060101010101" pitchFamily="49" charset="-122"/>
                  </a:rPr>
                  <a:t>估计损失。每一个学习步骤</a:t>
                </a:r>
                <a:r>
                  <a:rPr lang="en-US" altLang="zh-CN" dirty="0" smtClean="0">
                    <a:latin typeface="黑体" panose="02010609060101010101" pitchFamily="49" charset="-122"/>
                    <a:ea typeface="黑体" panose="02010609060101010101" pitchFamily="49" charset="-122"/>
                  </a:rPr>
                  <a:t>k</a:t>
                </a:r>
                <a:r>
                  <a:rPr lang="zh-CN" altLang="en-US" dirty="0" smtClean="0">
                    <a:latin typeface="黑体" panose="02010609060101010101" pitchFamily="49" charset="-122"/>
                    <a:ea typeface="黑体" panose="02010609060101010101" pitchFamily="49" charset="-122"/>
                  </a:rPr>
                  <a:t>，模型参数都会被更新。很多步骤后，双</a:t>
                </a:r>
                <a:r>
                  <a:rPr lang="en-US" altLang="zh-CN" dirty="0" smtClean="0">
                    <a:latin typeface="黑体" panose="02010609060101010101" pitchFamily="49" charset="-122"/>
                    <a:ea typeface="黑体" panose="02010609060101010101" pitchFamily="49" charset="-122"/>
                  </a:rPr>
                  <a:t>DQN</a:t>
                </a:r>
                <a:r>
                  <a:rPr lang="zh-CN" altLang="en-US" dirty="0" smtClean="0">
                    <a:latin typeface="黑体" panose="02010609060101010101" pitchFamily="49" charset="-122"/>
                    <a:ea typeface="黑体" panose="02010609060101010101" pitchFamily="49" charset="-122"/>
                  </a:rPr>
                  <a:t>机制就会学习到好的策略。</a:t>
                </a:r>
                <a:endParaRPr lang="en-US" altLang="zh-CN" dirty="0" smtClean="0">
                  <a:latin typeface="黑体" panose="02010609060101010101" pitchFamily="49" charset="-122"/>
                  <a:ea typeface="黑体" panose="02010609060101010101" pitchFamily="49" charset="-122"/>
                </a:endParaRPr>
              </a:p>
              <a:p>
                <a:pPr marL="0" marR="0" indent="0" algn="just" defTabSz="914400" rtl="0" eaLnBrk="1" fontAlgn="auto" latinLnBrk="0" hangingPunct="1">
                  <a:lnSpc>
                    <a:spcPct val="100000"/>
                  </a:lnSpc>
                  <a:spcBef>
                    <a:spcPts val="0"/>
                  </a:spcBef>
                  <a:spcAft>
                    <a:spcPts val="0"/>
                  </a:spcAft>
                  <a:buClrTx/>
                  <a:buSzTx/>
                  <a:buFontTx/>
                  <a:buNone/>
                  <a:tabLst/>
                  <a:defRPr/>
                </a:pPr>
                <a:r>
                  <a:rPr lang="zh-CN" altLang="en-US" dirty="0" smtClean="0">
                    <a:latin typeface="黑体" panose="02010609060101010101" pitchFamily="49" charset="-122"/>
                    <a:ea typeface="黑体" panose="02010609060101010101" pitchFamily="49" charset="-122"/>
                  </a:rPr>
                  <a:t>当所有的回合的数据都被用过后，离线训练结束。</a:t>
                </a:r>
              </a:p>
              <a:p>
                <a:pPr algn="just"/>
                <a:r>
                  <a:rPr lang="zh-CN" altLang="en-US" dirty="0" smtClean="0">
                    <a:latin typeface="Arial" panose="020B0604020202020204" pitchFamily="34" charset="0"/>
                    <a:ea typeface="黑体" panose="02010609060101010101" pitchFamily="49" charset="-122"/>
                    <a:cs typeface="Arial" panose="020B0604020202020204" pitchFamily="34" charset="0"/>
                  </a:rPr>
                  <a:t>随机森林回归方法用来估计到达时间</a:t>
                </a:r>
                <a:endParaRPr lang="en-US" altLang="zh-CN" dirty="0">
                  <a:latin typeface="Arial" panose="020B0604020202020204" pitchFamily="34" charset="0"/>
                  <a:ea typeface="黑体" panose="02010609060101010101" pitchFamily="49" charset="-122"/>
                  <a:cs typeface="Arial" panose="020B0604020202020204" pitchFamily="34" charset="0"/>
                </a:endParaRPr>
              </a:p>
            </p:txBody>
          </p:sp>
        </mc:Choice>
        <mc:Fallback xmlns="">
          <p:sp>
            <p:nvSpPr>
              <p:cNvPr id="3" name="备注占位符 2"/>
              <p:cNvSpPr>
                <a:spLocks noGrp="1"/>
              </p:cNvSpPr>
              <p:nvPr>
                <p:ph type="body" idx="1"/>
              </p:nvPr>
            </p:nvSpPr>
            <p:spPr/>
            <p:txBody>
              <a:bodyPr/>
              <a:lstStyle/>
              <a:p>
                <a:pPr algn="just"/>
                <a:r>
                  <a:rPr lang="en-US" altLang="zh-CN" dirty="0" smtClean="0">
                    <a:latin typeface="Arial" panose="020B0604020202020204" pitchFamily="34" charset="0"/>
                    <a:ea typeface="黑体" panose="02010609060101010101" pitchFamily="49" charset="-122"/>
                    <a:cs typeface="Arial" panose="020B0604020202020204" pitchFamily="34" charset="0"/>
                  </a:rPr>
                  <a:t>STRide</a:t>
                </a:r>
                <a:r>
                  <a:rPr lang="zh-CN" altLang="en-US" dirty="0">
                    <a:latin typeface="黑体" panose="02010609060101010101" pitchFamily="49" charset="-122"/>
                    <a:ea typeface="黑体" panose="02010609060101010101" pitchFamily="49" charset="-122"/>
                  </a:rPr>
                  <a:t>首先提取特征，将批量数据转化为状态</a:t>
                </a:r>
                <a:r>
                  <a:rPr lang="en-US" altLang="zh-CN" i="0" dirty="0">
                    <a:latin typeface="Cambria Math" panose="02040503050406030204" pitchFamily="18" charset="0"/>
                    <a:ea typeface="黑体" panose="02010609060101010101" pitchFamily="49" charset="-122"/>
                  </a:rPr>
                  <a:t>𝑆</a:t>
                </a:r>
                <a:r>
                  <a:rPr lang="zh-CN" altLang="en-US" dirty="0">
                    <a:latin typeface="黑体" panose="02010609060101010101" pitchFamily="49" charset="-122"/>
                    <a:ea typeface="黑体" panose="02010609060101010101" pitchFamily="49" charset="-122"/>
                  </a:rPr>
                  <a:t>的形式。数据来源可以是移动</a:t>
                </a:r>
                <a:r>
                  <a:rPr lang="en-US" altLang="zh-CN" dirty="0">
                    <a:latin typeface="Arial" panose="020B0604020202020204" pitchFamily="34" charset="0"/>
                    <a:ea typeface="黑体" panose="02010609060101010101" pitchFamily="49" charset="-122"/>
                    <a:cs typeface="Arial" panose="020B0604020202020204" pitchFamily="34" charset="0"/>
                  </a:rPr>
                  <a:t>App</a:t>
                </a:r>
                <a:r>
                  <a:rPr lang="zh-CN" altLang="en-US" dirty="0">
                    <a:latin typeface="Arial" panose="020B0604020202020204" pitchFamily="34" charset="0"/>
                    <a:ea typeface="黑体" panose="02010609060101010101" pitchFamily="49" charset="-122"/>
                    <a:cs typeface="Arial" panose="020B0604020202020204" pitchFamily="34" charset="0"/>
                  </a:rPr>
                  <a:t>、互联网、天气站等等 </a:t>
                </a:r>
                <a:r>
                  <a:rPr lang="zh-CN" altLang="en-US" dirty="0" smtClean="0">
                    <a:latin typeface="Arial" panose="020B0604020202020204" pitchFamily="34" charset="0"/>
                    <a:ea typeface="黑体" panose="02010609060101010101" pitchFamily="49" charset="-122"/>
                    <a:cs typeface="Arial" panose="020B0604020202020204" pitchFamily="34" charset="0"/>
                  </a:rPr>
                  <a:t>。</a:t>
                </a:r>
                <a:endParaRPr lang="en-US" altLang="zh-CN" dirty="0" smtClean="0">
                  <a:latin typeface="Arial" panose="020B0604020202020204" pitchFamily="34" charset="0"/>
                  <a:ea typeface="黑体" panose="02010609060101010101" pitchFamily="49" charset="-122"/>
                  <a:cs typeface="Arial" panose="020B0604020202020204" pitchFamily="34" charset="0"/>
                </a:endParaRPr>
              </a:p>
              <a:p>
                <a:pPr marL="0" marR="0" indent="0" algn="just" defTabSz="914400" rtl="0" eaLnBrk="1" fontAlgn="auto" latinLnBrk="0" hangingPunct="1">
                  <a:lnSpc>
                    <a:spcPct val="100000"/>
                  </a:lnSpc>
                  <a:spcBef>
                    <a:spcPts val="0"/>
                  </a:spcBef>
                  <a:spcAft>
                    <a:spcPts val="0"/>
                  </a:spcAft>
                  <a:buClrTx/>
                  <a:buSzTx/>
                  <a:buFontTx/>
                  <a:buNone/>
                  <a:tabLst/>
                  <a:defRPr/>
                </a:pPr>
                <a:r>
                  <a:rPr lang="zh-CN" altLang="en-US" dirty="0" smtClean="0">
                    <a:latin typeface="黑体" panose="02010609060101010101" pitchFamily="49" charset="-122"/>
                    <a:ea typeface="黑体" panose="02010609060101010101" pitchFamily="49" charset="-122"/>
                  </a:rPr>
                  <a:t>模拟器提供了从现实生活中导出乘坐数据和城市地图的离线的模拟环境，用于模型训练。模拟器考虑了乘坐偏好，每辆车的上下文范围。</a:t>
                </a:r>
                <a:r>
                  <a:rPr lang="en-US" altLang="zh-CN" dirty="0" err="1" smtClean="0">
                    <a:latin typeface="Arial" panose="020B0604020202020204" pitchFamily="34" charset="0"/>
                    <a:ea typeface="黑体" panose="02010609060101010101" pitchFamily="49" charset="-122"/>
                    <a:cs typeface="Arial" panose="020B0604020202020204" pitchFamily="34" charset="0"/>
                  </a:rPr>
                  <a:t>STRide</a:t>
                </a:r>
                <a:r>
                  <a:rPr lang="zh-CN" altLang="en-US" dirty="0" smtClean="0">
                    <a:latin typeface="Arial" panose="020B0604020202020204" pitchFamily="34" charset="0"/>
                    <a:ea typeface="黑体" panose="02010609060101010101" pitchFamily="49" charset="-122"/>
                    <a:cs typeface="Arial" panose="020B0604020202020204" pitchFamily="34" charset="0"/>
                  </a:rPr>
                  <a:t>也可以</a:t>
                </a:r>
                <a:r>
                  <a:rPr lang="zh-CN" altLang="en-US" dirty="0" smtClean="0">
                    <a:latin typeface="黑体" panose="02010609060101010101" pitchFamily="49" charset="-122"/>
                    <a:ea typeface="黑体" panose="02010609060101010101" pitchFamily="49" charset="-122"/>
                  </a:rPr>
                  <a:t>发现每个调度运输的预计到达时间（</a:t>
                </a:r>
                <a:r>
                  <a:rPr lang="en-US" altLang="zh-CN" dirty="0" smtClean="0">
                    <a:latin typeface="Arial" panose="020B0604020202020204" pitchFamily="34" charset="0"/>
                    <a:ea typeface="黑体" panose="02010609060101010101" pitchFamily="49" charset="-122"/>
                    <a:cs typeface="Arial" panose="020B0604020202020204" pitchFamily="34" charset="0"/>
                  </a:rPr>
                  <a:t>ETA</a:t>
                </a:r>
                <a:r>
                  <a:rPr lang="zh-CN" altLang="en-US" dirty="0" smtClean="0">
                    <a:latin typeface="黑体" panose="02010609060101010101" pitchFamily="49" charset="-122"/>
                    <a:ea typeface="黑体" panose="02010609060101010101" pitchFamily="49" charset="-122"/>
                  </a:rPr>
                  <a:t>）。</a:t>
                </a:r>
              </a:p>
              <a:p>
                <a:pPr marL="0" marR="0" indent="0" algn="just" defTabSz="914400" rtl="0" eaLnBrk="1" fontAlgn="auto" latinLnBrk="0" hangingPunct="1">
                  <a:lnSpc>
                    <a:spcPct val="100000"/>
                  </a:lnSpc>
                  <a:spcBef>
                    <a:spcPts val="0"/>
                  </a:spcBef>
                  <a:spcAft>
                    <a:spcPts val="0"/>
                  </a:spcAft>
                  <a:buClrTx/>
                  <a:buSzTx/>
                  <a:buFontTx/>
                  <a:buNone/>
                  <a:tabLst/>
                  <a:defRPr/>
                </a:pPr>
                <a:r>
                  <a:rPr lang="zh-CN" altLang="en-US" dirty="0" smtClean="0">
                    <a:latin typeface="黑体" panose="02010609060101010101" pitchFamily="49" charset="-122"/>
                    <a:ea typeface="黑体" panose="02010609060101010101" pitchFamily="49" charset="-122"/>
                  </a:rPr>
                  <a:t>环境状态，代理的协调行动和每一步的结果奖励都会用于训练深度胶囊网络模型，用于策略学习，最小化</a:t>
                </a:r>
                <a:r>
                  <a:rPr lang="en-US" altLang="zh-CN" dirty="0" smtClean="0">
                    <a:latin typeface="Arial" panose="020B0604020202020204" pitchFamily="34" charset="0"/>
                    <a:ea typeface="黑体" panose="02010609060101010101" pitchFamily="49" charset="-122"/>
                    <a:cs typeface="Arial" panose="020B0604020202020204" pitchFamily="34" charset="0"/>
                  </a:rPr>
                  <a:t>Q</a:t>
                </a:r>
                <a:r>
                  <a:rPr lang="zh-CN" altLang="en-US" dirty="0" smtClean="0">
                    <a:latin typeface="黑体" panose="02010609060101010101" pitchFamily="49" charset="-122"/>
                    <a:ea typeface="黑体" panose="02010609060101010101" pitchFamily="49" charset="-122"/>
                  </a:rPr>
                  <a:t>估计损失。每一个学习步骤</a:t>
                </a:r>
                <a:r>
                  <a:rPr lang="en-US" altLang="zh-CN" dirty="0" smtClean="0">
                    <a:latin typeface="黑体" panose="02010609060101010101" pitchFamily="49" charset="-122"/>
                    <a:ea typeface="黑体" panose="02010609060101010101" pitchFamily="49" charset="-122"/>
                  </a:rPr>
                  <a:t>k</a:t>
                </a:r>
                <a:r>
                  <a:rPr lang="zh-CN" altLang="en-US" dirty="0" smtClean="0">
                    <a:latin typeface="黑体" panose="02010609060101010101" pitchFamily="49" charset="-122"/>
                    <a:ea typeface="黑体" panose="02010609060101010101" pitchFamily="49" charset="-122"/>
                  </a:rPr>
                  <a:t>，模型参数都会被更新。很多步骤后，双</a:t>
                </a:r>
                <a:r>
                  <a:rPr lang="en-US" altLang="zh-CN" dirty="0" smtClean="0">
                    <a:latin typeface="黑体" panose="02010609060101010101" pitchFamily="49" charset="-122"/>
                    <a:ea typeface="黑体" panose="02010609060101010101" pitchFamily="49" charset="-122"/>
                  </a:rPr>
                  <a:t>DQN</a:t>
                </a:r>
                <a:r>
                  <a:rPr lang="zh-CN" altLang="en-US" dirty="0" smtClean="0">
                    <a:latin typeface="黑体" panose="02010609060101010101" pitchFamily="49" charset="-122"/>
                    <a:ea typeface="黑体" panose="02010609060101010101" pitchFamily="49" charset="-122"/>
                  </a:rPr>
                  <a:t>机制就会学习到好的策略。</a:t>
                </a:r>
                <a:endParaRPr lang="en-US" altLang="zh-CN" dirty="0" smtClean="0">
                  <a:latin typeface="黑体" panose="02010609060101010101" pitchFamily="49" charset="-122"/>
                  <a:ea typeface="黑体" panose="02010609060101010101" pitchFamily="49" charset="-122"/>
                </a:endParaRPr>
              </a:p>
              <a:p>
                <a:pPr marL="0" marR="0" indent="0" algn="just" defTabSz="914400" rtl="0" eaLnBrk="1" fontAlgn="auto" latinLnBrk="0" hangingPunct="1">
                  <a:lnSpc>
                    <a:spcPct val="100000"/>
                  </a:lnSpc>
                  <a:spcBef>
                    <a:spcPts val="0"/>
                  </a:spcBef>
                  <a:spcAft>
                    <a:spcPts val="0"/>
                  </a:spcAft>
                  <a:buClrTx/>
                  <a:buSzTx/>
                  <a:buFontTx/>
                  <a:buNone/>
                  <a:tabLst/>
                  <a:defRPr/>
                </a:pPr>
                <a:r>
                  <a:rPr lang="zh-CN" altLang="en-US" dirty="0" smtClean="0">
                    <a:latin typeface="黑体" panose="02010609060101010101" pitchFamily="49" charset="-122"/>
                    <a:ea typeface="黑体" panose="02010609060101010101" pitchFamily="49" charset="-122"/>
                  </a:rPr>
                  <a:t>当所有的回合的数据都被用过后，离线训练结束。</a:t>
                </a:r>
              </a:p>
              <a:p>
                <a:pPr algn="just"/>
                <a:r>
                  <a:rPr lang="zh-CN" altLang="en-US" dirty="0" smtClean="0">
                    <a:latin typeface="Arial" panose="020B0604020202020204" pitchFamily="34" charset="0"/>
                    <a:ea typeface="黑体" panose="02010609060101010101" pitchFamily="49" charset="-122"/>
                    <a:cs typeface="Arial" panose="020B0604020202020204" pitchFamily="34" charset="0"/>
                  </a:rPr>
                  <a:t>随机森林回归方法用来估计到达时间</a:t>
                </a:r>
                <a:endParaRPr lang="en-US" altLang="zh-CN" dirty="0">
                  <a:latin typeface="Arial" panose="020B0604020202020204" pitchFamily="34" charset="0"/>
                  <a:ea typeface="黑体" panose="02010609060101010101" pitchFamily="49" charset="-122"/>
                  <a:cs typeface="Arial" panose="020B0604020202020204" pitchFamily="34" charset="0"/>
                </a:endParaRPr>
              </a:p>
            </p:txBody>
          </p:sp>
        </mc:Fallback>
      </mc:AlternateContent>
      <p:sp>
        <p:nvSpPr>
          <p:cNvPr id="4" name="灯片编号占位符 3"/>
          <p:cNvSpPr>
            <a:spLocks noGrp="1"/>
          </p:cNvSpPr>
          <p:nvPr>
            <p:ph type="sldNum" sz="quarter" idx="10"/>
          </p:nvPr>
        </p:nvSpPr>
        <p:spPr/>
        <p:txBody>
          <a:bodyPr/>
          <a:lstStyle/>
          <a:p>
            <a:fld id="{7615C117-C0D3-478F-A650-DDB9633867FD}" type="slidenum">
              <a:rPr lang="zh-CN" altLang="en-US" smtClean="0"/>
              <a:t>16</a:t>
            </a:fld>
            <a:endParaRPr lang="zh-CN" altLang="en-US"/>
          </a:p>
        </p:txBody>
      </p:sp>
    </p:spTree>
    <p:extLst>
      <p:ext uri="{BB962C8B-B14F-4D97-AF65-F5344CB8AC3E}">
        <p14:creationId xmlns:p14="http://schemas.microsoft.com/office/powerpoint/2010/main" val="39108014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模拟真实世界的</a:t>
            </a:r>
            <a:r>
              <a:rPr lang="en-US" altLang="zh-CN" dirty="0" smtClean="0"/>
              <a:t>MOD</a:t>
            </a:r>
            <a:r>
              <a:rPr lang="zh-CN" altLang="en-US" dirty="0" smtClean="0"/>
              <a:t>平台的相关考虑与设定</a:t>
            </a:r>
            <a:endParaRPr lang="en-US" altLang="zh-CN" dirty="0" smtClean="0"/>
          </a:p>
          <a:p>
            <a:r>
              <a:rPr lang="zh-CN" altLang="en-US" dirty="0" smtClean="0"/>
              <a:t>这样，</a:t>
            </a:r>
            <a:r>
              <a:rPr lang="en-US" altLang="zh-CN" dirty="0" err="1" smtClean="0"/>
              <a:t>STRide</a:t>
            </a:r>
            <a:r>
              <a:rPr lang="zh-CN" altLang="en-US" dirty="0" smtClean="0"/>
              <a:t>可以根据每个车辆的邻域观察来学习协调策略。 这也反映了驾驶员行驶到附近区域的趋势，以减少时间</a:t>
            </a:r>
            <a:r>
              <a:rPr lang="en-US" altLang="zh-CN" dirty="0" smtClean="0"/>
              <a:t>/</a:t>
            </a:r>
            <a:r>
              <a:rPr lang="zh-CN" altLang="en-US" dirty="0" smtClean="0"/>
              <a:t>燃料消耗</a:t>
            </a:r>
            <a:endParaRPr lang="zh-CN" altLang="en-US" dirty="0"/>
          </a:p>
        </p:txBody>
      </p:sp>
      <p:sp>
        <p:nvSpPr>
          <p:cNvPr id="4" name="灯片编号占位符 3"/>
          <p:cNvSpPr>
            <a:spLocks noGrp="1"/>
          </p:cNvSpPr>
          <p:nvPr>
            <p:ph type="sldNum" sz="quarter" idx="10"/>
          </p:nvPr>
        </p:nvSpPr>
        <p:spPr/>
        <p:txBody>
          <a:bodyPr/>
          <a:lstStyle/>
          <a:p>
            <a:fld id="{7615C117-C0D3-478F-A650-DDB9633867FD}" type="slidenum">
              <a:rPr lang="zh-CN" altLang="en-US" smtClean="0"/>
              <a:t>17</a:t>
            </a:fld>
            <a:endParaRPr lang="zh-CN" altLang="en-US"/>
          </a:p>
        </p:txBody>
      </p:sp>
    </p:spTree>
    <p:extLst>
      <p:ext uri="{BB962C8B-B14F-4D97-AF65-F5344CB8AC3E}">
        <p14:creationId xmlns:p14="http://schemas.microsoft.com/office/powerpoint/2010/main" val="12040327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直观上讲，如果获得更多的乘车费，并且消耗更少的调度</a:t>
            </a:r>
            <a:r>
              <a:rPr lang="en-US" altLang="zh-CN" dirty="0" smtClean="0"/>
              <a:t>/</a:t>
            </a:r>
            <a:r>
              <a:rPr lang="zh-CN" altLang="en-US" dirty="0" smtClean="0"/>
              <a:t>空闲驾驶时间，则预期会有更多的奖励</a:t>
            </a:r>
            <a:endParaRPr lang="en-US" altLang="zh-CN" dirty="0" smtClean="0"/>
          </a:p>
          <a:p>
            <a:r>
              <a:rPr lang="zh-CN" altLang="en-US" dirty="0" smtClean="0"/>
              <a:t>被调度和闲置驾驶的时间</a:t>
            </a:r>
            <a:endParaRPr lang="en-US" altLang="zh-CN" dirty="0" smtClean="0"/>
          </a:p>
          <a:p>
            <a:r>
              <a:rPr lang="en-US" altLang="zh-CN" sz="1200" b="0" i="0" kern="1200" dirty="0" smtClean="0">
                <a:solidFill>
                  <a:schemeClr val="tx1"/>
                </a:solidFill>
                <a:effectLst/>
                <a:latin typeface="+mn-lt"/>
                <a:ea typeface="+mn-ea"/>
                <a:cs typeface="+mn-cs"/>
              </a:rPr>
              <a:t>w </a:t>
            </a:r>
            <a:r>
              <a:rPr lang="zh-CN" altLang="en-US" sz="1200" b="0" i="0" kern="1200" dirty="0" smtClean="0">
                <a:solidFill>
                  <a:schemeClr val="tx1"/>
                </a:solidFill>
                <a:effectLst/>
                <a:latin typeface="+mn-lt"/>
                <a:ea typeface="+mn-ea"/>
                <a:cs typeface="+mn-cs"/>
              </a:rPr>
              <a:t>相当于控制历史窗口</a:t>
            </a:r>
            <a:r>
              <a:rPr lang="en-US" altLang="zh-CN" sz="1200" b="0" i="0" kern="1200" dirty="0" smtClean="0">
                <a:solidFill>
                  <a:schemeClr val="tx1"/>
                </a:solidFill>
                <a:effectLst/>
                <a:latin typeface="+mn-lt"/>
                <a:ea typeface="+mn-ea"/>
                <a:cs typeface="+mn-cs"/>
              </a:rPr>
              <a:t>(sliding window)</a:t>
            </a:r>
            <a:r>
              <a:rPr lang="zh-CN" altLang="en-US" sz="1200" b="0" i="0" kern="1200" dirty="0" smtClean="0">
                <a:solidFill>
                  <a:schemeClr val="tx1"/>
                </a:solidFill>
                <a:effectLst/>
                <a:latin typeface="+mn-lt"/>
                <a:ea typeface="+mn-ea"/>
                <a:cs typeface="+mn-cs"/>
              </a:rPr>
              <a:t>大小，即只看最近</a:t>
            </a:r>
            <a:r>
              <a:rPr lang="en-US" altLang="zh-CN" sz="1200" b="0" i="0" kern="1200" dirty="0" smtClean="0">
                <a:solidFill>
                  <a:schemeClr val="tx1"/>
                </a:solidFill>
                <a:effectLst/>
                <a:latin typeface="+mn-lt"/>
                <a:ea typeface="+mn-ea"/>
                <a:cs typeface="+mn-cs"/>
              </a:rPr>
              <a:t>w</a:t>
            </a:r>
            <a:r>
              <a:rPr lang="zh-CN" altLang="en-US" sz="1200" b="0" i="0" kern="1200" dirty="0" smtClean="0">
                <a:solidFill>
                  <a:schemeClr val="tx1"/>
                </a:solidFill>
                <a:effectLst/>
                <a:latin typeface="+mn-lt"/>
                <a:ea typeface="+mn-ea"/>
                <a:cs typeface="+mn-cs"/>
              </a:rPr>
              <a:t>个</a:t>
            </a:r>
            <a:r>
              <a:rPr lang="en-US" altLang="zh-CN" sz="1200" b="0" i="0" kern="1200" dirty="0" smtClean="0">
                <a:solidFill>
                  <a:schemeClr val="tx1"/>
                </a:solidFill>
                <a:effectLst/>
                <a:latin typeface="+mn-lt"/>
                <a:ea typeface="+mn-ea"/>
                <a:cs typeface="+mn-cs"/>
              </a:rPr>
              <a:t>steps</a:t>
            </a:r>
            <a:r>
              <a:rPr lang="zh-CN" altLang="en-US" sz="1200" b="0" i="0" kern="1200" dirty="0" smtClean="0">
                <a:solidFill>
                  <a:schemeClr val="tx1"/>
                </a:solidFill>
                <a:effectLst/>
                <a:latin typeface="+mn-lt"/>
                <a:ea typeface="+mn-ea"/>
                <a:cs typeface="+mn-cs"/>
              </a:rPr>
              <a:t>的数据</a:t>
            </a:r>
            <a:endParaRPr lang="en-US" altLang="zh-CN" dirty="0" smtClean="0"/>
          </a:p>
          <a:p>
            <a:r>
              <a:rPr lang="zh-CN" altLang="en-US" dirty="0" smtClean="0"/>
              <a:t>更多的收入和更少的移动时间和燃料消耗，车辆可以获得更高的回报。</a:t>
            </a:r>
            <a:endParaRPr lang="en-US" altLang="zh-CN" dirty="0" smtClean="0"/>
          </a:p>
          <a:p>
            <a:r>
              <a:rPr lang="zh-CN" altLang="en-US" dirty="0" smtClean="0"/>
              <a:t>德尔塔</a:t>
            </a:r>
            <a:endParaRPr lang="zh-CN" altLang="en-US" dirty="0"/>
          </a:p>
        </p:txBody>
      </p:sp>
      <p:sp>
        <p:nvSpPr>
          <p:cNvPr id="4" name="灯片编号占位符 3"/>
          <p:cNvSpPr>
            <a:spLocks noGrp="1"/>
          </p:cNvSpPr>
          <p:nvPr>
            <p:ph type="sldNum" sz="quarter" idx="10"/>
          </p:nvPr>
        </p:nvSpPr>
        <p:spPr/>
        <p:txBody>
          <a:bodyPr/>
          <a:lstStyle/>
          <a:p>
            <a:fld id="{7615C117-C0D3-478F-A650-DDB9633867FD}" type="slidenum">
              <a:rPr lang="zh-CN" altLang="en-US" smtClean="0"/>
              <a:t>18</a:t>
            </a:fld>
            <a:endParaRPr lang="zh-CN" altLang="en-US"/>
          </a:p>
        </p:txBody>
      </p:sp>
    </p:spTree>
    <p:extLst>
      <p:ext uri="{BB962C8B-B14F-4D97-AF65-F5344CB8AC3E}">
        <p14:creationId xmlns:p14="http://schemas.microsoft.com/office/powerpoint/2010/main" val="16559701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dirty="0" smtClean="0"/>
                  <a:t>由于他们的通勤路线和乘车偏好，司机和乘客通常在区域之间有频繁的行驶模式</a:t>
                </a:r>
                <a:endParaRPr lang="en-US" altLang="zh-CN" dirty="0" smtClean="0"/>
              </a:p>
              <a:p>
                <a:r>
                  <a:rPr lang="zh-CN" altLang="en-US" dirty="0" smtClean="0"/>
                  <a:t>我们将区域的上述趋势趋势纳入</a:t>
                </a:r>
                <a:r>
                  <a:rPr lang="en-US" altLang="zh-CN" dirty="0" err="1" smtClean="0"/>
                  <a:t>STRide</a:t>
                </a:r>
                <a:r>
                  <a:rPr lang="zh-CN" altLang="en-US" dirty="0" smtClean="0"/>
                  <a:t>的制定中，而不仅仅依赖于单独汇总的需求值</a:t>
                </a:r>
                <a:endParaRPr lang="en-US" altLang="zh-CN" dirty="0" smtClean="0"/>
              </a:p>
              <a:p>
                <a14:m>
                  <m:oMath xmlns:m="http://schemas.openxmlformats.org/officeDocument/2006/math">
                    <m:r>
                      <m:rPr>
                        <m:sty m:val="p"/>
                      </m:rPr>
                      <a:rPr lang="el-GR" altLang="zh-CN" i="0" dirty="0" smtClean="0">
                        <a:latin typeface="Cambria Math" panose="02040503050406030204" pitchFamily="18" charset="0"/>
                      </a:rPr>
                      <m:t>Γ</m:t>
                    </m:r>
                  </m:oMath>
                </a14:m>
                <a:r>
                  <a:rPr lang="zh-CN" altLang="en-US" dirty="0" smtClean="0"/>
                  <a:t>（大写的伽马</a:t>
                </a:r>
                <a:r>
                  <a:rPr lang="zh-CN" altLang="en-US" dirty="0" smtClean="0"/>
                  <a:t>）</a:t>
                </a:r>
                <a:endParaRPr lang="en-US" altLang="zh-CN" dirty="0" smtClean="0"/>
              </a:p>
              <a:p>
                <a:r>
                  <a:rPr lang="zh-CN" altLang="en-US" sz="1200" b="0" i="0" kern="1200" dirty="0" smtClean="0">
                    <a:solidFill>
                      <a:schemeClr val="tx1"/>
                    </a:solidFill>
                    <a:effectLst/>
                    <a:latin typeface="+mn-lt"/>
                    <a:ea typeface="+mn-ea"/>
                    <a:cs typeface="+mn-cs"/>
                  </a:rPr>
                  <a:t>这个公式的核心意思是说，我们希望看到当从</a:t>
                </a:r>
                <a:r>
                  <a:rPr lang="en-US" altLang="zh-CN" sz="1200" b="0" i="0" kern="1200" dirty="0" err="1" smtClean="0">
                    <a:solidFill>
                      <a:schemeClr val="tx1"/>
                    </a:solidFill>
                    <a:effectLst/>
                    <a:latin typeface="+mn-lt"/>
                    <a:ea typeface="+mn-ea"/>
                    <a:cs typeface="+mn-cs"/>
                  </a:rPr>
                  <a:t>i</a:t>
                </a:r>
                <a:r>
                  <a:rPr lang="zh-CN" altLang="en-US" sz="1200" b="0" i="0" kern="1200" dirty="0" smtClean="0">
                    <a:solidFill>
                      <a:schemeClr val="tx1"/>
                    </a:solidFill>
                    <a:effectLst/>
                    <a:latin typeface="+mn-lt"/>
                    <a:ea typeface="+mn-ea"/>
                    <a:cs typeface="+mn-cs"/>
                  </a:rPr>
                  <a:t>到</a:t>
                </a:r>
                <a:r>
                  <a:rPr lang="en-US" altLang="zh-CN" sz="1200" b="0" i="0" kern="1200" dirty="0" smtClean="0">
                    <a:solidFill>
                      <a:schemeClr val="tx1"/>
                    </a:solidFill>
                    <a:effectLst/>
                    <a:latin typeface="+mn-lt"/>
                    <a:ea typeface="+mn-ea"/>
                    <a:cs typeface="+mn-cs"/>
                  </a:rPr>
                  <a:t>j</a:t>
                </a:r>
                <a:r>
                  <a:rPr lang="zh-CN" altLang="en-US" sz="1200" b="0" i="0" kern="1200" dirty="0" smtClean="0">
                    <a:solidFill>
                      <a:schemeClr val="tx1"/>
                    </a:solidFill>
                    <a:effectLst/>
                    <a:latin typeface="+mn-lt"/>
                    <a:ea typeface="+mn-ea"/>
                    <a:cs typeface="+mn-cs"/>
                  </a:rPr>
                  <a:t>的车流和从</a:t>
                </a:r>
                <a:r>
                  <a:rPr lang="en-US" altLang="zh-CN" sz="1200" b="0" i="0" kern="1200" dirty="0" err="1" smtClean="0">
                    <a:solidFill>
                      <a:schemeClr val="tx1"/>
                    </a:solidFill>
                    <a:effectLst/>
                    <a:latin typeface="+mn-lt"/>
                    <a:ea typeface="+mn-ea"/>
                    <a:cs typeface="+mn-cs"/>
                  </a:rPr>
                  <a:t>j</a:t>
                </a:r>
                <a:r>
                  <a:rPr lang="zh-CN" altLang="en-US" sz="1200" b="0" i="0" kern="1200" dirty="0" smtClean="0">
                    <a:solidFill>
                      <a:schemeClr val="tx1"/>
                    </a:solidFill>
                    <a:effectLst/>
                    <a:latin typeface="+mn-lt"/>
                    <a:ea typeface="+mn-ea"/>
                    <a:cs typeface="+mn-cs"/>
                  </a:rPr>
                  <a:t>到</a:t>
                </a:r>
                <a:r>
                  <a:rPr lang="en-US" altLang="zh-CN" sz="1200" b="0" i="0" kern="1200" dirty="0" err="1" smtClean="0">
                    <a:solidFill>
                      <a:schemeClr val="tx1"/>
                    </a:solidFill>
                    <a:effectLst/>
                    <a:latin typeface="+mn-lt"/>
                    <a:ea typeface="+mn-ea"/>
                    <a:cs typeface="+mn-cs"/>
                  </a:rPr>
                  <a:t>i</a:t>
                </a:r>
                <a:r>
                  <a:rPr lang="zh-CN" altLang="en-US" sz="1200" b="0" i="0" kern="1200" dirty="0" smtClean="0">
                    <a:solidFill>
                      <a:schemeClr val="tx1"/>
                    </a:solidFill>
                    <a:effectLst/>
                    <a:latin typeface="+mn-lt"/>
                    <a:ea typeface="+mn-ea"/>
                    <a:cs typeface="+mn-cs"/>
                  </a:rPr>
                  <a:t>的车流占各自总车流的比重越接近越好（占各自的比例越接近越好），表明相对两地的车流可以平衡，连接的更顺畅。那么如果两地的往来车辆占各自的比例都增加的话，权重也会相应增加</a:t>
                </a:r>
                <a:endParaRPr lang="zh-CN" altLang="en-US" dirty="0"/>
              </a:p>
            </p:txBody>
          </p:sp>
        </mc:Choice>
        <mc:Fallback xmlns="">
          <p:sp>
            <p:nvSpPr>
              <p:cNvPr id="3" name="备注占位符 2"/>
              <p:cNvSpPr>
                <a:spLocks noGrp="1"/>
              </p:cNvSpPr>
              <p:nvPr>
                <p:ph type="body" idx="1"/>
              </p:nvPr>
            </p:nvSpPr>
            <p:spPr/>
            <p:txBody>
              <a:bodyPr/>
              <a:lstStyle/>
              <a:p>
                <a:r>
                  <a:rPr lang="zh-CN" altLang="en-US" dirty="0" smtClean="0"/>
                  <a:t>由于他们的通勤路线和乘车偏好，司机和乘客通常在区域之间有频繁的行驶模式</a:t>
                </a:r>
                <a:endParaRPr lang="en-US" altLang="zh-CN" dirty="0" smtClean="0"/>
              </a:p>
              <a:p>
                <a:r>
                  <a:rPr lang="zh-CN" altLang="en-US" dirty="0" smtClean="0"/>
                  <a:t>我们将区域的上述趋势趋势纳入</a:t>
                </a:r>
                <a:r>
                  <a:rPr lang="en-US" altLang="zh-CN" dirty="0" err="1" smtClean="0"/>
                  <a:t>STRide</a:t>
                </a:r>
                <a:r>
                  <a:rPr lang="zh-CN" altLang="en-US" dirty="0" smtClean="0"/>
                  <a:t>的制定中，而不仅仅依赖于单独汇总的需求</a:t>
                </a:r>
                <a:r>
                  <a:rPr lang="zh-CN" altLang="en-US" dirty="0" smtClean="0"/>
                  <a:t>值</a:t>
                </a:r>
                <a:endParaRPr lang="en-US" altLang="zh-CN" dirty="0" smtClean="0"/>
              </a:p>
              <a:p>
                <a:r>
                  <a:rPr lang="el-GR" altLang="zh-CN" i="0" dirty="0" smtClean="0">
                    <a:latin typeface="Cambria Math" panose="02040503050406030204" pitchFamily="18" charset="0"/>
                  </a:rPr>
                  <a:t>Γ</a:t>
                </a:r>
                <a:r>
                  <a:rPr lang="zh-CN" altLang="en-US" dirty="0" smtClean="0"/>
                  <a:t>（大写的伽马）</a:t>
                </a:r>
                <a:endParaRPr lang="zh-CN" altLang="en-US" dirty="0"/>
              </a:p>
            </p:txBody>
          </p:sp>
        </mc:Fallback>
      </mc:AlternateContent>
      <p:sp>
        <p:nvSpPr>
          <p:cNvPr id="4" name="灯片编号占位符 3"/>
          <p:cNvSpPr>
            <a:spLocks noGrp="1"/>
          </p:cNvSpPr>
          <p:nvPr>
            <p:ph type="sldNum" sz="quarter" idx="10"/>
          </p:nvPr>
        </p:nvSpPr>
        <p:spPr/>
        <p:txBody>
          <a:bodyPr/>
          <a:lstStyle/>
          <a:p>
            <a:fld id="{7615C117-C0D3-478F-A650-DDB9633867FD}" type="slidenum">
              <a:rPr lang="zh-CN" altLang="en-US" smtClean="0"/>
              <a:t>19</a:t>
            </a:fld>
            <a:endParaRPr lang="zh-CN" altLang="en-US"/>
          </a:p>
        </p:txBody>
      </p:sp>
    </p:spTree>
    <p:extLst>
      <p:ext uri="{BB962C8B-B14F-4D97-AF65-F5344CB8AC3E}">
        <p14:creationId xmlns:p14="http://schemas.microsoft.com/office/powerpoint/2010/main" val="36813561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特征化</a:t>
            </a:r>
            <a:r>
              <a:rPr lang="en-US" altLang="zh-CN" dirty="0" smtClean="0"/>
              <a:t>Q</a:t>
            </a:r>
            <a:r>
              <a:rPr lang="zh-CN" altLang="en-US" dirty="0" smtClean="0"/>
              <a:t>，状态，动作和长期的价值之间的关系，对于</a:t>
            </a:r>
            <a:r>
              <a:rPr lang="en-US" altLang="zh-CN" dirty="0" err="1" smtClean="0"/>
              <a:t>STRide</a:t>
            </a:r>
            <a:r>
              <a:rPr lang="zh-CN" altLang="en-US" dirty="0" smtClean="0"/>
              <a:t>在适应环境的同时决定最佳协调政策</a:t>
            </a:r>
            <a:r>
              <a:rPr lang="en-US" altLang="zh-CN" dirty="0" smtClean="0"/>
              <a:t>π</a:t>
            </a:r>
            <a:r>
              <a:rPr lang="zh-CN" altLang="en-US" dirty="0" smtClean="0"/>
              <a:t>至关重要</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黑体" panose="02010609060101010101" pitchFamily="49" charset="-122"/>
                <a:ea typeface="黑体" panose="02010609060101010101" pitchFamily="49" charset="-122"/>
              </a:rPr>
              <a:t>胶囊是一组结构化的神经元，许多胶囊可以在一层中组合在一起。连续层中的两个胶囊之间的链接变为向量。这种矢量化（而不是标量）数据表示在层之间传播。因此，使用矢量表示作为实例化实体捕获更全面的乘坐模式，包括在高峰时段或下雨天的多个需求激增的空间共存。</a:t>
            </a:r>
          </a:p>
          <a:p>
            <a:endParaRPr lang="zh-CN" altLang="en-US" dirty="0"/>
          </a:p>
        </p:txBody>
      </p:sp>
      <p:sp>
        <p:nvSpPr>
          <p:cNvPr id="4" name="灯片编号占位符 3"/>
          <p:cNvSpPr>
            <a:spLocks noGrp="1"/>
          </p:cNvSpPr>
          <p:nvPr>
            <p:ph type="sldNum" sz="quarter" idx="10"/>
          </p:nvPr>
        </p:nvSpPr>
        <p:spPr/>
        <p:txBody>
          <a:bodyPr/>
          <a:lstStyle/>
          <a:p>
            <a:fld id="{7615C117-C0D3-478F-A650-DDB9633867FD}" type="slidenum">
              <a:rPr lang="zh-CN" altLang="en-US" smtClean="0"/>
              <a:t>20</a:t>
            </a:fld>
            <a:endParaRPr lang="zh-CN" altLang="en-US"/>
          </a:p>
        </p:txBody>
      </p:sp>
    </p:spTree>
    <p:extLst>
      <p:ext uri="{BB962C8B-B14F-4D97-AF65-F5344CB8AC3E}">
        <p14:creationId xmlns:p14="http://schemas.microsoft.com/office/powerpoint/2010/main" val="3977465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特征化</a:t>
            </a:r>
            <a:r>
              <a:rPr lang="en-US" altLang="zh-CN" dirty="0" smtClean="0"/>
              <a:t>Q</a:t>
            </a:r>
            <a:r>
              <a:rPr lang="zh-CN" altLang="en-US" dirty="0" smtClean="0"/>
              <a:t>，状态，动作和长期的价值之间的关系，对于</a:t>
            </a:r>
            <a:r>
              <a:rPr lang="en-US" altLang="zh-CN" dirty="0" err="1" smtClean="0"/>
              <a:t>STRide</a:t>
            </a:r>
            <a:r>
              <a:rPr lang="zh-CN" altLang="en-US" dirty="0" smtClean="0"/>
              <a:t>在适应环境的同时决定最佳协调政策</a:t>
            </a:r>
            <a:r>
              <a:rPr lang="en-US" altLang="zh-CN" dirty="0" smtClean="0"/>
              <a:t>π</a:t>
            </a:r>
            <a:r>
              <a:rPr lang="zh-CN" altLang="en-US" dirty="0" smtClean="0"/>
              <a:t>至关重要</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黑体" panose="02010609060101010101" pitchFamily="49" charset="-122"/>
                <a:ea typeface="黑体" panose="02010609060101010101" pitchFamily="49" charset="-122"/>
              </a:rPr>
              <a:t>胶囊是一组结构化的神经元，许多胶囊可以在一层中组合在一起。连续层中的两个胶囊之间的链接变为向量。这种矢量化（而不是标量）数据表示在层之间传播。因此，使用矢量表示作为实例化实体捕获更全面的乘坐模式，包括在高峰时段或下雨天的多个需求激增的空间共存。</a:t>
            </a:r>
          </a:p>
          <a:p>
            <a:endParaRPr lang="zh-CN" altLang="en-US" dirty="0"/>
          </a:p>
        </p:txBody>
      </p:sp>
      <p:sp>
        <p:nvSpPr>
          <p:cNvPr id="4" name="灯片编号占位符 3"/>
          <p:cNvSpPr>
            <a:spLocks noGrp="1"/>
          </p:cNvSpPr>
          <p:nvPr>
            <p:ph type="sldNum" sz="quarter" idx="10"/>
          </p:nvPr>
        </p:nvSpPr>
        <p:spPr/>
        <p:txBody>
          <a:bodyPr/>
          <a:lstStyle/>
          <a:p>
            <a:fld id="{7615C117-C0D3-478F-A650-DDB9633867FD}" type="slidenum">
              <a:rPr lang="zh-CN" altLang="en-US" smtClean="0"/>
              <a:t>21</a:t>
            </a:fld>
            <a:endParaRPr lang="zh-CN" altLang="en-US"/>
          </a:p>
        </p:txBody>
      </p:sp>
    </p:spTree>
    <p:extLst>
      <p:ext uri="{BB962C8B-B14F-4D97-AF65-F5344CB8AC3E}">
        <p14:creationId xmlns:p14="http://schemas.microsoft.com/office/powerpoint/2010/main" val="24974599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615C117-C0D3-478F-A650-DDB9633867FD}" type="slidenum">
              <a:rPr lang="zh-CN" altLang="en-US" smtClean="0"/>
              <a:t>2</a:t>
            </a:fld>
            <a:endParaRPr lang="zh-CN" altLang="en-US"/>
          </a:p>
        </p:txBody>
      </p:sp>
    </p:spTree>
    <p:extLst>
      <p:ext uri="{BB962C8B-B14F-4D97-AF65-F5344CB8AC3E}">
        <p14:creationId xmlns:p14="http://schemas.microsoft.com/office/powerpoint/2010/main" val="37816041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论文</a:t>
            </a:r>
            <a:r>
              <a:rPr lang="en-US" altLang="zh-CN" dirty="0" smtClean="0"/>
              <a:t>Dynamic Routing Between Capsules</a:t>
            </a:r>
            <a:endParaRPr lang="zh-CN" altLang="en-US" dirty="0"/>
          </a:p>
        </p:txBody>
      </p:sp>
      <p:sp>
        <p:nvSpPr>
          <p:cNvPr id="4" name="灯片编号占位符 3"/>
          <p:cNvSpPr>
            <a:spLocks noGrp="1"/>
          </p:cNvSpPr>
          <p:nvPr>
            <p:ph type="sldNum" sz="quarter" idx="10"/>
          </p:nvPr>
        </p:nvSpPr>
        <p:spPr/>
        <p:txBody>
          <a:bodyPr/>
          <a:lstStyle/>
          <a:p>
            <a:fld id="{7615C117-C0D3-478F-A650-DDB9633867FD}" type="slidenum">
              <a:rPr lang="zh-CN" altLang="en-US" smtClean="0"/>
              <a:t>22</a:t>
            </a:fld>
            <a:endParaRPr lang="zh-CN" altLang="en-US"/>
          </a:p>
        </p:txBody>
      </p:sp>
    </p:spTree>
    <p:extLst>
      <p:ext uri="{BB962C8B-B14F-4D97-AF65-F5344CB8AC3E}">
        <p14:creationId xmlns:p14="http://schemas.microsoft.com/office/powerpoint/2010/main" val="42355843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其中最终输出</a:t>
            </a:r>
            <a:r>
              <a:rPr lang="en-US" altLang="zh-CN" dirty="0" smtClean="0"/>
              <a:t>Q </a:t>
            </a:r>
            <a:r>
              <a:rPr lang="en-US" altLang="zh-CN" dirty="0" err="1" smtClean="0"/>
              <a:t>ext</a:t>
            </a:r>
            <a:r>
              <a:rPr lang="zh-CN" altLang="en-US" dirty="0" smtClean="0"/>
              <a:t>从向量重新形成为</a:t>
            </a:r>
            <a:r>
              <a:rPr lang="en-US" altLang="zh-CN" dirty="0" smtClean="0"/>
              <a:t>2-D</a:t>
            </a:r>
            <a:r>
              <a:rPr lang="zh-CN" altLang="en-US" dirty="0" smtClean="0"/>
              <a:t>矩阵。</a:t>
            </a:r>
            <a:endParaRPr lang="en-US" altLang="zh-CN" dirty="0" smtClean="0"/>
          </a:p>
          <a:p>
            <a:r>
              <a:rPr lang="zh-CN" altLang="en-US" dirty="0" smtClean="0"/>
              <a:t>在线协调控制中，</a:t>
            </a:r>
            <a:r>
              <a:rPr lang="en-US" altLang="zh-CN" dirty="0" err="1" smtClean="0"/>
              <a:t>STRide</a:t>
            </a:r>
            <a:r>
              <a:rPr lang="zh-CN" altLang="en-US" dirty="0" smtClean="0"/>
              <a:t>找到</a:t>
            </a:r>
            <a:r>
              <a:rPr lang="en-US" altLang="zh-CN" dirty="0" smtClean="0"/>
              <a:t>Q</a:t>
            </a:r>
            <a:r>
              <a:rPr lang="zh-CN" altLang="en-US" dirty="0" smtClean="0"/>
              <a:t>值集合中有最大</a:t>
            </a:r>
            <a:r>
              <a:rPr lang="en-US" altLang="zh-CN" dirty="0" smtClean="0"/>
              <a:t>Q</a:t>
            </a:r>
            <a:r>
              <a:rPr lang="zh-CN" altLang="en-US" dirty="0" smtClean="0"/>
              <a:t>值的区域用于调度（</a:t>
            </a:r>
            <a:r>
              <a:rPr lang="en-US" altLang="zh-CN" dirty="0" smtClean="0"/>
              <a:t>ε-greedy</a:t>
            </a:r>
            <a:r>
              <a:rPr lang="zh-CN" altLang="en-US" dirty="0" smtClean="0"/>
              <a:t>策略）。因此，要训练的参数集（表示为</a:t>
            </a:r>
            <a:r>
              <a:rPr lang="en-US" altLang="zh-CN" dirty="0" smtClean="0"/>
              <a:t>Ω</a:t>
            </a:r>
            <a:r>
              <a:rPr lang="zh-CN" altLang="en-US" dirty="0" smtClean="0"/>
              <a:t>）由对</a:t>
            </a:r>
            <a:r>
              <a:rPr lang="en-US" altLang="zh-CN" dirty="0" smtClean="0"/>
              <a:t>Q main</a:t>
            </a:r>
            <a:r>
              <a:rPr lang="zh-CN" altLang="en-US" dirty="0" smtClean="0"/>
              <a:t>贡献的那些参数组成（包括</a:t>
            </a:r>
            <a:r>
              <a:rPr lang="en-US" altLang="zh-CN" dirty="0" err="1" smtClean="0"/>
              <a:t>Ψij</a:t>
            </a:r>
            <a:r>
              <a:rPr lang="zh-CN" altLang="en-US" dirty="0" smtClean="0"/>
              <a:t>） </a:t>
            </a:r>
            <a:r>
              <a:rPr lang="en-US" altLang="zh-CN" dirty="0" smtClean="0"/>
              <a:t>‘s</a:t>
            </a:r>
            <a:r>
              <a:rPr lang="zh-CN" altLang="en-US" dirty="0" smtClean="0"/>
              <a:t>和</a:t>
            </a:r>
            <a:r>
              <a:rPr lang="en-US" altLang="zh-CN" dirty="0" err="1" smtClean="0"/>
              <a:t>θij</a:t>
            </a:r>
            <a:r>
              <a:rPr lang="en-US" altLang="zh-CN" dirty="0" smtClean="0"/>
              <a:t>’</a:t>
            </a:r>
            <a:r>
              <a:rPr lang="zh-CN" altLang="en-US" dirty="0" smtClean="0"/>
              <a:t>和  </a:t>
            </a:r>
            <a:r>
              <a:rPr lang="en-US" altLang="zh-CN" dirty="0" smtClean="0"/>
              <a:t>Q </a:t>
            </a:r>
            <a:r>
              <a:rPr lang="en-US" altLang="zh-CN" dirty="0" err="1" smtClean="0"/>
              <a:t>ext</a:t>
            </a:r>
            <a:r>
              <a:rPr lang="zh-CN" altLang="en-US" dirty="0" smtClean="0"/>
              <a:t>的神经元权重。</a:t>
            </a:r>
            <a:endParaRPr lang="en-US" altLang="zh-CN" dirty="0" smtClean="0"/>
          </a:p>
          <a:p>
            <a:r>
              <a:rPr lang="zh-CN" altLang="en-US" dirty="0" smtClean="0"/>
              <a:t>我们在</a:t>
            </a:r>
            <a:r>
              <a:rPr lang="en-US" altLang="zh-CN" dirty="0" err="1" smtClean="0"/>
              <a:t>STRide</a:t>
            </a:r>
            <a:r>
              <a:rPr lang="zh-CN" altLang="en-US" dirty="0" smtClean="0"/>
              <a:t>中实施</a:t>
            </a:r>
            <a:r>
              <a:rPr lang="en-US" altLang="zh-CN" dirty="0" smtClean="0"/>
              <a:t>double Q-network</a:t>
            </a:r>
            <a:r>
              <a:rPr lang="zh-CN" altLang="en-US" dirty="0" smtClean="0"/>
              <a:t>（</a:t>
            </a:r>
            <a:r>
              <a:rPr lang="en-US" altLang="zh-CN" dirty="0" smtClean="0"/>
              <a:t>DQN</a:t>
            </a:r>
            <a:r>
              <a:rPr lang="zh-CN" altLang="en-US" dirty="0" smtClean="0"/>
              <a:t>）学习机制</a:t>
            </a:r>
            <a:r>
              <a:rPr lang="en-US" altLang="zh-CN" dirty="0" smtClean="0"/>
              <a:t>[31]</a:t>
            </a:r>
            <a:r>
              <a:rPr lang="zh-CN" altLang="en-US" dirty="0" smtClean="0"/>
              <a:t>来训练核心深度</a:t>
            </a:r>
            <a:r>
              <a:rPr lang="en-US" altLang="zh-CN" dirty="0" smtClean="0"/>
              <a:t>Q</a:t>
            </a:r>
            <a:r>
              <a:rPr lang="zh-CN" altLang="en-US" dirty="0" smtClean="0"/>
              <a:t>网络。</a:t>
            </a:r>
            <a:endParaRPr lang="zh-CN" altLang="en-US" dirty="0"/>
          </a:p>
        </p:txBody>
      </p:sp>
      <p:sp>
        <p:nvSpPr>
          <p:cNvPr id="4" name="灯片编号占位符 3"/>
          <p:cNvSpPr>
            <a:spLocks noGrp="1"/>
          </p:cNvSpPr>
          <p:nvPr>
            <p:ph type="sldNum" sz="quarter" idx="10"/>
          </p:nvPr>
        </p:nvSpPr>
        <p:spPr/>
        <p:txBody>
          <a:bodyPr/>
          <a:lstStyle/>
          <a:p>
            <a:fld id="{7615C117-C0D3-478F-A650-DDB9633867FD}" type="slidenum">
              <a:rPr lang="zh-CN" altLang="en-US" smtClean="0"/>
              <a:t>24</a:t>
            </a:fld>
            <a:endParaRPr lang="zh-CN" altLang="en-US"/>
          </a:p>
        </p:txBody>
      </p:sp>
    </p:spTree>
    <p:extLst>
      <p:ext uri="{BB962C8B-B14F-4D97-AF65-F5344CB8AC3E}">
        <p14:creationId xmlns:p14="http://schemas.microsoft.com/office/powerpoint/2010/main" val="3776405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如果请求与最近的空置车辆之间的距离大于</a:t>
            </a:r>
            <a:r>
              <a:rPr lang="en-US" altLang="zh-CN" dirty="0" smtClean="0"/>
              <a:t>5.0 km</a:t>
            </a:r>
            <a:r>
              <a:rPr lang="zh-CN" altLang="en-US" dirty="0" smtClean="0"/>
              <a:t>，则会发生拒载。</a:t>
            </a:r>
            <a:endParaRPr lang="zh-CN" altLang="en-US" dirty="0"/>
          </a:p>
        </p:txBody>
      </p:sp>
      <p:sp>
        <p:nvSpPr>
          <p:cNvPr id="4" name="灯片编号占位符 3"/>
          <p:cNvSpPr>
            <a:spLocks noGrp="1"/>
          </p:cNvSpPr>
          <p:nvPr>
            <p:ph type="sldNum" sz="quarter" idx="10"/>
          </p:nvPr>
        </p:nvSpPr>
        <p:spPr/>
        <p:txBody>
          <a:bodyPr/>
          <a:lstStyle/>
          <a:p>
            <a:fld id="{7615C117-C0D3-478F-A650-DDB9633867FD}" type="slidenum">
              <a:rPr lang="zh-CN" altLang="en-US" smtClean="0"/>
              <a:t>26</a:t>
            </a:fld>
            <a:endParaRPr lang="zh-CN" altLang="en-US"/>
          </a:p>
        </p:txBody>
      </p:sp>
    </p:spTree>
    <p:extLst>
      <p:ext uri="{BB962C8B-B14F-4D97-AF65-F5344CB8AC3E}">
        <p14:creationId xmlns:p14="http://schemas.microsoft.com/office/powerpoint/2010/main" val="32069039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引入乘车偏好有助于</a:t>
            </a:r>
            <a:r>
              <a:rPr lang="en-US" altLang="zh-CN" dirty="0" err="1" smtClean="0"/>
              <a:t>STRide</a:t>
            </a:r>
            <a:r>
              <a:rPr lang="zh-CN" altLang="en-US" dirty="0" smtClean="0"/>
              <a:t>将车辆重新安置在具有强大连接性的热门区域，从而带来更多的接送，从而获得更多利润。</a:t>
            </a:r>
            <a:endParaRPr lang="en-US" altLang="zh-CN" dirty="0" smtClean="0"/>
          </a:p>
          <a:p>
            <a:r>
              <a:rPr lang="zh-CN" altLang="en-US" dirty="0" smtClean="0"/>
              <a:t>包含外部影响因素有助于</a:t>
            </a:r>
            <a:r>
              <a:rPr lang="en-US" altLang="zh-CN" dirty="0" err="1" smtClean="0"/>
              <a:t>STRide</a:t>
            </a:r>
            <a:r>
              <a:rPr lang="zh-CN" altLang="en-US" dirty="0" smtClean="0"/>
              <a:t>在时空行驶路线分布中捕捉更多内在惯例，从而获得更多利润</a:t>
            </a:r>
            <a:endParaRPr lang="zh-CN" altLang="en-US" dirty="0"/>
          </a:p>
        </p:txBody>
      </p:sp>
      <p:sp>
        <p:nvSpPr>
          <p:cNvPr id="4" name="灯片编号占位符 3"/>
          <p:cNvSpPr>
            <a:spLocks noGrp="1"/>
          </p:cNvSpPr>
          <p:nvPr>
            <p:ph type="sldNum" sz="quarter" idx="10"/>
          </p:nvPr>
        </p:nvSpPr>
        <p:spPr/>
        <p:txBody>
          <a:bodyPr/>
          <a:lstStyle/>
          <a:p>
            <a:fld id="{7615C117-C0D3-478F-A650-DDB9633867FD}" type="slidenum">
              <a:rPr lang="zh-CN" altLang="en-US" smtClean="0"/>
              <a:t>27</a:t>
            </a:fld>
            <a:endParaRPr lang="zh-CN" altLang="en-US"/>
          </a:p>
        </p:txBody>
      </p:sp>
    </p:spTree>
    <p:extLst>
      <p:ext uri="{BB962C8B-B14F-4D97-AF65-F5344CB8AC3E}">
        <p14:creationId xmlns:p14="http://schemas.microsoft.com/office/powerpoint/2010/main" val="15579664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MOD</a:t>
            </a:r>
            <a:r>
              <a:rPr lang="zh-CN" altLang="en-US" dirty="0" smtClean="0"/>
              <a:t>请求匹配和车辆调度的每个在线决策的开销</a:t>
            </a:r>
            <a:endParaRPr lang="zh-CN" altLang="en-US" dirty="0"/>
          </a:p>
        </p:txBody>
      </p:sp>
      <p:sp>
        <p:nvSpPr>
          <p:cNvPr id="4" name="灯片编号占位符 3"/>
          <p:cNvSpPr>
            <a:spLocks noGrp="1"/>
          </p:cNvSpPr>
          <p:nvPr>
            <p:ph type="sldNum" sz="quarter" idx="10"/>
          </p:nvPr>
        </p:nvSpPr>
        <p:spPr/>
        <p:txBody>
          <a:bodyPr/>
          <a:lstStyle/>
          <a:p>
            <a:fld id="{7615C117-C0D3-478F-A650-DDB9633867FD}" type="slidenum">
              <a:rPr lang="zh-CN" altLang="en-US" smtClean="0"/>
              <a:t>28</a:t>
            </a:fld>
            <a:endParaRPr lang="zh-CN" altLang="en-US"/>
          </a:p>
        </p:txBody>
      </p:sp>
    </p:spTree>
    <p:extLst>
      <p:ext uri="{BB962C8B-B14F-4D97-AF65-F5344CB8AC3E}">
        <p14:creationId xmlns:p14="http://schemas.microsoft.com/office/powerpoint/2010/main" val="30840574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这主要是由于</a:t>
            </a:r>
            <a:r>
              <a:rPr lang="en-US" altLang="zh-CN" dirty="0" err="1" smtClean="0"/>
              <a:t>STRide</a:t>
            </a:r>
            <a:r>
              <a:rPr lang="zh-CN" altLang="en-US" dirty="0" smtClean="0"/>
              <a:t>中的高精度</a:t>
            </a:r>
            <a:r>
              <a:rPr lang="en-US" altLang="zh-CN" dirty="0" smtClean="0"/>
              <a:t>Q</a:t>
            </a:r>
            <a:r>
              <a:rPr lang="zh-CN" altLang="en-US" dirty="0" smtClean="0"/>
              <a:t>值估计，捕捉了状态，行为和后续奖励之间的时空关系。</a:t>
            </a:r>
            <a:endParaRPr lang="en-US" altLang="zh-CN" dirty="0" smtClean="0"/>
          </a:p>
          <a:p>
            <a:r>
              <a:rPr lang="zh-CN" altLang="en-US" dirty="0" smtClean="0"/>
              <a:t>减少闲置驾驶也可能导致</a:t>
            </a:r>
            <a:r>
              <a:rPr lang="en-US" altLang="zh-CN" dirty="0" smtClean="0"/>
              <a:t>MOD</a:t>
            </a:r>
            <a:r>
              <a:rPr lang="zh-CN" altLang="en-US" dirty="0" smtClean="0"/>
              <a:t>平台的补贴和成本降低，从而提高其整体盈利能力。</a:t>
            </a:r>
            <a:endParaRPr lang="zh-CN" altLang="en-US" dirty="0"/>
          </a:p>
        </p:txBody>
      </p:sp>
      <p:sp>
        <p:nvSpPr>
          <p:cNvPr id="4" name="灯片编号占位符 3"/>
          <p:cNvSpPr>
            <a:spLocks noGrp="1"/>
          </p:cNvSpPr>
          <p:nvPr>
            <p:ph type="sldNum" sz="quarter" idx="10"/>
          </p:nvPr>
        </p:nvSpPr>
        <p:spPr/>
        <p:txBody>
          <a:bodyPr/>
          <a:lstStyle/>
          <a:p>
            <a:fld id="{7615C117-C0D3-478F-A650-DDB9633867FD}" type="slidenum">
              <a:rPr lang="zh-CN" altLang="en-US" smtClean="0"/>
              <a:t>29</a:t>
            </a:fld>
            <a:endParaRPr lang="zh-CN" altLang="en-US"/>
          </a:p>
        </p:txBody>
      </p:sp>
    </p:spTree>
    <p:extLst>
      <p:ext uri="{BB962C8B-B14F-4D97-AF65-F5344CB8AC3E}">
        <p14:creationId xmlns:p14="http://schemas.microsoft.com/office/powerpoint/2010/main" val="33275487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由于</a:t>
            </a:r>
            <a:r>
              <a:rPr lang="en-US" altLang="zh-CN" dirty="0" err="1" smtClean="0"/>
              <a:t>STRide</a:t>
            </a:r>
            <a:r>
              <a:rPr lang="zh-CN" altLang="en-US" dirty="0" smtClean="0"/>
              <a:t>主动重新派遣</a:t>
            </a:r>
            <a:r>
              <a:rPr lang="en-US" altLang="zh-CN" dirty="0" smtClean="0"/>
              <a:t>MOD</a:t>
            </a:r>
            <a:r>
              <a:rPr lang="zh-CN" altLang="en-US" dirty="0" smtClean="0"/>
              <a:t>车辆，因此拒绝乘车请求降低了、</a:t>
            </a:r>
            <a:endParaRPr lang="en-US" altLang="zh-CN" dirty="0" smtClean="0"/>
          </a:p>
          <a:p>
            <a:r>
              <a:rPr lang="zh-CN" altLang="en-US" dirty="0" smtClean="0"/>
              <a:t>另一方面，</a:t>
            </a:r>
            <a:r>
              <a:rPr lang="en-US" altLang="zh-CN" dirty="0" err="1" smtClean="0"/>
              <a:t>STRide</a:t>
            </a:r>
            <a:r>
              <a:rPr lang="zh-CN" altLang="en-US" dirty="0" smtClean="0"/>
              <a:t>准确地了解潜在高要求的位置，并确定拒绝距离阈值内的主动调度区域。</a:t>
            </a:r>
            <a:endParaRPr lang="zh-CN" altLang="en-US" dirty="0"/>
          </a:p>
        </p:txBody>
      </p:sp>
      <p:sp>
        <p:nvSpPr>
          <p:cNvPr id="4" name="灯片编号占位符 3"/>
          <p:cNvSpPr>
            <a:spLocks noGrp="1"/>
          </p:cNvSpPr>
          <p:nvPr>
            <p:ph type="sldNum" sz="quarter" idx="10"/>
          </p:nvPr>
        </p:nvSpPr>
        <p:spPr/>
        <p:txBody>
          <a:bodyPr/>
          <a:lstStyle/>
          <a:p>
            <a:fld id="{7615C117-C0D3-478F-A650-DDB9633867FD}" type="slidenum">
              <a:rPr lang="zh-CN" altLang="en-US" smtClean="0"/>
              <a:t>30</a:t>
            </a:fld>
            <a:endParaRPr lang="zh-CN" altLang="en-US"/>
          </a:p>
        </p:txBody>
      </p:sp>
    </p:spTree>
    <p:extLst>
      <p:ext uri="{BB962C8B-B14F-4D97-AF65-F5344CB8AC3E}">
        <p14:creationId xmlns:p14="http://schemas.microsoft.com/office/powerpoint/2010/main" val="342536757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通过更主动的调度，及时匹配需求，因此需要整体更短的等待。</a:t>
            </a:r>
            <a:endParaRPr lang="zh-CN" altLang="en-US" dirty="0"/>
          </a:p>
        </p:txBody>
      </p:sp>
      <p:sp>
        <p:nvSpPr>
          <p:cNvPr id="4" name="灯片编号占位符 3"/>
          <p:cNvSpPr>
            <a:spLocks noGrp="1"/>
          </p:cNvSpPr>
          <p:nvPr>
            <p:ph type="sldNum" sz="quarter" idx="10"/>
          </p:nvPr>
        </p:nvSpPr>
        <p:spPr/>
        <p:txBody>
          <a:bodyPr/>
          <a:lstStyle/>
          <a:p>
            <a:fld id="{7615C117-C0D3-478F-A650-DDB9633867FD}" type="slidenum">
              <a:rPr lang="zh-CN" altLang="en-US" smtClean="0"/>
              <a:t>31</a:t>
            </a:fld>
            <a:endParaRPr lang="zh-CN" altLang="en-US"/>
          </a:p>
        </p:txBody>
      </p:sp>
    </p:spTree>
    <p:extLst>
      <p:ext uri="{BB962C8B-B14F-4D97-AF65-F5344CB8AC3E}">
        <p14:creationId xmlns:p14="http://schemas.microsoft.com/office/powerpoint/2010/main" val="409894744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通过更主动的调度，及时匹配需求，因此需要整体更短的等待。</a:t>
            </a:r>
            <a:endParaRPr lang="en-US" altLang="zh-CN" dirty="0" smtClean="0"/>
          </a:p>
          <a:p>
            <a:r>
              <a:rPr lang="zh-CN" altLang="en-US" dirty="0" smtClean="0"/>
              <a:t>需求和供应的空间分布以及事件和天气条件等时间外部因素被一起考虑，以学习协调政策</a:t>
            </a:r>
            <a:endParaRPr lang="zh-CN" altLang="en-US" dirty="0"/>
          </a:p>
        </p:txBody>
      </p:sp>
      <p:sp>
        <p:nvSpPr>
          <p:cNvPr id="4" name="灯片编号占位符 3"/>
          <p:cNvSpPr>
            <a:spLocks noGrp="1"/>
          </p:cNvSpPr>
          <p:nvPr>
            <p:ph type="sldNum" sz="quarter" idx="10"/>
          </p:nvPr>
        </p:nvSpPr>
        <p:spPr/>
        <p:txBody>
          <a:bodyPr/>
          <a:lstStyle/>
          <a:p>
            <a:fld id="{7615C117-C0D3-478F-A650-DDB9633867FD}" type="slidenum">
              <a:rPr lang="zh-CN" altLang="en-US" smtClean="0"/>
              <a:t>32</a:t>
            </a:fld>
            <a:endParaRPr lang="zh-CN" altLang="en-US"/>
          </a:p>
        </p:txBody>
      </p:sp>
    </p:spTree>
    <p:extLst>
      <p:ext uri="{BB962C8B-B14F-4D97-AF65-F5344CB8AC3E}">
        <p14:creationId xmlns:p14="http://schemas.microsoft.com/office/powerpoint/2010/main" val="345007124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通过更主动的调度，及时匹配需求，因此需要整体更短的等待。</a:t>
            </a:r>
            <a:endParaRPr lang="zh-CN" altLang="en-US" dirty="0"/>
          </a:p>
        </p:txBody>
      </p:sp>
      <p:sp>
        <p:nvSpPr>
          <p:cNvPr id="4" name="灯片编号占位符 3"/>
          <p:cNvSpPr>
            <a:spLocks noGrp="1"/>
          </p:cNvSpPr>
          <p:nvPr>
            <p:ph type="sldNum" sz="quarter" idx="10"/>
          </p:nvPr>
        </p:nvSpPr>
        <p:spPr/>
        <p:txBody>
          <a:bodyPr/>
          <a:lstStyle/>
          <a:p>
            <a:fld id="{7615C117-C0D3-478F-A650-DDB9633867FD}" type="slidenum">
              <a:rPr lang="zh-CN" altLang="en-US" smtClean="0"/>
              <a:t>33</a:t>
            </a:fld>
            <a:endParaRPr lang="zh-CN" altLang="en-US"/>
          </a:p>
        </p:txBody>
      </p:sp>
    </p:spTree>
    <p:extLst>
      <p:ext uri="{BB962C8B-B14F-4D97-AF65-F5344CB8AC3E}">
        <p14:creationId xmlns:p14="http://schemas.microsoft.com/office/powerpoint/2010/main" val="16156945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615C117-C0D3-478F-A650-DDB9633867FD}" type="slidenum">
              <a:rPr lang="zh-CN" altLang="en-US" smtClean="0"/>
              <a:t>3</a:t>
            </a:fld>
            <a:endParaRPr lang="zh-CN" altLang="en-US"/>
          </a:p>
        </p:txBody>
      </p:sp>
    </p:spTree>
    <p:extLst>
      <p:ext uri="{BB962C8B-B14F-4D97-AF65-F5344CB8AC3E}">
        <p14:creationId xmlns:p14="http://schemas.microsoft.com/office/powerpoint/2010/main" val="17964094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因为它的巨大经济和社会价值，所以需要协调好</a:t>
            </a:r>
            <a:r>
              <a:rPr lang="en-US" altLang="zh-CN" dirty="0" smtClean="0"/>
              <a:t>MOD</a:t>
            </a:r>
            <a:r>
              <a:rPr lang="zh-CN" altLang="en-US" dirty="0" smtClean="0"/>
              <a:t>操作。</a:t>
            </a:r>
            <a:endParaRPr lang="en-US" altLang="zh-CN" dirty="0" smtClean="0"/>
          </a:p>
          <a:p>
            <a:r>
              <a:rPr lang="zh-CN" altLang="en-US" dirty="0" smtClean="0"/>
              <a:t>在每个协调阶段，闲置的</a:t>
            </a:r>
            <a:r>
              <a:rPr lang="en-US" altLang="zh-CN" dirty="0" smtClean="0"/>
              <a:t>MOD</a:t>
            </a:r>
            <a:r>
              <a:rPr lang="zh-CN" altLang="en-US" dirty="0" smtClean="0"/>
              <a:t>车辆被派往不同的服务区域（离散化的城市地图），并与最近的请求者进行匹配。</a:t>
            </a:r>
            <a:endParaRPr lang="en-US" altLang="zh-CN" dirty="0" smtClean="0"/>
          </a:p>
        </p:txBody>
      </p:sp>
      <p:sp>
        <p:nvSpPr>
          <p:cNvPr id="4" name="灯片编号占位符 3"/>
          <p:cNvSpPr>
            <a:spLocks noGrp="1"/>
          </p:cNvSpPr>
          <p:nvPr>
            <p:ph type="sldNum" sz="quarter" idx="10"/>
          </p:nvPr>
        </p:nvSpPr>
        <p:spPr/>
        <p:txBody>
          <a:bodyPr/>
          <a:lstStyle/>
          <a:p>
            <a:fld id="{7615C117-C0D3-478F-A650-DDB9633867FD}" type="slidenum">
              <a:rPr lang="zh-CN" altLang="en-US" smtClean="0"/>
              <a:t>4</a:t>
            </a:fld>
            <a:endParaRPr lang="zh-CN" altLang="en-US"/>
          </a:p>
        </p:txBody>
      </p:sp>
    </p:spTree>
    <p:extLst>
      <p:ext uri="{BB962C8B-B14F-4D97-AF65-F5344CB8AC3E}">
        <p14:creationId xmlns:p14="http://schemas.microsoft.com/office/powerpoint/2010/main" val="39561001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不能轻易准确地捕捉重复模式。</a:t>
            </a:r>
            <a:endParaRPr lang="zh-CN" altLang="en-US" dirty="0"/>
          </a:p>
        </p:txBody>
      </p:sp>
      <p:sp>
        <p:nvSpPr>
          <p:cNvPr id="4" name="灯片编号占位符 3"/>
          <p:cNvSpPr>
            <a:spLocks noGrp="1"/>
          </p:cNvSpPr>
          <p:nvPr>
            <p:ph type="sldNum" sz="quarter" idx="10"/>
          </p:nvPr>
        </p:nvSpPr>
        <p:spPr/>
        <p:txBody>
          <a:bodyPr/>
          <a:lstStyle/>
          <a:p>
            <a:fld id="{7615C117-C0D3-478F-A650-DDB9633867FD}" type="slidenum">
              <a:rPr lang="zh-CN" altLang="en-US" smtClean="0"/>
              <a:t>5</a:t>
            </a:fld>
            <a:endParaRPr lang="zh-CN" altLang="en-US"/>
          </a:p>
        </p:txBody>
      </p:sp>
    </p:spTree>
    <p:extLst>
      <p:ext uri="{BB962C8B-B14F-4D97-AF65-F5344CB8AC3E}">
        <p14:creationId xmlns:p14="http://schemas.microsoft.com/office/powerpoint/2010/main" val="23955278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STRide</a:t>
            </a:r>
            <a:r>
              <a:rPr lang="zh-CN" altLang="en-US" dirty="0" smtClean="0"/>
              <a:t>可以预见到即将到来的供需不平衡，并主动提供最佳决策，实现细粒度协调。 </a:t>
            </a:r>
            <a:endParaRPr lang="en-US" altLang="zh-CN" dirty="0" smtClean="0"/>
          </a:p>
          <a:p>
            <a:r>
              <a:rPr lang="en-US" altLang="zh-CN" dirty="0" err="1" smtClean="0"/>
              <a:t>STRide</a:t>
            </a:r>
            <a:r>
              <a:rPr lang="zh-CN" altLang="en-US" dirty="0" smtClean="0"/>
              <a:t>结合了空间上的需求 </a:t>
            </a:r>
            <a:r>
              <a:rPr lang="en-US" altLang="zh-CN" dirty="0" smtClean="0"/>
              <a:t>- </a:t>
            </a:r>
            <a:r>
              <a:rPr lang="zh-CN" altLang="en-US" dirty="0" smtClean="0"/>
              <a:t>供应动态变化，时间外部影响因素和驾驶偏好来捕捉</a:t>
            </a:r>
            <a:r>
              <a:rPr lang="en-US" altLang="zh-CN" dirty="0" smtClean="0"/>
              <a:t>MOD</a:t>
            </a:r>
            <a:r>
              <a:rPr lang="zh-CN" altLang="en-US" dirty="0" smtClean="0"/>
              <a:t>驾驶需求中的复杂周期性规律。</a:t>
            </a:r>
            <a:endParaRPr lang="en-US" altLang="zh-CN" dirty="0" smtClean="0"/>
          </a:p>
          <a:p>
            <a:r>
              <a:rPr lang="zh-CN" altLang="en-US" dirty="0" smtClean="0"/>
              <a:t>最优的协调策略会存在胶囊网络里面（通过训练胶囊网络，使得它可以给出更优的决策）</a:t>
            </a:r>
            <a:endParaRPr lang="zh-CN" altLang="en-US" dirty="0"/>
          </a:p>
        </p:txBody>
      </p:sp>
      <p:sp>
        <p:nvSpPr>
          <p:cNvPr id="4" name="灯片编号占位符 3"/>
          <p:cNvSpPr>
            <a:spLocks noGrp="1"/>
          </p:cNvSpPr>
          <p:nvPr>
            <p:ph type="sldNum" sz="quarter" idx="10"/>
          </p:nvPr>
        </p:nvSpPr>
        <p:spPr/>
        <p:txBody>
          <a:bodyPr/>
          <a:lstStyle/>
          <a:p>
            <a:fld id="{7615C117-C0D3-478F-A650-DDB9633867FD}" type="slidenum">
              <a:rPr lang="zh-CN" altLang="en-US" smtClean="0"/>
              <a:t>6</a:t>
            </a:fld>
            <a:endParaRPr lang="zh-CN" altLang="en-US"/>
          </a:p>
        </p:txBody>
      </p:sp>
    </p:spTree>
    <p:extLst>
      <p:ext uri="{BB962C8B-B14F-4D97-AF65-F5344CB8AC3E}">
        <p14:creationId xmlns:p14="http://schemas.microsoft.com/office/powerpoint/2010/main" val="2969678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STRide</a:t>
            </a:r>
            <a:r>
              <a:rPr lang="zh-CN" altLang="en-US" dirty="0" smtClean="0"/>
              <a:t>可以预见到即将到来的供需不平衡，并主动提供最佳决策，实现细粒度协调。 </a:t>
            </a:r>
            <a:endParaRPr lang="en-US" altLang="zh-CN" dirty="0" smtClean="0"/>
          </a:p>
          <a:p>
            <a:r>
              <a:rPr lang="en-US" altLang="zh-CN" dirty="0" err="1" smtClean="0"/>
              <a:t>STRide</a:t>
            </a:r>
            <a:r>
              <a:rPr lang="zh-CN" altLang="en-US" dirty="0" smtClean="0"/>
              <a:t>结合了空间上的需求 </a:t>
            </a:r>
            <a:r>
              <a:rPr lang="en-US" altLang="zh-CN" dirty="0" smtClean="0"/>
              <a:t>- </a:t>
            </a:r>
            <a:r>
              <a:rPr lang="zh-CN" altLang="en-US" dirty="0" smtClean="0"/>
              <a:t>供应动态变化，时间外部影响因素和驾驶偏好来捕捉</a:t>
            </a:r>
            <a:r>
              <a:rPr lang="en-US" altLang="zh-CN" dirty="0" smtClean="0"/>
              <a:t>MOD</a:t>
            </a:r>
            <a:r>
              <a:rPr lang="zh-CN" altLang="en-US" dirty="0" smtClean="0"/>
              <a:t>驾驶需求中的复杂周期性规律。</a:t>
            </a:r>
            <a:endParaRPr lang="en-US" altLang="zh-CN" dirty="0" smtClean="0"/>
          </a:p>
          <a:p>
            <a:r>
              <a:rPr lang="zh-CN" altLang="en-US" dirty="0" smtClean="0"/>
              <a:t>最优的协调策略会存在胶囊网络里面（通过训练胶囊网络，使得它可以给出更优的决策）</a:t>
            </a:r>
            <a:endParaRPr lang="zh-CN" altLang="en-US" dirty="0"/>
          </a:p>
        </p:txBody>
      </p:sp>
      <p:sp>
        <p:nvSpPr>
          <p:cNvPr id="4" name="灯片编号占位符 3"/>
          <p:cNvSpPr>
            <a:spLocks noGrp="1"/>
          </p:cNvSpPr>
          <p:nvPr>
            <p:ph type="sldNum" sz="quarter" idx="10"/>
          </p:nvPr>
        </p:nvSpPr>
        <p:spPr/>
        <p:txBody>
          <a:bodyPr/>
          <a:lstStyle/>
          <a:p>
            <a:fld id="{7615C117-C0D3-478F-A650-DDB9633867FD}" type="slidenum">
              <a:rPr lang="zh-CN" altLang="en-US" smtClean="0"/>
              <a:t>7</a:t>
            </a:fld>
            <a:endParaRPr lang="zh-CN" altLang="en-US"/>
          </a:p>
        </p:txBody>
      </p:sp>
    </p:spTree>
    <p:extLst>
      <p:ext uri="{BB962C8B-B14F-4D97-AF65-F5344CB8AC3E}">
        <p14:creationId xmlns:p14="http://schemas.microsoft.com/office/powerpoint/2010/main" val="33335783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由于很难确定对未来需求和供应的长期协调效应，我们设计了一种新颖的基于胶囊的神经网络，以全面了解观察状态，协调行动和潜在奖励之间的关系。</a:t>
            </a:r>
            <a:endParaRPr lang="en-US" altLang="zh-CN" dirty="0" smtClean="0"/>
          </a:p>
          <a:p>
            <a:pPr marL="171450" indent="-171450">
              <a:buFont typeface="Wingdings" panose="05000000000000000000" pitchFamily="2" charset="2"/>
              <a:buChar char="n"/>
            </a:pPr>
            <a:r>
              <a:rPr lang="zh-CN" altLang="en-US" dirty="0" smtClean="0"/>
              <a:t>优化的协调策略存储在胶囊网络中，以供服务提供商有效地在线使用。</a:t>
            </a:r>
            <a:endParaRPr lang="zh-CN" altLang="en-US" dirty="0"/>
          </a:p>
        </p:txBody>
      </p:sp>
      <p:sp>
        <p:nvSpPr>
          <p:cNvPr id="4" name="灯片编号占位符 3"/>
          <p:cNvSpPr>
            <a:spLocks noGrp="1"/>
          </p:cNvSpPr>
          <p:nvPr>
            <p:ph type="sldNum" sz="quarter" idx="10"/>
          </p:nvPr>
        </p:nvSpPr>
        <p:spPr/>
        <p:txBody>
          <a:bodyPr/>
          <a:lstStyle/>
          <a:p>
            <a:fld id="{7615C117-C0D3-478F-A650-DDB9633867FD}" type="slidenum">
              <a:rPr lang="zh-CN" altLang="en-US" smtClean="0"/>
              <a:t>8</a:t>
            </a:fld>
            <a:endParaRPr lang="zh-CN" altLang="en-US"/>
          </a:p>
        </p:txBody>
      </p:sp>
    </p:spTree>
    <p:extLst>
      <p:ext uri="{BB962C8B-B14F-4D97-AF65-F5344CB8AC3E}">
        <p14:creationId xmlns:p14="http://schemas.microsoft.com/office/powerpoint/2010/main" val="41879352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将真实世界进行抽象</a:t>
            </a:r>
            <a:endParaRPr lang="en-US" altLang="zh-CN" dirty="0" smtClean="0"/>
          </a:p>
          <a:p>
            <a:r>
              <a:rPr lang="zh-CN" altLang="en-US" dirty="0" smtClean="0"/>
              <a:t>形状不一定是矩形，会被调整为可以反映实际存在的建筑物、河流、道路等。</a:t>
            </a:r>
            <a:endParaRPr lang="en-US" altLang="zh-CN" dirty="0" smtClean="0"/>
          </a:p>
          <a:p>
            <a:r>
              <a:rPr lang="en-US" altLang="zh-CN" dirty="0" smtClean="0"/>
              <a:t>MOD</a:t>
            </a:r>
            <a:r>
              <a:rPr lang="zh-CN" altLang="en-US" dirty="0" smtClean="0"/>
              <a:t>网络由端到端（</a:t>
            </a:r>
            <a:r>
              <a:rPr lang="en-US" altLang="zh-CN" dirty="0" smtClean="0"/>
              <a:t>e2e</a:t>
            </a:r>
            <a:r>
              <a:rPr lang="zh-CN" altLang="en-US" dirty="0" smtClean="0"/>
              <a:t>）</a:t>
            </a:r>
            <a:r>
              <a:rPr lang="en-US" altLang="zh-CN" dirty="0" smtClean="0"/>
              <a:t>MOD</a:t>
            </a:r>
            <a:r>
              <a:rPr lang="zh-CN" altLang="en-US" dirty="0" smtClean="0"/>
              <a:t>形成的跨越</a:t>
            </a:r>
            <a:r>
              <a:rPr lang="en-US" altLang="zh-CN" dirty="0" smtClean="0"/>
              <a:t>R</a:t>
            </a:r>
            <a:r>
              <a:rPr lang="zh-CN" altLang="en-US" dirty="0" smtClean="0"/>
              <a:t>个不同区域的</a:t>
            </a:r>
            <a:r>
              <a:rPr lang="en-US" altLang="zh-CN" dirty="0" smtClean="0"/>
              <a:t>T</a:t>
            </a:r>
            <a:r>
              <a:rPr lang="zh-CN" altLang="en-US" dirty="0" smtClean="0"/>
              <a:t>形成。由此形成的</a:t>
            </a:r>
            <a:r>
              <a:rPr lang="en-US" altLang="zh-CN" dirty="0" smtClean="0"/>
              <a:t>G</a:t>
            </a:r>
            <a:r>
              <a:rPr lang="zh-CN" altLang="en-US" dirty="0" smtClean="0"/>
              <a:t>（</a:t>
            </a:r>
            <a:r>
              <a:rPr lang="en-US" altLang="zh-CN" dirty="0" smtClean="0"/>
              <a:t>Z</a:t>
            </a:r>
            <a:r>
              <a:rPr lang="zh-CN" altLang="en-US" dirty="0" smtClean="0"/>
              <a:t>，</a:t>
            </a:r>
            <a:r>
              <a:rPr lang="en-US" altLang="zh-CN" dirty="0" smtClean="0"/>
              <a:t>T</a:t>
            </a:r>
            <a:r>
              <a:rPr lang="zh-CN" altLang="en-US" dirty="0" smtClean="0"/>
              <a:t>）作为我们协调训练、学习的环境。</a:t>
            </a:r>
            <a:endParaRPr lang="zh-CN" altLang="en-US" dirty="0"/>
          </a:p>
        </p:txBody>
      </p:sp>
      <p:sp>
        <p:nvSpPr>
          <p:cNvPr id="4" name="灯片编号占位符 3"/>
          <p:cNvSpPr>
            <a:spLocks noGrp="1"/>
          </p:cNvSpPr>
          <p:nvPr>
            <p:ph type="sldNum" sz="quarter" idx="10"/>
          </p:nvPr>
        </p:nvSpPr>
        <p:spPr/>
        <p:txBody>
          <a:bodyPr/>
          <a:lstStyle/>
          <a:p>
            <a:fld id="{7615C117-C0D3-478F-A650-DDB9633867FD}" type="slidenum">
              <a:rPr lang="zh-CN" altLang="en-US" smtClean="0"/>
              <a:t>9</a:t>
            </a:fld>
            <a:endParaRPr lang="zh-CN" altLang="en-US"/>
          </a:p>
        </p:txBody>
      </p:sp>
    </p:spTree>
    <p:extLst>
      <p:ext uri="{BB962C8B-B14F-4D97-AF65-F5344CB8AC3E}">
        <p14:creationId xmlns:p14="http://schemas.microsoft.com/office/powerpoint/2010/main" val="6505803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en-US" dirty="0"/>
          </a:p>
        </p:txBody>
      </p:sp>
      <p:sp>
        <p:nvSpPr>
          <p:cNvPr id="4" name="Date Placeholder 3"/>
          <p:cNvSpPr>
            <a:spLocks noGrp="1"/>
          </p:cNvSpPr>
          <p:nvPr>
            <p:ph type="dt" sz="half" idx="10"/>
          </p:nvPr>
        </p:nvSpPr>
        <p:spPr/>
        <p:txBody>
          <a:bodyPr/>
          <a:lstStyle/>
          <a:p>
            <a:fld id="{61B39401-49A5-4516-A68F-54744A6B47CE}" type="datetimeFigureOut">
              <a:rPr lang="zh-CN" altLang="en-US" smtClean="0"/>
              <a:t>2019/7/12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A99A888-F0A6-497F-A203-744BF10280CF}" type="slidenum">
              <a:rPr lang="zh-CN" altLang="en-US" smtClean="0"/>
              <a:t>‹#›</a:t>
            </a:fld>
            <a:endParaRPr lang="zh-CN" altLang="en-US"/>
          </a:p>
        </p:txBody>
      </p:sp>
    </p:spTree>
    <p:extLst>
      <p:ext uri="{BB962C8B-B14F-4D97-AF65-F5344CB8AC3E}">
        <p14:creationId xmlns:p14="http://schemas.microsoft.com/office/powerpoint/2010/main" val="26788811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61B39401-49A5-4516-A68F-54744A6B47CE}" type="datetimeFigureOut">
              <a:rPr lang="zh-CN" altLang="en-US" smtClean="0"/>
              <a:t>2019/7/12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A99A888-F0A6-497F-A203-744BF10280CF}" type="slidenum">
              <a:rPr lang="zh-CN" altLang="en-US" smtClean="0"/>
              <a:t>‹#›</a:t>
            </a:fld>
            <a:endParaRPr lang="zh-CN" altLang="en-US"/>
          </a:p>
        </p:txBody>
      </p:sp>
    </p:spTree>
    <p:extLst>
      <p:ext uri="{BB962C8B-B14F-4D97-AF65-F5344CB8AC3E}">
        <p14:creationId xmlns:p14="http://schemas.microsoft.com/office/powerpoint/2010/main" val="230340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61B39401-49A5-4516-A68F-54744A6B47CE}" type="datetimeFigureOut">
              <a:rPr lang="zh-CN" altLang="en-US" smtClean="0"/>
              <a:t>2019/7/12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A99A888-F0A6-497F-A203-744BF10280CF}" type="slidenum">
              <a:rPr lang="zh-CN" altLang="en-US" smtClean="0"/>
              <a:t>‹#›</a:t>
            </a:fld>
            <a:endParaRPr lang="zh-CN" altLang="en-US"/>
          </a:p>
        </p:txBody>
      </p:sp>
    </p:spTree>
    <p:extLst>
      <p:ext uri="{BB962C8B-B14F-4D97-AF65-F5344CB8AC3E}">
        <p14:creationId xmlns:p14="http://schemas.microsoft.com/office/powerpoint/2010/main" val="36892844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61B39401-49A5-4516-A68F-54744A6B47CE}" type="datetimeFigureOut">
              <a:rPr lang="zh-CN" altLang="en-US" smtClean="0"/>
              <a:t>2019/7/12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A99A888-F0A6-497F-A203-744BF10280CF}" type="slidenum">
              <a:rPr lang="zh-CN" altLang="en-US" smtClean="0"/>
              <a:t>‹#›</a:t>
            </a:fld>
            <a:endParaRPr lang="zh-CN" altLang="en-US"/>
          </a:p>
        </p:txBody>
      </p:sp>
    </p:spTree>
    <p:extLst>
      <p:ext uri="{BB962C8B-B14F-4D97-AF65-F5344CB8AC3E}">
        <p14:creationId xmlns:p14="http://schemas.microsoft.com/office/powerpoint/2010/main" val="3355451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61B39401-49A5-4516-A68F-54744A6B47CE}" type="datetimeFigureOut">
              <a:rPr lang="zh-CN" altLang="en-US" smtClean="0"/>
              <a:t>2019/7/12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A99A888-F0A6-497F-A203-744BF10280CF}" type="slidenum">
              <a:rPr lang="zh-CN" altLang="en-US" smtClean="0"/>
              <a:t>‹#›</a:t>
            </a:fld>
            <a:endParaRPr lang="zh-CN" altLang="en-US"/>
          </a:p>
        </p:txBody>
      </p:sp>
    </p:spTree>
    <p:extLst>
      <p:ext uri="{BB962C8B-B14F-4D97-AF65-F5344CB8AC3E}">
        <p14:creationId xmlns:p14="http://schemas.microsoft.com/office/powerpoint/2010/main" val="23238051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61B39401-49A5-4516-A68F-54744A6B47CE}" type="datetimeFigureOut">
              <a:rPr lang="zh-CN" altLang="en-US" smtClean="0"/>
              <a:t>2019/7/12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A99A888-F0A6-497F-A203-744BF10280CF}" type="slidenum">
              <a:rPr lang="zh-CN" altLang="en-US" smtClean="0"/>
              <a:t>‹#›</a:t>
            </a:fld>
            <a:endParaRPr lang="zh-CN" altLang="en-US"/>
          </a:p>
        </p:txBody>
      </p:sp>
    </p:spTree>
    <p:extLst>
      <p:ext uri="{BB962C8B-B14F-4D97-AF65-F5344CB8AC3E}">
        <p14:creationId xmlns:p14="http://schemas.microsoft.com/office/powerpoint/2010/main" val="1359713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61B39401-49A5-4516-A68F-54744A6B47CE}" type="datetimeFigureOut">
              <a:rPr lang="zh-CN" altLang="en-US" smtClean="0"/>
              <a:t>2019/7/12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4A99A888-F0A6-497F-A203-744BF10280CF}" type="slidenum">
              <a:rPr lang="zh-CN" altLang="en-US" smtClean="0"/>
              <a:t>‹#›</a:t>
            </a:fld>
            <a:endParaRPr lang="zh-CN" altLang="en-US"/>
          </a:p>
        </p:txBody>
      </p:sp>
    </p:spTree>
    <p:extLst>
      <p:ext uri="{BB962C8B-B14F-4D97-AF65-F5344CB8AC3E}">
        <p14:creationId xmlns:p14="http://schemas.microsoft.com/office/powerpoint/2010/main" val="3481975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61B39401-49A5-4516-A68F-54744A6B47CE}" type="datetimeFigureOut">
              <a:rPr lang="zh-CN" altLang="en-US" smtClean="0"/>
              <a:t>2019/7/12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4A99A888-F0A6-497F-A203-744BF10280CF}" type="slidenum">
              <a:rPr lang="zh-CN" altLang="en-US" smtClean="0"/>
              <a:t>‹#›</a:t>
            </a:fld>
            <a:endParaRPr lang="zh-CN" altLang="en-US"/>
          </a:p>
        </p:txBody>
      </p:sp>
    </p:spTree>
    <p:extLst>
      <p:ext uri="{BB962C8B-B14F-4D97-AF65-F5344CB8AC3E}">
        <p14:creationId xmlns:p14="http://schemas.microsoft.com/office/powerpoint/2010/main" val="15860568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B39401-49A5-4516-A68F-54744A6B47CE}" type="datetimeFigureOut">
              <a:rPr lang="zh-CN" altLang="en-US" smtClean="0"/>
              <a:t>2019/7/12</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4A99A888-F0A6-497F-A203-744BF10280CF}" type="slidenum">
              <a:rPr lang="zh-CN" altLang="en-US" smtClean="0"/>
              <a:t>‹#›</a:t>
            </a:fld>
            <a:endParaRPr lang="zh-CN" altLang="en-US"/>
          </a:p>
        </p:txBody>
      </p:sp>
    </p:spTree>
    <p:extLst>
      <p:ext uri="{BB962C8B-B14F-4D97-AF65-F5344CB8AC3E}">
        <p14:creationId xmlns:p14="http://schemas.microsoft.com/office/powerpoint/2010/main" val="1521959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61B39401-49A5-4516-A68F-54744A6B47CE}" type="datetimeFigureOut">
              <a:rPr lang="zh-CN" altLang="en-US" smtClean="0"/>
              <a:t>2019/7/12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A99A888-F0A6-497F-A203-744BF10280CF}" type="slidenum">
              <a:rPr lang="zh-CN" altLang="en-US" smtClean="0"/>
              <a:t>‹#›</a:t>
            </a:fld>
            <a:endParaRPr lang="zh-CN" altLang="en-US"/>
          </a:p>
        </p:txBody>
      </p:sp>
    </p:spTree>
    <p:extLst>
      <p:ext uri="{BB962C8B-B14F-4D97-AF65-F5344CB8AC3E}">
        <p14:creationId xmlns:p14="http://schemas.microsoft.com/office/powerpoint/2010/main" val="16906081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61B39401-49A5-4516-A68F-54744A6B47CE}" type="datetimeFigureOut">
              <a:rPr lang="zh-CN" altLang="en-US" smtClean="0"/>
              <a:t>2019/7/12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A99A888-F0A6-497F-A203-744BF10280CF}" type="slidenum">
              <a:rPr lang="zh-CN" altLang="en-US" smtClean="0"/>
              <a:t>‹#›</a:t>
            </a:fld>
            <a:endParaRPr lang="zh-CN" altLang="en-US"/>
          </a:p>
        </p:txBody>
      </p:sp>
    </p:spTree>
    <p:extLst>
      <p:ext uri="{BB962C8B-B14F-4D97-AF65-F5344CB8AC3E}">
        <p14:creationId xmlns:p14="http://schemas.microsoft.com/office/powerpoint/2010/main" val="15129453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4000" b="-4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B39401-49A5-4516-A68F-54744A6B47CE}" type="datetimeFigureOut">
              <a:rPr lang="zh-CN" altLang="en-US" smtClean="0"/>
              <a:t>2019/7/12</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99A888-F0A6-497F-A203-744BF10280CF}" type="slidenum">
              <a:rPr lang="zh-CN" altLang="en-US" smtClean="0"/>
              <a:t>‹#›</a:t>
            </a:fld>
            <a:endParaRPr lang="zh-CN" altLang="en-US"/>
          </a:p>
        </p:txBody>
      </p:sp>
      <p:sp>
        <p:nvSpPr>
          <p:cNvPr id="7" name="矩形 6"/>
          <p:cNvSpPr/>
          <p:nvPr userDrawn="1"/>
        </p:nvSpPr>
        <p:spPr>
          <a:xfrm>
            <a:off x="0" y="1"/>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 name="矩形 7"/>
          <p:cNvSpPr/>
          <p:nvPr userDrawn="1"/>
        </p:nvSpPr>
        <p:spPr>
          <a:xfrm>
            <a:off x="1" y="6445605"/>
            <a:ext cx="9143999" cy="41909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sp>
        <p:nvSpPr>
          <p:cNvPr id="9" name="矩形 8"/>
          <p:cNvSpPr/>
          <p:nvPr userDrawn="1"/>
        </p:nvSpPr>
        <p:spPr>
          <a:xfrm>
            <a:off x="-1" y="6445605"/>
            <a:ext cx="796835" cy="419094"/>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extLst>
      <p:ext uri="{BB962C8B-B14F-4D97-AF65-F5344CB8AC3E}">
        <p14:creationId xmlns:p14="http://schemas.microsoft.com/office/powerpoint/2010/main" val="23853188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2.png"/><Relationship Id="rId7"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png"/><Relationship Id="rId7" Type="http://schemas.openxmlformats.org/officeDocument/2006/relationships/image" Target="../media/image29.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8.png"/><Relationship Id="rId11" Type="http://schemas.openxmlformats.org/officeDocument/2006/relationships/image" Target="../media/image33.png"/><Relationship Id="rId5" Type="http://schemas.openxmlformats.org/officeDocument/2006/relationships/image" Target="../media/image27.png"/><Relationship Id="rId10" Type="http://schemas.openxmlformats.org/officeDocument/2006/relationships/image" Target="../media/image32.png"/><Relationship Id="rId4" Type="http://schemas.openxmlformats.org/officeDocument/2006/relationships/image" Target="../media/image26.png"/><Relationship Id="rId9" Type="http://schemas.openxmlformats.org/officeDocument/2006/relationships/image" Target="../media/image31.png"/></Relationships>
</file>

<file path=ppt/slides/_rels/slide14.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4.png"/><Relationship Id="rId7" Type="http://schemas.openxmlformats.org/officeDocument/2006/relationships/image" Target="../media/image3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340.png"/><Relationship Id="rId5" Type="http://schemas.openxmlformats.org/officeDocument/2006/relationships/image" Target="../media/image36.png"/><Relationship Id="rId4" Type="http://schemas.openxmlformats.org/officeDocument/2006/relationships/image" Target="../media/image35.png"/></Relationships>
</file>

<file path=ppt/slides/_rels/slide15.xml.rels><?xml version="1.0" encoding="UTF-8" standalone="yes"?>
<Relationships xmlns="http://schemas.openxmlformats.org/package/2006/relationships"><Relationship Id="rId8" Type="http://schemas.openxmlformats.org/officeDocument/2006/relationships/image" Target="../media/image400.png"/><Relationship Id="rId3" Type="http://schemas.openxmlformats.org/officeDocument/2006/relationships/image" Target="../media/image2.png"/><Relationship Id="rId7" Type="http://schemas.openxmlformats.org/officeDocument/2006/relationships/image" Target="../media/image41.png"/><Relationship Id="rId12" Type="http://schemas.openxmlformats.org/officeDocument/2006/relationships/image" Target="../media/image45.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380.png"/><Relationship Id="rId11" Type="http://schemas.openxmlformats.org/officeDocument/2006/relationships/image" Target="../media/image44.png"/><Relationship Id="rId5" Type="http://schemas.openxmlformats.org/officeDocument/2006/relationships/image" Target="../media/image40.png"/><Relationship Id="rId10" Type="http://schemas.openxmlformats.org/officeDocument/2006/relationships/image" Target="../media/image43.png"/><Relationship Id="rId4" Type="http://schemas.openxmlformats.org/officeDocument/2006/relationships/image" Target="../media/image39.png"/><Relationship Id="rId9" Type="http://schemas.openxmlformats.org/officeDocument/2006/relationships/image" Target="../media/image42.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17.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2.png"/><Relationship Id="rId7" Type="http://schemas.openxmlformats.org/officeDocument/2006/relationships/image" Target="../media/image49.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470.png"/><Relationship Id="rId4" Type="http://schemas.openxmlformats.org/officeDocument/2006/relationships/image" Target="../media/image47.png"/><Relationship Id="rId9" Type="http://schemas.openxmlformats.org/officeDocument/2006/relationships/slide" Target="slide26.xml"/></Relationships>
</file>

<file path=ppt/slides/_rels/slide18.xml.rels><?xml version="1.0" encoding="UTF-8" standalone="yes"?>
<Relationships xmlns="http://schemas.openxmlformats.org/package/2006/relationships"><Relationship Id="rId8" Type="http://schemas.openxmlformats.org/officeDocument/2006/relationships/image" Target="../media/image54.png"/><Relationship Id="rId13" Type="http://schemas.openxmlformats.org/officeDocument/2006/relationships/slide" Target="slide26.xml"/><Relationship Id="rId3" Type="http://schemas.openxmlformats.org/officeDocument/2006/relationships/image" Target="../media/image2.png"/><Relationship Id="rId7" Type="http://schemas.openxmlformats.org/officeDocument/2006/relationships/image" Target="../media/image53.png"/><Relationship Id="rId12" Type="http://schemas.openxmlformats.org/officeDocument/2006/relationships/image" Target="../media/image58.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52.png"/><Relationship Id="rId11" Type="http://schemas.openxmlformats.org/officeDocument/2006/relationships/image" Target="../media/image57.png"/><Relationship Id="rId5" Type="http://schemas.openxmlformats.org/officeDocument/2006/relationships/image" Target="../media/image51.png"/><Relationship Id="rId10" Type="http://schemas.openxmlformats.org/officeDocument/2006/relationships/image" Target="../media/image56.png"/><Relationship Id="rId4" Type="http://schemas.openxmlformats.org/officeDocument/2006/relationships/image" Target="../media/image500.png"/><Relationship Id="rId9" Type="http://schemas.openxmlformats.org/officeDocument/2006/relationships/image" Target="../media/image55.png"/></Relationships>
</file>

<file path=ppt/slides/_rels/slide19.xml.rels><?xml version="1.0" encoding="UTF-8" standalone="yes"?>
<Relationships xmlns="http://schemas.openxmlformats.org/package/2006/relationships"><Relationship Id="rId8" Type="http://schemas.openxmlformats.org/officeDocument/2006/relationships/image" Target="../media/image63.png"/><Relationship Id="rId3" Type="http://schemas.openxmlformats.org/officeDocument/2006/relationships/image" Target="../media/image2.png"/><Relationship Id="rId7" Type="http://schemas.openxmlformats.org/officeDocument/2006/relationships/image" Target="../media/image62.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61.png"/><Relationship Id="rId11" Type="http://schemas.openxmlformats.org/officeDocument/2006/relationships/slide" Target="slide26.xml"/><Relationship Id="rId5" Type="http://schemas.openxmlformats.org/officeDocument/2006/relationships/image" Target="../media/image60.png"/><Relationship Id="rId10" Type="http://schemas.openxmlformats.org/officeDocument/2006/relationships/image" Target="../media/image65.png"/><Relationship Id="rId4" Type="http://schemas.openxmlformats.org/officeDocument/2006/relationships/image" Target="../media/image59.png"/><Relationship Id="rId9" Type="http://schemas.openxmlformats.org/officeDocument/2006/relationships/image" Target="../media/image64.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68.png"/><Relationship Id="rId5" Type="http://schemas.openxmlformats.org/officeDocument/2006/relationships/image" Target="../media/image67.png"/><Relationship Id="rId4" Type="http://schemas.openxmlformats.org/officeDocument/2006/relationships/image" Target="../media/image66.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69.png"/><Relationship Id="rId4" Type="http://schemas.openxmlformats.org/officeDocument/2006/relationships/image" Target="../media/image67.jpe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71.png"/><Relationship Id="rId4" Type="http://schemas.openxmlformats.org/officeDocument/2006/relationships/image" Target="../media/image70.png"/></Relationships>
</file>

<file path=ppt/slides/_rels/slide23.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73.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77.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76.png"/><Relationship Id="rId5" Type="http://schemas.openxmlformats.org/officeDocument/2006/relationships/image" Target="../media/image75.png"/><Relationship Id="rId4" Type="http://schemas.openxmlformats.org/officeDocument/2006/relationships/image" Target="../media/image74.png"/></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slide" Target="slide17.xml"/><Relationship Id="rId3" Type="http://schemas.openxmlformats.org/officeDocument/2006/relationships/image" Target="../media/image2.png"/><Relationship Id="rId7" Type="http://schemas.openxmlformats.org/officeDocument/2006/relationships/image" Target="../media/image770.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slide" Target="slide17.xml"/><Relationship Id="rId5" Type="http://schemas.openxmlformats.org/officeDocument/2006/relationships/slide" Target="slide19.xml"/><Relationship Id="rId4" Type="http://schemas.openxmlformats.org/officeDocument/2006/relationships/slide" Target="slide18.xml"/><Relationship Id="rId9" Type="http://schemas.openxmlformats.org/officeDocument/2006/relationships/slide" Target="slide18.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79.png"/><Relationship Id="rId4" Type="http://schemas.openxmlformats.org/officeDocument/2006/relationships/image" Target="../media/image78.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80.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81.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image" Target="../media/image3.jpg"/></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82.pn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83.pn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2036093"/>
            <a:ext cx="9144002" cy="1482961"/>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t> </a:t>
            </a:r>
            <a:endParaRPr lang="zh-CN" altLang="en-US" sz="1350" dirty="0"/>
          </a:p>
        </p:txBody>
      </p:sp>
      <p:pic>
        <p:nvPicPr>
          <p:cNvPr id="13" name="图片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2423" y="486280"/>
            <a:ext cx="1020819" cy="1020819"/>
          </a:xfrm>
          <a:prstGeom prst="rect">
            <a:avLst/>
          </a:prstGeom>
        </p:spPr>
      </p:pic>
      <p:sp>
        <p:nvSpPr>
          <p:cNvPr id="14" name="TextBox 13"/>
          <p:cNvSpPr txBox="1"/>
          <p:nvPr/>
        </p:nvSpPr>
        <p:spPr>
          <a:xfrm>
            <a:off x="1537897" y="688912"/>
            <a:ext cx="2045813" cy="615553"/>
          </a:xfrm>
          <a:prstGeom prst="rect">
            <a:avLst/>
          </a:prstGeom>
          <a:noFill/>
        </p:spPr>
        <p:txBody>
          <a:bodyPr wrap="square">
            <a:spAutoFit/>
          </a:bodyPr>
          <a:lstStyle/>
          <a:p>
            <a:pPr>
              <a:defRPr/>
            </a:pPr>
            <a:r>
              <a:rPr lang="zh-CN" altLang="en-US" sz="2000" b="1" spc="150" dirty="0">
                <a:solidFill>
                  <a:prstClr val="black">
                    <a:lumMod val="75000"/>
                    <a:lumOff val="25000"/>
                  </a:prstClr>
                </a:solidFill>
                <a:latin typeface="黑体" panose="02010609060101010101" pitchFamily="49" charset="-122"/>
                <a:ea typeface="黑体" panose="02010609060101010101" pitchFamily="49" charset="-122"/>
              </a:rPr>
              <a:t> </a:t>
            </a:r>
            <a:r>
              <a:rPr lang="zh-CN" altLang="en-US" sz="2000" b="1" spc="150" dirty="0" smtClean="0">
                <a:solidFill>
                  <a:prstClr val="black">
                    <a:lumMod val="75000"/>
                    <a:lumOff val="25000"/>
                  </a:prstClr>
                </a:solidFill>
                <a:latin typeface="黑体" panose="02010609060101010101" pitchFamily="49" charset="-122"/>
                <a:ea typeface="黑体" panose="02010609060101010101" pitchFamily="49" charset="-122"/>
              </a:rPr>
              <a:t>东南大学</a:t>
            </a:r>
            <a:r>
              <a:rPr lang="en-US" altLang="zh-CN" sz="1400" spc="-38" dirty="0" smtClean="0">
                <a:solidFill>
                  <a:prstClr val="black">
                    <a:lumMod val="75000"/>
                    <a:lumOff val="25000"/>
                  </a:prstClr>
                </a:solidFill>
                <a:latin typeface="Arial" panose="020B0604020202020204" pitchFamily="34" charset="0"/>
                <a:ea typeface="微软雅黑" pitchFamily="34" charset="-122"/>
                <a:cs typeface="Arial" panose="020B0604020202020204" pitchFamily="34" charset="0"/>
              </a:rPr>
              <a:t>Southeast </a:t>
            </a:r>
            <a:r>
              <a:rPr lang="en-US" altLang="zh-CN" sz="1400" spc="-38" dirty="0">
                <a:solidFill>
                  <a:prstClr val="black">
                    <a:lumMod val="75000"/>
                    <a:lumOff val="25000"/>
                  </a:prstClr>
                </a:solidFill>
                <a:latin typeface="Arial" panose="020B0604020202020204" pitchFamily="34" charset="0"/>
                <a:ea typeface="微软雅黑" pitchFamily="34" charset="-122"/>
                <a:cs typeface="Arial" panose="020B0604020202020204" pitchFamily="34" charset="0"/>
              </a:rPr>
              <a:t>University</a:t>
            </a:r>
            <a:endParaRPr lang="zh-CN" altLang="en-US" sz="1400" spc="-38" dirty="0">
              <a:solidFill>
                <a:prstClr val="black">
                  <a:lumMod val="75000"/>
                  <a:lumOff val="25000"/>
                </a:prstClr>
              </a:solidFill>
              <a:latin typeface="Arial" panose="020B0604020202020204" pitchFamily="34" charset="0"/>
              <a:ea typeface="微软雅黑" pitchFamily="34" charset="-122"/>
              <a:cs typeface="Arial" panose="020B0604020202020204" pitchFamily="34" charset="0"/>
            </a:endParaRPr>
          </a:p>
        </p:txBody>
      </p:sp>
      <p:sp>
        <p:nvSpPr>
          <p:cNvPr id="23" name="TextBox 22"/>
          <p:cNvSpPr txBox="1"/>
          <p:nvPr/>
        </p:nvSpPr>
        <p:spPr>
          <a:xfrm>
            <a:off x="80418" y="1999316"/>
            <a:ext cx="8983165" cy="1200329"/>
          </a:xfrm>
          <a:prstGeom prst="rect">
            <a:avLst/>
          </a:prstGeom>
          <a:noFill/>
        </p:spPr>
        <p:txBody>
          <a:bodyPr wrap="none">
            <a:spAutoFit/>
          </a:bodyPr>
          <a:lstStyle/>
          <a:p>
            <a:pPr algn="ctr">
              <a:defRPr/>
            </a:pPr>
            <a:endParaRPr lang="en-US" altLang="zh-CN" sz="2400" b="1" dirty="0" smtClean="0">
              <a:solidFill>
                <a:prstClr val="white"/>
              </a:solidFill>
              <a:effectLst>
                <a:outerShdw blurRad="38100" dist="38100" dir="2700000" algn="tl">
                  <a:srgbClr val="000000">
                    <a:alpha val="43137"/>
                  </a:srgbClr>
                </a:outerShdw>
              </a:effectLst>
              <a:latin typeface="Arial" panose="020B0604020202020204" pitchFamily="34" charset="0"/>
              <a:ea typeface="黑体" panose="02010609060101010101" pitchFamily="49" charset="-122"/>
              <a:cs typeface="Arial" panose="020B0604020202020204" pitchFamily="34" charset="0"/>
            </a:endParaRPr>
          </a:p>
          <a:p>
            <a:pPr algn="ctr">
              <a:defRPr/>
            </a:pPr>
            <a:r>
              <a:rPr lang="en-US" altLang="zh-CN" sz="2400" b="1" dirty="0" err="1" smtClean="0">
                <a:solidFill>
                  <a:prstClr val="white"/>
                </a:solidFill>
                <a:effectLst>
                  <a:outerShdw blurRad="38100" dist="38100" dir="2700000" algn="tl">
                    <a:srgbClr val="000000">
                      <a:alpha val="43137"/>
                    </a:srgbClr>
                  </a:outerShdw>
                </a:effectLst>
                <a:latin typeface="Arial" panose="020B0604020202020204" pitchFamily="34" charset="0"/>
                <a:ea typeface="黑体" panose="02010609060101010101" pitchFamily="49" charset="-122"/>
                <a:cs typeface="Arial" panose="020B0604020202020204" pitchFamily="34" charset="0"/>
              </a:rPr>
              <a:t>Spatio</a:t>
            </a:r>
            <a:r>
              <a:rPr lang="en-US" altLang="zh-CN" sz="2400" b="1" dirty="0" smtClean="0">
                <a:solidFill>
                  <a:prstClr val="white"/>
                </a:solidFill>
                <a:effectLst>
                  <a:outerShdw blurRad="38100" dist="38100" dir="2700000" algn="tl">
                    <a:srgbClr val="000000">
                      <a:alpha val="43137"/>
                    </a:srgbClr>
                  </a:outerShdw>
                </a:effectLst>
                <a:latin typeface="Arial" panose="020B0604020202020204" pitchFamily="34" charset="0"/>
                <a:ea typeface="黑体" panose="02010609060101010101" pitchFamily="49" charset="-122"/>
                <a:cs typeface="Arial" panose="020B0604020202020204" pitchFamily="34" charset="0"/>
              </a:rPr>
              <a:t>-Temporal </a:t>
            </a:r>
            <a:r>
              <a:rPr lang="en-US" altLang="zh-CN" sz="2400" b="1" dirty="0">
                <a:solidFill>
                  <a:prstClr val="white"/>
                </a:solidFill>
                <a:effectLst>
                  <a:outerShdw blurRad="38100" dist="38100" dir="2700000" algn="tl">
                    <a:srgbClr val="000000">
                      <a:alpha val="43137"/>
                    </a:srgbClr>
                  </a:outerShdw>
                </a:effectLst>
                <a:latin typeface="Arial" panose="020B0604020202020204" pitchFamily="34" charset="0"/>
                <a:ea typeface="黑体" panose="02010609060101010101" pitchFamily="49" charset="-122"/>
                <a:cs typeface="Arial" panose="020B0604020202020204" pitchFamily="34" charset="0"/>
              </a:rPr>
              <a:t>Capsule-based Reinforcement </a:t>
            </a:r>
            <a:r>
              <a:rPr lang="en-US" altLang="zh-CN" sz="2400" b="1" dirty="0" smtClean="0">
                <a:solidFill>
                  <a:prstClr val="white"/>
                </a:solidFill>
                <a:effectLst>
                  <a:outerShdw blurRad="38100" dist="38100" dir="2700000" algn="tl">
                    <a:srgbClr val="000000">
                      <a:alpha val="43137"/>
                    </a:srgbClr>
                  </a:outerShdw>
                </a:effectLst>
                <a:latin typeface="Arial" panose="020B0604020202020204" pitchFamily="34" charset="0"/>
                <a:ea typeface="黑体" panose="02010609060101010101" pitchFamily="49" charset="-122"/>
                <a:cs typeface="Arial" panose="020B0604020202020204" pitchFamily="34" charset="0"/>
              </a:rPr>
              <a:t>Learning for</a:t>
            </a:r>
          </a:p>
          <a:p>
            <a:pPr algn="ctr">
              <a:defRPr/>
            </a:pPr>
            <a:r>
              <a:rPr lang="en-US" altLang="zh-CN" sz="2400" b="1" dirty="0" smtClean="0">
                <a:solidFill>
                  <a:prstClr val="white"/>
                </a:solidFill>
                <a:effectLst>
                  <a:outerShdw blurRad="38100" dist="38100" dir="2700000" algn="tl">
                    <a:srgbClr val="000000">
                      <a:alpha val="43137"/>
                    </a:srgbClr>
                  </a:outerShdw>
                </a:effectLst>
                <a:latin typeface="Arial" panose="020B0604020202020204" pitchFamily="34" charset="0"/>
                <a:ea typeface="黑体" panose="02010609060101010101" pitchFamily="49" charset="-122"/>
                <a:cs typeface="Arial" panose="020B0604020202020204" pitchFamily="34" charset="0"/>
              </a:rPr>
              <a:t>Mobility-on-Demand </a:t>
            </a:r>
            <a:r>
              <a:rPr lang="en-US" altLang="zh-CN" sz="2400" b="1" dirty="0">
                <a:solidFill>
                  <a:prstClr val="white"/>
                </a:solidFill>
                <a:effectLst>
                  <a:outerShdw blurRad="38100" dist="38100" dir="2700000" algn="tl">
                    <a:srgbClr val="000000">
                      <a:alpha val="43137"/>
                    </a:srgbClr>
                  </a:outerShdw>
                </a:effectLst>
                <a:latin typeface="Arial" panose="020B0604020202020204" pitchFamily="34" charset="0"/>
                <a:ea typeface="黑体" panose="02010609060101010101" pitchFamily="49" charset="-122"/>
                <a:cs typeface="Arial" panose="020B0604020202020204" pitchFamily="34" charset="0"/>
              </a:rPr>
              <a:t>Network Coordination</a:t>
            </a:r>
            <a:endParaRPr lang="zh-CN" altLang="en-US" sz="2400" b="1" dirty="0">
              <a:solidFill>
                <a:prstClr val="white"/>
              </a:solidFill>
              <a:effectLst>
                <a:outerShdw blurRad="38100" dist="38100" dir="2700000" algn="tl">
                  <a:srgbClr val="000000">
                    <a:alpha val="43137"/>
                  </a:srgbClr>
                </a:outerShdw>
              </a:effectLst>
              <a:latin typeface="Arial" panose="020B0604020202020204" pitchFamily="34" charset="0"/>
              <a:ea typeface="黑体" panose="02010609060101010101" pitchFamily="49" charset="-122"/>
              <a:cs typeface="Arial" panose="020B0604020202020204" pitchFamily="34" charset="0"/>
            </a:endParaRPr>
          </a:p>
        </p:txBody>
      </p:sp>
      <p:sp>
        <p:nvSpPr>
          <p:cNvPr id="31" name="TextBox 30"/>
          <p:cNvSpPr txBox="1"/>
          <p:nvPr/>
        </p:nvSpPr>
        <p:spPr bwMode="auto">
          <a:xfrm>
            <a:off x="4022582" y="4140192"/>
            <a:ext cx="1112805" cy="461665"/>
          </a:xfrm>
          <a:prstGeom prst="rect">
            <a:avLst/>
          </a:prstGeom>
          <a:noFill/>
        </p:spPr>
        <p:txBody>
          <a:bodyPr wrap="none">
            <a:spAutoFit/>
          </a:bodyPr>
          <a:lstStyle/>
          <a:p>
            <a:pPr>
              <a:defRPr/>
            </a:pPr>
            <a:r>
              <a:rPr lang="zh-CN" altLang="en-US" sz="2400" b="1" dirty="0">
                <a:latin typeface="黑体" panose="02010609060101010101" pitchFamily="49" charset="-122"/>
                <a:ea typeface="黑体" panose="02010609060101010101" pitchFamily="49" charset="-122"/>
              </a:rPr>
              <a:t>吴碧伟</a:t>
            </a:r>
          </a:p>
        </p:txBody>
      </p:sp>
      <p:sp>
        <p:nvSpPr>
          <p:cNvPr id="2" name="文本框 1"/>
          <p:cNvSpPr txBox="1"/>
          <p:nvPr/>
        </p:nvSpPr>
        <p:spPr>
          <a:xfrm>
            <a:off x="3739603" y="4761330"/>
            <a:ext cx="1787438" cy="461665"/>
          </a:xfrm>
          <a:prstGeom prst="rect">
            <a:avLst/>
          </a:prstGeom>
          <a:noFill/>
        </p:spPr>
        <p:txBody>
          <a:bodyPr wrap="square" rtlCol="0">
            <a:spAutoFit/>
          </a:bodyPr>
          <a:lstStyle/>
          <a:p>
            <a:r>
              <a:rPr lang="en-US" altLang="zh-CN" sz="2400" dirty="0" smtClean="0">
                <a:latin typeface="Arial" panose="020B0604020202020204" pitchFamily="34" charset="0"/>
                <a:cs typeface="Arial" panose="020B0604020202020204" pitchFamily="34" charset="0"/>
              </a:rPr>
              <a:t>2019.07.12</a:t>
            </a:r>
            <a:endParaRPr lang="zh-CN" alt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028282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600"/>
                                        <p:tgtEl>
                                          <p:spTgt spid="14"/>
                                        </p:tgtEl>
                                      </p:cBhvr>
                                    </p:animEffect>
                                  </p:childTnLst>
                                </p:cTn>
                              </p:par>
                            </p:childTnLst>
                          </p:cTn>
                        </p:par>
                        <p:par>
                          <p:cTn id="8" fill="hold">
                            <p:stCondLst>
                              <p:cond delay="600"/>
                            </p:stCondLst>
                            <p:childTnLst>
                              <p:par>
                                <p:cTn id="9" presetID="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250" fill="hold"/>
                                        <p:tgtEl>
                                          <p:spTgt spid="5"/>
                                        </p:tgtEl>
                                        <p:attrNameLst>
                                          <p:attrName>ppt_x</p:attrName>
                                        </p:attrNameLst>
                                      </p:cBhvr>
                                      <p:tavLst>
                                        <p:tav tm="0">
                                          <p:val>
                                            <p:strVal val="0-#ppt_w/2"/>
                                          </p:val>
                                        </p:tav>
                                        <p:tav tm="100000">
                                          <p:val>
                                            <p:strVal val="#ppt_x"/>
                                          </p:val>
                                        </p:tav>
                                      </p:tavLst>
                                    </p:anim>
                                    <p:anim calcmode="lin" valueType="num">
                                      <p:cBhvr additive="base">
                                        <p:cTn id="12" dur="250" fill="hold"/>
                                        <p:tgtEl>
                                          <p:spTgt spid="5"/>
                                        </p:tgtEl>
                                        <p:attrNameLst>
                                          <p:attrName>ppt_y</p:attrName>
                                        </p:attrNameLst>
                                      </p:cBhvr>
                                      <p:tavLst>
                                        <p:tav tm="0">
                                          <p:val>
                                            <p:strVal val="#ppt_y"/>
                                          </p:val>
                                        </p:tav>
                                        <p:tav tm="100000">
                                          <p:val>
                                            <p:strVal val="#ppt_y"/>
                                          </p:val>
                                        </p:tav>
                                      </p:tavLst>
                                    </p:anim>
                                  </p:childTnLst>
                                </p:cTn>
                              </p:par>
                            </p:childTnLst>
                          </p:cTn>
                        </p:par>
                        <p:par>
                          <p:cTn id="13" fill="hold">
                            <p:stCondLst>
                              <p:cond delay="850"/>
                            </p:stCondLst>
                            <p:childTnLst>
                              <p:par>
                                <p:cTn id="14" presetID="2" presetClass="entr" presetSubtype="9" fill="hold" grpId="0" nodeType="afterEffect">
                                  <p:stCondLst>
                                    <p:cond delay="0"/>
                                  </p:stCondLst>
                                  <p:childTnLst>
                                    <p:set>
                                      <p:cBhvr>
                                        <p:cTn id="15" dur="1" fill="hold">
                                          <p:stCondLst>
                                            <p:cond delay="0"/>
                                          </p:stCondLst>
                                        </p:cTn>
                                        <p:tgtEl>
                                          <p:spTgt spid="23"/>
                                        </p:tgtEl>
                                        <p:attrNameLst>
                                          <p:attrName>style.visibility</p:attrName>
                                        </p:attrNameLst>
                                      </p:cBhvr>
                                      <p:to>
                                        <p:strVal val="visible"/>
                                      </p:to>
                                    </p:set>
                                    <p:anim calcmode="lin" valueType="num">
                                      <p:cBhvr additive="base">
                                        <p:cTn id="16" dur="500" fill="hold"/>
                                        <p:tgtEl>
                                          <p:spTgt spid="23"/>
                                        </p:tgtEl>
                                        <p:attrNameLst>
                                          <p:attrName>ppt_x</p:attrName>
                                        </p:attrNameLst>
                                      </p:cBhvr>
                                      <p:tavLst>
                                        <p:tav tm="0">
                                          <p:val>
                                            <p:strVal val="0-#ppt_w/2"/>
                                          </p:val>
                                        </p:tav>
                                        <p:tav tm="100000">
                                          <p:val>
                                            <p:strVal val="#ppt_x"/>
                                          </p:val>
                                        </p:tav>
                                      </p:tavLst>
                                    </p:anim>
                                    <p:anim calcmode="lin" valueType="num">
                                      <p:cBhvr additive="base">
                                        <p:cTn id="17" dur="500" fill="hold"/>
                                        <p:tgtEl>
                                          <p:spTgt spid="23"/>
                                        </p:tgtEl>
                                        <p:attrNameLst>
                                          <p:attrName>ppt_y</p:attrName>
                                        </p:attrNameLst>
                                      </p:cBhvr>
                                      <p:tavLst>
                                        <p:tav tm="0">
                                          <p:val>
                                            <p:strVal val="0-#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31"/>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4" grpId="0"/>
      <p:bldP spid="23" grpId="0"/>
      <p:bldP spid="31" grpId="0"/>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9144574" cy="89592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01892" y="115412"/>
            <a:ext cx="674253" cy="674253"/>
          </a:xfrm>
          <a:prstGeom prst="rect">
            <a:avLst/>
          </a:prstGeom>
        </p:spPr>
      </p:pic>
      <p:cxnSp>
        <p:nvCxnSpPr>
          <p:cNvPr id="7" name="直接连接符 19"/>
          <p:cNvCxnSpPr>
            <a:cxnSpLocks/>
          </p:cNvCxnSpPr>
          <p:nvPr/>
        </p:nvCxnSpPr>
        <p:spPr bwMode="auto">
          <a:xfrm flipH="1">
            <a:off x="440027" y="-25400"/>
            <a:ext cx="1587" cy="841375"/>
          </a:xfrm>
          <a:prstGeom prst="line">
            <a:avLst/>
          </a:prstGeom>
          <a:noFill/>
          <a:ln w="28575" algn="ctr">
            <a:solidFill>
              <a:schemeClr val="bg2"/>
            </a:solidFill>
            <a:round/>
            <a:headEnd/>
            <a:tailEnd/>
          </a:ln>
          <a:extLst>
            <a:ext uri="{909E8E84-426E-40DD-AFC4-6F175D3DCCD1}">
              <a14:hiddenFill xmlns:a14="http://schemas.microsoft.com/office/drawing/2010/main">
                <a:noFill/>
              </a14:hiddenFill>
            </a:ext>
          </a:extLst>
        </p:spPr>
      </p:cxnSp>
      <p:cxnSp>
        <p:nvCxnSpPr>
          <p:cNvPr id="8" name="直接连接符 20"/>
          <p:cNvCxnSpPr>
            <a:cxnSpLocks/>
          </p:cNvCxnSpPr>
          <p:nvPr/>
        </p:nvCxnSpPr>
        <p:spPr bwMode="auto">
          <a:xfrm flipH="1">
            <a:off x="511175" y="-26988"/>
            <a:ext cx="1588" cy="554038"/>
          </a:xfrm>
          <a:prstGeom prst="line">
            <a:avLst/>
          </a:prstGeom>
          <a:noFill/>
          <a:ln w="28575" algn="ctr">
            <a:solidFill>
              <a:schemeClr val="bg2"/>
            </a:solidFill>
            <a:round/>
            <a:headEnd/>
            <a:tailEnd/>
          </a:ln>
          <a:extLst>
            <a:ext uri="{909E8E84-426E-40DD-AFC4-6F175D3DCCD1}">
              <a14:hiddenFill xmlns:a14="http://schemas.microsoft.com/office/drawing/2010/main">
                <a:noFill/>
              </a14:hiddenFill>
            </a:ext>
          </a:extLst>
        </p:spPr>
      </p:cxnSp>
      <p:cxnSp>
        <p:nvCxnSpPr>
          <p:cNvPr id="9" name="直接连接符 30"/>
          <p:cNvCxnSpPr>
            <a:cxnSpLocks/>
          </p:cNvCxnSpPr>
          <p:nvPr/>
        </p:nvCxnSpPr>
        <p:spPr bwMode="auto">
          <a:xfrm>
            <a:off x="585499" y="-26988"/>
            <a:ext cx="0" cy="298451"/>
          </a:xfrm>
          <a:prstGeom prst="line">
            <a:avLst/>
          </a:prstGeom>
          <a:noFill/>
          <a:ln w="28575" algn="ctr">
            <a:solidFill>
              <a:schemeClr val="bg2"/>
            </a:solidFill>
            <a:round/>
            <a:headEnd/>
            <a:tailEnd/>
          </a:ln>
          <a:extLst>
            <a:ext uri="{909E8E84-426E-40DD-AFC4-6F175D3DCCD1}">
              <a14:hiddenFill xmlns:a14="http://schemas.microsoft.com/office/drawing/2010/main">
                <a:noFill/>
              </a14:hiddenFill>
            </a:ext>
          </a:extLst>
        </p:spPr>
      </p:cxnSp>
      <p:sp>
        <p:nvSpPr>
          <p:cNvPr id="10" name="文本框 9"/>
          <p:cNvSpPr txBox="1"/>
          <p:nvPr/>
        </p:nvSpPr>
        <p:spPr>
          <a:xfrm>
            <a:off x="881640" y="72121"/>
            <a:ext cx="4198359" cy="646331"/>
          </a:xfrm>
          <a:prstGeom prst="rect">
            <a:avLst/>
          </a:prstGeom>
          <a:noFill/>
        </p:spPr>
        <p:txBody>
          <a:bodyPr wrap="square" rtlCol="0">
            <a:spAutoFit/>
          </a:bodyPr>
          <a:lstStyle/>
          <a:p>
            <a:r>
              <a:rPr lang="zh-CN" altLang="en-US" sz="3600" dirty="0" smtClean="0">
                <a:solidFill>
                  <a:schemeClr val="bg1"/>
                </a:solidFill>
                <a:latin typeface="黑体" panose="02010609060101010101" pitchFamily="49" charset="-122"/>
                <a:ea typeface="黑体" panose="02010609060101010101" pitchFamily="49" charset="-122"/>
              </a:rPr>
              <a:t>问题定义前置工作</a:t>
            </a:r>
            <a:endParaRPr lang="zh-CN" altLang="en-US" sz="3200" dirty="0">
              <a:solidFill>
                <a:schemeClr val="bg1"/>
              </a:solidFill>
              <a:latin typeface="黑体" panose="02010609060101010101" pitchFamily="49" charset="-122"/>
              <a:ea typeface="黑体" panose="02010609060101010101" pitchFamily="49" charset="-122"/>
            </a:endParaRPr>
          </a:p>
        </p:txBody>
      </p:sp>
      <p:sp>
        <p:nvSpPr>
          <p:cNvPr id="11" name="文本框 10"/>
          <p:cNvSpPr txBox="1"/>
          <p:nvPr/>
        </p:nvSpPr>
        <p:spPr>
          <a:xfrm>
            <a:off x="683488" y="1310540"/>
            <a:ext cx="5090160" cy="400110"/>
          </a:xfrm>
          <a:prstGeom prst="rect">
            <a:avLst/>
          </a:prstGeom>
          <a:noFill/>
        </p:spPr>
        <p:txBody>
          <a:bodyPr wrap="square" rtlCol="0">
            <a:spAutoFit/>
          </a:bodyPr>
          <a:lstStyle/>
          <a:p>
            <a:pPr marL="285750" indent="-285750">
              <a:buFont typeface="Wingdings" panose="05000000000000000000" pitchFamily="2" charset="2"/>
              <a:buChar char="n"/>
            </a:pPr>
            <a:r>
              <a:rPr lang="zh-CN" altLang="en-US" sz="2000" dirty="0">
                <a:latin typeface="黑体" panose="02010609060101010101" pitchFamily="49" charset="-122"/>
                <a:ea typeface="黑体" panose="02010609060101010101" pitchFamily="49" charset="-122"/>
              </a:rPr>
              <a:t>时域的</a:t>
            </a:r>
            <a:r>
              <a:rPr lang="zh-CN" altLang="en-US" sz="2000" dirty="0" smtClean="0">
                <a:latin typeface="黑体" panose="02010609060101010101" pitchFamily="49" charset="-122"/>
                <a:ea typeface="黑体" panose="02010609060101010101" pitchFamily="49" charset="-122"/>
              </a:rPr>
              <a:t>离散化（为强化学习准备条件）</a:t>
            </a:r>
            <a:endParaRPr lang="zh-CN" altLang="en-US" sz="2000" dirty="0">
              <a:latin typeface="黑体" panose="02010609060101010101" pitchFamily="49" charset="-122"/>
              <a:ea typeface="黑体" panose="02010609060101010101" pitchFamily="49" charset="-122"/>
            </a:endParaRPr>
          </a:p>
        </p:txBody>
      </p:sp>
      <mc:AlternateContent xmlns:mc="http://schemas.openxmlformats.org/markup-compatibility/2006" xmlns:a14="http://schemas.microsoft.com/office/drawing/2010/main">
        <mc:Choice Requires="a14">
          <p:sp>
            <p:nvSpPr>
              <p:cNvPr id="12" name="文本框 11"/>
              <p:cNvSpPr txBox="1"/>
              <p:nvPr/>
            </p:nvSpPr>
            <p:spPr>
              <a:xfrm>
                <a:off x="922281" y="1888125"/>
                <a:ext cx="7693399" cy="1520160"/>
              </a:xfrm>
              <a:prstGeom prst="rect">
                <a:avLst/>
              </a:prstGeom>
              <a:noFill/>
            </p:spPr>
            <p:txBody>
              <a:bodyPr wrap="square" rtlCol="0">
                <a:spAutoFit/>
              </a:bodyPr>
              <a:lstStyle/>
              <a:p>
                <a:pPr marL="285750" indent="-285750">
                  <a:buFont typeface="Wingdings" panose="05000000000000000000" pitchFamily="2" charset="2"/>
                  <a:buChar char="l"/>
                </a:pPr>
                <a:r>
                  <a:rPr lang="zh-CN" altLang="en-US" dirty="0" smtClean="0">
                    <a:latin typeface="黑体" panose="02010609060101010101" pitchFamily="49" charset="-122"/>
                    <a:ea typeface="黑体" panose="02010609060101010101" pitchFamily="49" charset="-122"/>
                  </a:rPr>
                  <a:t>将行驶记录</a:t>
                </a:r>
                <a14:m>
                  <m:oMath xmlns:m="http://schemas.openxmlformats.org/officeDocument/2006/math">
                    <m:r>
                      <a:rPr lang="en-US" altLang="zh-CN" i="1" dirty="0" smtClean="0">
                        <a:latin typeface="Cambria Math" panose="02040503050406030204" pitchFamily="18" charset="0"/>
                        <a:ea typeface="黑体" panose="02010609060101010101" pitchFamily="49" charset="-122"/>
                      </a:rPr>
                      <m:t>𝑇</m:t>
                    </m:r>
                  </m:oMath>
                </a14:m>
                <a:r>
                  <a:rPr lang="zh-CN" altLang="en-US" dirty="0" smtClean="0">
                    <a:latin typeface="黑体" panose="02010609060101010101" pitchFamily="49" charset="-122"/>
                    <a:ea typeface="黑体" panose="02010609060101010101" pitchFamily="49" charset="-122"/>
                  </a:rPr>
                  <a:t>切</a:t>
                </a:r>
                <a:r>
                  <a:rPr lang="zh-CN" altLang="en-US" dirty="0">
                    <a:latin typeface="黑体" panose="02010609060101010101" pitchFamily="49" charset="-122"/>
                    <a:ea typeface="黑体" panose="02010609060101010101" pitchFamily="49" charset="-122"/>
                  </a:rPr>
                  <a:t>成</a:t>
                </a:r>
                <a14:m>
                  <m:oMath xmlns:m="http://schemas.openxmlformats.org/officeDocument/2006/math">
                    <m:sSub>
                      <m:sSubPr>
                        <m:ctrlPr>
                          <a:rPr lang="en-US" altLang="zh-CN" i="1" dirty="0" smtClean="0">
                            <a:latin typeface="Cambria Math" panose="02040503050406030204" pitchFamily="18" charset="0"/>
                          </a:rPr>
                        </m:ctrlPr>
                      </m:sSubPr>
                      <m:e>
                        <m:r>
                          <a:rPr lang="en-US" altLang="zh-CN" i="1" dirty="0">
                            <a:latin typeface="Cambria Math" panose="02040503050406030204" pitchFamily="18" charset="0"/>
                          </a:rPr>
                          <m:t>𝑁</m:t>
                        </m:r>
                      </m:e>
                      <m:sub>
                        <m:r>
                          <a:rPr lang="en-US" altLang="zh-CN" i="1" dirty="0">
                            <a:latin typeface="Cambria Math" panose="02040503050406030204" pitchFamily="18" charset="0"/>
                          </a:rPr>
                          <m:t>𝑒𝑝𝑖</m:t>
                        </m:r>
                      </m:sub>
                    </m:sSub>
                  </m:oMath>
                </a14:m>
                <a:r>
                  <a:rPr lang="zh-CN" altLang="en-US" dirty="0" smtClean="0">
                    <a:latin typeface="黑体" panose="02010609060101010101" pitchFamily="49" charset="-122"/>
                    <a:ea typeface="黑体" panose="02010609060101010101" pitchFamily="49" charset="-122"/>
                  </a:rPr>
                  <a:t>个相同时长的</a:t>
                </a:r>
                <a:r>
                  <a:rPr lang="zh-CN" altLang="en-US" dirty="0">
                    <a:latin typeface="黑体" panose="02010609060101010101" pitchFamily="49" charset="-122"/>
                    <a:ea typeface="黑体" panose="02010609060101010101" pitchFamily="49" charset="-122"/>
                  </a:rPr>
                  <a:t>非</a:t>
                </a:r>
                <a:r>
                  <a:rPr lang="zh-CN" altLang="en-US" dirty="0" smtClean="0">
                    <a:latin typeface="黑体" panose="02010609060101010101" pitchFamily="49" charset="-122"/>
                    <a:ea typeface="黑体" panose="02010609060101010101" pitchFamily="49" charset="-122"/>
                  </a:rPr>
                  <a:t>重叠行驶块，每一个块对应强化学习的一个行驶回合。</a:t>
                </a:r>
                <a:endParaRPr lang="en-US" altLang="zh-CN" dirty="0" smtClean="0">
                  <a:latin typeface="黑体" panose="02010609060101010101" pitchFamily="49" charset="-122"/>
                  <a:ea typeface="黑体" panose="02010609060101010101" pitchFamily="49" charset="-122"/>
                </a:endParaRPr>
              </a:p>
              <a:p>
                <a:pPr marL="285750" indent="-285750">
                  <a:buFont typeface="Wingdings" panose="05000000000000000000" pitchFamily="2" charset="2"/>
                  <a:buChar char="l"/>
                </a:pPr>
                <a:r>
                  <a:rPr lang="zh-CN" altLang="en-US" dirty="0" smtClean="0">
                    <a:latin typeface="黑体" panose="02010609060101010101" pitchFamily="49" charset="-122"/>
                    <a:ea typeface="黑体" panose="02010609060101010101" pitchFamily="49" charset="-122"/>
                  </a:rPr>
                  <a:t>每个块是</a:t>
                </a:r>
                <a:r>
                  <a:rPr lang="zh-CN" altLang="en-US" dirty="0">
                    <a:latin typeface="黑体" panose="02010609060101010101" pitchFamily="49" charset="-122"/>
                    <a:ea typeface="黑体" panose="02010609060101010101" pitchFamily="49" charset="-122"/>
                  </a:rPr>
                  <a:t>一天内</a:t>
                </a:r>
                <a:r>
                  <a:rPr lang="zh-CN" altLang="en-US" dirty="0" smtClean="0">
                    <a:latin typeface="黑体" panose="02010609060101010101" pitchFamily="49" charset="-122"/>
                    <a:ea typeface="黑体" panose="02010609060101010101" pitchFamily="49" charset="-122"/>
                  </a:rPr>
                  <a:t>的某个时间</a:t>
                </a:r>
                <a:r>
                  <a:rPr lang="zh-CN" altLang="en-US" dirty="0">
                    <a:latin typeface="黑体" panose="02010609060101010101" pitchFamily="49" charset="-122"/>
                    <a:ea typeface="黑体" panose="02010609060101010101" pitchFamily="49" charset="-122"/>
                  </a:rPr>
                  <a:t>段，在此期间</a:t>
                </a:r>
                <a:r>
                  <a:rPr lang="en-US" altLang="zh-CN" dirty="0" smtClean="0">
                    <a:latin typeface="Arial" panose="020B0604020202020204" pitchFamily="34" charset="0"/>
                    <a:ea typeface="黑体" panose="02010609060101010101" pitchFamily="49" charset="-122"/>
                    <a:cs typeface="Arial" panose="020B0604020202020204" pitchFamily="34" charset="0"/>
                  </a:rPr>
                  <a:t>MOD</a:t>
                </a:r>
                <a:r>
                  <a:rPr lang="zh-CN" altLang="en-US" dirty="0" smtClean="0">
                    <a:latin typeface="Arial" panose="020B0604020202020204" pitchFamily="34" charset="0"/>
                    <a:ea typeface="黑体" panose="02010609060101010101" pitchFamily="49" charset="-122"/>
                    <a:cs typeface="Arial" panose="020B0604020202020204" pitchFamily="34" charset="0"/>
                  </a:rPr>
                  <a:t>服务</a:t>
                </a:r>
                <a:r>
                  <a:rPr lang="zh-CN" altLang="en-US" dirty="0" smtClean="0">
                    <a:latin typeface="黑体" panose="02010609060101010101" pitchFamily="49" charset="-122"/>
                    <a:ea typeface="黑体" panose="02010609060101010101" pitchFamily="49" charset="-122"/>
                  </a:rPr>
                  <a:t>平台需要最大化收益。</a:t>
                </a:r>
                <a:endParaRPr lang="en-US" altLang="zh-CN" dirty="0" smtClean="0">
                  <a:latin typeface="黑体" panose="02010609060101010101" pitchFamily="49" charset="-122"/>
                  <a:ea typeface="黑体" panose="02010609060101010101" pitchFamily="49" charset="-122"/>
                </a:endParaRPr>
              </a:p>
              <a:p>
                <a:pPr marL="285750" indent="-285750">
                  <a:buFont typeface="Wingdings" panose="05000000000000000000" pitchFamily="2" charset="2"/>
                  <a:buChar char="l"/>
                </a:pPr>
                <a:r>
                  <a:rPr lang="zh-CN" altLang="en-US" dirty="0" smtClean="0">
                    <a:latin typeface="黑体" panose="02010609060101010101" pitchFamily="49" charset="-122"/>
                    <a:ea typeface="黑体" panose="02010609060101010101" pitchFamily="49" charset="-122"/>
                  </a:rPr>
                  <a:t>每个行驶块都被离散化为</a:t>
                </a:r>
                <a14:m>
                  <m:oMath xmlns:m="http://schemas.openxmlformats.org/officeDocument/2006/math">
                    <m:r>
                      <a:rPr lang="en-US" altLang="zh-CN" b="0" i="1" dirty="0" smtClean="0">
                        <a:latin typeface="Cambria Math" panose="02040503050406030204" pitchFamily="18" charset="0"/>
                        <a:ea typeface="黑体" panose="02010609060101010101" pitchFamily="49" charset="-122"/>
                      </a:rPr>
                      <m:t>𝑛</m:t>
                    </m:r>
                  </m:oMath>
                </a14:m>
                <a:r>
                  <a:rPr lang="zh-CN" altLang="en-US" dirty="0" smtClean="0">
                    <a:latin typeface="黑体" panose="02010609060101010101" pitchFamily="49" charset="-122"/>
                    <a:ea typeface="黑体" panose="02010609060101010101" pitchFamily="49" charset="-122"/>
                  </a:rPr>
                  <a:t>个相等的时间间隔（本文是</a:t>
                </a:r>
                <a:r>
                  <a:rPr lang="en-US" altLang="zh-CN" dirty="0" smtClean="0">
                    <a:latin typeface="Arial" panose="020B0604020202020204" pitchFamily="34" charset="0"/>
                    <a:ea typeface="黑体" panose="02010609060101010101" pitchFamily="49" charset="-122"/>
                    <a:cs typeface="Arial" panose="020B0604020202020204" pitchFamily="34" charset="0"/>
                  </a:rPr>
                  <a:t>30</a:t>
                </a:r>
                <a:r>
                  <a:rPr lang="zh-CN" altLang="en-US" dirty="0" smtClean="0">
                    <a:latin typeface="黑体" panose="02010609060101010101" pitchFamily="49" charset="-122"/>
                    <a:ea typeface="黑体" panose="02010609060101010101" pitchFamily="49" charset="-122"/>
                  </a:rPr>
                  <a:t>分钟），每个间隔</a:t>
                </a:r>
                <a14:m>
                  <m:oMath xmlns:m="http://schemas.openxmlformats.org/officeDocument/2006/math">
                    <m:r>
                      <a:rPr lang="en-US" altLang="zh-CN" i="1" dirty="0" smtClean="0">
                        <a:latin typeface="Cambria Math" panose="02040503050406030204" pitchFamily="18" charset="0"/>
                        <a:ea typeface="黑体" panose="02010609060101010101" pitchFamily="49" charset="-122"/>
                      </a:rPr>
                      <m:t>𝑘</m:t>
                    </m:r>
                  </m:oMath>
                </a14:m>
                <a:r>
                  <a:rPr lang="zh-CN" altLang="en-US" dirty="0" smtClean="0">
                    <a:latin typeface="黑体" panose="02010609060101010101" pitchFamily="49" charset="-122"/>
                    <a:ea typeface="黑体" panose="02010609060101010101" pitchFamily="49" charset="-122"/>
                  </a:rPr>
                  <a:t>对应一个学习歩骤。</a:t>
                </a:r>
                <a:endParaRPr lang="zh-CN" altLang="en-US" dirty="0">
                  <a:latin typeface="黑体" panose="02010609060101010101" pitchFamily="49" charset="-122"/>
                  <a:ea typeface="黑体" panose="02010609060101010101" pitchFamily="49" charset="-122"/>
                </a:endParaRPr>
              </a:p>
            </p:txBody>
          </p:sp>
        </mc:Choice>
        <mc:Fallback xmlns="">
          <p:sp>
            <p:nvSpPr>
              <p:cNvPr id="12" name="文本框 11"/>
              <p:cNvSpPr txBox="1">
                <a:spLocks noRot="1" noChangeAspect="1" noMove="1" noResize="1" noEditPoints="1" noAdjustHandles="1" noChangeArrowheads="1" noChangeShapeType="1" noTextEdit="1"/>
              </p:cNvSpPr>
              <p:nvPr/>
            </p:nvSpPr>
            <p:spPr>
              <a:xfrm>
                <a:off x="922281" y="1888125"/>
                <a:ext cx="7693399" cy="1520160"/>
              </a:xfrm>
              <a:prstGeom prst="rect">
                <a:avLst/>
              </a:prstGeom>
              <a:blipFill>
                <a:blip r:embed="rId4"/>
                <a:stretch>
                  <a:fillRect l="-475" t="-3614" r="-2853" b="-361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3" name="表格 2"/>
              <p:cNvGraphicFramePr>
                <a:graphicFrameLocks noGrp="1"/>
              </p:cNvGraphicFramePr>
              <p:nvPr>
                <p:extLst>
                  <p:ext uri="{D42A27DB-BD31-4B8C-83A1-F6EECF244321}">
                    <p14:modId xmlns:p14="http://schemas.microsoft.com/office/powerpoint/2010/main" val="1987136610"/>
                  </p:ext>
                </p:extLst>
              </p:nvPr>
            </p:nvGraphicFramePr>
            <p:xfrm>
              <a:off x="1002730" y="3675182"/>
              <a:ext cx="7345680" cy="370840"/>
            </p:xfrm>
            <a:graphic>
              <a:graphicData uri="http://schemas.openxmlformats.org/drawingml/2006/table">
                <a:tbl>
                  <a:tblPr firstRow="1" bandRow="1">
                    <a:tableStyleId>{5C22544A-7EE6-4342-B048-85BDC9FD1C3A}</a:tableStyleId>
                  </a:tblPr>
                  <a:tblGrid>
                    <a:gridCol w="459105">
                      <a:extLst>
                        <a:ext uri="{9D8B030D-6E8A-4147-A177-3AD203B41FA5}">
                          <a16:colId xmlns:a16="http://schemas.microsoft.com/office/drawing/2014/main" val="2241382559"/>
                        </a:ext>
                      </a:extLst>
                    </a:gridCol>
                    <a:gridCol w="459105">
                      <a:extLst>
                        <a:ext uri="{9D8B030D-6E8A-4147-A177-3AD203B41FA5}">
                          <a16:colId xmlns:a16="http://schemas.microsoft.com/office/drawing/2014/main" val="4141066012"/>
                        </a:ext>
                      </a:extLst>
                    </a:gridCol>
                    <a:gridCol w="459105">
                      <a:extLst>
                        <a:ext uri="{9D8B030D-6E8A-4147-A177-3AD203B41FA5}">
                          <a16:colId xmlns:a16="http://schemas.microsoft.com/office/drawing/2014/main" val="2109607250"/>
                        </a:ext>
                      </a:extLst>
                    </a:gridCol>
                    <a:gridCol w="459105">
                      <a:extLst>
                        <a:ext uri="{9D8B030D-6E8A-4147-A177-3AD203B41FA5}">
                          <a16:colId xmlns:a16="http://schemas.microsoft.com/office/drawing/2014/main" val="2674019405"/>
                        </a:ext>
                      </a:extLst>
                    </a:gridCol>
                    <a:gridCol w="459105">
                      <a:extLst>
                        <a:ext uri="{9D8B030D-6E8A-4147-A177-3AD203B41FA5}">
                          <a16:colId xmlns:a16="http://schemas.microsoft.com/office/drawing/2014/main" val="2541128363"/>
                        </a:ext>
                      </a:extLst>
                    </a:gridCol>
                    <a:gridCol w="459105">
                      <a:extLst>
                        <a:ext uri="{9D8B030D-6E8A-4147-A177-3AD203B41FA5}">
                          <a16:colId xmlns:a16="http://schemas.microsoft.com/office/drawing/2014/main" val="4189515201"/>
                        </a:ext>
                      </a:extLst>
                    </a:gridCol>
                    <a:gridCol w="459105">
                      <a:extLst>
                        <a:ext uri="{9D8B030D-6E8A-4147-A177-3AD203B41FA5}">
                          <a16:colId xmlns:a16="http://schemas.microsoft.com/office/drawing/2014/main" val="456911726"/>
                        </a:ext>
                      </a:extLst>
                    </a:gridCol>
                    <a:gridCol w="459105">
                      <a:extLst>
                        <a:ext uri="{9D8B030D-6E8A-4147-A177-3AD203B41FA5}">
                          <a16:colId xmlns:a16="http://schemas.microsoft.com/office/drawing/2014/main" val="1729772433"/>
                        </a:ext>
                      </a:extLst>
                    </a:gridCol>
                    <a:gridCol w="459105">
                      <a:extLst>
                        <a:ext uri="{9D8B030D-6E8A-4147-A177-3AD203B41FA5}">
                          <a16:colId xmlns:a16="http://schemas.microsoft.com/office/drawing/2014/main" val="475351720"/>
                        </a:ext>
                      </a:extLst>
                    </a:gridCol>
                    <a:gridCol w="459105">
                      <a:extLst>
                        <a:ext uri="{9D8B030D-6E8A-4147-A177-3AD203B41FA5}">
                          <a16:colId xmlns:a16="http://schemas.microsoft.com/office/drawing/2014/main" val="3203769947"/>
                        </a:ext>
                      </a:extLst>
                    </a:gridCol>
                    <a:gridCol w="459105">
                      <a:extLst>
                        <a:ext uri="{9D8B030D-6E8A-4147-A177-3AD203B41FA5}">
                          <a16:colId xmlns:a16="http://schemas.microsoft.com/office/drawing/2014/main" val="2769371698"/>
                        </a:ext>
                      </a:extLst>
                    </a:gridCol>
                    <a:gridCol w="459105">
                      <a:extLst>
                        <a:ext uri="{9D8B030D-6E8A-4147-A177-3AD203B41FA5}">
                          <a16:colId xmlns:a16="http://schemas.microsoft.com/office/drawing/2014/main" val="1119757332"/>
                        </a:ext>
                      </a:extLst>
                    </a:gridCol>
                    <a:gridCol w="459105">
                      <a:extLst>
                        <a:ext uri="{9D8B030D-6E8A-4147-A177-3AD203B41FA5}">
                          <a16:colId xmlns:a16="http://schemas.microsoft.com/office/drawing/2014/main" val="2988134952"/>
                        </a:ext>
                      </a:extLst>
                    </a:gridCol>
                    <a:gridCol w="459105">
                      <a:extLst>
                        <a:ext uri="{9D8B030D-6E8A-4147-A177-3AD203B41FA5}">
                          <a16:colId xmlns:a16="http://schemas.microsoft.com/office/drawing/2014/main" val="84800283"/>
                        </a:ext>
                      </a:extLst>
                    </a:gridCol>
                    <a:gridCol w="459105">
                      <a:extLst>
                        <a:ext uri="{9D8B030D-6E8A-4147-A177-3AD203B41FA5}">
                          <a16:colId xmlns:a16="http://schemas.microsoft.com/office/drawing/2014/main" val="2563525977"/>
                        </a:ext>
                      </a:extLst>
                    </a:gridCol>
                    <a:gridCol w="459105">
                      <a:extLst>
                        <a:ext uri="{9D8B030D-6E8A-4147-A177-3AD203B41FA5}">
                          <a16:colId xmlns:a16="http://schemas.microsoft.com/office/drawing/2014/main" val="209151584"/>
                        </a:ext>
                      </a:extLst>
                    </a:gridCol>
                  </a:tblGrid>
                  <a:tr h="370840">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chemeClr val="tx1"/>
                                        </a:solidFill>
                                        <a:latin typeface="Cambria Math" panose="02040503050406030204" pitchFamily="18" charset="0"/>
                                      </a:rPr>
                                    </m:ctrlPr>
                                  </m:sSubPr>
                                  <m:e>
                                    <m:r>
                                      <a:rPr lang="en-US" altLang="zh-CN" b="1" i="1" smtClean="0">
                                        <a:solidFill>
                                          <a:schemeClr val="tx1"/>
                                        </a:solidFill>
                                        <a:latin typeface="Cambria Math" panose="02040503050406030204" pitchFamily="18" charset="0"/>
                                      </a:rPr>
                                      <m:t>𝒌</m:t>
                                    </m:r>
                                  </m:e>
                                  <m:sub>
                                    <m:r>
                                      <a:rPr lang="en-US" altLang="zh-CN" b="1" i="1" smtClean="0">
                                        <a:solidFill>
                                          <a:schemeClr val="tx1"/>
                                        </a:solidFill>
                                        <a:latin typeface="Cambria Math" panose="02040503050406030204" pitchFamily="18" charset="0"/>
                                      </a:rPr>
                                      <m:t>𝟏</m:t>
                                    </m:r>
                                  </m:sub>
                                </m:sSub>
                              </m:oMath>
                            </m:oMathPara>
                          </a14:m>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zh-CN" i="1" smtClean="0">
                                        <a:solidFill>
                                          <a:schemeClr val="tx1"/>
                                        </a:solidFill>
                                        <a:latin typeface="Cambria Math" panose="02040503050406030204" pitchFamily="18" charset="0"/>
                                      </a:rPr>
                                    </m:ctrlPr>
                                  </m:sSubPr>
                                  <m:e>
                                    <m:r>
                                      <a:rPr lang="en-US" altLang="zh-CN" b="1" i="1" smtClean="0">
                                        <a:solidFill>
                                          <a:schemeClr val="tx1"/>
                                        </a:solidFill>
                                        <a:latin typeface="Cambria Math" panose="02040503050406030204" pitchFamily="18" charset="0"/>
                                      </a:rPr>
                                      <m:t>𝒌</m:t>
                                    </m:r>
                                  </m:e>
                                  <m:sub>
                                    <m:r>
                                      <a:rPr lang="en-US" altLang="zh-CN" b="1" i="1" smtClean="0">
                                        <a:solidFill>
                                          <a:schemeClr val="tx1"/>
                                        </a:solidFill>
                                        <a:latin typeface="Cambria Math" panose="02040503050406030204" pitchFamily="18" charset="0"/>
                                      </a:rPr>
                                      <m:t>𝟐</m:t>
                                    </m:r>
                                  </m:sub>
                                </m:sSub>
                              </m:oMath>
                            </m:oMathPara>
                          </a14:m>
                          <a:endParaRPr lang="zh-CN" altLang="en-US" dirty="0"/>
                        </a:p>
                      </a:txBody>
                      <a:tcPr/>
                    </a:tc>
                    <a:tc>
                      <a:txBody>
                        <a:bodyPr/>
                        <a:lstStyle/>
                        <a:p>
                          <a:r>
                            <a:rPr lang="en-US" altLang="zh-CN" dirty="0" smtClean="0">
                              <a:solidFill>
                                <a:schemeClr val="tx1"/>
                              </a:solidFill>
                            </a:rPr>
                            <a:t>…</a:t>
                          </a:r>
                          <a:endParaRPr lang="zh-CN" altLang="en-US" dirty="0">
                            <a:solidFill>
                              <a:schemeClr val="tx1"/>
                            </a:solidFill>
                          </a:endParaRPr>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chemeClr val="tx1"/>
                                        </a:solidFill>
                                        <a:latin typeface="Cambria Math" panose="02040503050406030204" pitchFamily="18" charset="0"/>
                                      </a:rPr>
                                    </m:ctrlPr>
                                  </m:sSubPr>
                                  <m:e>
                                    <m:r>
                                      <a:rPr lang="en-US" altLang="zh-CN" b="1" i="1" smtClean="0">
                                        <a:solidFill>
                                          <a:schemeClr val="tx1"/>
                                        </a:solidFill>
                                        <a:latin typeface="Cambria Math" panose="02040503050406030204" pitchFamily="18" charset="0"/>
                                      </a:rPr>
                                      <m:t>𝒌</m:t>
                                    </m:r>
                                  </m:e>
                                  <m:sub>
                                    <m:r>
                                      <a:rPr lang="en-US" altLang="zh-CN" b="1" i="1" smtClean="0">
                                        <a:solidFill>
                                          <a:schemeClr val="tx1"/>
                                        </a:solidFill>
                                        <a:latin typeface="Cambria Math" panose="02040503050406030204" pitchFamily="18" charset="0"/>
                                      </a:rPr>
                                      <m:t>𝒏</m:t>
                                    </m:r>
                                  </m:sub>
                                </m:sSub>
                              </m:oMath>
                            </m:oMathPara>
                          </a14:m>
                          <a:endParaRPr lang="zh-CN" altLang="en-US" dirty="0"/>
                        </a:p>
                      </a:txBody>
                      <a:tcPr/>
                    </a:tc>
                    <a:tc>
                      <a:txBody>
                        <a:bodyPr/>
                        <a:lstStyle/>
                        <a:p>
                          <a:endParaRPr lang="zh-CN" altLang="en-US" dirty="0"/>
                        </a:p>
                      </a:txBody>
                      <a:tcPr>
                        <a:solidFill>
                          <a:srgbClr val="00B050"/>
                        </a:solidFill>
                      </a:tcPr>
                    </a:tc>
                    <a:tc>
                      <a:txBody>
                        <a:bodyPr/>
                        <a:lstStyle/>
                        <a:p>
                          <a:endParaRPr lang="zh-CN" altLang="en-US" dirty="0"/>
                        </a:p>
                      </a:txBody>
                      <a:tcPr>
                        <a:solidFill>
                          <a:srgbClr val="00B050"/>
                        </a:solidFill>
                      </a:tcPr>
                    </a:tc>
                    <a:tc>
                      <a:txBody>
                        <a:bodyPr/>
                        <a:lstStyle/>
                        <a:p>
                          <a:endParaRPr lang="zh-CN" altLang="en-US" dirty="0"/>
                        </a:p>
                      </a:txBody>
                      <a:tcPr>
                        <a:solidFill>
                          <a:srgbClr val="00B050"/>
                        </a:solidFill>
                      </a:tcPr>
                    </a:tc>
                    <a:tc>
                      <a:txBody>
                        <a:bodyPr/>
                        <a:lstStyle/>
                        <a:p>
                          <a:endParaRPr lang="zh-CN" altLang="en-US" dirty="0"/>
                        </a:p>
                      </a:txBody>
                      <a:tcPr>
                        <a:solidFill>
                          <a:srgbClr val="00B050"/>
                        </a:solidFill>
                      </a:tcPr>
                    </a:tc>
                    <a:tc>
                      <a:txBody>
                        <a:bodyPr/>
                        <a:lstStyle/>
                        <a:p>
                          <a:endParaRPr lang="zh-CN" altLang="en-US" dirty="0"/>
                        </a:p>
                      </a:txBody>
                      <a:tcPr>
                        <a:solidFill>
                          <a:schemeClr val="accent2"/>
                        </a:solidFill>
                      </a:tcPr>
                    </a:tc>
                    <a:tc>
                      <a:txBody>
                        <a:bodyPr/>
                        <a:lstStyle/>
                        <a:p>
                          <a:endParaRPr lang="zh-CN" altLang="en-US" dirty="0"/>
                        </a:p>
                      </a:txBody>
                      <a:tcPr>
                        <a:solidFill>
                          <a:schemeClr val="accent2"/>
                        </a:solidFill>
                      </a:tcPr>
                    </a:tc>
                    <a:tc>
                      <a:txBody>
                        <a:bodyPr/>
                        <a:lstStyle/>
                        <a:p>
                          <a:endParaRPr lang="zh-CN" altLang="en-US" dirty="0"/>
                        </a:p>
                      </a:txBody>
                      <a:tcPr>
                        <a:solidFill>
                          <a:schemeClr val="accent2"/>
                        </a:solidFill>
                      </a:tcPr>
                    </a:tc>
                    <a:tc>
                      <a:txBody>
                        <a:bodyPr/>
                        <a:lstStyle/>
                        <a:p>
                          <a:endParaRPr lang="zh-CN" altLang="en-US" dirty="0"/>
                        </a:p>
                      </a:txBody>
                      <a:tcPr>
                        <a:solidFill>
                          <a:schemeClr val="accent2"/>
                        </a:solidFill>
                      </a:tcPr>
                    </a:tc>
                    <a:tc>
                      <a:txBody>
                        <a:bodyPr/>
                        <a:lstStyle/>
                        <a:p>
                          <a:endParaRPr lang="zh-CN" altLang="en-US" dirty="0"/>
                        </a:p>
                      </a:txBody>
                      <a:tcPr>
                        <a:solidFill>
                          <a:schemeClr val="accent4"/>
                        </a:solidFill>
                      </a:tcPr>
                    </a:tc>
                    <a:tc>
                      <a:txBody>
                        <a:bodyPr/>
                        <a:lstStyle/>
                        <a:p>
                          <a:endParaRPr lang="zh-CN" altLang="en-US" dirty="0"/>
                        </a:p>
                      </a:txBody>
                      <a:tcPr>
                        <a:solidFill>
                          <a:schemeClr val="accent4"/>
                        </a:solidFill>
                      </a:tcPr>
                    </a:tc>
                    <a:tc>
                      <a:txBody>
                        <a:bodyPr/>
                        <a:lstStyle/>
                        <a:p>
                          <a:endParaRPr lang="zh-CN" altLang="en-US" dirty="0"/>
                        </a:p>
                      </a:txBody>
                      <a:tcPr>
                        <a:solidFill>
                          <a:schemeClr val="accent4"/>
                        </a:solidFill>
                      </a:tcPr>
                    </a:tc>
                    <a:tc>
                      <a:txBody>
                        <a:bodyPr/>
                        <a:lstStyle/>
                        <a:p>
                          <a:endParaRPr lang="zh-CN" altLang="en-US" dirty="0"/>
                        </a:p>
                      </a:txBody>
                      <a:tcPr>
                        <a:solidFill>
                          <a:schemeClr val="accent4"/>
                        </a:solidFill>
                      </a:tcPr>
                    </a:tc>
                    <a:extLst>
                      <a:ext uri="{0D108BD9-81ED-4DB2-BD59-A6C34878D82A}">
                        <a16:rowId xmlns:a16="http://schemas.microsoft.com/office/drawing/2014/main" val="3113466424"/>
                      </a:ext>
                    </a:extLst>
                  </a:tr>
                </a:tbl>
              </a:graphicData>
            </a:graphic>
          </p:graphicFrame>
        </mc:Choice>
        <mc:Fallback xmlns="">
          <p:graphicFrame>
            <p:nvGraphicFramePr>
              <p:cNvPr id="3" name="表格 2"/>
              <p:cNvGraphicFramePr>
                <a:graphicFrameLocks noGrp="1"/>
              </p:cNvGraphicFramePr>
              <p:nvPr>
                <p:extLst>
                  <p:ext uri="{D42A27DB-BD31-4B8C-83A1-F6EECF244321}">
                    <p14:modId xmlns:p14="http://schemas.microsoft.com/office/powerpoint/2010/main" val="1987136610"/>
                  </p:ext>
                </p:extLst>
              </p:nvPr>
            </p:nvGraphicFramePr>
            <p:xfrm>
              <a:off x="1002730" y="3675182"/>
              <a:ext cx="7345680" cy="370840"/>
            </p:xfrm>
            <a:graphic>
              <a:graphicData uri="http://schemas.openxmlformats.org/drawingml/2006/table">
                <a:tbl>
                  <a:tblPr firstRow="1" bandRow="1">
                    <a:tableStyleId>{5C22544A-7EE6-4342-B048-85BDC9FD1C3A}</a:tableStyleId>
                  </a:tblPr>
                  <a:tblGrid>
                    <a:gridCol w="459105">
                      <a:extLst>
                        <a:ext uri="{9D8B030D-6E8A-4147-A177-3AD203B41FA5}">
                          <a16:colId xmlns:a16="http://schemas.microsoft.com/office/drawing/2014/main" val="2241382559"/>
                        </a:ext>
                      </a:extLst>
                    </a:gridCol>
                    <a:gridCol w="459105">
                      <a:extLst>
                        <a:ext uri="{9D8B030D-6E8A-4147-A177-3AD203B41FA5}">
                          <a16:colId xmlns:a16="http://schemas.microsoft.com/office/drawing/2014/main" val="4141066012"/>
                        </a:ext>
                      </a:extLst>
                    </a:gridCol>
                    <a:gridCol w="459105">
                      <a:extLst>
                        <a:ext uri="{9D8B030D-6E8A-4147-A177-3AD203B41FA5}">
                          <a16:colId xmlns:a16="http://schemas.microsoft.com/office/drawing/2014/main" val="2109607250"/>
                        </a:ext>
                      </a:extLst>
                    </a:gridCol>
                    <a:gridCol w="459105">
                      <a:extLst>
                        <a:ext uri="{9D8B030D-6E8A-4147-A177-3AD203B41FA5}">
                          <a16:colId xmlns:a16="http://schemas.microsoft.com/office/drawing/2014/main" val="2674019405"/>
                        </a:ext>
                      </a:extLst>
                    </a:gridCol>
                    <a:gridCol w="459105">
                      <a:extLst>
                        <a:ext uri="{9D8B030D-6E8A-4147-A177-3AD203B41FA5}">
                          <a16:colId xmlns:a16="http://schemas.microsoft.com/office/drawing/2014/main" val="2541128363"/>
                        </a:ext>
                      </a:extLst>
                    </a:gridCol>
                    <a:gridCol w="459105">
                      <a:extLst>
                        <a:ext uri="{9D8B030D-6E8A-4147-A177-3AD203B41FA5}">
                          <a16:colId xmlns:a16="http://schemas.microsoft.com/office/drawing/2014/main" val="4189515201"/>
                        </a:ext>
                      </a:extLst>
                    </a:gridCol>
                    <a:gridCol w="459105">
                      <a:extLst>
                        <a:ext uri="{9D8B030D-6E8A-4147-A177-3AD203B41FA5}">
                          <a16:colId xmlns:a16="http://schemas.microsoft.com/office/drawing/2014/main" val="456911726"/>
                        </a:ext>
                      </a:extLst>
                    </a:gridCol>
                    <a:gridCol w="459105">
                      <a:extLst>
                        <a:ext uri="{9D8B030D-6E8A-4147-A177-3AD203B41FA5}">
                          <a16:colId xmlns:a16="http://schemas.microsoft.com/office/drawing/2014/main" val="1729772433"/>
                        </a:ext>
                      </a:extLst>
                    </a:gridCol>
                    <a:gridCol w="459105">
                      <a:extLst>
                        <a:ext uri="{9D8B030D-6E8A-4147-A177-3AD203B41FA5}">
                          <a16:colId xmlns:a16="http://schemas.microsoft.com/office/drawing/2014/main" val="475351720"/>
                        </a:ext>
                      </a:extLst>
                    </a:gridCol>
                    <a:gridCol w="459105">
                      <a:extLst>
                        <a:ext uri="{9D8B030D-6E8A-4147-A177-3AD203B41FA5}">
                          <a16:colId xmlns:a16="http://schemas.microsoft.com/office/drawing/2014/main" val="3203769947"/>
                        </a:ext>
                      </a:extLst>
                    </a:gridCol>
                    <a:gridCol w="459105">
                      <a:extLst>
                        <a:ext uri="{9D8B030D-6E8A-4147-A177-3AD203B41FA5}">
                          <a16:colId xmlns:a16="http://schemas.microsoft.com/office/drawing/2014/main" val="2769371698"/>
                        </a:ext>
                      </a:extLst>
                    </a:gridCol>
                    <a:gridCol w="459105">
                      <a:extLst>
                        <a:ext uri="{9D8B030D-6E8A-4147-A177-3AD203B41FA5}">
                          <a16:colId xmlns:a16="http://schemas.microsoft.com/office/drawing/2014/main" val="1119757332"/>
                        </a:ext>
                      </a:extLst>
                    </a:gridCol>
                    <a:gridCol w="459105">
                      <a:extLst>
                        <a:ext uri="{9D8B030D-6E8A-4147-A177-3AD203B41FA5}">
                          <a16:colId xmlns:a16="http://schemas.microsoft.com/office/drawing/2014/main" val="2988134952"/>
                        </a:ext>
                      </a:extLst>
                    </a:gridCol>
                    <a:gridCol w="459105">
                      <a:extLst>
                        <a:ext uri="{9D8B030D-6E8A-4147-A177-3AD203B41FA5}">
                          <a16:colId xmlns:a16="http://schemas.microsoft.com/office/drawing/2014/main" val="84800283"/>
                        </a:ext>
                      </a:extLst>
                    </a:gridCol>
                    <a:gridCol w="459105">
                      <a:extLst>
                        <a:ext uri="{9D8B030D-6E8A-4147-A177-3AD203B41FA5}">
                          <a16:colId xmlns:a16="http://schemas.microsoft.com/office/drawing/2014/main" val="2563525977"/>
                        </a:ext>
                      </a:extLst>
                    </a:gridCol>
                    <a:gridCol w="459105">
                      <a:extLst>
                        <a:ext uri="{9D8B030D-6E8A-4147-A177-3AD203B41FA5}">
                          <a16:colId xmlns:a16="http://schemas.microsoft.com/office/drawing/2014/main" val="209151584"/>
                        </a:ext>
                      </a:extLst>
                    </a:gridCol>
                  </a:tblGrid>
                  <a:tr h="370840">
                    <a:tc>
                      <a:txBody>
                        <a:bodyPr/>
                        <a:lstStyle/>
                        <a:p>
                          <a:endParaRPr lang="zh-CN"/>
                        </a:p>
                      </a:txBody>
                      <a:tcPr>
                        <a:blipFill>
                          <a:blip r:embed="rId5"/>
                          <a:stretch>
                            <a:fillRect l="-1333" t="-8065" r="-1513333" b="-24194"/>
                          </a:stretch>
                        </a:blipFill>
                      </a:tcPr>
                    </a:tc>
                    <a:tc>
                      <a:txBody>
                        <a:bodyPr/>
                        <a:lstStyle/>
                        <a:p>
                          <a:endParaRPr lang="zh-CN"/>
                        </a:p>
                      </a:txBody>
                      <a:tcPr>
                        <a:blipFill>
                          <a:blip r:embed="rId5"/>
                          <a:stretch>
                            <a:fillRect l="-100000" t="-8065" r="-1393421" b="-24194"/>
                          </a:stretch>
                        </a:blipFill>
                      </a:tcPr>
                    </a:tc>
                    <a:tc>
                      <a:txBody>
                        <a:bodyPr/>
                        <a:lstStyle/>
                        <a:p>
                          <a:r>
                            <a:rPr lang="en-US" altLang="zh-CN" dirty="0" smtClean="0">
                              <a:solidFill>
                                <a:schemeClr val="tx1"/>
                              </a:solidFill>
                            </a:rPr>
                            <a:t>…</a:t>
                          </a:r>
                          <a:endParaRPr lang="zh-CN" altLang="en-US" dirty="0">
                            <a:solidFill>
                              <a:schemeClr val="tx1"/>
                            </a:solidFill>
                          </a:endParaRPr>
                        </a:p>
                      </a:txBody>
                      <a:tcPr/>
                    </a:tc>
                    <a:tc>
                      <a:txBody>
                        <a:bodyPr/>
                        <a:lstStyle/>
                        <a:p>
                          <a:endParaRPr lang="zh-CN"/>
                        </a:p>
                      </a:txBody>
                      <a:tcPr>
                        <a:blipFill>
                          <a:blip r:embed="rId5"/>
                          <a:stretch>
                            <a:fillRect l="-298684" t="-8065" r="-1194737" b="-24194"/>
                          </a:stretch>
                        </a:blipFill>
                      </a:tcPr>
                    </a:tc>
                    <a:tc>
                      <a:txBody>
                        <a:bodyPr/>
                        <a:lstStyle/>
                        <a:p>
                          <a:endParaRPr lang="zh-CN" altLang="en-US" dirty="0"/>
                        </a:p>
                      </a:txBody>
                      <a:tcPr>
                        <a:solidFill>
                          <a:srgbClr val="00B050"/>
                        </a:solidFill>
                      </a:tcPr>
                    </a:tc>
                    <a:tc>
                      <a:txBody>
                        <a:bodyPr/>
                        <a:lstStyle/>
                        <a:p>
                          <a:endParaRPr lang="zh-CN" altLang="en-US" dirty="0"/>
                        </a:p>
                      </a:txBody>
                      <a:tcPr>
                        <a:solidFill>
                          <a:srgbClr val="00B050"/>
                        </a:solidFill>
                      </a:tcPr>
                    </a:tc>
                    <a:tc>
                      <a:txBody>
                        <a:bodyPr/>
                        <a:lstStyle/>
                        <a:p>
                          <a:endParaRPr lang="zh-CN" altLang="en-US" dirty="0"/>
                        </a:p>
                      </a:txBody>
                      <a:tcPr>
                        <a:solidFill>
                          <a:srgbClr val="00B050"/>
                        </a:solidFill>
                      </a:tcPr>
                    </a:tc>
                    <a:tc>
                      <a:txBody>
                        <a:bodyPr/>
                        <a:lstStyle/>
                        <a:p>
                          <a:endParaRPr lang="zh-CN" altLang="en-US" dirty="0"/>
                        </a:p>
                      </a:txBody>
                      <a:tcPr>
                        <a:solidFill>
                          <a:srgbClr val="00B050"/>
                        </a:solidFill>
                      </a:tcPr>
                    </a:tc>
                    <a:tc>
                      <a:txBody>
                        <a:bodyPr/>
                        <a:lstStyle/>
                        <a:p>
                          <a:endParaRPr lang="zh-CN" altLang="en-US" dirty="0"/>
                        </a:p>
                      </a:txBody>
                      <a:tcPr>
                        <a:solidFill>
                          <a:schemeClr val="accent2"/>
                        </a:solidFill>
                      </a:tcPr>
                    </a:tc>
                    <a:tc>
                      <a:txBody>
                        <a:bodyPr/>
                        <a:lstStyle/>
                        <a:p>
                          <a:endParaRPr lang="zh-CN" altLang="en-US" dirty="0"/>
                        </a:p>
                      </a:txBody>
                      <a:tcPr>
                        <a:solidFill>
                          <a:schemeClr val="accent2"/>
                        </a:solidFill>
                      </a:tcPr>
                    </a:tc>
                    <a:tc>
                      <a:txBody>
                        <a:bodyPr/>
                        <a:lstStyle/>
                        <a:p>
                          <a:endParaRPr lang="zh-CN" altLang="en-US" dirty="0"/>
                        </a:p>
                      </a:txBody>
                      <a:tcPr>
                        <a:solidFill>
                          <a:schemeClr val="accent2"/>
                        </a:solidFill>
                      </a:tcPr>
                    </a:tc>
                    <a:tc>
                      <a:txBody>
                        <a:bodyPr/>
                        <a:lstStyle/>
                        <a:p>
                          <a:endParaRPr lang="zh-CN" altLang="en-US" dirty="0"/>
                        </a:p>
                      </a:txBody>
                      <a:tcPr>
                        <a:solidFill>
                          <a:schemeClr val="accent2"/>
                        </a:solidFill>
                      </a:tcPr>
                    </a:tc>
                    <a:tc>
                      <a:txBody>
                        <a:bodyPr/>
                        <a:lstStyle/>
                        <a:p>
                          <a:endParaRPr lang="zh-CN" altLang="en-US" dirty="0"/>
                        </a:p>
                      </a:txBody>
                      <a:tcPr>
                        <a:solidFill>
                          <a:schemeClr val="accent4"/>
                        </a:solidFill>
                      </a:tcPr>
                    </a:tc>
                    <a:tc>
                      <a:txBody>
                        <a:bodyPr/>
                        <a:lstStyle/>
                        <a:p>
                          <a:endParaRPr lang="zh-CN" altLang="en-US" dirty="0"/>
                        </a:p>
                      </a:txBody>
                      <a:tcPr>
                        <a:solidFill>
                          <a:schemeClr val="accent4"/>
                        </a:solidFill>
                      </a:tcPr>
                    </a:tc>
                    <a:tc>
                      <a:txBody>
                        <a:bodyPr/>
                        <a:lstStyle/>
                        <a:p>
                          <a:endParaRPr lang="zh-CN" altLang="en-US" dirty="0"/>
                        </a:p>
                      </a:txBody>
                      <a:tcPr>
                        <a:solidFill>
                          <a:schemeClr val="accent4"/>
                        </a:solidFill>
                      </a:tcPr>
                    </a:tc>
                    <a:tc>
                      <a:txBody>
                        <a:bodyPr/>
                        <a:lstStyle/>
                        <a:p>
                          <a:endParaRPr lang="zh-CN" altLang="en-US" dirty="0"/>
                        </a:p>
                      </a:txBody>
                      <a:tcPr>
                        <a:solidFill>
                          <a:schemeClr val="accent4"/>
                        </a:solidFill>
                      </a:tcPr>
                    </a:tc>
                    <a:extLst>
                      <a:ext uri="{0D108BD9-81ED-4DB2-BD59-A6C34878D82A}">
                        <a16:rowId xmlns:a16="http://schemas.microsoft.com/office/drawing/2014/main" val="3113466424"/>
                      </a:ext>
                    </a:extLst>
                  </a:tr>
                </a:tbl>
              </a:graphicData>
            </a:graphic>
          </p:graphicFrame>
        </mc:Fallback>
      </mc:AlternateContent>
      <p:sp>
        <p:nvSpPr>
          <p:cNvPr id="17" name="左右箭头 16"/>
          <p:cNvSpPr/>
          <p:nvPr/>
        </p:nvSpPr>
        <p:spPr>
          <a:xfrm>
            <a:off x="1002730" y="4988560"/>
            <a:ext cx="7345680" cy="172720"/>
          </a:xfrm>
          <a:prstGeom prst="lef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mc:AlternateContent xmlns:mc="http://schemas.openxmlformats.org/markup-compatibility/2006" xmlns:a14="http://schemas.microsoft.com/office/drawing/2010/main">
        <mc:Choice Requires="a14">
          <p:sp>
            <p:nvSpPr>
              <p:cNvPr id="18" name="文本框 17"/>
              <p:cNvSpPr txBox="1"/>
              <p:nvPr/>
            </p:nvSpPr>
            <p:spPr>
              <a:xfrm>
                <a:off x="4267486" y="5161280"/>
                <a:ext cx="81251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i="1" dirty="0">
                          <a:latin typeface="Cambria Math" panose="02040503050406030204" pitchFamily="18" charset="0"/>
                          <a:ea typeface="黑体" panose="02010609060101010101" pitchFamily="49" charset="-122"/>
                        </a:rPr>
                        <m:t>𝑇</m:t>
                      </m:r>
                    </m:oMath>
                  </m:oMathPara>
                </a14:m>
                <a:endParaRPr lang="zh-CN" altLang="en-US" dirty="0"/>
              </a:p>
            </p:txBody>
          </p:sp>
        </mc:Choice>
        <mc:Fallback xmlns="">
          <p:sp>
            <p:nvSpPr>
              <p:cNvPr id="18" name="文本框 17"/>
              <p:cNvSpPr txBox="1">
                <a:spLocks noRot="1" noChangeAspect="1" noMove="1" noResize="1" noEditPoints="1" noAdjustHandles="1" noChangeArrowheads="1" noChangeShapeType="1" noTextEdit="1"/>
              </p:cNvSpPr>
              <p:nvPr/>
            </p:nvSpPr>
            <p:spPr>
              <a:xfrm>
                <a:off x="4267486" y="5161280"/>
                <a:ext cx="812513" cy="369332"/>
              </a:xfrm>
              <a:prstGeom prst="rect">
                <a:avLst/>
              </a:prstGeom>
              <a:blipFill>
                <a:blip r:embed="rId6"/>
                <a:stretch>
                  <a:fillRect/>
                </a:stretch>
              </a:blipFill>
            </p:spPr>
            <p:txBody>
              <a:bodyPr/>
              <a:lstStyle/>
              <a:p>
                <a:r>
                  <a:rPr lang="zh-CN" altLang="en-US">
                    <a:noFill/>
                  </a:rPr>
                  <a:t> </a:t>
                </a:r>
              </a:p>
            </p:txBody>
          </p:sp>
        </mc:Fallback>
      </mc:AlternateContent>
      <p:sp>
        <p:nvSpPr>
          <p:cNvPr id="19" name="左右箭头 18"/>
          <p:cNvSpPr/>
          <p:nvPr/>
        </p:nvSpPr>
        <p:spPr>
          <a:xfrm>
            <a:off x="1002730" y="4349683"/>
            <a:ext cx="1852230" cy="121920"/>
          </a:xfrm>
          <a:prstGeom prst="lef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mc:AlternateContent xmlns:mc="http://schemas.openxmlformats.org/markup-compatibility/2006" xmlns:a14="http://schemas.microsoft.com/office/drawing/2010/main">
        <mc:Choice Requires="a14">
          <p:sp>
            <p:nvSpPr>
              <p:cNvPr id="20" name="文本框 19"/>
              <p:cNvSpPr txBox="1"/>
              <p:nvPr/>
            </p:nvSpPr>
            <p:spPr>
              <a:xfrm>
                <a:off x="1155755" y="4482743"/>
                <a:ext cx="1553260" cy="369332"/>
              </a:xfrm>
              <a:prstGeom prst="rect">
                <a:avLst/>
              </a:prstGeom>
              <a:noFill/>
            </p:spPr>
            <p:txBody>
              <a:bodyPr wrap="square" rtlCol="0">
                <a:spAutoFit/>
              </a:bodyPr>
              <a:lstStyle/>
              <a:p>
                <a14:m>
                  <m:oMath xmlns:m="http://schemas.openxmlformats.org/officeDocument/2006/math">
                    <m:sSub>
                      <m:sSubPr>
                        <m:ctrlPr>
                          <a:rPr lang="en-US" altLang="zh-CN" i="1" dirty="0" smtClean="0">
                            <a:latin typeface="Cambria Math" panose="02040503050406030204" pitchFamily="18" charset="0"/>
                          </a:rPr>
                        </m:ctrlPr>
                      </m:sSubPr>
                      <m:e>
                        <m:r>
                          <a:rPr lang="en-US" altLang="zh-CN" i="1" dirty="0">
                            <a:latin typeface="Cambria Math" panose="02040503050406030204" pitchFamily="18" charset="0"/>
                          </a:rPr>
                          <m:t>𝑁</m:t>
                        </m:r>
                      </m:e>
                      <m:sub>
                        <m:r>
                          <a:rPr lang="en-US" altLang="zh-CN" b="0" i="1" dirty="0" smtClean="0">
                            <a:latin typeface="Cambria Math" panose="02040503050406030204" pitchFamily="18" charset="0"/>
                          </a:rPr>
                          <m:t>1</m:t>
                        </m:r>
                      </m:sub>
                    </m:sSub>
                  </m:oMath>
                </a14:m>
                <a:r>
                  <a:rPr lang="en-US" altLang="zh-CN" dirty="0" smtClean="0"/>
                  <a:t>(</a:t>
                </a:r>
                <a:r>
                  <a:rPr lang="zh-CN" altLang="en-US" dirty="0" smtClean="0">
                    <a:latin typeface="黑体" panose="02010609060101010101" pitchFamily="49" charset="-122"/>
                    <a:ea typeface="黑体" panose="02010609060101010101" pitchFamily="49" charset="-122"/>
                  </a:rPr>
                  <a:t>行驶回合</a:t>
                </a:r>
                <a:r>
                  <a:rPr lang="zh-CN" altLang="en-US" dirty="0" smtClean="0"/>
                  <a:t>）</a:t>
                </a:r>
                <a:endParaRPr lang="zh-CN" altLang="en-US" dirty="0"/>
              </a:p>
            </p:txBody>
          </p:sp>
        </mc:Choice>
        <mc:Fallback xmlns="">
          <p:sp>
            <p:nvSpPr>
              <p:cNvPr id="20" name="文本框 19"/>
              <p:cNvSpPr txBox="1">
                <a:spLocks noRot="1" noChangeAspect="1" noMove="1" noResize="1" noEditPoints="1" noAdjustHandles="1" noChangeArrowheads="1" noChangeShapeType="1" noTextEdit="1"/>
              </p:cNvSpPr>
              <p:nvPr/>
            </p:nvSpPr>
            <p:spPr>
              <a:xfrm>
                <a:off x="1155755" y="4482743"/>
                <a:ext cx="1553260" cy="369332"/>
              </a:xfrm>
              <a:prstGeom prst="rect">
                <a:avLst/>
              </a:prstGeom>
              <a:blipFill>
                <a:blip r:embed="rId7"/>
                <a:stretch>
                  <a:fillRect t="-13115" r="-18110" b="-26230"/>
                </a:stretch>
              </a:blipFill>
            </p:spPr>
            <p:txBody>
              <a:bodyPr/>
              <a:lstStyle/>
              <a:p>
                <a:r>
                  <a:rPr lang="zh-CN" altLang="en-US">
                    <a:noFill/>
                  </a:rPr>
                  <a:t> </a:t>
                </a:r>
              </a:p>
            </p:txBody>
          </p:sp>
        </mc:Fallback>
      </mc:AlternateContent>
      <p:sp>
        <p:nvSpPr>
          <p:cNvPr id="21" name="左右箭头 20"/>
          <p:cNvSpPr/>
          <p:nvPr/>
        </p:nvSpPr>
        <p:spPr>
          <a:xfrm>
            <a:off x="2854960" y="4348480"/>
            <a:ext cx="1852230" cy="121920"/>
          </a:xfrm>
          <a:prstGeom prst="lef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2" name="左右箭头 21"/>
          <p:cNvSpPr/>
          <p:nvPr/>
        </p:nvSpPr>
        <p:spPr>
          <a:xfrm>
            <a:off x="4707190" y="4348480"/>
            <a:ext cx="1852230" cy="121920"/>
          </a:xfrm>
          <a:prstGeom prst="lef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3" name="左右箭头 22"/>
          <p:cNvSpPr/>
          <p:nvPr/>
        </p:nvSpPr>
        <p:spPr>
          <a:xfrm>
            <a:off x="6559420" y="4348480"/>
            <a:ext cx="1852230" cy="121920"/>
          </a:xfrm>
          <a:prstGeom prst="lef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mc:AlternateContent xmlns:mc="http://schemas.openxmlformats.org/markup-compatibility/2006" xmlns:a14="http://schemas.microsoft.com/office/drawing/2010/main">
        <mc:Choice Requires="a14">
          <p:sp>
            <p:nvSpPr>
              <p:cNvPr id="24" name="文本框 23"/>
              <p:cNvSpPr txBox="1"/>
              <p:nvPr/>
            </p:nvSpPr>
            <p:spPr>
              <a:xfrm>
                <a:off x="3236540" y="4470400"/>
                <a:ext cx="113185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dirty="0" smtClean="0">
                              <a:latin typeface="Cambria Math" panose="02040503050406030204" pitchFamily="18" charset="0"/>
                            </a:rPr>
                          </m:ctrlPr>
                        </m:sSubPr>
                        <m:e>
                          <m:r>
                            <a:rPr lang="en-US" altLang="zh-CN" i="1" dirty="0">
                              <a:latin typeface="Cambria Math" panose="02040503050406030204" pitchFamily="18" charset="0"/>
                            </a:rPr>
                            <m:t>𝑁</m:t>
                          </m:r>
                        </m:e>
                        <m:sub>
                          <m:r>
                            <a:rPr lang="en-US" altLang="zh-CN" b="0" i="1" dirty="0" smtClean="0">
                              <a:latin typeface="Cambria Math" panose="02040503050406030204" pitchFamily="18" charset="0"/>
                            </a:rPr>
                            <m:t>2</m:t>
                          </m:r>
                        </m:sub>
                      </m:sSub>
                    </m:oMath>
                  </m:oMathPara>
                </a14:m>
                <a:endParaRPr lang="zh-CN" altLang="en-US" dirty="0"/>
              </a:p>
            </p:txBody>
          </p:sp>
        </mc:Choice>
        <mc:Fallback xmlns="">
          <p:sp>
            <p:nvSpPr>
              <p:cNvPr id="24" name="文本框 23"/>
              <p:cNvSpPr txBox="1">
                <a:spLocks noRot="1" noChangeAspect="1" noMove="1" noResize="1" noEditPoints="1" noAdjustHandles="1" noChangeArrowheads="1" noChangeShapeType="1" noTextEdit="1"/>
              </p:cNvSpPr>
              <p:nvPr/>
            </p:nvSpPr>
            <p:spPr>
              <a:xfrm>
                <a:off x="3236540" y="4470400"/>
                <a:ext cx="1131857" cy="369332"/>
              </a:xfrm>
              <a:prstGeom prst="rect">
                <a:avLst/>
              </a:prstGeom>
              <a:blipFill>
                <a:blip r:embed="rId8"/>
                <a:stretch>
                  <a:fillRect/>
                </a:stretch>
              </a:blipFill>
            </p:spPr>
            <p:txBody>
              <a:bodyPr/>
              <a:lstStyle/>
              <a:p>
                <a:r>
                  <a:rPr lang="zh-CN" altLang="en-US">
                    <a:noFill/>
                  </a:rPr>
                  <a:t> </a:t>
                </a:r>
              </a:p>
            </p:txBody>
          </p:sp>
        </mc:Fallback>
      </mc:AlternateContent>
      <p:sp>
        <p:nvSpPr>
          <p:cNvPr id="25" name="文本框 24"/>
          <p:cNvSpPr txBox="1"/>
          <p:nvPr/>
        </p:nvSpPr>
        <p:spPr>
          <a:xfrm>
            <a:off x="5342553" y="4470400"/>
            <a:ext cx="651795" cy="369332"/>
          </a:xfrm>
          <a:prstGeom prst="rect">
            <a:avLst/>
          </a:prstGeom>
          <a:noFill/>
        </p:spPr>
        <p:txBody>
          <a:bodyPr wrap="square" rtlCol="0">
            <a:spAutoFit/>
          </a:bodyPr>
          <a:lstStyle/>
          <a:p>
            <a:r>
              <a:rPr lang="en-US" altLang="zh-CN" dirty="0" smtClean="0"/>
              <a:t>······</a:t>
            </a:r>
            <a:endParaRPr lang="zh-CN" altLang="en-US" dirty="0"/>
          </a:p>
        </p:txBody>
      </p:sp>
      <mc:AlternateContent xmlns:mc="http://schemas.openxmlformats.org/markup-compatibility/2006" xmlns:a14="http://schemas.microsoft.com/office/drawing/2010/main">
        <mc:Choice Requires="a14">
          <p:sp>
            <p:nvSpPr>
              <p:cNvPr id="26" name="文本框 25"/>
              <p:cNvSpPr txBox="1"/>
              <p:nvPr/>
            </p:nvSpPr>
            <p:spPr>
              <a:xfrm>
                <a:off x="7159637" y="4470400"/>
                <a:ext cx="651795" cy="39401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dirty="0" smtClean="0">
                              <a:latin typeface="Cambria Math" panose="02040503050406030204" pitchFamily="18" charset="0"/>
                            </a:rPr>
                          </m:ctrlPr>
                        </m:sSubPr>
                        <m:e>
                          <m:r>
                            <a:rPr lang="en-US" altLang="zh-CN" i="1" dirty="0">
                              <a:latin typeface="Cambria Math" panose="02040503050406030204" pitchFamily="18" charset="0"/>
                            </a:rPr>
                            <m:t>𝑁</m:t>
                          </m:r>
                        </m:e>
                        <m:sub>
                          <m:r>
                            <a:rPr lang="en-US" altLang="zh-CN" i="1" dirty="0">
                              <a:latin typeface="Cambria Math" panose="02040503050406030204" pitchFamily="18" charset="0"/>
                            </a:rPr>
                            <m:t>𝑒𝑝𝑖</m:t>
                          </m:r>
                        </m:sub>
                      </m:sSub>
                    </m:oMath>
                  </m:oMathPara>
                </a14:m>
                <a:endParaRPr lang="zh-CN" altLang="en-US" dirty="0"/>
              </a:p>
            </p:txBody>
          </p:sp>
        </mc:Choice>
        <mc:Fallback xmlns="">
          <p:sp>
            <p:nvSpPr>
              <p:cNvPr id="26" name="文本框 25"/>
              <p:cNvSpPr txBox="1">
                <a:spLocks noRot="1" noChangeAspect="1" noMove="1" noResize="1" noEditPoints="1" noAdjustHandles="1" noChangeArrowheads="1" noChangeShapeType="1" noTextEdit="1"/>
              </p:cNvSpPr>
              <p:nvPr/>
            </p:nvSpPr>
            <p:spPr>
              <a:xfrm>
                <a:off x="7159637" y="4470400"/>
                <a:ext cx="651795" cy="394019"/>
              </a:xfrm>
              <a:prstGeom prst="rect">
                <a:avLst/>
              </a:prstGeom>
              <a:blipFill>
                <a:blip r:embed="rId9"/>
                <a:stretch>
                  <a:fillRect b="-769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文本框 26"/>
              <p:cNvSpPr txBox="1"/>
              <p:nvPr/>
            </p:nvSpPr>
            <p:spPr>
              <a:xfrm>
                <a:off x="922281" y="5534184"/>
                <a:ext cx="7536288" cy="444930"/>
              </a:xfrm>
              <a:prstGeom prst="rect">
                <a:avLst/>
              </a:prstGeom>
              <a:noFill/>
            </p:spPr>
            <p:txBody>
              <a:bodyPr wrap="square" rtlCol="0">
                <a:spAutoFit/>
              </a:bodyPr>
              <a:lstStyle/>
              <a:p>
                <a:pPr marL="285750" indent="-285750">
                  <a:buFont typeface="Wingdings" panose="05000000000000000000" pitchFamily="2" charset="2"/>
                  <a:buChar char="l"/>
                </a:pPr>
                <a:r>
                  <a:rPr lang="zh-CN" altLang="en-US" dirty="0" smtClean="0">
                    <a:latin typeface="黑体" panose="02010609060101010101" pitchFamily="49" charset="-122"/>
                    <a:ea typeface="黑体" panose="02010609060101010101" pitchFamily="49" charset="-122"/>
                  </a:rPr>
                  <a:t>对于学习步骤</a:t>
                </a:r>
                <a14:m>
                  <m:oMath xmlns:m="http://schemas.openxmlformats.org/officeDocument/2006/math">
                    <m:r>
                      <a:rPr lang="en-US" altLang="zh-CN" i="1" dirty="0" smtClean="0">
                        <a:latin typeface="Cambria Math" panose="02040503050406030204" pitchFamily="18" charset="0"/>
                        <a:ea typeface="黑体" panose="02010609060101010101" pitchFamily="49" charset="-122"/>
                      </a:rPr>
                      <m:t>𝑘</m:t>
                    </m:r>
                  </m:oMath>
                </a14:m>
                <a:r>
                  <a:rPr lang="zh-CN" altLang="en-US" dirty="0">
                    <a:latin typeface="黑体" panose="02010609060101010101" pitchFamily="49" charset="-122"/>
                    <a:ea typeface="黑体" panose="02010609060101010101" pitchFamily="49" charset="-122"/>
                  </a:rPr>
                  <a:t>中的</a:t>
                </a:r>
                <a:r>
                  <a:rPr lang="zh-CN" altLang="en-US" dirty="0" smtClean="0">
                    <a:latin typeface="黑体" panose="02010609060101010101" pitchFamily="49" charset="-122"/>
                    <a:ea typeface="黑体" panose="02010609060101010101" pitchFamily="49" charset="-122"/>
                  </a:rPr>
                  <a:t>每个区域</a:t>
                </a:r>
                <a14:m>
                  <m:oMath xmlns:m="http://schemas.openxmlformats.org/officeDocument/2006/math">
                    <m:sSub>
                      <m:sSubPr>
                        <m:ctrlPr>
                          <a:rPr lang="en-US" altLang="zh-CN" i="1" smtClean="0">
                            <a:latin typeface="Cambria Math" panose="02040503050406030204" pitchFamily="18" charset="0"/>
                            <a:ea typeface="黑体" panose="02010609060101010101" pitchFamily="49" charset="-122"/>
                          </a:rPr>
                        </m:ctrlPr>
                      </m:sSubPr>
                      <m:e>
                        <m:r>
                          <a:rPr lang="en-US" altLang="zh-CN" i="1" smtClean="0">
                            <a:latin typeface="Cambria Math" panose="02040503050406030204" pitchFamily="18" charset="0"/>
                            <a:ea typeface="黑体" panose="02010609060101010101" pitchFamily="49" charset="-122"/>
                          </a:rPr>
                          <m:t>𝑧</m:t>
                        </m:r>
                      </m:e>
                      <m:sub>
                        <m:r>
                          <a:rPr lang="en-US" altLang="zh-CN" i="1">
                            <a:latin typeface="Cambria Math" panose="02040503050406030204" pitchFamily="18" charset="0"/>
                            <a:ea typeface="黑体" panose="02010609060101010101" pitchFamily="49" charset="-122"/>
                          </a:rPr>
                          <m:t>𝑖</m:t>
                        </m:r>
                      </m:sub>
                    </m:sSub>
                  </m:oMath>
                </a14:m>
                <a:r>
                  <a:rPr lang="zh-CN" altLang="en-US" dirty="0" smtClean="0">
                    <a:latin typeface="黑体" panose="02010609060101010101" pitchFamily="49" charset="-122"/>
                    <a:ea typeface="黑体" panose="02010609060101010101" pitchFamily="49" charset="-122"/>
                  </a:rPr>
                  <a:t>，让</a:t>
                </a:r>
                <a14:m>
                  <m:oMath xmlns:m="http://schemas.openxmlformats.org/officeDocument/2006/math">
                    <m:sSubSup>
                      <m:sSubSupPr>
                        <m:ctrlPr>
                          <a:rPr lang="en-US" altLang="zh-CN" i="1" smtClean="0">
                            <a:latin typeface="Cambria Math" panose="02040503050406030204" pitchFamily="18" charset="0"/>
                            <a:ea typeface="黑体" panose="02010609060101010101" pitchFamily="49" charset="-122"/>
                          </a:rPr>
                        </m:ctrlPr>
                      </m:sSubSupPr>
                      <m:e>
                        <m:r>
                          <a:rPr lang="en-US" altLang="zh-CN" i="1">
                            <a:latin typeface="Cambria Math" panose="02040503050406030204" pitchFamily="18" charset="0"/>
                            <a:ea typeface="黑体" panose="02010609060101010101" pitchFamily="49" charset="-122"/>
                          </a:rPr>
                          <m:t>𝐷</m:t>
                        </m:r>
                      </m:e>
                      <m:sub>
                        <m:r>
                          <a:rPr lang="en-US" altLang="zh-CN" i="1">
                            <a:latin typeface="Cambria Math" panose="02040503050406030204" pitchFamily="18" charset="0"/>
                            <a:ea typeface="黑体" panose="02010609060101010101" pitchFamily="49" charset="-122"/>
                          </a:rPr>
                          <m:t>𝑖</m:t>
                        </m:r>
                      </m:sub>
                      <m:sup>
                        <m:r>
                          <a:rPr lang="en-US" altLang="zh-CN" b="0" i="1" smtClean="0">
                            <a:latin typeface="Cambria Math" panose="02040503050406030204" pitchFamily="18" charset="0"/>
                            <a:ea typeface="黑体" panose="02010609060101010101" pitchFamily="49" charset="-122"/>
                          </a:rPr>
                          <m:t>(</m:t>
                        </m:r>
                        <m:r>
                          <a:rPr lang="en-US" altLang="zh-CN" b="0" i="1" smtClean="0">
                            <a:latin typeface="Cambria Math" panose="02040503050406030204" pitchFamily="18" charset="0"/>
                            <a:ea typeface="黑体" panose="02010609060101010101" pitchFamily="49" charset="-122"/>
                          </a:rPr>
                          <m:t>𝑘</m:t>
                        </m:r>
                        <m:r>
                          <a:rPr lang="en-US" altLang="zh-CN" b="0" i="1" smtClean="0">
                            <a:latin typeface="Cambria Math" panose="02040503050406030204" pitchFamily="18" charset="0"/>
                            <a:ea typeface="黑体" panose="02010609060101010101" pitchFamily="49" charset="-122"/>
                          </a:rPr>
                          <m:t>)</m:t>
                        </m:r>
                      </m:sup>
                    </m:sSubSup>
                  </m:oMath>
                </a14:m>
                <a:r>
                  <a:rPr lang="zh-CN" altLang="en-US" dirty="0" smtClean="0">
                    <a:latin typeface="黑体" panose="02010609060101010101" pitchFamily="49" charset="-122"/>
                    <a:ea typeface="黑体" panose="02010609060101010101" pitchFamily="49" charset="-122"/>
                  </a:rPr>
                  <a:t>表示为所有的打车请求的</a:t>
                </a:r>
                <a:r>
                  <a:rPr lang="zh-CN" altLang="en-US" dirty="0">
                    <a:latin typeface="黑体" panose="02010609060101010101" pitchFamily="49" charset="-122"/>
                    <a:ea typeface="黑体" panose="02010609060101010101" pitchFamily="49" charset="-122"/>
                  </a:rPr>
                  <a:t>数量。</a:t>
                </a:r>
              </a:p>
            </p:txBody>
          </p:sp>
        </mc:Choice>
        <mc:Fallback xmlns="">
          <p:sp>
            <p:nvSpPr>
              <p:cNvPr id="27" name="文本框 26"/>
              <p:cNvSpPr txBox="1">
                <a:spLocks noRot="1" noChangeAspect="1" noMove="1" noResize="1" noEditPoints="1" noAdjustHandles="1" noChangeArrowheads="1" noChangeShapeType="1" noTextEdit="1"/>
              </p:cNvSpPr>
              <p:nvPr/>
            </p:nvSpPr>
            <p:spPr>
              <a:xfrm>
                <a:off x="922281" y="5534184"/>
                <a:ext cx="7536288" cy="444930"/>
              </a:xfrm>
              <a:prstGeom prst="rect">
                <a:avLst/>
              </a:prstGeom>
              <a:blipFill>
                <a:blip r:embed="rId10"/>
                <a:stretch>
                  <a:fillRect l="-485" r="-3638" b="-1232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78191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fade">
                                      <p:cBhvr>
                                        <p:cTn id="20" dur="500"/>
                                        <p:tgtEl>
                                          <p:spTgt spid="19"/>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fade">
                                      <p:cBhvr>
                                        <p:cTn id="23" dur="500"/>
                                        <p:tgtEl>
                                          <p:spTgt spid="20"/>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fade">
                                      <p:cBhvr>
                                        <p:cTn id="26" dur="500"/>
                                        <p:tgtEl>
                                          <p:spTgt spid="21"/>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fade">
                                      <p:cBhvr>
                                        <p:cTn id="29" dur="500"/>
                                        <p:tgtEl>
                                          <p:spTgt spid="22"/>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fade">
                                      <p:cBhvr>
                                        <p:cTn id="32" dur="500"/>
                                        <p:tgtEl>
                                          <p:spTgt spid="23"/>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4"/>
                                        </p:tgtEl>
                                        <p:attrNameLst>
                                          <p:attrName>style.visibility</p:attrName>
                                        </p:attrNameLst>
                                      </p:cBhvr>
                                      <p:to>
                                        <p:strVal val="visible"/>
                                      </p:to>
                                    </p:set>
                                    <p:animEffect transition="in" filter="fade">
                                      <p:cBhvr>
                                        <p:cTn id="35" dur="500"/>
                                        <p:tgtEl>
                                          <p:spTgt spid="24"/>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5"/>
                                        </p:tgtEl>
                                        <p:attrNameLst>
                                          <p:attrName>style.visibility</p:attrName>
                                        </p:attrNameLst>
                                      </p:cBhvr>
                                      <p:to>
                                        <p:strVal val="visible"/>
                                      </p:to>
                                    </p:set>
                                    <p:animEffect transition="in" filter="fade">
                                      <p:cBhvr>
                                        <p:cTn id="38" dur="500"/>
                                        <p:tgtEl>
                                          <p:spTgt spid="25"/>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6"/>
                                        </p:tgtEl>
                                        <p:attrNameLst>
                                          <p:attrName>style.visibility</p:attrName>
                                        </p:attrNameLst>
                                      </p:cBhvr>
                                      <p:to>
                                        <p:strVal val="visible"/>
                                      </p:to>
                                    </p:set>
                                    <p:animEffect transition="in" filter="fade">
                                      <p:cBhvr>
                                        <p:cTn id="41" dur="500"/>
                                        <p:tgtEl>
                                          <p:spTgt spid="26"/>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27"/>
                                        </p:tgtEl>
                                        <p:attrNameLst>
                                          <p:attrName>style.visibility</p:attrName>
                                        </p:attrNameLst>
                                      </p:cBhvr>
                                      <p:to>
                                        <p:strVal val="visible"/>
                                      </p:to>
                                    </p:set>
                                    <p:animEffect transition="in" filter="fade">
                                      <p:cBhvr>
                                        <p:cTn id="46"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p:bldP spid="19" grpId="0" animBg="1"/>
      <p:bldP spid="20" grpId="0"/>
      <p:bldP spid="21" grpId="0" animBg="1"/>
      <p:bldP spid="22" grpId="0" animBg="1"/>
      <p:bldP spid="23" grpId="0" animBg="1"/>
      <p:bldP spid="24" grpId="0"/>
      <p:bldP spid="25" grpId="0"/>
      <p:bldP spid="26" grpId="0"/>
      <p:bldP spid="2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9144574" cy="89592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01892" y="115412"/>
            <a:ext cx="674253" cy="674253"/>
          </a:xfrm>
          <a:prstGeom prst="rect">
            <a:avLst/>
          </a:prstGeom>
        </p:spPr>
      </p:pic>
      <p:cxnSp>
        <p:nvCxnSpPr>
          <p:cNvPr id="7" name="直接连接符 19"/>
          <p:cNvCxnSpPr>
            <a:cxnSpLocks/>
          </p:cNvCxnSpPr>
          <p:nvPr/>
        </p:nvCxnSpPr>
        <p:spPr bwMode="auto">
          <a:xfrm flipH="1">
            <a:off x="440027" y="-25400"/>
            <a:ext cx="1587" cy="841375"/>
          </a:xfrm>
          <a:prstGeom prst="line">
            <a:avLst/>
          </a:prstGeom>
          <a:noFill/>
          <a:ln w="28575" algn="ctr">
            <a:solidFill>
              <a:schemeClr val="bg2"/>
            </a:solidFill>
            <a:round/>
            <a:headEnd/>
            <a:tailEnd/>
          </a:ln>
          <a:extLst>
            <a:ext uri="{909E8E84-426E-40DD-AFC4-6F175D3DCCD1}">
              <a14:hiddenFill xmlns:a14="http://schemas.microsoft.com/office/drawing/2010/main">
                <a:noFill/>
              </a14:hiddenFill>
            </a:ext>
          </a:extLst>
        </p:spPr>
      </p:cxnSp>
      <p:cxnSp>
        <p:nvCxnSpPr>
          <p:cNvPr id="8" name="直接连接符 20"/>
          <p:cNvCxnSpPr>
            <a:cxnSpLocks/>
          </p:cNvCxnSpPr>
          <p:nvPr/>
        </p:nvCxnSpPr>
        <p:spPr bwMode="auto">
          <a:xfrm flipH="1">
            <a:off x="511175" y="-26988"/>
            <a:ext cx="1588" cy="554038"/>
          </a:xfrm>
          <a:prstGeom prst="line">
            <a:avLst/>
          </a:prstGeom>
          <a:noFill/>
          <a:ln w="28575" algn="ctr">
            <a:solidFill>
              <a:schemeClr val="bg2"/>
            </a:solidFill>
            <a:round/>
            <a:headEnd/>
            <a:tailEnd/>
          </a:ln>
          <a:extLst>
            <a:ext uri="{909E8E84-426E-40DD-AFC4-6F175D3DCCD1}">
              <a14:hiddenFill xmlns:a14="http://schemas.microsoft.com/office/drawing/2010/main">
                <a:noFill/>
              </a14:hiddenFill>
            </a:ext>
          </a:extLst>
        </p:spPr>
      </p:cxnSp>
      <p:cxnSp>
        <p:nvCxnSpPr>
          <p:cNvPr id="9" name="直接连接符 30"/>
          <p:cNvCxnSpPr>
            <a:cxnSpLocks/>
          </p:cNvCxnSpPr>
          <p:nvPr/>
        </p:nvCxnSpPr>
        <p:spPr bwMode="auto">
          <a:xfrm>
            <a:off x="585499" y="-26988"/>
            <a:ext cx="0" cy="298451"/>
          </a:xfrm>
          <a:prstGeom prst="line">
            <a:avLst/>
          </a:prstGeom>
          <a:noFill/>
          <a:ln w="28575" algn="ctr">
            <a:solidFill>
              <a:schemeClr val="bg2"/>
            </a:solidFill>
            <a:round/>
            <a:headEnd/>
            <a:tailEnd/>
          </a:ln>
          <a:extLst>
            <a:ext uri="{909E8E84-426E-40DD-AFC4-6F175D3DCCD1}">
              <a14:hiddenFill xmlns:a14="http://schemas.microsoft.com/office/drawing/2010/main">
                <a:noFill/>
              </a14:hiddenFill>
            </a:ext>
          </a:extLst>
        </p:spPr>
      </p:cxnSp>
      <p:sp>
        <p:nvSpPr>
          <p:cNvPr id="10" name="文本框 9"/>
          <p:cNvSpPr txBox="1"/>
          <p:nvPr/>
        </p:nvSpPr>
        <p:spPr>
          <a:xfrm>
            <a:off x="881640" y="72121"/>
            <a:ext cx="4533639" cy="646331"/>
          </a:xfrm>
          <a:prstGeom prst="rect">
            <a:avLst/>
          </a:prstGeom>
          <a:noFill/>
        </p:spPr>
        <p:txBody>
          <a:bodyPr wrap="square" rtlCol="0">
            <a:spAutoFit/>
          </a:bodyPr>
          <a:lstStyle/>
          <a:p>
            <a:r>
              <a:rPr lang="zh-CN" altLang="en-US" sz="3600" dirty="0" smtClean="0">
                <a:solidFill>
                  <a:schemeClr val="bg1"/>
                </a:solidFill>
                <a:latin typeface="黑体" panose="02010609060101010101" pitchFamily="49" charset="-122"/>
                <a:ea typeface="黑体" panose="02010609060101010101" pitchFamily="49" charset="-122"/>
              </a:rPr>
              <a:t>问题定义前置工作</a:t>
            </a:r>
            <a:endParaRPr lang="zh-CN" altLang="en-US" sz="3200" dirty="0">
              <a:solidFill>
                <a:schemeClr val="bg1"/>
              </a:solidFill>
              <a:latin typeface="黑体" panose="02010609060101010101" pitchFamily="49" charset="-122"/>
              <a:ea typeface="黑体" panose="02010609060101010101" pitchFamily="49" charset="-122"/>
            </a:endParaRPr>
          </a:p>
        </p:txBody>
      </p:sp>
      <p:sp>
        <p:nvSpPr>
          <p:cNvPr id="2" name="文本框 1"/>
          <p:cNvSpPr txBox="1"/>
          <p:nvPr/>
        </p:nvSpPr>
        <p:spPr>
          <a:xfrm>
            <a:off x="786621" y="1353681"/>
            <a:ext cx="2393459" cy="400110"/>
          </a:xfrm>
          <a:prstGeom prst="rect">
            <a:avLst/>
          </a:prstGeom>
          <a:noFill/>
        </p:spPr>
        <p:txBody>
          <a:bodyPr wrap="square" rtlCol="0">
            <a:spAutoFit/>
          </a:bodyPr>
          <a:lstStyle/>
          <a:p>
            <a:pPr marL="285750" indent="-285750">
              <a:buFont typeface="Wingdings" panose="05000000000000000000" pitchFamily="2" charset="2"/>
              <a:buChar char="n"/>
            </a:pPr>
            <a:r>
              <a:rPr lang="zh-CN" altLang="en-US" sz="2000" dirty="0" smtClean="0">
                <a:latin typeface="黑体" panose="02010609060101010101" pitchFamily="49" charset="-122"/>
                <a:ea typeface="黑体" panose="02010609060101010101" pitchFamily="49" charset="-122"/>
              </a:rPr>
              <a:t>车辆表示</a:t>
            </a:r>
            <a:endParaRPr lang="zh-CN" altLang="en-US" sz="2000" dirty="0">
              <a:latin typeface="黑体" panose="02010609060101010101" pitchFamily="49" charset="-122"/>
              <a:ea typeface="黑体" panose="02010609060101010101" pitchFamily="49" charset="-122"/>
            </a:endParaRPr>
          </a:p>
        </p:txBody>
      </p:sp>
      <mc:AlternateContent xmlns:mc="http://schemas.openxmlformats.org/markup-compatibility/2006" xmlns:a14="http://schemas.microsoft.com/office/drawing/2010/main">
        <mc:Choice Requires="a14">
          <p:sp>
            <p:nvSpPr>
              <p:cNvPr id="3" name="文本框 2"/>
              <p:cNvSpPr txBox="1"/>
              <p:nvPr/>
            </p:nvSpPr>
            <p:spPr>
              <a:xfrm>
                <a:off x="965200" y="1918478"/>
                <a:ext cx="7274560" cy="657809"/>
              </a:xfrm>
              <a:prstGeom prst="rect">
                <a:avLst/>
              </a:prstGeom>
              <a:noFill/>
            </p:spPr>
            <p:txBody>
              <a:bodyPr wrap="square" rtlCol="0">
                <a:spAutoFit/>
              </a:bodyPr>
              <a:lstStyle/>
              <a:p>
                <a:pPr marL="285750" indent="-285750">
                  <a:buFont typeface="Wingdings" panose="05000000000000000000" pitchFamily="2" charset="2"/>
                  <a:buChar char="l"/>
                </a:pPr>
                <a:r>
                  <a:rPr lang="zh-CN" altLang="en-US" dirty="0" smtClean="0">
                    <a:latin typeface="黑体" panose="02010609060101010101" pitchFamily="49" charset="-122"/>
                    <a:ea typeface="黑体" panose="02010609060101010101" pitchFamily="49" charset="-122"/>
                  </a:rPr>
                  <a:t>在每个步骤</a:t>
                </a:r>
                <a14:m>
                  <m:oMath xmlns:m="http://schemas.openxmlformats.org/officeDocument/2006/math">
                    <m:r>
                      <a:rPr lang="en-US" altLang="zh-CN" i="1" dirty="0" smtClean="0">
                        <a:latin typeface="Cambria Math" panose="02040503050406030204" pitchFamily="18" charset="0"/>
                        <a:ea typeface="黑体" panose="02010609060101010101" pitchFamily="49" charset="-122"/>
                        <a:cs typeface="Arial" panose="020B0604020202020204" pitchFamily="34" charset="0"/>
                      </a:rPr>
                      <m:t>𝑘</m:t>
                    </m:r>
                  </m:oMath>
                </a14:m>
                <a:r>
                  <a:rPr lang="zh-CN" altLang="en-US" dirty="0" smtClean="0">
                    <a:latin typeface="黑体" panose="02010609060101010101" pitchFamily="49" charset="-122"/>
                    <a:ea typeface="黑体" panose="02010609060101010101" pitchFamily="49" charset="-122"/>
                  </a:rPr>
                  <a:t>中，服务提供者都会监控系统中的</a:t>
                </a:r>
                <a14:m>
                  <m:oMath xmlns:m="http://schemas.openxmlformats.org/officeDocument/2006/math">
                    <m:sSup>
                      <m:sSupPr>
                        <m:ctrlPr>
                          <a:rPr lang="en-US" altLang="zh-CN" i="1" smtClean="0">
                            <a:latin typeface="Cambria Math" panose="02040503050406030204" pitchFamily="18" charset="0"/>
                            <a:ea typeface="黑体" panose="02010609060101010101" pitchFamily="49" charset="-122"/>
                          </a:rPr>
                        </m:ctrlPr>
                      </m:sSupPr>
                      <m:e>
                        <m:r>
                          <a:rPr lang="en-US" altLang="zh-CN" i="1">
                            <a:latin typeface="Cambria Math" panose="02040503050406030204" pitchFamily="18" charset="0"/>
                            <a:ea typeface="黑体" panose="02010609060101010101" pitchFamily="49" charset="-122"/>
                          </a:rPr>
                          <m:t>𝑀</m:t>
                        </m:r>
                      </m:e>
                      <m:sup>
                        <m:r>
                          <a:rPr lang="en-US" altLang="zh-CN" b="0" i="1" smtClean="0">
                            <a:latin typeface="Cambria Math" panose="02040503050406030204" pitchFamily="18" charset="0"/>
                            <a:ea typeface="黑体" panose="02010609060101010101" pitchFamily="49" charset="-122"/>
                          </a:rPr>
                          <m:t>(</m:t>
                        </m:r>
                        <m:r>
                          <a:rPr lang="en-US" altLang="zh-CN" b="0" i="1" smtClean="0">
                            <a:latin typeface="Cambria Math" panose="02040503050406030204" pitchFamily="18" charset="0"/>
                            <a:ea typeface="黑体" panose="02010609060101010101" pitchFamily="49" charset="-122"/>
                          </a:rPr>
                          <m:t>𝑘</m:t>
                        </m:r>
                        <m:r>
                          <a:rPr lang="en-US" altLang="zh-CN" b="0" i="1" smtClean="0">
                            <a:latin typeface="Cambria Math" panose="02040503050406030204" pitchFamily="18" charset="0"/>
                            <a:ea typeface="黑体" panose="02010609060101010101" pitchFamily="49" charset="-122"/>
                          </a:rPr>
                          <m:t>)</m:t>
                        </m:r>
                      </m:sup>
                    </m:sSup>
                    <m:r>
                      <a:rPr lang="zh-CN" altLang="en-US" i="1">
                        <a:latin typeface="Cambria Math" panose="02040503050406030204" pitchFamily="18" charset="0"/>
                        <a:ea typeface="黑体" panose="02010609060101010101" pitchFamily="49" charset="-122"/>
                      </a:rPr>
                      <m:t>辆</m:t>
                    </m:r>
                  </m:oMath>
                </a14:m>
                <a:r>
                  <a:rPr lang="zh-CN" altLang="en-US" dirty="0" smtClean="0">
                    <a:latin typeface="黑体" panose="02010609060101010101" pitchFamily="49" charset="-122"/>
                    <a:ea typeface="黑体" panose="02010609060101010101" pitchFamily="49" charset="-122"/>
                  </a:rPr>
                  <a:t>车的状态，每辆车的表示如下：</a:t>
                </a:r>
                <a:endParaRPr lang="zh-CN" altLang="en-US" dirty="0">
                  <a:latin typeface="黑体" panose="02010609060101010101" pitchFamily="49" charset="-122"/>
                  <a:ea typeface="黑体" panose="02010609060101010101" pitchFamily="49" charset="-122"/>
                </a:endParaRPr>
              </a:p>
            </p:txBody>
          </p:sp>
        </mc:Choice>
        <mc:Fallback xmlns="">
          <p:sp>
            <p:nvSpPr>
              <p:cNvPr id="3" name="文本框 2"/>
              <p:cNvSpPr txBox="1">
                <a:spLocks noRot="1" noChangeAspect="1" noMove="1" noResize="1" noEditPoints="1" noAdjustHandles="1" noChangeArrowheads="1" noChangeShapeType="1" noTextEdit="1"/>
              </p:cNvSpPr>
              <p:nvPr/>
            </p:nvSpPr>
            <p:spPr>
              <a:xfrm>
                <a:off x="965200" y="1918478"/>
                <a:ext cx="7274560" cy="657809"/>
              </a:xfrm>
              <a:prstGeom prst="rect">
                <a:avLst/>
              </a:prstGeom>
              <a:blipFill>
                <a:blip r:embed="rId4"/>
                <a:stretch>
                  <a:fillRect l="-503" t="-5556" r="-84" b="-13889"/>
                </a:stretch>
              </a:blipFill>
            </p:spPr>
            <p:txBody>
              <a:bodyPr/>
              <a:lstStyle/>
              <a:p>
                <a:r>
                  <a:rPr lang="zh-CN" altLang="en-US">
                    <a:noFill/>
                  </a:rPr>
                  <a:t> </a:t>
                </a:r>
              </a:p>
            </p:txBody>
          </p:sp>
        </mc:Fallback>
      </mc:AlternateContent>
      <p:pic>
        <p:nvPicPr>
          <p:cNvPr id="4" name="图片 3"/>
          <p:cNvPicPr>
            <a:picLocks noChangeAspect="1"/>
          </p:cNvPicPr>
          <p:nvPr/>
        </p:nvPicPr>
        <p:blipFill>
          <a:blip r:embed="rId5"/>
          <a:stretch>
            <a:fillRect/>
          </a:stretch>
        </p:blipFill>
        <p:spPr>
          <a:xfrm>
            <a:off x="2853403" y="2576287"/>
            <a:ext cx="3080037" cy="465381"/>
          </a:xfrm>
          <a:prstGeom prst="rect">
            <a:avLst/>
          </a:prstGeom>
        </p:spPr>
      </p:pic>
      <mc:AlternateContent xmlns:mc="http://schemas.openxmlformats.org/markup-compatibility/2006" xmlns:a14="http://schemas.microsoft.com/office/drawing/2010/main">
        <mc:Choice Requires="a14">
          <p:sp>
            <p:nvSpPr>
              <p:cNvPr id="11" name="文本框 10"/>
              <p:cNvSpPr txBox="1"/>
              <p:nvPr/>
            </p:nvSpPr>
            <p:spPr>
              <a:xfrm>
                <a:off x="965200" y="3234096"/>
                <a:ext cx="7396480" cy="2585323"/>
              </a:xfrm>
              <a:prstGeom prst="rect">
                <a:avLst/>
              </a:prstGeom>
              <a:noFill/>
            </p:spPr>
            <p:txBody>
              <a:bodyPr wrap="square" rtlCol="0">
                <a:spAutoFit/>
              </a:bodyPr>
              <a:lstStyle/>
              <a:p>
                <a:pPr marL="285750" indent="-285750">
                  <a:buFont typeface="Wingdings" panose="05000000000000000000" pitchFamily="2" charset="2"/>
                  <a:buChar char="l"/>
                </a:pPr>
                <a:r>
                  <a:rPr lang="zh-CN" altLang="en-US" dirty="0" smtClean="0">
                    <a:latin typeface="黑体" panose="02010609060101010101" pitchFamily="49" charset="-122"/>
                    <a:ea typeface="黑体" panose="02010609060101010101" pitchFamily="49" charset="-122"/>
                  </a:rPr>
                  <a:t>每辆车都有独特的信息：当前位置、是否可用、被协调派遣的目的地</a:t>
                </a:r>
                <a:endParaRPr lang="en-US" altLang="zh-CN" dirty="0" smtClean="0">
                  <a:latin typeface="黑体" panose="02010609060101010101" pitchFamily="49" charset="-122"/>
                  <a:ea typeface="黑体" panose="02010609060101010101" pitchFamily="49" charset="-122"/>
                </a:endParaRPr>
              </a:p>
              <a:p>
                <a:endParaRPr lang="en-US" altLang="zh-CN" dirty="0" smtClean="0">
                  <a:latin typeface="黑体" panose="02010609060101010101" pitchFamily="49" charset="-122"/>
                  <a:ea typeface="黑体" panose="02010609060101010101" pitchFamily="49" charset="-122"/>
                </a:endParaRPr>
              </a:p>
              <a:p>
                <a:pPr marL="285750" indent="-285750">
                  <a:buFont typeface="Wingdings" panose="05000000000000000000" pitchFamily="2" charset="2"/>
                  <a:buChar char="l"/>
                </a:pPr>
                <a:r>
                  <a:rPr lang="zh-CN" altLang="en-US" dirty="0">
                    <a:latin typeface="黑体" panose="02010609060101010101" pitchFamily="49" charset="-122"/>
                    <a:ea typeface="黑体" panose="02010609060101010101" pitchFamily="49" charset="-122"/>
                  </a:rPr>
                  <a:t>每</a:t>
                </a:r>
                <a:r>
                  <a:rPr lang="zh-CN" altLang="en-US" dirty="0" smtClean="0">
                    <a:latin typeface="黑体" panose="02010609060101010101" pitchFamily="49" charset="-122"/>
                    <a:ea typeface="黑体" panose="02010609060101010101" pitchFamily="49" charset="-122"/>
                  </a:rPr>
                  <a:t>辆车都有四种状态：</a:t>
                </a:r>
                <a:endParaRPr lang="en-US" altLang="zh-CN" dirty="0" smtClean="0">
                  <a:latin typeface="黑体" panose="02010609060101010101" pitchFamily="49" charset="-122"/>
                  <a:ea typeface="黑体" panose="02010609060101010101" pitchFamily="49" charset="-122"/>
                </a:endParaRPr>
              </a:p>
              <a:p>
                <a:pPr marL="342900" indent="-342900">
                  <a:buFont typeface="+mj-lt"/>
                  <a:buAutoNum type="arabicPeriod"/>
                </a:pPr>
                <a:r>
                  <a:rPr lang="en-US" altLang="zh-CN" dirty="0" smtClean="0">
                    <a:latin typeface="Arial" panose="020B0604020202020204" pitchFamily="34" charset="0"/>
                    <a:ea typeface="黑体" panose="02010609060101010101" pitchFamily="49" charset="-122"/>
                    <a:cs typeface="Arial" panose="020B0604020202020204" pitchFamily="34" charset="0"/>
                  </a:rPr>
                  <a:t>Dispatching</a:t>
                </a:r>
                <a:r>
                  <a:rPr lang="zh-CN" altLang="en-US" dirty="0" smtClean="0">
                    <a:latin typeface="Arial" panose="020B0604020202020204" pitchFamily="34" charset="0"/>
                    <a:ea typeface="黑体" panose="02010609060101010101" pitchFamily="49" charset="-122"/>
                    <a:cs typeface="Arial" panose="020B0604020202020204" pitchFamily="34" charset="0"/>
                  </a:rPr>
                  <a:t>：</a:t>
                </a:r>
                <a:r>
                  <a:rPr lang="zh-CN" altLang="en-US" dirty="0">
                    <a:latin typeface="Arial" panose="020B0604020202020204" pitchFamily="34" charset="0"/>
                    <a:ea typeface="黑体" panose="02010609060101010101" pitchFamily="49" charset="-122"/>
                    <a:cs typeface="Arial" panose="020B0604020202020204" pitchFamily="34" charset="0"/>
                  </a:rPr>
                  <a:t>被</a:t>
                </a:r>
                <a:r>
                  <a:rPr lang="zh-CN" altLang="en-US" dirty="0" smtClean="0">
                    <a:latin typeface="Arial" panose="020B0604020202020204" pitchFamily="34" charset="0"/>
                    <a:ea typeface="黑体" panose="02010609060101010101" pitchFamily="49" charset="-122"/>
                    <a:cs typeface="Arial" panose="020B0604020202020204" pitchFamily="34" charset="0"/>
                  </a:rPr>
                  <a:t>调度到其他区域，同时等候潜在的乘客请求</a:t>
                </a:r>
                <a:endParaRPr lang="en-US" altLang="zh-CN" dirty="0" smtClean="0">
                  <a:latin typeface="Arial" panose="020B0604020202020204" pitchFamily="34" charset="0"/>
                  <a:ea typeface="黑体" panose="02010609060101010101" pitchFamily="49" charset="-122"/>
                  <a:cs typeface="Arial" panose="020B0604020202020204" pitchFamily="34" charset="0"/>
                </a:endParaRPr>
              </a:p>
              <a:p>
                <a:pPr marL="342900" indent="-342900">
                  <a:buFont typeface="+mj-lt"/>
                  <a:buAutoNum type="arabicPeriod"/>
                </a:pPr>
                <a:r>
                  <a:rPr lang="en-US" altLang="zh-CN" dirty="0" smtClean="0">
                    <a:latin typeface="Arial" panose="020B0604020202020204" pitchFamily="34" charset="0"/>
                    <a:ea typeface="黑体" panose="02010609060101010101" pitchFamily="49" charset="-122"/>
                    <a:cs typeface="Arial" panose="020B0604020202020204" pitchFamily="34" charset="0"/>
                  </a:rPr>
                  <a:t>Matching</a:t>
                </a:r>
                <a:r>
                  <a:rPr lang="zh-CN" altLang="en-US" dirty="0" smtClean="0">
                    <a:latin typeface="Arial" panose="020B0604020202020204" pitchFamily="34" charset="0"/>
                    <a:ea typeface="黑体" panose="02010609060101010101" pitchFamily="49" charset="-122"/>
                    <a:cs typeface="Arial" panose="020B0604020202020204" pitchFamily="34" charset="0"/>
                  </a:rPr>
                  <a:t>：接受乘客请求后驶向乘客所在地</a:t>
                </a:r>
                <a:endParaRPr lang="en-US" altLang="zh-CN" dirty="0" smtClean="0">
                  <a:latin typeface="Arial" panose="020B0604020202020204" pitchFamily="34" charset="0"/>
                  <a:ea typeface="黑体" panose="02010609060101010101" pitchFamily="49" charset="-122"/>
                  <a:cs typeface="Arial" panose="020B0604020202020204" pitchFamily="34" charset="0"/>
                </a:endParaRPr>
              </a:p>
              <a:p>
                <a:pPr marL="342900" indent="-342900">
                  <a:buFont typeface="+mj-lt"/>
                  <a:buAutoNum type="arabicPeriod"/>
                </a:pPr>
                <a:r>
                  <a:rPr lang="en-US" altLang="zh-CN" dirty="0" smtClean="0">
                    <a:latin typeface="Arial" panose="020B0604020202020204" pitchFamily="34" charset="0"/>
                    <a:ea typeface="黑体" panose="02010609060101010101" pitchFamily="49" charset="-122"/>
                    <a:cs typeface="Arial" panose="020B0604020202020204" pitchFamily="34" charset="0"/>
                  </a:rPr>
                  <a:t>Occupied</a:t>
                </a:r>
                <a:r>
                  <a:rPr lang="zh-CN" altLang="en-US" dirty="0" smtClean="0">
                    <a:latin typeface="Arial" panose="020B0604020202020204" pitchFamily="34" charset="0"/>
                    <a:ea typeface="黑体" panose="02010609060101010101" pitchFamily="49" charset="-122"/>
                    <a:cs typeface="Arial" panose="020B0604020202020204" pitchFamily="34" charset="0"/>
                  </a:rPr>
                  <a:t>：正在运送乘客的途中</a:t>
                </a:r>
                <a:endParaRPr lang="en-US" altLang="zh-CN" dirty="0" smtClean="0">
                  <a:latin typeface="Arial" panose="020B0604020202020204" pitchFamily="34" charset="0"/>
                  <a:ea typeface="黑体" panose="02010609060101010101" pitchFamily="49" charset="-122"/>
                  <a:cs typeface="Arial" panose="020B0604020202020204" pitchFamily="34" charset="0"/>
                </a:endParaRPr>
              </a:p>
              <a:p>
                <a:pPr marL="342900" indent="-342900">
                  <a:buFont typeface="+mj-lt"/>
                  <a:buAutoNum type="arabicPeriod"/>
                </a:pPr>
                <a:r>
                  <a:rPr lang="en-US" altLang="zh-CN" dirty="0" smtClean="0">
                    <a:latin typeface="Arial" panose="020B0604020202020204" pitchFamily="34" charset="0"/>
                    <a:ea typeface="黑体" panose="02010609060101010101" pitchFamily="49" charset="-122"/>
                    <a:cs typeface="Arial" panose="020B0604020202020204" pitchFamily="34" charset="0"/>
                  </a:rPr>
                  <a:t>Vacant</a:t>
                </a:r>
                <a:r>
                  <a:rPr lang="zh-CN" altLang="en-US" dirty="0" smtClean="0">
                    <a:latin typeface="Arial" panose="020B0604020202020204" pitchFamily="34" charset="0"/>
                    <a:ea typeface="黑体" panose="02010609060101010101" pitchFamily="49" charset="-122"/>
                    <a:cs typeface="Arial" panose="020B0604020202020204" pitchFamily="34" charset="0"/>
                  </a:rPr>
                  <a:t>：在</a:t>
                </a:r>
                <a:r>
                  <a:rPr lang="en-US" altLang="zh-CN" dirty="0" smtClean="0">
                    <a:latin typeface="Arial" panose="020B0604020202020204" pitchFamily="34" charset="0"/>
                    <a:ea typeface="黑体" panose="02010609060101010101" pitchFamily="49" charset="-122"/>
                    <a:cs typeface="Arial" panose="020B0604020202020204" pitchFamily="34" charset="0"/>
                  </a:rPr>
                  <a:t>Dispatching</a:t>
                </a:r>
                <a:r>
                  <a:rPr lang="zh-CN" altLang="en-US" dirty="0" smtClean="0">
                    <a:latin typeface="Arial" panose="020B0604020202020204" pitchFamily="34" charset="0"/>
                    <a:ea typeface="黑体" panose="02010609060101010101" pitchFamily="49" charset="-122"/>
                    <a:cs typeface="Arial" panose="020B0604020202020204" pitchFamily="34" charset="0"/>
                  </a:rPr>
                  <a:t>或</a:t>
                </a:r>
                <a:r>
                  <a:rPr lang="en-US" altLang="zh-CN" dirty="0" smtClean="0">
                    <a:latin typeface="Arial" panose="020B0604020202020204" pitchFamily="34" charset="0"/>
                    <a:ea typeface="黑体" panose="02010609060101010101" pitchFamily="49" charset="-122"/>
                    <a:cs typeface="Arial" panose="020B0604020202020204" pitchFamily="34" charset="0"/>
                  </a:rPr>
                  <a:t>Occupied</a:t>
                </a:r>
                <a:r>
                  <a:rPr lang="zh-CN" altLang="en-US" dirty="0" smtClean="0">
                    <a:latin typeface="Arial" panose="020B0604020202020204" pitchFamily="34" charset="0"/>
                    <a:ea typeface="黑体" panose="02010609060101010101" pitchFamily="49" charset="-122"/>
                    <a:cs typeface="Arial" panose="020B0604020202020204" pitchFamily="34" charset="0"/>
                  </a:rPr>
                  <a:t>后停留在同一区域</a:t>
                </a:r>
                <a:endParaRPr lang="en-US" altLang="zh-CN" dirty="0" smtClean="0">
                  <a:latin typeface="Arial" panose="020B0604020202020204" pitchFamily="34" charset="0"/>
                  <a:ea typeface="黑体" panose="02010609060101010101" pitchFamily="49" charset="-122"/>
                  <a:cs typeface="Arial" panose="020B0604020202020204" pitchFamily="34" charset="0"/>
                </a:endParaRPr>
              </a:p>
              <a:p>
                <a:endParaRPr lang="en-US" altLang="zh-CN" dirty="0" smtClean="0">
                  <a:latin typeface="Arial" panose="020B0604020202020204" pitchFamily="34" charset="0"/>
                  <a:ea typeface="黑体" panose="02010609060101010101" pitchFamily="49" charset="-122"/>
                  <a:cs typeface="Arial" panose="020B0604020202020204" pitchFamily="34" charset="0"/>
                </a:endParaRPr>
              </a:p>
              <a:p>
                <a:pPr marL="285750" indent="-285750">
                  <a:buFont typeface="Wingdings" panose="05000000000000000000" pitchFamily="2" charset="2"/>
                  <a:buChar char="l"/>
                </a:pPr>
                <a:r>
                  <a:rPr lang="zh-CN" altLang="en-US" dirty="0">
                    <a:latin typeface="Arial" panose="020B0604020202020204" pitchFamily="34" charset="0"/>
                    <a:ea typeface="黑体" panose="02010609060101010101" pitchFamily="49" charset="-122"/>
                    <a:cs typeface="Arial" panose="020B0604020202020204" pitchFamily="34" charset="0"/>
                  </a:rPr>
                  <a:t>每辆</a:t>
                </a:r>
                <a:r>
                  <a:rPr lang="zh-CN" altLang="en-US" dirty="0" smtClean="0">
                    <a:latin typeface="Arial" panose="020B0604020202020204" pitchFamily="34" charset="0"/>
                    <a:ea typeface="黑体" panose="02010609060101010101" pitchFamily="49" charset="-122"/>
                    <a:cs typeface="Arial" panose="020B0604020202020204" pitchFamily="34" charset="0"/>
                  </a:rPr>
                  <a:t>车</a:t>
                </a:r>
                <a14:m>
                  <m:oMath xmlns:m="http://schemas.openxmlformats.org/officeDocument/2006/math">
                    <m:sSub>
                      <m:sSubPr>
                        <m:ctrlPr>
                          <a:rPr lang="en-US" altLang="zh-CN" i="1" smtClean="0">
                            <a:latin typeface="Cambria Math" panose="02040503050406030204" pitchFamily="18" charset="0"/>
                            <a:ea typeface="黑体" panose="02010609060101010101" pitchFamily="49" charset="-122"/>
                            <a:cs typeface="Arial" panose="020B0604020202020204" pitchFamily="34" charset="0"/>
                          </a:rPr>
                        </m:ctrlPr>
                      </m:sSubPr>
                      <m:e>
                        <m:r>
                          <a:rPr lang="en-US" altLang="zh-CN" i="1">
                            <a:latin typeface="Cambria Math" panose="02040503050406030204" pitchFamily="18" charset="0"/>
                            <a:ea typeface="黑体" panose="02010609060101010101" pitchFamily="49" charset="-122"/>
                            <a:cs typeface="Arial" panose="020B0604020202020204" pitchFamily="34" charset="0"/>
                          </a:rPr>
                          <m:t>𝑣</m:t>
                        </m:r>
                      </m:e>
                      <m:sub>
                        <m:r>
                          <a:rPr lang="en-US" altLang="zh-CN" i="1">
                            <a:latin typeface="Cambria Math" panose="02040503050406030204" pitchFamily="18" charset="0"/>
                            <a:ea typeface="黑体" panose="02010609060101010101" pitchFamily="49" charset="-122"/>
                            <a:cs typeface="Arial" panose="020B0604020202020204" pitchFamily="34" charset="0"/>
                          </a:rPr>
                          <m:t>𝑚</m:t>
                        </m:r>
                      </m:sub>
                    </m:sSub>
                  </m:oMath>
                </a14:m>
                <a:r>
                  <a:rPr lang="zh-CN" altLang="en-US" dirty="0" smtClean="0">
                    <a:latin typeface="Arial" panose="020B0604020202020204" pitchFamily="34" charset="0"/>
                    <a:ea typeface="黑体" panose="02010609060101010101" pitchFamily="49" charset="-122"/>
                    <a:cs typeface="Arial" panose="020B0604020202020204" pitchFamily="34" charset="0"/>
                  </a:rPr>
                  <a:t>都有一个估计的到达时间</a:t>
                </a:r>
                <a14:m>
                  <m:oMath xmlns:m="http://schemas.openxmlformats.org/officeDocument/2006/math">
                    <m:r>
                      <a:rPr lang="en-US" altLang="zh-CN" i="1" dirty="0" smtClean="0">
                        <a:latin typeface="Cambria Math" panose="02040503050406030204" pitchFamily="18" charset="0"/>
                        <a:ea typeface="黑体" panose="02010609060101010101" pitchFamily="49" charset="-122"/>
                        <a:cs typeface="Arial" panose="020B0604020202020204" pitchFamily="34" charset="0"/>
                      </a:rPr>
                      <m:t> </m:t>
                    </m:r>
                    <m:sSub>
                      <m:sSubPr>
                        <m:ctrlPr>
                          <a:rPr lang="en-US" altLang="zh-CN" i="1" dirty="0" smtClean="0">
                            <a:latin typeface="Cambria Math" panose="02040503050406030204" pitchFamily="18" charset="0"/>
                            <a:ea typeface="黑体" panose="02010609060101010101" pitchFamily="49" charset="-122"/>
                            <a:cs typeface="Arial" panose="020B0604020202020204" pitchFamily="34" charset="0"/>
                          </a:rPr>
                        </m:ctrlPr>
                      </m:sSubPr>
                      <m:e>
                        <m:r>
                          <a:rPr lang="en-US" altLang="zh-CN" i="1" dirty="0">
                            <a:latin typeface="Cambria Math" panose="02040503050406030204" pitchFamily="18" charset="0"/>
                            <a:ea typeface="黑体" panose="02010609060101010101" pitchFamily="49" charset="-122"/>
                            <a:cs typeface="Arial" panose="020B0604020202020204" pitchFamily="34" charset="0"/>
                          </a:rPr>
                          <m:t>𝐸𝑇𝐴</m:t>
                        </m:r>
                      </m:e>
                      <m:sub>
                        <m:r>
                          <m:rPr>
                            <m:sty m:val="p"/>
                          </m:rPr>
                          <a:rPr lang="en-US" altLang="zh-CN" i="1" dirty="0">
                            <a:latin typeface="Cambria Math" panose="02040503050406030204" pitchFamily="18" charset="0"/>
                            <a:ea typeface="黑体" panose="02010609060101010101" pitchFamily="49" charset="-122"/>
                            <a:cs typeface="Arial" panose="020B0604020202020204" pitchFamily="34" charset="0"/>
                          </a:rPr>
                          <m:t>m</m:t>
                        </m:r>
                      </m:sub>
                    </m:sSub>
                  </m:oMath>
                </a14:m>
                <a:endParaRPr lang="zh-CN" altLang="en-US" dirty="0">
                  <a:latin typeface="Arial" panose="020B0604020202020204" pitchFamily="34" charset="0"/>
                  <a:ea typeface="黑体" panose="02010609060101010101" pitchFamily="49" charset="-122"/>
                  <a:cs typeface="Arial" panose="020B0604020202020204" pitchFamily="34" charset="0"/>
                </a:endParaRPr>
              </a:p>
            </p:txBody>
          </p:sp>
        </mc:Choice>
        <mc:Fallback xmlns="">
          <p:sp>
            <p:nvSpPr>
              <p:cNvPr id="11" name="文本框 10"/>
              <p:cNvSpPr txBox="1">
                <a:spLocks noRot="1" noChangeAspect="1" noMove="1" noResize="1" noEditPoints="1" noAdjustHandles="1" noChangeArrowheads="1" noChangeShapeType="1" noTextEdit="1"/>
              </p:cNvSpPr>
              <p:nvPr/>
            </p:nvSpPr>
            <p:spPr>
              <a:xfrm>
                <a:off x="965200" y="3234096"/>
                <a:ext cx="7396480" cy="2585323"/>
              </a:xfrm>
              <a:prstGeom prst="rect">
                <a:avLst/>
              </a:prstGeom>
              <a:blipFill>
                <a:blip r:embed="rId6"/>
                <a:stretch>
                  <a:fillRect l="-494" t="-1415" b="-235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94285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xEl>
                                              <p:pRg st="2" end="2"/>
                                            </p:txEl>
                                          </p:spTgt>
                                        </p:tgtEl>
                                        <p:attrNameLst>
                                          <p:attrName>style.visibility</p:attrName>
                                        </p:attrNameLst>
                                      </p:cBhvr>
                                      <p:to>
                                        <p:strVal val="visible"/>
                                      </p:to>
                                    </p:set>
                                    <p:animEffect transition="in" filter="fade">
                                      <p:cBhvr>
                                        <p:cTn id="12" dur="500"/>
                                        <p:tgtEl>
                                          <p:spTgt spid="11">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11">
                                            <p:txEl>
                                              <p:pRg st="3" end="3"/>
                                            </p:txEl>
                                          </p:spTgt>
                                        </p:tgtEl>
                                        <p:attrNameLst>
                                          <p:attrName>style.visibility</p:attrName>
                                        </p:attrNameLst>
                                      </p:cBhvr>
                                      <p:to>
                                        <p:strVal val="visible"/>
                                      </p:to>
                                    </p:set>
                                    <p:animEffect transition="in" filter="fade">
                                      <p:cBhvr>
                                        <p:cTn id="15" dur="500"/>
                                        <p:tgtEl>
                                          <p:spTgt spid="11">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1">
                                            <p:txEl>
                                              <p:pRg st="4" end="4"/>
                                            </p:txEl>
                                          </p:spTgt>
                                        </p:tgtEl>
                                        <p:attrNameLst>
                                          <p:attrName>style.visibility</p:attrName>
                                        </p:attrNameLst>
                                      </p:cBhvr>
                                      <p:to>
                                        <p:strVal val="visible"/>
                                      </p:to>
                                    </p:set>
                                    <p:animEffect transition="in" filter="fade">
                                      <p:cBhvr>
                                        <p:cTn id="18" dur="500"/>
                                        <p:tgtEl>
                                          <p:spTgt spid="11">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11">
                                            <p:txEl>
                                              <p:pRg st="5" end="5"/>
                                            </p:txEl>
                                          </p:spTgt>
                                        </p:tgtEl>
                                        <p:attrNameLst>
                                          <p:attrName>style.visibility</p:attrName>
                                        </p:attrNameLst>
                                      </p:cBhvr>
                                      <p:to>
                                        <p:strVal val="visible"/>
                                      </p:to>
                                    </p:set>
                                    <p:animEffect transition="in" filter="fade">
                                      <p:cBhvr>
                                        <p:cTn id="21" dur="500"/>
                                        <p:tgtEl>
                                          <p:spTgt spid="11">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11">
                                            <p:txEl>
                                              <p:pRg st="6" end="6"/>
                                            </p:txEl>
                                          </p:spTgt>
                                        </p:tgtEl>
                                        <p:attrNameLst>
                                          <p:attrName>style.visibility</p:attrName>
                                        </p:attrNameLst>
                                      </p:cBhvr>
                                      <p:to>
                                        <p:strVal val="visible"/>
                                      </p:to>
                                    </p:set>
                                    <p:animEffect transition="in" filter="fade">
                                      <p:cBhvr>
                                        <p:cTn id="24" dur="500"/>
                                        <p:tgtEl>
                                          <p:spTgt spid="11">
                                            <p:txEl>
                                              <p:pRg st="6" end="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1">
                                            <p:txEl>
                                              <p:pRg st="8" end="8"/>
                                            </p:txEl>
                                          </p:spTgt>
                                        </p:tgtEl>
                                        <p:attrNameLst>
                                          <p:attrName>style.visibility</p:attrName>
                                        </p:attrNameLst>
                                      </p:cBhvr>
                                      <p:to>
                                        <p:strVal val="visible"/>
                                      </p:to>
                                    </p:set>
                                    <p:animEffect transition="in" filter="fade">
                                      <p:cBhvr>
                                        <p:cTn id="29" dur="500"/>
                                        <p:tgtEl>
                                          <p:spTgt spid="1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9144574" cy="89592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01892" y="115412"/>
            <a:ext cx="674253" cy="674253"/>
          </a:xfrm>
          <a:prstGeom prst="rect">
            <a:avLst/>
          </a:prstGeom>
        </p:spPr>
      </p:pic>
      <p:cxnSp>
        <p:nvCxnSpPr>
          <p:cNvPr id="7" name="直接连接符 19"/>
          <p:cNvCxnSpPr>
            <a:cxnSpLocks/>
          </p:cNvCxnSpPr>
          <p:nvPr/>
        </p:nvCxnSpPr>
        <p:spPr bwMode="auto">
          <a:xfrm flipH="1">
            <a:off x="440027" y="-25400"/>
            <a:ext cx="1587" cy="841375"/>
          </a:xfrm>
          <a:prstGeom prst="line">
            <a:avLst/>
          </a:prstGeom>
          <a:noFill/>
          <a:ln w="28575" algn="ctr">
            <a:solidFill>
              <a:schemeClr val="bg2"/>
            </a:solidFill>
            <a:round/>
            <a:headEnd/>
            <a:tailEnd/>
          </a:ln>
          <a:extLst>
            <a:ext uri="{909E8E84-426E-40DD-AFC4-6F175D3DCCD1}">
              <a14:hiddenFill xmlns:a14="http://schemas.microsoft.com/office/drawing/2010/main">
                <a:noFill/>
              </a14:hiddenFill>
            </a:ext>
          </a:extLst>
        </p:spPr>
      </p:cxnSp>
      <p:cxnSp>
        <p:nvCxnSpPr>
          <p:cNvPr id="8" name="直接连接符 20"/>
          <p:cNvCxnSpPr>
            <a:cxnSpLocks/>
          </p:cNvCxnSpPr>
          <p:nvPr/>
        </p:nvCxnSpPr>
        <p:spPr bwMode="auto">
          <a:xfrm flipH="1">
            <a:off x="511175" y="-26988"/>
            <a:ext cx="1588" cy="554038"/>
          </a:xfrm>
          <a:prstGeom prst="line">
            <a:avLst/>
          </a:prstGeom>
          <a:noFill/>
          <a:ln w="28575" algn="ctr">
            <a:solidFill>
              <a:schemeClr val="bg2"/>
            </a:solidFill>
            <a:round/>
            <a:headEnd/>
            <a:tailEnd/>
          </a:ln>
          <a:extLst>
            <a:ext uri="{909E8E84-426E-40DD-AFC4-6F175D3DCCD1}">
              <a14:hiddenFill xmlns:a14="http://schemas.microsoft.com/office/drawing/2010/main">
                <a:noFill/>
              </a14:hiddenFill>
            </a:ext>
          </a:extLst>
        </p:spPr>
      </p:cxnSp>
      <p:cxnSp>
        <p:nvCxnSpPr>
          <p:cNvPr id="9" name="直接连接符 30"/>
          <p:cNvCxnSpPr>
            <a:cxnSpLocks/>
          </p:cNvCxnSpPr>
          <p:nvPr/>
        </p:nvCxnSpPr>
        <p:spPr bwMode="auto">
          <a:xfrm>
            <a:off x="585499" y="-26988"/>
            <a:ext cx="0" cy="298451"/>
          </a:xfrm>
          <a:prstGeom prst="line">
            <a:avLst/>
          </a:prstGeom>
          <a:noFill/>
          <a:ln w="28575" algn="ctr">
            <a:solidFill>
              <a:schemeClr val="bg2"/>
            </a:solidFill>
            <a:round/>
            <a:headEnd/>
            <a:tailEnd/>
          </a:ln>
          <a:extLst>
            <a:ext uri="{909E8E84-426E-40DD-AFC4-6F175D3DCCD1}">
              <a14:hiddenFill xmlns:a14="http://schemas.microsoft.com/office/drawing/2010/main">
                <a:noFill/>
              </a14:hiddenFill>
            </a:ext>
          </a:extLst>
        </p:spPr>
      </p:cxnSp>
      <p:sp>
        <p:nvSpPr>
          <p:cNvPr id="10" name="文本框 9"/>
          <p:cNvSpPr txBox="1"/>
          <p:nvPr/>
        </p:nvSpPr>
        <p:spPr>
          <a:xfrm>
            <a:off x="881641" y="72121"/>
            <a:ext cx="2773680" cy="646331"/>
          </a:xfrm>
          <a:prstGeom prst="rect">
            <a:avLst/>
          </a:prstGeom>
          <a:noFill/>
        </p:spPr>
        <p:txBody>
          <a:bodyPr wrap="square" rtlCol="0">
            <a:spAutoFit/>
          </a:bodyPr>
          <a:lstStyle/>
          <a:p>
            <a:r>
              <a:rPr lang="zh-CN" altLang="en-US" sz="3600" dirty="0" smtClean="0">
                <a:solidFill>
                  <a:schemeClr val="bg1"/>
                </a:solidFill>
                <a:latin typeface="黑体" panose="02010609060101010101" pitchFamily="49" charset="-122"/>
                <a:ea typeface="黑体" panose="02010609060101010101" pitchFamily="49" charset="-122"/>
              </a:rPr>
              <a:t>问题定义</a:t>
            </a:r>
            <a:endParaRPr lang="zh-CN" altLang="en-US" sz="3200" dirty="0">
              <a:solidFill>
                <a:schemeClr val="bg1"/>
              </a:solidFill>
              <a:latin typeface="黑体" panose="02010609060101010101" pitchFamily="49" charset="-122"/>
              <a:ea typeface="黑体" panose="02010609060101010101" pitchFamily="49" charset="-122"/>
            </a:endParaRPr>
          </a:p>
        </p:txBody>
      </p:sp>
      <p:sp>
        <p:nvSpPr>
          <p:cNvPr id="2" name="文本框 1"/>
          <p:cNvSpPr txBox="1"/>
          <p:nvPr/>
        </p:nvSpPr>
        <p:spPr>
          <a:xfrm>
            <a:off x="811947" y="1352220"/>
            <a:ext cx="7520679" cy="461665"/>
          </a:xfrm>
          <a:prstGeom prst="rect">
            <a:avLst/>
          </a:prstGeom>
          <a:noFill/>
        </p:spPr>
        <p:txBody>
          <a:bodyPr wrap="square" rtlCol="0">
            <a:spAutoFit/>
          </a:bodyPr>
          <a:lstStyle/>
          <a:p>
            <a:pPr marL="285750" indent="-285750">
              <a:buFont typeface="Wingdings" panose="05000000000000000000" pitchFamily="2" charset="2"/>
              <a:buChar char="n"/>
            </a:pPr>
            <a:r>
              <a:rPr lang="zh-CN" altLang="en-US" sz="2400" dirty="0" smtClean="0">
                <a:latin typeface="黑体" panose="02010609060101010101" pitchFamily="49" charset="-122"/>
                <a:ea typeface="黑体" panose="02010609060101010101" pitchFamily="49" charset="-122"/>
              </a:rPr>
              <a:t>协调问题</a:t>
            </a:r>
            <a:endParaRPr lang="zh-CN" altLang="en-US" sz="2400" dirty="0">
              <a:latin typeface="黑体" panose="02010609060101010101" pitchFamily="49" charset="-122"/>
              <a:ea typeface="黑体" panose="02010609060101010101" pitchFamily="49" charset="-122"/>
            </a:endParaRPr>
          </a:p>
        </p:txBody>
      </p:sp>
      <p:sp>
        <p:nvSpPr>
          <p:cNvPr id="3" name="文本框 2"/>
          <p:cNvSpPr txBox="1"/>
          <p:nvPr/>
        </p:nvSpPr>
        <p:spPr>
          <a:xfrm>
            <a:off x="1028714" y="1991360"/>
            <a:ext cx="7226532" cy="934720"/>
          </a:xfrm>
          <a:prstGeom prst="rect">
            <a:avLst/>
          </a:prstGeom>
          <a:noFill/>
        </p:spPr>
        <p:txBody>
          <a:bodyPr wrap="square" rtlCol="0">
            <a:spAutoFit/>
          </a:bodyPr>
          <a:lstStyle/>
          <a:p>
            <a:pPr algn="just"/>
            <a:r>
              <a:rPr lang="zh-CN" altLang="en-US" dirty="0" smtClean="0">
                <a:latin typeface="黑体" panose="02010609060101010101" pitchFamily="49" charset="-122"/>
                <a:ea typeface="黑体" panose="02010609060101010101" pitchFamily="49" charset="-122"/>
              </a:rPr>
              <a:t>考虑到</a:t>
            </a:r>
            <a:r>
              <a:rPr lang="en-US" altLang="zh-CN" dirty="0" smtClean="0">
                <a:latin typeface="Arial" panose="020B0604020202020204" pitchFamily="34" charset="0"/>
                <a:ea typeface="黑体" panose="02010609060101010101" pitchFamily="49" charset="-122"/>
                <a:cs typeface="Arial" panose="020B0604020202020204" pitchFamily="34" charset="0"/>
              </a:rPr>
              <a:t>MOD</a:t>
            </a:r>
            <a:r>
              <a:rPr lang="zh-CN" altLang="en-US" dirty="0" smtClean="0">
                <a:latin typeface="黑体" panose="02010609060101010101" pitchFamily="49" charset="-122"/>
                <a:ea typeface="黑体" panose="02010609060101010101" pitchFamily="49" charset="-122"/>
              </a:rPr>
              <a:t>行驶中乘客的接送和下车的时空分布，所以希望能自动决定应</a:t>
            </a:r>
            <a:r>
              <a:rPr lang="zh-CN" altLang="en-US" dirty="0">
                <a:latin typeface="黑体" panose="02010609060101010101" pitchFamily="49" charset="-122"/>
                <a:ea typeface="黑体" panose="02010609060101010101" pitchFamily="49" charset="-122"/>
              </a:rPr>
              <a:t>在</a:t>
            </a:r>
            <a:r>
              <a:rPr lang="zh-CN" altLang="en-US" dirty="0" smtClean="0">
                <a:latin typeface="黑体" panose="02010609060101010101" pitchFamily="49" charset="-122"/>
                <a:ea typeface="黑体" panose="02010609060101010101" pitchFamily="49" charset="-122"/>
              </a:rPr>
              <a:t>何时协调每个可用的车辆到何地，以</a:t>
            </a:r>
            <a:r>
              <a:rPr lang="zh-CN" altLang="en-US" dirty="0">
                <a:latin typeface="黑体" panose="02010609060101010101" pitchFamily="49" charset="-122"/>
                <a:ea typeface="黑体" panose="02010609060101010101" pitchFamily="49" charset="-122"/>
              </a:rPr>
              <a:t>满足乘车请求</a:t>
            </a:r>
            <a:r>
              <a:rPr lang="zh-CN" altLang="en-US" dirty="0" smtClean="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从而</a:t>
            </a:r>
            <a:r>
              <a:rPr lang="zh-CN" altLang="en-US" dirty="0" smtClean="0">
                <a:latin typeface="黑体" panose="02010609060101010101" pitchFamily="49" charset="-122"/>
                <a:ea typeface="黑体" panose="02010609060101010101" pitchFamily="49" charset="-122"/>
              </a:rPr>
              <a:t>最大化</a:t>
            </a:r>
            <a:r>
              <a:rPr lang="zh-CN" altLang="en-US" dirty="0">
                <a:latin typeface="黑体" panose="02010609060101010101" pitchFamily="49" charset="-122"/>
                <a:ea typeface="黑体" panose="02010609060101010101" pitchFamily="49" charset="-122"/>
              </a:rPr>
              <a:t>服务提供商的</a:t>
            </a:r>
            <a:r>
              <a:rPr lang="zh-CN" altLang="en-US" dirty="0" smtClean="0">
                <a:latin typeface="黑体" panose="02010609060101010101" pitchFamily="49" charset="-122"/>
                <a:ea typeface="黑体" panose="02010609060101010101" pitchFamily="49" charset="-122"/>
              </a:rPr>
              <a:t>盈利和乘客满意度。</a:t>
            </a:r>
            <a:endParaRPr lang="zh-CN" altLang="en-US" dirty="0">
              <a:latin typeface="黑体" panose="02010609060101010101" pitchFamily="49" charset="-122"/>
              <a:ea typeface="黑体" panose="02010609060101010101" pitchFamily="49" charset="-122"/>
            </a:endParaRPr>
          </a:p>
        </p:txBody>
      </p:sp>
      <p:sp>
        <p:nvSpPr>
          <p:cNvPr id="4" name="文本框 3"/>
          <p:cNvSpPr txBox="1"/>
          <p:nvPr/>
        </p:nvSpPr>
        <p:spPr>
          <a:xfrm>
            <a:off x="811947" y="3180080"/>
            <a:ext cx="7275413" cy="461665"/>
          </a:xfrm>
          <a:prstGeom prst="rect">
            <a:avLst/>
          </a:prstGeom>
          <a:noFill/>
        </p:spPr>
        <p:txBody>
          <a:bodyPr wrap="square" rtlCol="0">
            <a:spAutoFit/>
          </a:bodyPr>
          <a:lstStyle/>
          <a:p>
            <a:pPr marL="285750" indent="-285750">
              <a:buFont typeface="Wingdings" panose="05000000000000000000" pitchFamily="2" charset="2"/>
              <a:buChar char="n"/>
            </a:pPr>
            <a:r>
              <a:rPr lang="zh-CN" altLang="en-US" sz="2400" dirty="0" smtClean="0">
                <a:latin typeface="黑体" panose="02010609060101010101" pitchFamily="49" charset="-122"/>
                <a:ea typeface="黑体" panose="02010609060101010101" pitchFamily="49" charset="-122"/>
              </a:rPr>
              <a:t>强化学习模型</a:t>
            </a:r>
            <a:endParaRPr lang="zh-CN" altLang="en-US" sz="2400" dirty="0">
              <a:latin typeface="黑体" panose="02010609060101010101" pitchFamily="49" charset="-122"/>
              <a:ea typeface="黑体" panose="02010609060101010101" pitchFamily="49" charset="-122"/>
            </a:endParaRPr>
          </a:p>
        </p:txBody>
      </p:sp>
      <p:sp>
        <p:nvSpPr>
          <p:cNvPr id="11" name="文本框 10"/>
          <p:cNvSpPr txBox="1"/>
          <p:nvPr/>
        </p:nvSpPr>
        <p:spPr>
          <a:xfrm>
            <a:off x="1028714" y="3711079"/>
            <a:ext cx="6238240" cy="369332"/>
          </a:xfrm>
          <a:prstGeom prst="rect">
            <a:avLst/>
          </a:prstGeom>
          <a:noFill/>
        </p:spPr>
        <p:txBody>
          <a:bodyPr wrap="square" rtlCol="0">
            <a:spAutoFit/>
          </a:bodyPr>
          <a:lstStyle/>
          <a:p>
            <a:r>
              <a:rPr lang="zh-CN" altLang="en-US" dirty="0" smtClean="0">
                <a:latin typeface="黑体" panose="02010609060101010101" pitchFamily="49" charset="-122"/>
                <a:ea typeface="黑体" panose="02010609060101010101" pitchFamily="49" charset="-122"/>
                <a:cs typeface="Arial" panose="020B0604020202020204" pitchFamily="34" charset="0"/>
              </a:rPr>
              <a:t>五个主要的组成部分：</a:t>
            </a:r>
            <a:r>
              <a:rPr lang="en-US" altLang="zh-CN" dirty="0" smtClean="0">
                <a:latin typeface="黑体" panose="02010609060101010101" pitchFamily="49" charset="-122"/>
                <a:ea typeface="黑体" panose="02010609060101010101" pitchFamily="49" charset="-122"/>
                <a:cs typeface="Arial" panose="020B0604020202020204" pitchFamily="34" charset="0"/>
              </a:rPr>
              <a:t> </a:t>
            </a:r>
            <a:endParaRPr lang="zh-CN" altLang="en-US" dirty="0">
              <a:latin typeface="黑体" panose="02010609060101010101" pitchFamily="49" charset="-122"/>
              <a:ea typeface="黑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12" name="文本框 11"/>
              <p:cNvSpPr txBox="1"/>
              <p:nvPr/>
            </p:nvSpPr>
            <p:spPr>
              <a:xfrm>
                <a:off x="1427053" y="4149745"/>
                <a:ext cx="60452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400" i="1" dirty="0" smtClean="0">
                          <a:latin typeface="Cambria Math" panose="02040503050406030204" pitchFamily="18" charset="0"/>
                        </a:rPr>
                        <m:t>{</m:t>
                      </m:r>
                      <m:r>
                        <a:rPr lang="en-US" altLang="zh-CN" sz="2400" b="1" i="1" dirty="0" smtClean="0">
                          <a:latin typeface="Cambria Math" panose="02040503050406030204" pitchFamily="18" charset="0"/>
                        </a:rPr>
                        <m:t>𝑺</m:t>
                      </m:r>
                      <m:r>
                        <a:rPr lang="en-US" altLang="zh-CN" sz="2400" i="1" dirty="0" smtClean="0">
                          <a:latin typeface="Cambria Math" panose="02040503050406030204" pitchFamily="18" charset="0"/>
                        </a:rPr>
                        <m:t>, </m:t>
                      </m:r>
                      <m:r>
                        <a:rPr lang="en-US" altLang="zh-CN" sz="2400" b="1" i="1" dirty="0" smtClean="0">
                          <a:latin typeface="Cambria Math" panose="02040503050406030204" pitchFamily="18" charset="0"/>
                        </a:rPr>
                        <m:t>𝑼</m:t>
                      </m:r>
                      <m:r>
                        <a:rPr lang="en-US" altLang="zh-CN" sz="2400" i="1" dirty="0" smtClean="0">
                          <a:latin typeface="Cambria Math" panose="02040503050406030204" pitchFamily="18" charset="0"/>
                        </a:rPr>
                        <m:t>, </m:t>
                      </m:r>
                      <m:r>
                        <a:rPr lang="en-US" altLang="zh-CN" sz="2400" i="1" dirty="0" smtClean="0">
                          <a:latin typeface="Cambria Math" panose="02040503050406030204" pitchFamily="18" charset="0"/>
                        </a:rPr>
                        <m:t>𝑟</m:t>
                      </m:r>
                      <m:r>
                        <a:rPr lang="en-US" altLang="zh-CN" sz="2400" i="1" dirty="0" smtClean="0">
                          <a:latin typeface="Cambria Math" panose="02040503050406030204" pitchFamily="18" charset="0"/>
                        </a:rPr>
                        <m:t>, </m:t>
                      </m:r>
                      <m:r>
                        <a:rPr lang="en-US" altLang="zh-CN" sz="2400" i="1" dirty="0" smtClean="0">
                          <a:latin typeface="Cambria Math" panose="02040503050406030204" pitchFamily="18" charset="0"/>
                        </a:rPr>
                        <m:t>𝜋</m:t>
                      </m:r>
                      <m:r>
                        <a:rPr lang="en-US" altLang="zh-CN" sz="2400" i="1" dirty="0" smtClean="0">
                          <a:latin typeface="Cambria Math" panose="02040503050406030204" pitchFamily="18" charset="0"/>
                        </a:rPr>
                        <m:t>, </m:t>
                      </m:r>
                      <m:r>
                        <a:rPr lang="en-US" altLang="zh-CN" sz="2400" i="1" dirty="0" smtClean="0">
                          <a:latin typeface="Cambria Math" panose="02040503050406030204" pitchFamily="18" charset="0"/>
                        </a:rPr>
                        <m:t>𝑄</m:t>
                      </m:r>
                      <m:r>
                        <a:rPr lang="en-US" altLang="zh-CN" sz="2400" i="1" dirty="0" smtClean="0">
                          <a:latin typeface="Cambria Math" panose="02040503050406030204" pitchFamily="18" charset="0"/>
                        </a:rPr>
                        <m:t>}</m:t>
                      </m:r>
                    </m:oMath>
                  </m:oMathPara>
                </a14:m>
                <a:endParaRPr lang="zh-CN" altLang="en-US" sz="2400" dirty="0"/>
              </a:p>
            </p:txBody>
          </p:sp>
        </mc:Choice>
        <mc:Fallback xmlns="">
          <p:sp>
            <p:nvSpPr>
              <p:cNvPr id="12" name="文本框 11"/>
              <p:cNvSpPr txBox="1">
                <a:spLocks noRot="1" noChangeAspect="1" noMove="1" noResize="1" noEditPoints="1" noAdjustHandles="1" noChangeArrowheads="1" noChangeShapeType="1" noTextEdit="1"/>
              </p:cNvSpPr>
              <p:nvPr/>
            </p:nvSpPr>
            <p:spPr>
              <a:xfrm>
                <a:off x="1427053" y="4149745"/>
                <a:ext cx="6045200" cy="461665"/>
              </a:xfrm>
              <a:prstGeom prst="rect">
                <a:avLst/>
              </a:prstGeom>
              <a:blipFill>
                <a:blip r:embed="rId3"/>
                <a:stretch>
                  <a:fillRect b="-18667"/>
                </a:stretch>
              </a:blipFill>
            </p:spPr>
            <p:txBody>
              <a:bodyPr/>
              <a:lstStyle/>
              <a:p>
                <a:r>
                  <a:rPr lang="zh-CN" altLang="en-US">
                    <a:noFill/>
                  </a:rPr>
                  <a:t> </a:t>
                </a:r>
              </a:p>
            </p:txBody>
          </p:sp>
        </mc:Fallback>
      </mc:AlternateContent>
      <p:cxnSp>
        <p:nvCxnSpPr>
          <p:cNvPr id="14" name="直接箭头连接符 13"/>
          <p:cNvCxnSpPr>
            <a:endCxn id="15" idx="0"/>
          </p:cNvCxnSpPr>
          <p:nvPr/>
        </p:nvCxnSpPr>
        <p:spPr>
          <a:xfrm flipH="1">
            <a:off x="2336800" y="4511040"/>
            <a:ext cx="1473200" cy="4969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1605280" y="5007940"/>
            <a:ext cx="1463040" cy="369332"/>
          </a:xfrm>
          <a:prstGeom prst="rect">
            <a:avLst/>
          </a:prstGeom>
          <a:noFill/>
        </p:spPr>
        <p:txBody>
          <a:bodyPr wrap="square" rtlCol="0">
            <a:spAutoFit/>
          </a:bodyPr>
          <a:lstStyle/>
          <a:p>
            <a:r>
              <a:rPr lang="zh-CN" altLang="en-US" dirty="0" smtClean="0">
                <a:latin typeface="黑体" panose="02010609060101010101" pitchFamily="49" charset="-122"/>
                <a:ea typeface="黑体" panose="02010609060101010101" pitchFamily="49" charset="-122"/>
              </a:rPr>
              <a:t>状态空间</a:t>
            </a:r>
            <a:endParaRPr lang="zh-CN" altLang="en-US" dirty="0">
              <a:latin typeface="黑体" panose="02010609060101010101" pitchFamily="49" charset="-122"/>
              <a:ea typeface="黑体" panose="02010609060101010101" pitchFamily="49" charset="-122"/>
            </a:endParaRPr>
          </a:p>
        </p:txBody>
      </p:sp>
      <p:cxnSp>
        <p:nvCxnSpPr>
          <p:cNvPr id="18" name="直接箭头连接符 17"/>
          <p:cNvCxnSpPr/>
          <p:nvPr/>
        </p:nvCxnSpPr>
        <p:spPr>
          <a:xfrm flipH="1">
            <a:off x="3403600" y="4511040"/>
            <a:ext cx="701041" cy="4969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2776007" y="5007940"/>
            <a:ext cx="1102787" cy="369332"/>
          </a:xfrm>
          <a:prstGeom prst="rect">
            <a:avLst/>
          </a:prstGeom>
          <a:noFill/>
        </p:spPr>
        <p:txBody>
          <a:bodyPr wrap="square" rtlCol="0">
            <a:spAutoFit/>
          </a:bodyPr>
          <a:lstStyle/>
          <a:p>
            <a:r>
              <a:rPr lang="zh-CN" altLang="en-US" dirty="0" smtClean="0">
                <a:latin typeface="黑体" panose="02010609060101010101" pitchFamily="49" charset="-122"/>
                <a:ea typeface="黑体" panose="02010609060101010101" pitchFamily="49" charset="-122"/>
              </a:rPr>
              <a:t>动作空间</a:t>
            </a:r>
            <a:endParaRPr lang="zh-CN" altLang="en-US" dirty="0">
              <a:latin typeface="黑体" panose="02010609060101010101" pitchFamily="49" charset="-122"/>
              <a:ea typeface="黑体" panose="02010609060101010101" pitchFamily="49" charset="-122"/>
            </a:endParaRPr>
          </a:p>
        </p:txBody>
      </p:sp>
      <p:cxnSp>
        <p:nvCxnSpPr>
          <p:cNvPr id="24" name="直接箭头连接符 23"/>
          <p:cNvCxnSpPr/>
          <p:nvPr/>
        </p:nvCxnSpPr>
        <p:spPr>
          <a:xfrm>
            <a:off x="4439921" y="4590945"/>
            <a:ext cx="0" cy="41699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3918580" y="5007940"/>
            <a:ext cx="1102787" cy="369332"/>
          </a:xfrm>
          <a:prstGeom prst="rect">
            <a:avLst/>
          </a:prstGeom>
          <a:noFill/>
        </p:spPr>
        <p:txBody>
          <a:bodyPr wrap="square" rtlCol="0">
            <a:spAutoFit/>
          </a:bodyPr>
          <a:lstStyle/>
          <a:p>
            <a:r>
              <a:rPr lang="zh-CN" altLang="en-US" dirty="0" smtClean="0">
                <a:latin typeface="黑体" panose="02010609060101010101" pitchFamily="49" charset="-122"/>
                <a:ea typeface="黑体" panose="02010609060101010101" pitchFamily="49" charset="-122"/>
              </a:rPr>
              <a:t>奖励函数</a:t>
            </a:r>
            <a:endParaRPr lang="zh-CN" altLang="en-US" dirty="0">
              <a:latin typeface="黑体" panose="02010609060101010101" pitchFamily="49" charset="-122"/>
              <a:ea typeface="黑体" panose="02010609060101010101" pitchFamily="49" charset="-122"/>
            </a:endParaRPr>
          </a:p>
        </p:txBody>
      </p:sp>
      <p:cxnSp>
        <p:nvCxnSpPr>
          <p:cNvPr id="28" name="直接箭头连接符 27"/>
          <p:cNvCxnSpPr/>
          <p:nvPr/>
        </p:nvCxnSpPr>
        <p:spPr>
          <a:xfrm>
            <a:off x="4785360" y="4590945"/>
            <a:ext cx="487680" cy="41699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5021367" y="5007940"/>
            <a:ext cx="1102787" cy="369332"/>
          </a:xfrm>
          <a:prstGeom prst="rect">
            <a:avLst/>
          </a:prstGeom>
          <a:noFill/>
        </p:spPr>
        <p:txBody>
          <a:bodyPr wrap="square" rtlCol="0">
            <a:spAutoFit/>
          </a:bodyPr>
          <a:lstStyle/>
          <a:p>
            <a:r>
              <a:rPr lang="zh-CN" altLang="en-US" dirty="0" smtClean="0">
                <a:latin typeface="黑体" panose="02010609060101010101" pitchFamily="49" charset="-122"/>
                <a:ea typeface="黑体" panose="02010609060101010101" pitchFamily="49" charset="-122"/>
              </a:rPr>
              <a:t>协调策略</a:t>
            </a:r>
            <a:endParaRPr lang="zh-CN" altLang="en-US" dirty="0">
              <a:latin typeface="黑体" panose="02010609060101010101" pitchFamily="49" charset="-122"/>
              <a:ea typeface="黑体" panose="02010609060101010101" pitchFamily="49" charset="-122"/>
            </a:endParaRPr>
          </a:p>
        </p:txBody>
      </p:sp>
      <p:cxnSp>
        <p:nvCxnSpPr>
          <p:cNvPr id="31" name="直接箭头连接符 30"/>
          <p:cNvCxnSpPr/>
          <p:nvPr/>
        </p:nvCxnSpPr>
        <p:spPr>
          <a:xfrm>
            <a:off x="5129947" y="4511040"/>
            <a:ext cx="1402933" cy="4969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文本框 32"/>
          <p:cNvSpPr txBox="1"/>
          <p:nvPr/>
        </p:nvSpPr>
        <p:spPr>
          <a:xfrm>
            <a:off x="6141293" y="5007000"/>
            <a:ext cx="2418080" cy="369332"/>
          </a:xfrm>
          <a:prstGeom prst="rect">
            <a:avLst/>
          </a:prstGeom>
          <a:noFill/>
        </p:spPr>
        <p:txBody>
          <a:bodyPr wrap="square" rtlCol="0">
            <a:spAutoFit/>
          </a:bodyPr>
          <a:lstStyle/>
          <a:p>
            <a:r>
              <a:rPr lang="zh-CN" altLang="en-US" dirty="0" smtClean="0">
                <a:latin typeface="黑体" panose="02010609060101010101" pitchFamily="49" charset="-122"/>
                <a:ea typeface="黑体" panose="02010609060101010101" pitchFamily="49" charset="-122"/>
              </a:rPr>
              <a:t>长期累积奖励值函数</a:t>
            </a:r>
            <a:endParaRPr lang="zh-CN" altLang="en-US"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163175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childTnLst>
                                </p:cTn>
                              </p:par>
                              <p:par>
                                <p:cTn id="22" presetID="10" presetClass="entr" presetSubtype="0" fill="hold" nodeType="with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fade">
                                      <p:cBhvr>
                                        <p:cTn id="24" dur="500"/>
                                        <p:tgtEl>
                                          <p:spTgt spid="18"/>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fade">
                                      <p:cBhvr>
                                        <p:cTn id="27" dur="500"/>
                                        <p:tgtEl>
                                          <p:spTgt spid="20"/>
                                        </p:tgtEl>
                                      </p:cBhvr>
                                    </p:animEffect>
                                  </p:childTnLst>
                                </p:cTn>
                              </p:par>
                              <p:par>
                                <p:cTn id="28" presetID="10" presetClass="entr" presetSubtype="0" fill="hold" nodeType="with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fade">
                                      <p:cBhvr>
                                        <p:cTn id="30" dur="500"/>
                                        <p:tgtEl>
                                          <p:spTgt spid="2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6"/>
                                        </p:tgtEl>
                                        <p:attrNameLst>
                                          <p:attrName>style.visibility</p:attrName>
                                        </p:attrNameLst>
                                      </p:cBhvr>
                                      <p:to>
                                        <p:strVal val="visible"/>
                                      </p:to>
                                    </p:set>
                                    <p:animEffect transition="in" filter="fade">
                                      <p:cBhvr>
                                        <p:cTn id="33" dur="500"/>
                                        <p:tgtEl>
                                          <p:spTgt spid="26"/>
                                        </p:tgtEl>
                                      </p:cBhvr>
                                    </p:animEffect>
                                  </p:childTnLst>
                                </p:cTn>
                              </p:par>
                              <p:par>
                                <p:cTn id="34" presetID="10" presetClass="entr" presetSubtype="0" fill="hold" nodeType="withEffect">
                                  <p:stCondLst>
                                    <p:cond delay="0"/>
                                  </p:stCondLst>
                                  <p:childTnLst>
                                    <p:set>
                                      <p:cBhvr>
                                        <p:cTn id="35" dur="1" fill="hold">
                                          <p:stCondLst>
                                            <p:cond delay="0"/>
                                          </p:stCondLst>
                                        </p:cTn>
                                        <p:tgtEl>
                                          <p:spTgt spid="28"/>
                                        </p:tgtEl>
                                        <p:attrNameLst>
                                          <p:attrName>style.visibility</p:attrName>
                                        </p:attrNameLst>
                                      </p:cBhvr>
                                      <p:to>
                                        <p:strVal val="visible"/>
                                      </p:to>
                                    </p:set>
                                    <p:animEffect transition="in" filter="fade">
                                      <p:cBhvr>
                                        <p:cTn id="36" dur="500"/>
                                        <p:tgtEl>
                                          <p:spTgt spid="28"/>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9"/>
                                        </p:tgtEl>
                                        <p:attrNameLst>
                                          <p:attrName>style.visibility</p:attrName>
                                        </p:attrNameLst>
                                      </p:cBhvr>
                                      <p:to>
                                        <p:strVal val="visible"/>
                                      </p:to>
                                    </p:set>
                                    <p:animEffect transition="in" filter="fade">
                                      <p:cBhvr>
                                        <p:cTn id="39" dur="500"/>
                                        <p:tgtEl>
                                          <p:spTgt spid="29"/>
                                        </p:tgtEl>
                                      </p:cBhvr>
                                    </p:animEffect>
                                  </p:childTnLst>
                                </p:cTn>
                              </p:par>
                              <p:par>
                                <p:cTn id="40" presetID="10" presetClass="entr" presetSubtype="0" fill="hold" nodeType="withEffect">
                                  <p:stCondLst>
                                    <p:cond delay="0"/>
                                  </p:stCondLst>
                                  <p:childTnLst>
                                    <p:set>
                                      <p:cBhvr>
                                        <p:cTn id="41" dur="1" fill="hold">
                                          <p:stCondLst>
                                            <p:cond delay="0"/>
                                          </p:stCondLst>
                                        </p:cTn>
                                        <p:tgtEl>
                                          <p:spTgt spid="31"/>
                                        </p:tgtEl>
                                        <p:attrNameLst>
                                          <p:attrName>style.visibility</p:attrName>
                                        </p:attrNameLst>
                                      </p:cBhvr>
                                      <p:to>
                                        <p:strVal val="visible"/>
                                      </p:to>
                                    </p:set>
                                    <p:animEffect transition="in" filter="fade">
                                      <p:cBhvr>
                                        <p:cTn id="42" dur="500"/>
                                        <p:tgtEl>
                                          <p:spTgt spid="31"/>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3"/>
                                        </p:tgtEl>
                                        <p:attrNameLst>
                                          <p:attrName>style.visibility</p:attrName>
                                        </p:attrNameLst>
                                      </p:cBhvr>
                                      <p:to>
                                        <p:strVal val="visible"/>
                                      </p:to>
                                    </p:set>
                                    <p:animEffect transition="in" filter="fade">
                                      <p:cBhvr>
                                        <p:cTn id="45"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1" grpId="0"/>
      <p:bldP spid="12" grpId="0"/>
      <p:bldP spid="15" grpId="0"/>
      <p:bldP spid="20" grpId="0"/>
      <p:bldP spid="26" grpId="0"/>
      <p:bldP spid="29" grpId="0"/>
      <p:bldP spid="3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9144574" cy="89592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01892" y="115412"/>
            <a:ext cx="674253" cy="674253"/>
          </a:xfrm>
          <a:prstGeom prst="rect">
            <a:avLst/>
          </a:prstGeom>
        </p:spPr>
      </p:pic>
      <p:cxnSp>
        <p:nvCxnSpPr>
          <p:cNvPr id="7" name="直接连接符 19"/>
          <p:cNvCxnSpPr>
            <a:cxnSpLocks/>
          </p:cNvCxnSpPr>
          <p:nvPr/>
        </p:nvCxnSpPr>
        <p:spPr bwMode="auto">
          <a:xfrm flipH="1">
            <a:off x="440027" y="-25400"/>
            <a:ext cx="1587" cy="841375"/>
          </a:xfrm>
          <a:prstGeom prst="line">
            <a:avLst/>
          </a:prstGeom>
          <a:noFill/>
          <a:ln w="28575" algn="ctr">
            <a:solidFill>
              <a:schemeClr val="bg2"/>
            </a:solidFill>
            <a:round/>
            <a:headEnd/>
            <a:tailEnd/>
          </a:ln>
          <a:extLst>
            <a:ext uri="{909E8E84-426E-40DD-AFC4-6F175D3DCCD1}">
              <a14:hiddenFill xmlns:a14="http://schemas.microsoft.com/office/drawing/2010/main">
                <a:noFill/>
              </a14:hiddenFill>
            </a:ext>
          </a:extLst>
        </p:spPr>
      </p:cxnSp>
      <p:cxnSp>
        <p:nvCxnSpPr>
          <p:cNvPr id="8" name="直接连接符 20"/>
          <p:cNvCxnSpPr>
            <a:cxnSpLocks/>
          </p:cNvCxnSpPr>
          <p:nvPr/>
        </p:nvCxnSpPr>
        <p:spPr bwMode="auto">
          <a:xfrm flipH="1">
            <a:off x="511175" y="-26988"/>
            <a:ext cx="1588" cy="554038"/>
          </a:xfrm>
          <a:prstGeom prst="line">
            <a:avLst/>
          </a:prstGeom>
          <a:noFill/>
          <a:ln w="28575" algn="ctr">
            <a:solidFill>
              <a:schemeClr val="bg2"/>
            </a:solidFill>
            <a:round/>
            <a:headEnd/>
            <a:tailEnd/>
          </a:ln>
          <a:extLst>
            <a:ext uri="{909E8E84-426E-40DD-AFC4-6F175D3DCCD1}">
              <a14:hiddenFill xmlns:a14="http://schemas.microsoft.com/office/drawing/2010/main">
                <a:noFill/>
              </a14:hiddenFill>
            </a:ext>
          </a:extLst>
        </p:spPr>
      </p:cxnSp>
      <p:cxnSp>
        <p:nvCxnSpPr>
          <p:cNvPr id="9" name="直接连接符 30"/>
          <p:cNvCxnSpPr>
            <a:cxnSpLocks/>
          </p:cNvCxnSpPr>
          <p:nvPr/>
        </p:nvCxnSpPr>
        <p:spPr bwMode="auto">
          <a:xfrm>
            <a:off x="585499" y="-26988"/>
            <a:ext cx="0" cy="298451"/>
          </a:xfrm>
          <a:prstGeom prst="line">
            <a:avLst/>
          </a:prstGeom>
          <a:noFill/>
          <a:ln w="28575" algn="ctr">
            <a:solidFill>
              <a:schemeClr val="bg2"/>
            </a:solidFill>
            <a:round/>
            <a:headEnd/>
            <a:tailEnd/>
          </a:ln>
          <a:extLst>
            <a:ext uri="{909E8E84-426E-40DD-AFC4-6F175D3DCCD1}">
              <a14:hiddenFill xmlns:a14="http://schemas.microsoft.com/office/drawing/2010/main">
                <a:noFill/>
              </a14:hiddenFill>
            </a:ext>
          </a:extLst>
        </p:spPr>
      </p:cxnSp>
      <p:sp>
        <p:nvSpPr>
          <p:cNvPr id="10" name="文本框 9"/>
          <p:cNvSpPr txBox="1"/>
          <p:nvPr/>
        </p:nvSpPr>
        <p:spPr>
          <a:xfrm>
            <a:off x="881640" y="72121"/>
            <a:ext cx="3370067" cy="646331"/>
          </a:xfrm>
          <a:prstGeom prst="rect">
            <a:avLst/>
          </a:prstGeom>
          <a:noFill/>
        </p:spPr>
        <p:txBody>
          <a:bodyPr wrap="square" rtlCol="0">
            <a:spAutoFit/>
          </a:bodyPr>
          <a:lstStyle/>
          <a:p>
            <a:r>
              <a:rPr lang="zh-CN" altLang="en-US" sz="3600" dirty="0" smtClean="0">
                <a:solidFill>
                  <a:schemeClr val="bg1"/>
                </a:solidFill>
                <a:latin typeface="黑体" panose="02010609060101010101" pitchFamily="49" charset="-122"/>
                <a:ea typeface="黑体" panose="02010609060101010101" pitchFamily="49" charset="-122"/>
              </a:rPr>
              <a:t>强化学习模型</a:t>
            </a:r>
            <a:endParaRPr lang="zh-CN" altLang="en-US" sz="3200" dirty="0">
              <a:solidFill>
                <a:schemeClr val="bg1"/>
              </a:solidFill>
              <a:latin typeface="黑体" panose="02010609060101010101" pitchFamily="49" charset="-122"/>
              <a:ea typeface="黑体" panose="02010609060101010101" pitchFamily="49" charset="-122"/>
            </a:endParaRPr>
          </a:p>
        </p:txBody>
      </p:sp>
      <mc:AlternateContent xmlns:mc="http://schemas.openxmlformats.org/markup-compatibility/2006" xmlns:a14="http://schemas.microsoft.com/office/drawing/2010/main">
        <mc:Choice Requires="a14">
          <p:sp>
            <p:nvSpPr>
              <p:cNvPr id="2" name="文本框 1"/>
              <p:cNvSpPr txBox="1"/>
              <p:nvPr/>
            </p:nvSpPr>
            <p:spPr>
              <a:xfrm>
                <a:off x="693681" y="1315333"/>
                <a:ext cx="2319297" cy="461665"/>
              </a:xfrm>
              <a:prstGeom prst="rect">
                <a:avLst/>
              </a:prstGeom>
              <a:noFill/>
            </p:spPr>
            <p:txBody>
              <a:bodyPr wrap="square" rtlCol="0">
                <a:spAutoFit/>
              </a:bodyPr>
              <a:lstStyle/>
              <a:p>
                <a:pPr marL="285750" indent="-285750">
                  <a:buFont typeface="Wingdings" panose="05000000000000000000" pitchFamily="2" charset="2"/>
                  <a:buChar char="n"/>
                </a:pPr>
                <a:r>
                  <a:rPr lang="zh-CN" altLang="en-US" sz="2400" dirty="0" smtClean="0">
                    <a:latin typeface="黑体" panose="02010609060101010101" pitchFamily="49" charset="-122"/>
                    <a:ea typeface="黑体" panose="02010609060101010101" pitchFamily="49" charset="-122"/>
                  </a:rPr>
                  <a:t>状态空间</a:t>
                </a:r>
                <a14:m>
                  <m:oMath xmlns:m="http://schemas.openxmlformats.org/officeDocument/2006/math">
                    <m:r>
                      <a:rPr lang="en-US" altLang="zh-CN" sz="2400" b="1" i="1" dirty="0" smtClean="0">
                        <a:latin typeface="Cambria Math" panose="02040503050406030204" pitchFamily="18" charset="0"/>
                      </a:rPr>
                      <m:t>𝑺</m:t>
                    </m:r>
                  </m:oMath>
                </a14:m>
                <a:endParaRPr lang="zh-CN" altLang="en-US" sz="2400" b="1" dirty="0"/>
              </a:p>
            </p:txBody>
          </p:sp>
        </mc:Choice>
        <mc:Fallback xmlns="">
          <p:sp>
            <p:nvSpPr>
              <p:cNvPr id="2" name="文本框 1"/>
              <p:cNvSpPr txBox="1">
                <a:spLocks noRot="1" noChangeAspect="1" noMove="1" noResize="1" noEditPoints="1" noAdjustHandles="1" noChangeArrowheads="1" noChangeShapeType="1" noTextEdit="1"/>
              </p:cNvSpPr>
              <p:nvPr/>
            </p:nvSpPr>
            <p:spPr>
              <a:xfrm>
                <a:off x="693681" y="1315333"/>
                <a:ext cx="2319297" cy="461665"/>
              </a:xfrm>
              <a:prstGeom prst="rect">
                <a:avLst/>
              </a:prstGeom>
              <a:blipFill>
                <a:blip r:embed="rId4"/>
                <a:stretch>
                  <a:fillRect l="-3684" t="-15789" b="-25000"/>
                </a:stretch>
              </a:blipFill>
            </p:spPr>
            <p:txBody>
              <a:bodyPr/>
              <a:lstStyle/>
              <a:p>
                <a:r>
                  <a:rPr lang="zh-CN" altLang="en-US">
                    <a:noFill/>
                  </a:rPr>
                  <a:t> </a:t>
                </a:r>
              </a:p>
            </p:txBody>
          </p:sp>
        </mc:Fallback>
      </mc:AlternateContent>
      <p:sp>
        <p:nvSpPr>
          <p:cNvPr id="3" name="椭圆 2"/>
          <p:cNvSpPr/>
          <p:nvPr/>
        </p:nvSpPr>
        <p:spPr>
          <a:xfrm>
            <a:off x="4474438" y="2008267"/>
            <a:ext cx="2031999" cy="922004"/>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latin typeface="黑体" panose="02010609060101010101" pitchFamily="49" charset="-122"/>
                <a:ea typeface="黑体" panose="02010609060101010101" pitchFamily="49" charset="-122"/>
              </a:rPr>
              <a:t>在线协调中心</a:t>
            </a:r>
            <a:endParaRPr lang="en-US" altLang="zh-CN" sz="1600" dirty="0" smtClean="0">
              <a:latin typeface="黑体" panose="02010609060101010101" pitchFamily="49" charset="-122"/>
              <a:ea typeface="黑体" panose="02010609060101010101" pitchFamily="49" charset="-122"/>
            </a:endParaRPr>
          </a:p>
          <a:p>
            <a:pPr algn="ctr"/>
            <a:r>
              <a:rPr lang="zh-CN" altLang="en-US" sz="1600" dirty="0" smtClean="0">
                <a:latin typeface="黑体" panose="02010609060101010101" pitchFamily="49" charset="-122"/>
                <a:ea typeface="黑体" panose="02010609060101010101" pitchFamily="49" charset="-122"/>
              </a:rPr>
              <a:t>（代理）</a:t>
            </a:r>
            <a:endParaRPr lang="zh-CN" altLang="en-US" sz="1600" dirty="0">
              <a:latin typeface="黑体" panose="02010609060101010101" pitchFamily="49" charset="-122"/>
              <a:ea typeface="黑体" panose="02010609060101010101" pitchFamily="49" charset="-122"/>
            </a:endParaRPr>
          </a:p>
        </p:txBody>
      </p:sp>
      <p:sp>
        <p:nvSpPr>
          <p:cNvPr id="4" name="椭圆 3"/>
          <p:cNvSpPr/>
          <p:nvPr/>
        </p:nvSpPr>
        <p:spPr>
          <a:xfrm>
            <a:off x="5770736" y="1154147"/>
            <a:ext cx="846225" cy="63130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latin typeface="黑体" panose="02010609060101010101" pitchFamily="49" charset="-122"/>
                <a:ea typeface="黑体" panose="02010609060101010101" pitchFamily="49" charset="-122"/>
              </a:rPr>
              <a:t>乘客</a:t>
            </a:r>
            <a:endParaRPr lang="zh-CN" altLang="en-US" dirty="0">
              <a:latin typeface="黑体" panose="02010609060101010101" pitchFamily="49" charset="-122"/>
              <a:ea typeface="黑体" panose="02010609060101010101" pitchFamily="49" charset="-122"/>
            </a:endParaRPr>
          </a:p>
        </p:txBody>
      </p:sp>
      <p:sp>
        <p:nvSpPr>
          <p:cNvPr id="11" name="椭圆 10"/>
          <p:cNvSpPr/>
          <p:nvPr/>
        </p:nvSpPr>
        <p:spPr>
          <a:xfrm>
            <a:off x="6414567" y="2869437"/>
            <a:ext cx="839673" cy="522934"/>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latin typeface="黑体" panose="02010609060101010101" pitchFamily="49" charset="-122"/>
                <a:ea typeface="黑体" panose="02010609060101010101" pitchFamily="49" charset="-122"/>
              </a:rPr>
              <a:t>车辆</a:t>
            </a:r>
            <a:endParaRPr lang="zh-CN" altLang="en-US" dirty="0">
              <a:latin typeface="黑体" panose="02010609060101010101" pitchFamily="49" charset="-122"/>
              <a:ea typeface="黑体" panose="02010609060101010101" pitchFamily="49" charset="-122"/>
            </a:endParaRPr>
          </a:p>
        </p:txBody>
      </p:sp>
      <p:sp>
        <p:nvSpPr>
          <p:cNvPr id="12" name="椭圆 11"/>
          <p:cNvSpPr/>
          <p:nvPr/>
        </p:nvSpPr>
        <p:spPr>
          <a:xfrm>
            <a:off x="2956559" y="2305791"/>
            <a:ext cx="874047" cy="693975"/>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latin typeface="黑体" panose="02010609060101010101" pitchFamily="49" charset="-122"/>
                <a:ea typeface="黑体" panose="02010609060101010101" pitchFamily="49" charset="-122"/>
              </a:rPr>
              <a:t>车辆</a:t>
            </a:r>
            <a:endParaRPr lang="zh-CN" altLang="en-US" sz="1600" dirty="0">
              <a:latin typeface="黑体" panose="02010609060101010101" pitchFamily="49" charset="-122"/>
              <a:ea typeface="黑体" panose="02010609060101010101" pitchFamily="49" charset="-122"/>
            </a:endParaRPr>
          </a:p>
        </p:txBody>
      </p:sp>
      <p:sp>
        <p:nvSpPr>
          <p:cNvPr id="14" name="椭圆 13"/>
          <p:cNvSpPr/>
          <p:nvPr/>
        </p:nvSpPr>
        <p:spPr>
          <a:xfrm>
            <a:off x="3819484" y="1315332"/>
            <a:ext cx="864448" cy="568875"/>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latin typeface="黑体" panose="02010609060101010101" pitchFamily="49" charset="-122"/>
                <a:ea typeface="黑体" panose="02010609060101010101" pitchFamily="49" charset="-122"/>
              </a:rPr>
              <a:t>车辆</a:t>
            </a:r>
            <a:endParaRPr lang="zh-CN" altLang="en-US" sz="1600" dirty="0">
              <a:latin typeface="黑体" panose="02010609060101010101" pitchFamily="49" charset="-122"/>
              <a:ea typeface="黑体" panose="02010609060101010101" pitchFamily="49" charset="-122"/>
            </a:endParaRPr>
          </a:p>
        </p:txBody>
      </p:sp>
      <p:sp>
        <p:nvSpPr>
          <p:cNvPr id="15" name="椭圆 14"/>
          <p:cNvSpPr/>
          <p:nvPr/>
        </p:nvSpPr>
        <p:spPr>
          <a:xfrm>
            <a:off x="7150268" y="1819029"/>
            <a:ext cx="876132" cy="54358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latin typeface="黑体" panose="02010609060101010101" pitchFamily="49" charset="-122"/>
                <a:ea typeface="黑体" panose="02010609060101010101" pitchFamily="49" charset="-122"/>
              </a:rPr>
              <a:t>乘客</a:t>
            </a:r>
            <a:endParaRPr lang="zh-CN" altLang="en-US" dirty="0">
              <a:latin typeface="黑体" panose="02010609060101010101" pitchFamily="49" charset="-122"/>
              <a:ea typeface="黑体" panose="02010609060101010101" pitchFamily="49" charset="-122"/>
            </a:endParaRPr>
          </a:p>
        </p:txBody>
      </p:sp>
      <p:cxnSp>
        <p:nvCxnSpPr>
          <p:cNvPr id="21" name="直接箭头连接符 20"/>
          <p:cNvCxnSpPr>
            <a:stCxn id="3" idx="1"/>
            <a:endCxn id="14" idx="4"/>
          </p:cNvCxnSpPr>
          <p:nvPr/>
        </p:nvCxnSpPr>
        <p:spPr>
          <a:xfrm flipH="1" flipV="1">
            <a:off x="4251708" y="1884207"/>
            <a:ext cx="520309" cy="25908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3" idx="0"/>
            <a:endCxn id="4" idx="3"/>
          </p:cNvCxnSpPr>
          <p:nvPr/>
        </p:nvCxnSpPr>
        <p:spPr>
          <a:xfrm flipV="1">
            <a:off x="5490438" y="1693001"/>
            <a:ext cx="404225" cy="3152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stCxn id="3" idx="6"/>
            <a:endCxn id="15" idx="2"/>
          </p:cNvCxnSpPr>
          <p:nvPr/>
        </p:nvCxnSpPr>
        <p:spPr>
          <a:xfrm flipV="1">
            <a:off x="6506437" y="2090824"/>
            <a:ext cx="643831" cy="37844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a:stCxn id="3" idx="5"/>
            <a:endCxn id="11" idx="1"/>
          </p:cNvCxnSpPr>
          <p:nvPr/>
        </p:nvCxnSpPr>
        <p:spPr>
          <a:xfrm>
            <a:off x="6208858" y="2795247"/>
            <a:ext cx="328676" cy="15077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a:stCxn id="3" idx="2"/>
            <a:endCxn id="12" idx="6"/>
          </p:cNvCxnSpPr>
          <p:nvPr/>
        </p:nvCxnSpPr>
        <p:spPr>
          <a:xfrm flipH="1">
            <a:off x="3830606" y="2469269"/>
            <a:ext cx="643832" cy="18351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2" name="文本框 51"/>
              <p:cNvSpPr txBox="1"/>
              <p:nvPr/>
            </p:nvSpPr>
            <p:spPr>
              <a:xfrm>
                <a:off x="789861" y="3286122"/>
                <a:ext cx="4980875" cy="412934"/>
              </a:xfrm>
              <a:prstGeom prst="rect">
                <a:avLst/>
              </a:prstGeom>
              <a:noFill/>
            </p:spPr>
            <p:txBody>
              <a:bodyPr wrap="square" rtlCol="0">
                <a:spAutoFit/>
              </a:bodyPr>
              <a:lstStyle/>
              <a:p>
                <a:r>
                  <a:rPr lang="zh-CN" altLang="en-US" sz="2000" dirty="0" smtClean="0">
                    <a:latin typeface="黑体" panose="02010609060101010101" pitchFamily="49" charset="-122"/>
                    <a:ea typeface="黑体" panose="02010609060101010101" pitchFamily="49" charset="-122"/>
                  </a:rPr>
                  <a:t>代理在</a:t>
                </a:r>
                <a:r>
                  <a:rPr lang="zh-CN" altLang="en-US" sz="2000" dirty="0">
                    <a:latin typeface="黑体" panose="02010609060101010101" pitchFamily="49" charset="-122"/>
                    <a:ea typeface="黑体" panose="02010609060101010101" pitchFamily="49" charset="-122"/>
                  </a:rPr>
                  <a:t>学习</a:t>
                </a:r>
                <a:r>
                  <a:rPr lang="zh-CN" altLang="en-US" sz="2000" dirty="0" smtClean="0">
                    <a:latin typeface="黑体" panose="02010609060101010101" pitchFamily="49" charset="-122"/>
                    <a:ea typeface="黑体" panose="02010609060101010101" pitchFamily="49" charset="-122"/>
                  </a:rPr>
                  <a:t>歩骤</a:t>
                </a:r>
                <a14:m>
                  <m:oMath xmlns:m="http://schemas.openxmlformats.org/officeDocument/2006/math">
                    <m:r>
                      <a:rPr lang="en-US" altLang="zh-CN" sz="2000" i="1" dirty="0" smtClean="0">
                        <a:latin typeface="Cambria Math" panose="02040503050406030204" pitchFamily="18" charset="0"/>
                        <a:ea typeface="黑体" panose="02010609060101010101" pitchFamily="49" charset="-122"/>
                      </a:rPr>
                      <m:t>𝑘</m:t>
                    </m:r>
                  </m:oMath>
                </a14:m>
                <a:r>
                  <a:rPr lang="zh-CN" altLang="en-US" sz="2000" dirty="0" smtClean="0">
                    <a:latin typeface="黑体" panose="02010609060101010101" pitchFamily="49" charset="-122"/>
                    <a:ea typeface="黑体" panose="02010609060101010101" pitchFamily="49" charset="-122"/>
                  </a:rPr>
                  <a:t>观察到的状态</a:t>
                </a:r>
                <a14:m>
                  <m:oMath xmlns:m="http://schemas.openxmlformats.org/officeDocument/2006/math">
                    <m:sSup>
                      <m:sSupPr>
                        <m:ctrlPr>
                          <a:rPr lang="en-US" altLang="zh-CN" sz="2000" i="1" smtClean="0">
                            <a:latin typeface="Cambria Math" panose="02040503050406030204" pitchFamily="18" charset="0"/>
                            <a:ea typeface="黑体" panose="02010609060101010101" pitchFamily="49" charset="-122"/>
                          </a:rPr>
                        </m:ctrlPr>
                      </m:sSupPr>
                      <m:e>
                        <m:r>
                          <a:rPr lang="en-US" altLang="zh-CN" sz="2000" b="1" i="1">
                            <a:latin typeface="Cambria Math" panose="02040503050406030204" pitchFamily="18" charset="0"/>
                            <a:ea typeface="黑体" panose="02010609060101010101" pitchFamily="49" charset="-122"/>
                          </a:rPr>
                          <m:t>𝑺</m:t>
                        </m:r>
                      </m:e>
                      <m:sup>
                        <m:r>
                          <a:rPr lang="en-US" altLang="zh-CN" sz="2000" b="0" i="1" smtClean="0">
                            <a:latin typeface="Cambria Math" panose="02040503050406030204" pitchFamily="18" charset="0"/>
                            <a:ea typeface="黑体" panose="02010609060101010101" pitchFamily="49" charset="-122"/>
                          </a:rPr>
                          <m:t>(</m:t>
                        </m:r>
                        <m:r>
                          <a:rPr lang="en-US" altLang="zh-CN" sz="2000" b="0" i="1" smtClean="0">
                            <a:latin typeface="Cambria Math" panose="02040503050406030204" pitchFamily="18" charset="0"/>
                            <a:ea typeface="黑体" panose="02010609060101010101" pitchFamily="49" charset="-122"/>
                          </a:rPr>
                          <m:t>𝑘</m:t>
                        </m:r>
                        <m:r>
                          <a:rPr lang="en-US" altLang="zh-CN" sz="2000" b="0" i="1" smtClean="0">
                            <a:latin typeface="Cambria Math" panose="02040503050406030204" pitchFamily="18" charset="0"/>
                            <a:ea typeface="黑体" panose="02010609060101010101" pitchFamily="49" charset="-122"/>
                          </a:rPr>
                          <m:t>)</m:t>
                        </m:r>
                      </m:sup>
                    </m:sSup>
                    <m:r>
                      <a:rPr lang="zh-CN" altLang="en-US" sz="2000" i="1">
                        <a:latin typeface="Cambria Math" panose="02040503050406030204" pitchFamily="18" charset="0"/>
                        <a:ea typeface="黑体" panose="02010609060101010101" pitchFamily="49" charset="-122"/>
                      </a:rPr>
                      <m:t>包括</m:t>
                    </m:r>
                  </m:oMath>
                </a14:m>
                <a:r>
                  <a:rPr lang="zh-CN" altLang="en-US" sz="2000" dirty="0" smtClean="0">
                    <a:latin typeface="黑体" panose="02010609060101010101" pitchFamily="49" charset="-122"/>
                    <a:ea typeface="黑体" panose="02010609060101010101" pitchFamily="49" charset="-122"/>
                  </a:rPr>
                  <a:t>：</a:t>
                </a:r>
                <a:endParaRPr lang="zh-CN" altLang="en-US" sz="2000" dirty="0">
                  <a:latin typeface="黑体" panose="02010609060101010101" pitchFamily="49" charset="-122"/>
                  <a:ea typeface="黑体" panose="02010609060101010101" pitchFamily="49" charset="-122"/>
                </a:endParaRPr>
              </a:p>
            </p:txBody>
          </p:sp>
        </mc:Choice>
        <mc:Fallback xmlns="">
          <p:sp>
            <p:nvSpPr>
              <p:cNvPr id="52" name="文本框 51"/>
              <p:cNvSpPr txBox="1">
                <a:spLocks noRot="1" noChangeAspect="1" noMove="1" noResize="1" noEditPoints="1" noAdjustHandles="1" noChangeArrowheads="1" noChangeShapeType="1" noTextEdit="1"/>
              </p:cNvSpPr>
              <p:nvPr/>
            </p:nvSpPr>
            <p:spPr>
              <a:xfrm>
                <a:off x="789861" y="3286122"/>
                <a:ext cx="4980875" cy="412934"/>
              </a:xfrm>
              <a:prstGeom prst="rect">
                <a:avLst/>
              </a:prstGeom>
              <a:blipFill>
                <a:blip r:embed="rId5"/>
                <a:stretch>
                  <a:fillRect l="-1346" t="-7353" b="-2205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6" name="文本框 55"/>
              <p:cNvSpPr txBox="1"/>
              <p:nvPr/>
            </p:nvSpPr>
            <p:spPr>
              <a:xfrm>
                <a:off x="789860" y="3888859"/>
                <a:ext cx="7581980" cy="1477328"/>
              </a:xfrm>
              <a:prstGeom prst="rect">
                <a:avLst/>
              </a:prstGeom>
              <a:noFill/>
            </p:spPr>
            <p:txBody>
              <a:bodyPr wrap="square" rtlCol="0">
                <a:spAutoFit/>
              </a:bodyPr>
              <a:lstStyle/>
              <a:p>
                <a:pPr marL="285750" indent="-285750">
                  <a:buFont typeface="Wingdings" panose="05000000000000000000" pitchFamily="2" charset="2"/>
                  <a:buChar char="l"/>
                </a:pPr>
                <a14:m>
                  <m:oMath xmlns:m="http://schemas.openxmlformats.org/officeDocument/2006/math">
                    <m:r>
                      <a:rPr lang="en-US" altLang="zh-CN" i="1" dirty="0" smtClean="0">
                        <a:latin typeface="Cambria Math" panose="02040503050406030204" pitchFamily="18" charset="0"/>
                        <a:ea typeface="黑体" panose="02010609060101010101" pitchFamily="49" charset="-122"/>
                      </a:rPr>
                      <m:t>𝑉</m:t>
                    </m:r>
                    <m:r>
                      <a:rPr lang="zh-CN" altLang="en-US" i="1" dirty="0">
                        <a:latin typeface="Cambria Math" panose="02040503050406030204" pitchFamily="18" charset="0"/>
                        <a:ea typeface="黑体" panose="02010609060101010101" pitchFamily="49" charset="-122"/>
                      </a:rPr>
                      <m:t>：</m:t>
                    </m:r>
                  </m:oMath>
                </a14:m>
                <a:r>
                  <a:rPr lang="zh-CN" altLang="en-US" dirty="0" smtClean="0">
                    <a:latin typeface="黑体" panose="02010609060101010101" pitchFamily="49" charset="-122"/>
                    <a:ea typeface="黑体" panose="02010609060101010101" pitchFamily="49" charset="-122"/>
                  </a:rPr>
                  <a:t>所有车辆</a:t>
                </a:r>
                <a14:m>
                  <m:oMath xmlns:m="http://schemas.openxmlformats.org/officeDocument/2006/math">
                    <m:sSub>
                      <m:sSubPr>
                        <m:ctrlPr>
                          <a:rPr lang="en-US" altLang="zh-CN" i="1" smtClean="0">
                            <a:latin typeface="Cambria Math" panose="02040503050406030204" pitchFamily="18" charset="0"/>
                            <a:ea typeface="黑体" panose="02010609060101010101" pitchFamily="49" charset="-122"/>
                          </a:rPr>
                        </m:ctrlPr>
                      </m:sSubPr>
                      <m:e>
                        <m:r>
                          <a:rPr lang="en-US" altLang="zh-CN" i="1">
                            <a:latin typeface="Cambria Math" panose="02040503050406030204" pitchFamily="18" charset="0"/>
                            <a:ea typeface="黑体" panose="02010609060101010101" pitchFamily="49" charset="-122"/>
                          </a:rPr>
                          <m:t>𝑣</m:t>
                        </m:r>
                      </m:e>
                      <m:sub>
                        <m:r>
                          <a:rPr lang="en-US" altLang="zh-CN" i="1">
                            <a:latin typeface="Cambria Math" panose="02040503050406030204" pitchFamily="18" charset="0"/>
                            <a:ea typeface="黑体" panose="02010609060101010101" pitchFamily="49" charset="-122"/>
                          </a:rPr>
                          <m:t>𝑚</m:t>
                        </m:r>
                      </m:sub>
                    </m:sSub>
                  </m:oMath>
                </a14:m>
                <a:r>
                  <a:rPr lang="zh-CN" altLang="en-US" dirty="0" smtClean="0">
                    <a:latin typeface="黑体" panose="02010609060101010101" pitchFamily="49" charset="-122"/>
                    <a:ea typeface="黑体" panose="02010609060101010101" pitchFamily="49" charset="-122"/>
                  </a:rPr>
                  <a:t>的二维分布（一个</a:t>
                </a:r>
                <a14:m>
                  <m:oMath xmlns:m="http://schemas.openxmlformats.org/officeDocument/2006/math">
                    <m:sSub>
                      <m:sSubPr>
                        <m:ctrlPr>
                          <a:rPr lang="en-US" altLang="zh-CN" i="1">
                            <a:latin typeface="Cambria Math" panose="02040503050406030204" pitchFamily="18" charset="0"/>
                            <a:ea typeface="黑体" panose="02010609060101010101" pitchFamily="49" charset="-122"/>
                          </a:rPr>
                        </m:ctrlPr>
                      </m:sSubPr>
                      <m:e>
                        <m:r>
                          <a:rPr lang="en-US" altLang="zh-CN" i="1" smtClean="0">
                            <a:latin typeface="Cambria Math" panose="02040503050406030204" pitchFamily="18" charset="0"/>
                            <a:ea typeface="黑体" panose="02010609060101010101" pitchFamily="49" charset="-122"/>
                          </a:rPr>
                          <m:t>𝐿</m:t>
                        </m:r>
                      </m:e>
                      <m:sub>
                        <m:r>
                          <a:rPr lang="en-US" altLang="zh-CN" i="1">
                            <a:latin typeface="Cambria Math" panose="02040503050406030204" pitchFamily="18" charset="0"/>
                            <a:ea typeface="黑体" panose="02010609060101010101" pitchFamily="49" charset="-122"/>
                          </a:rPr>
                          <m:t>𝑙𝑜𝑛</m:t>
                        </m:r>
                      </m:sub>
                    </m:sSub>
                    <m:r>
                      <a:rPr lang="en-US" altLang="zh-CN" i="1" dirty="0" smtClean="0">
                        <a:latin typeface="Cambria Math" panose="02040503050406030204" pitchFamily="18" charset="0"/>
                        <a:ea typeface="黑体" panose="02010609060101010101" pitchFamily="49" charset="-122"/>
                      </a:rPr>
                      <m:t>×</m:t>
                    </m:r>
                    <m:r>
                      <a:rPr lang="en-US" altLang="zh-CN" b="0" i="1" dirty="0" smtClean="0">
                        <a:latin typeface="Cambria Math" panose="02040503050406030204" pitchFamily="18" charset="0"/>
                        <a:ea typeface="黑体" panose="02010609060101010101" pitchFamily="49" charset="-122"/>
                      </a:rPr>
                      <m:t> </m:t>
                    </m:r>
                    <m:sSub>
                      <m:sSubPr>
                        <m:ctrlPr>
                          <a:rPr lang="en-US" altLang="zh-CN" i="1">
                            <a:latin typeface="Cambria Math" panose="02040503050406030204" pitchFamily="18" charset="0"/>
                            <a:ea typeface="黑体" panose="02010609060101010101" pitchFamily="49" charset="-122"/>
                          </a:rPr>
                        </m:ctrlPr>
                      </m:sSubPr>
                      <m:e>
                        <m:r>
                          <a:rPr lang="en-US" altLang="zh-CN" i="1">
                            <a:latin typeface="Cambria Math" panose="02040503050406030204" pitchFamily="18" charset="0"/>
                            <a:ea typeface="黑体" panose="02010609060101010101" pitchFamily="49" charset="-122"/>
                          </a:rPr>
                          <m:t>𝐿</m:t>
                        </m:r>
                      </m:e>
                      <m:sub>
                        <m:r>
                          <a:rPr lang="en-US" altLang="zh-CN" i="1" smtClean="0">
                            <a:latin typeface="Cambria Math" panose="02040503050406030204" pitchFamily="18" charset="0"/>
                            <a:ea typeface="黑体" panose="02010609060101010101" pitchFamily="49" charset="-122"/>
                          </a:rPr>
                          <m:t>𝑙𝑎𝑛</m:t>
                        </m:r>
                      </m:sub>
                    </m:sSub>
                  </m:oMath>
                </a14:m>
                <a:r>
                  <a:rPr lang="zh-CN" altLang="en-US" dirty="0" smtClean="0">
                    <a:latin typeface="黑体" panose="02010609060101010101" pitchFamily="49" charset="-122"/>
                    <a:ea typeface="黑体" panose="02010609060101010101" pitchFamily="49" charset="-122"/>
                  </a:rPr>
                  <a:t>的矩阵</a:t>
                </a:r>
                <a:r>
                  <a:rPr lang="en-US" altLang="zh-CN" dirty="0" smtClean="0">
                    <a:latin typeface="黑体" panose="02010609060101010101" pitchFamily="49" charset="-122"/>
                    <a:ea typeface="黑体" panose="02010609060101010101" pitchFamily="49" charset="-122"/>
                  </a:rPr>
                  <a:t> </a:t>
                </a:r>
                <a:r>
                  <a:rPr lang="zh-CN" altLang="en-US" dirty="0" smtClean="0">
                    <a:latin typeface="黑体" panose="02010609060101010101" pitchFamily="49" charset="-122"/>
                    <a:ea typeface="黑体" panose="02010609060101010101" pitchFamily="49" charset="-122"/>
                  </a:rPr>
                  <a:t>）</a:t>
                </a:r>
                <a:endParaRPr lang="en-US" altLang="zh-CN" dirty="0" smtClean="0">
                  <a:latin typeface="黑体" panose="02010609060101010101" pitchFamily="49" charset="-122"/>
                  <a:ea typeface="黑体" panose="02010609060101010101" pitchFamily="49" charset="-122"/>
                </a:endParaRPr>
              </a:p>
              <a:p>
                <a:pPr marL="285750" indent="-285750">
                  <a:buFont typeface="Wingdings" panose="05000000000000000000" pitchFamily="2" charset="2"/>
                  <a:buChar char="l"/>
                </a:pPr>
                <a14:m>
                  <m:oMath xmlns:m="http://schemas.openxmlformats.org/officeDocument/2006/math">
                    <m:r>
                      <a:rPr lang="en-US" altLang="zh-CN" i="1" dirty="0" smtClean="0">
                        <a:latin typeface="Cambria Math" panose="02040503050406030204" pitchFamily="18" charset="0"/>
                        <a:ea typeface="黑体" panose="02010609060101010101" pitchFamily="49" charset="-122"/>
                      </a:rPr>
                      <m:t>𝐴</m:t>
                    </m:r>
                  </m:oMath>
                </a14:m>
                <a:r>
                  <a:rPr lang="zh-CN" altLang="en-US" dirty="0" smtClean="0">
                    <a:latin typeface="黑体" panose="02010609060101010101" pitchFamily="49" charset="-122"/>
                    <a:ea typeface="黑体" panose="02010609060101010101" pitchFamily="49" charset="-122"/>
                  </a:rPr>
                  <a:t>：从</a:t>
                </a:r>
                <a14:m>
                  <m:oMath xmlns:m="http://schemas.openxmlformats.org/officeDocument/2006/math">
                    <m:r>
                      <a:rPr lang="en-US" altLang="zh-CN" i="1" dirty="0">
                        <a:latin typeface="Cambria Math" panose="02040503050406030204" pitchFamily="18" charset="0"/>
                        <a:ea typeface="黑体" panose="02010609060101010101" pitchFamily="49" charset="-122"/>
                      </a:rPr>
                      <m:t>𝑉</m:t>
                    </m:r>
                    <m:r>
                      <a:rPr lang="zh-CN" altLang="en-US" i="1" dirty="0" smtClean="0">
                        <a:latin typeface="Cambria Math" panose="02040503050406030204" pitchFamily="18" charset="0"/>
                        <a:ea typeface="黑体" panose="02010609060101010101" pitchFamily="49" charset="-122"/>
                      </a:rPr>
                      <m:t>中</m:t>
                    </m:r>
                  </m:oMath>
                </a14:m>
                <a:r>
                  <a:rPr lang="zh-CN" altLang="en-US" dirty="0" smtClean="0">
                    <a:latin typeface="黑体" panose="02010609060101010101" pitchFamily="49" charset="-122"/>
                    <a:ea typeface="黑体" panose="02010609060101010101" pitchFamily="49" charset="-122"/>
                  </a:rPr>
                  <a:t>推导出的闲置车辆的二维分布</a:t>
                </a:r>
                <a:endParaRPr lang="en-US" altLang="zh-CN" dirty="0" smtClean="0">
                  <a:latin typeface="黑体" panose="02010609060101010101" pitchFamily="49" charset="-122"/>
                  <a:ea typeface="黑体" panose="02010609060101010101" pitchFamily="49" charset="-122"/>
                </a:endParaRPr>
              </a:p>
              <a:p>
                <a:pPr marL="285750" indent="-285750">
                  <a:buFont typeface="Wingdings" panose="05000000000000000000" pitchFamily="2" charset="2"/>
                  <a:buChar char="l"/>
                </a:pPr>
                <a14:m>
                  <m:oMath xmlns:m="http://schemas.openxmlformats.org/officeDocument/2006/math">
                    <m:r>
                      <a:rPr lang="en-US" altLang="zh-CN" i="1" dirty="0" smtClean="0">
                        <a:latin typeface="Cambria Math" panose="02040503050406030204" pitchFamily="18" charset="0"/>
                        <a:ea typeface="黑体" panose="02010609060101010101" pitchFamily="49" charset="-122"/>
                      </a:rPr>
                      <m:t>𝐷</m:t>
                    </m:r>
                  </m:oMath>
                </a14:m>
                <a:r>
                  <a:rPr lang="zh-CN" altLang="en-US" dirty="0" smtClean="0">
                    <a:latin typeface="黑体" panose="02010609060101010101" pitchFamily="49" charset="-122"/>
                    <a:ea typeface="黑体" panose="02010609060101010101" pitchFamily="49" charset="-122"/>
                  </a:rPr>
                  <a:t>：乘客的请求位置的二维分布</a:t>
                </a:r>
                <a:endParaRPr lang="en-US" altLang="zh-CN" dirty="0" smtClean="0">
                  <a:latin typeface="黑体" panose="02010609060101010101" pitchFamily="49" charset="-122"/>
                  <a:ea typeface="黑体" panose="02010609060101010101" pitchFamily="49" charset="-122"/>
                </a:endParaRPr>
              </a:p>
              <a:p>
                <a:pPr marL="285750" indent="-285750">
                  <a:buFont typeface="Wingdings" panose="05000000000000000000" pitchFamily="2" charset="2"/>
                  <a:buChar char="l"/>
                </a:pPr>
                <a14:m>
                  <m:oMath xmlns:m="http://schemas.openxmlformats.org/officeDocument/2006/math">
                    <m:r>
                      <a:rPr lang="en-US" altLang="zh-CN" i="1" dirty="0" smtClean="0">
                        <a:latin typeface="Cambria Math" panose="02040503050406030204" pitchFamily="18" charset="0"/>
                        <a:ea typeface="黑体" panose="02010609060101010101" pitchFamily="49" charset="-122"/>
                      </a:rPr>
                      <m:t>𝐸</m:t>
                    </m:r>
                    <m:r>
                      <a:rPr lang="zh-CN" altLang="en-US" i="1" dirty="0">
                        <a:latin typeface="Cambria Math" panose="02040503050406030204" pitchFamily="18" charset="0"/>
                        <a:ea typeface="黑体" panose="02010609060101010101" pitchFamily="49" charset="-122"/>
                      </a:rPr>
                      <m:t>：</m:t>
                    </m:r>
                  </m:oMath>
                </a14:m>
                <a:r>
                  <a:rPr lang="zh-CN" altLang="en-US" dirty="0" smtClean="0">
                    <a:latin typeface="黑体" panose="02010609060101010101" pitchFamily="49" charset="-122"/>
                    <a:ea typeface="黑体" panose="02010609060101010101" pitchFamily="49" charset="-122"/>
                  </a:rPr>
                  <a:t>其他外部因素，例如是否假期、风速、是否下雨或下雪等等（</a:t>
                </a:r>
                <a:r>
                  <a:rPr lang="zh-CN" altLang="en-US" dirty="0" smtClean="0">
                    <a:solidFill>
                      <a:schemeClr val="accent1"/>
                    </a:solidFill>
                    <a:latin typeface="黑体" panose="02010609060101010101" pitchFamily="49" charset="-122"/>
                    <a:ea typeface="黑体" panose="02010609060101010101" pitchFamily="49" charset="-122"/>
                  </a:rPr>
                  <a:t>一个</a:t>
                </a:r>
                <a14:m>
                  <m:oMath xmlns:m="http://schemas.openxmlformats.org/officeDocument/2006/math">
                    <m:sSub>
                      <m:sSubPr>
                        <m:ctrlPr>
                          <a:rPr lang="en-US" altLang="zh-CN" i="1" smtClean="0">
                            <a:solidFill>
                              <a:schemeClr val="accent1"/>
                            </a:solidFill>
                            <a:latin typeface="Cambria Math" panose="02040503050406030204" pitchFamily="18" charset="0"/>
                            <a:ea typeface="黑体" panose="02010609060101010101" pitchFamily="49" charset="-122"/>
                          </a:rPr>
                        </m:ctrlPr>
                      </m:sSubPr>
                      <m:e>
                        <m:r>
                          <a:rPr lang="en-US" altLang="zh-CN" i="1">
                            <a:solidFill>
                              <a:schemeClr val="accent1"/>
                            </a:solidFill>
                            <a:latin typeface="Cambria Math" panose="02040503050406030204" pitchFamily="18" charset="0"/>
                            <a:ea typeface="黑体" panose="02010609060101010101" pitchFamily="49" charset="-122"/>
                          </a:rPr>
                          <m:t>𝐿</m:t>
                        </m:r>
                      </m:e>
                      <m:sub>
                        <m:r>
                          <a:rPr lang="en-US" altLang="zh-CN" i="1">
                            <a:solidFill>
                              <a:schemeClr val="accent1"/>
                            </a:solidFill>
                            <a:latin typeface="Cambria Math" panose="02040503050406030204" pitchFamily="18" charset="0"/>
                            <a:ea typeface="黑体" panose="02010609060101010101" pitchFamily="49" charset="-122"/>
                          </a:rPr>
                          <m:t>𝑒𝑥𝑡</m:t>
                        </m:r>
                      </m:sub>
                    </m:sSub>
                  </m:oMath>
                </a14:m>
                <a:r>
                  <a:rPr lang="zh-CN" altLang="en-US" dirty="0" smtClean="0">
                    <a:solidFill>
                      <a:schemeClr val="accent1"/>
                    </a:solidFill>
                    <a:latin typeface="黑体" panose="02010609060101010101" pitchFamily="49" charset="-122"/>
                    <a:ea typeface="黑体" panose="02010609060101010101" pitchFamily="49" charset="-122"/>
                  </a:rPr>
                  <a:t>维度的向量）</a:t>
                </a:r>
                <a:endParaRPr lang="zh-CN" altLang="en-US" dirty="0">
                  <a:latin typeface="黑体" panose="02010609060101010101" pitchFamily="49" charset="-122"/>
                  <a:ea typeface="黑体" panose="02010609060101010101" pitchFamily="49" charset="-122"/>
                </a:endParaRPr>
              </a:p>
            </p:txBody>
          </p:sp>
        </mc:Choice>
        <mc:Fallback xmlns="">
          <p:sp>
            <p:nvSpPr>
              <p:cNvPr id="56" name="文本框 55"/>
              <p:cNvSpPr txBox="1">
                <a:spLocks noRot="1" noChangeAspect="1" noMove="1" noResize="1" noEditPoints="1" noAdjustHandles="1" noChangeArrowheads="1" noChangeShapeType="1" noTextEdit="1"/>
              </p:cNvSpPr>
              <p:nvPr/>
            </p:nvSpPr>
            <p:spPr>
              <a:xfrm>
                <a:off x="789860" y="3888859"/>
                <a:ext cx="7581980" cy="1477328"/>
              </a:xfrm>
              <a:prstGeom prst="rect">
                <a:avLst/>
              </a:prstGeom>
              <a:blipFill>
                <a:blip r:embed="rId6"/>
                <a:stretch>
                  <a:fillRect l="-563" t="-3306" b="-4959"/>
                </a:stretch>
              </a:blipFill>
            </p:spPr>
            <p:txBody>
              <a:bodyPr/>
              <a:lstStyle/>
              <a:p>
                <a:r>
                  <a:rPr lang="zh-CN" altLang="en-US">
                    <a:noFill/>
                  </a:rPr>
                  <a:t> </a:t>
                </a:r>
              </a:p>
            </p:txBody>
          </p:sp>
        </mc:Fallback>
      </mc:AlternateContent>
      <p:sp>
        <p:nvSpPr>
          <p:cNvPr id="58" name="右大括号 57"/>
          <p:cNvSpPr/>
          <p:nvPr/>
        </p:nvSpPr>
        <p:spPr>
          <a:xfrm>
            <a:off x="6828352" y="4034952"/>
            <a:ext cx="234867" cy="632013"/>
          </a:xfrm>
          <a:prstGeom prst="rightBrace">
            <a:avLst/>
          </a:prstGeom>
          <a:solidFill>
            <a:schemeClr val="bg1"/>
          </a:solidFill>
          <a:ln>
            <a:solidFill>
              <a:srgbClr val="5B9BD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9" name="文本框 58"/>
          <p:cNvSpPr txBox="1"/>
          <p:nvPr/>
        </p:nvSpPr>
        <p:spPr>
          <a:xfrm>
            <a:off x="7150267" y="4145280"/>
            <a:ext cx="1725877" cy="369332"/>
          </a:xfrm>
          <a:prstGeom prst="rect">
            <a:avLst/>
          </a:prstGeom>
          <a:noFill/>
        </p:spPr>
        <p:txBody>
          <a:bodyPr wrap="square" rtlCol="0">
            <a:spAutoFit/>
          </a:bodyPr>
          <a:lstStyle/>
          <a:p>
            <a:r>
              <a:rPr lang="zh-CN" altLang="en-US" dirty="0" smtClean="0">
                <a:solidFill>
                  <a:schemeClr val="accent1"/>
                </a:solidFill>
                <a:latin typeface="黑体" panose="02010609060101010101" pitchFamily="49" charset="-122"/>
                <a:ea typeface="黑体" panose="02010609060101010101" pitchFamily="49" charset="-122"/>
              </a:rPr>
              <a:t>建模成热力图</a:t>
            </a:r>
            <a:endParaRPr lang="zh-CN" altLang="en-US" dirty="0">
              <a:solidFill>
                <a:schemeClr val="accent1"/>
              </a:solidFill>
              <a:latin typeface="黑体" panose="02010609060101010101" pitchFamily="49" charset="-122"/>
              <a:ea typeface="黑体" panose="02010609060101010101" pitchFamily="49" charset="-122"/>
            </a:endParaRPr>
          </a:p>
        </p:txBody>
      </p:sp>
      <mc:AlternateContent xmlns:mc="http://schemas.openxmlformats.org/markup-compatibility/2006" xmlns:a14="http://schemas.microsoft.com/office/drawing/2010/main">
        <mc:Choice Requires="a14">
          <p:sp>
            <p:nvSpPr>
              <p:cNvPr id="60" name="文本框 59"/>
              <p:cNvSpPr txBox="1"/>
              <p:nvPr/>
            </p:nvSpPr>
            <p:spPr>
              <a:xfrm>
                <a:off x="749507" y="5436830"/>
                <a:ext cx="4096813" cy="369332"/>
              </a:xfrm>
              <a:prstGeom prst="rect">
                <a:avLst/>
              </a:prstGeom>
              <a:noFill/>
            </p:spPr>
            <p:txBody>
              <a:bodyPr wrap="square" rtlCol="0">
                <a:spAutoFit/>
              </a:bodyPr>
              <a:lstStyle/>
              <a:p>
                <a:pPr marL="285750" indent="-285750">
                  <a:buFont typeface="Wingdings" panose="05000000000000000000" pitchFamily="2" charset="2"/>
                  <a:buChar char="Ø"/>
                </a:pPr>
                <a:r>
                  <a:rPr lang="zh-CN" altLang="en-US" b="1" dirty="0" smtClean="0">
                    <a:latin typeface="黑体" panose="02010609060101010101" pitchFamily="49" charset="-122"/>
                    <a:ea typeface="黑体" panose="02010609060101010101" pitchFamily="49" charset="-122"/>
                  </a:rPr>
                  <a:t>在每个</a:t>
                </a:r>
                <a:r>
                  <a:rPr lang="zh-CN" altLang="en-US" b="1" dirty="0">
                    <a:latin typeface="黑体" panose="02010609060101010101" pitchFamily="49" charset="-122"/>
                    <a:ea typeface="黑体" panose="02010609060101010101" pitchFamily="49" charset="-122"/>
                  </a:rPr>
                  <a:t>学习</a:t>
                </a:r>
                <a:r>
                  <a:rPr lang="zh-CN" altLang="en-US" b="1" dirty="0" smtClean="0">
                    <a:latin typeface="黑体" panose="02010609060101010101" pitchFamily="49" charset="-122"/>
                    <a:ea typeface="黑体" panose="02010609060101010101" pitchFamily="49" charset="-122"/>
                  </a:rPr>
                  <a:t>歩骤</a:t>
                </a:r>
                <a14:m>
                  <m:oMath xmlns:m="http://schemas.openxmlformats.org/officeDocument/2006/math">
                    <m:r>
                      <a:rPr lang="en-US" altLang="zh-CN" b="1" i="1" dirty="0">
                        <a:latin typeface="Cambria Math" panose="02040503050406030204" pitchFamily="18" charset="0"/>
                        <a:ea typeface="黑体" panose="02010609060101010101" pitchFamily="49" charset="-122"/>
                      </a:rPr>
                      <m:t>𝒌</m:t>
                    </m:r>
                    <m:r>
                      <a:rPr lang="zh-CN" altLang="en-US" b="1" i="1" dirty="0" smtClean="0">
                        <a:latin typeface="Cambria Math" panose="02040503050406030204" pitchFamily="18" charset="0"/>
                        <a:ea typeface="黑体" panose="02010609060101010101" pitchFamily="49" charset="-122"/>
                      </a:rPr>
                      <m:t>，</m:t>
                    </m:r>
                  </m:oMath>
                </a14:m>
                <a:r>
                  <a:rPr lang="zh-CN" altLang="en-US" b="1" dirty="0" smtClean="0">
                    <a:latin typeface="黑体" panose="02010609060101010101" pitchFamily="49" charset="-122"/>
                    <a:ea typeface="黑体" panose="02010609060101010101" pitchFamily="49" charset="-122"/>
                  </a:rPr>
                  <a:t>状态的表示为：</a:t>
                </a:r>
                <a:endParaRPr lang="zh-CN" altLang="en-US" b="1" dirty="0">
                  <a:latin typeface="黑体" panose="02010609060101010101" pitchFamily="49" charset="-122"/>
                  <a:ea typeface="黑体" panose="02010609060101010101" pitchFamily="49" charset="-122"/>
                </a:endParaRPr>
              </a:p>
            </p:txBody>
          </p:sp>
        </mc:Choice>
        <mc:Fallback xmlns="">
          <p:sp>
            <p:nvSpPr>
              <p:cNvPr id="60" name="文本框 59"/>
              <p:cNvSpPr txBox="1">
                <a:spLocks noRot="1" noChangeAspect="1" noMove="1" noResize="1" noEditPoints="1" noAdjustHandles="1" noChangeArrowheads="1" noChangeShapeType="1" noTextEdit="1"/>
              </p:cNvSpPr>
              <p:nvPr/>
            </p:nvSpPr>
            <p:spPr>
              <a:xfrm>
                <a:off x="749507" y="5436830"/>
                <a:ext cx="4096813" cy="369332"/>
              </a:xfrm>
              <a:prstGeom prst="rect">
                <a:avLst/>
              </a:prstGeom>
              <a:blipFill>
                <a:blip r:embed="rId7"/>
                <a:stretch>
                  <a:fillRect l="-1042" t="-13333" r="-298" b="-23333"/>
                </a:stretch>
              </a:blipFill>
            </p:spPr>
            <p:txBody>
              <a:bodyPr/>
              <a:lstStyle/>
              <a:p>
                <a:r>
                  <a:rPr lang="zh-CN" altLang="en-US">
                    <a:noFill/>
                  </a:rPr>
                  <a:t> </a:t>
                </a:r>
              </a:p>
            </p:txBody>
          </p:sp>
        </mc:Fallback>
      </mc:AlternateContent>
      <p:pic>
        <p:nvPicPr>
          <p:cNvPr id="62" name="图片 61"/>
          <p:cNvPicPr>
            <a:picLocks noChangeAspect="1"/>
          </p:cNvPicPr>
          <p:nvPr/>
        </p:nvPicPr>
        <p:blipFill>
          <a:blip r:embed="rId8"/>
          <a:stretch>
            <a:fillRect/>
          </a:stretch>
        </p:blipFill>
        <p:spPr>
          <a:xfrm>
            <a:off x="3201896" y="5816799"/>
            <a:ext cx="3124936" cy="395204"/>
          </a:xfrm>
          <a:prstGeom prst="rect">
            <a:avLst/>
          </a:prstGeom>
        </p:spPr>
      </p:pic>
      <p:pic>
        <p:nvPicPr>
          <p:cNvPr id="13" name="图片 12"/>
          <p:cNvPicPr>
            <a:picLocks noChangeAspect="1"/>
          </p:cNvPicPr>
          <p:nvPr/>
        </p:nvPicPr>
        <p:blipFill>
          <a:blip r:embed="rId9"/>
          <a:stretch>
            <a:fillRect/>
          </a:stretch>
        </p:blipFill>
        <p:spPr>
          <a:xfrm>
            <a:off x="7528362" y="2652778"/>
            <a:ext cx="1358158" cy="1360429"/>
          </a:xfrm>
          <a:prstGeom prst="rect">
            <a:avLst/>
          </a:prstGeom>
        </p:spPr>
      </p:pic>
      <p:pic>
        <p:nvPicPr>
          <p:cNvPr id="16" name="图片 15"/>
          <p:cNvPicPr>
            <a:picLocks noChangeAspect="1"/>
          </p:cNvPicPr>
          <p:nvPr/>
        </p:nvPicPr>
        <p:blipFill>
          <a:blip r:embed="rId10"/>
          <a:stretch>
            <a:fillRect/>
          </a:stretch>
        </p:blipFill>
        <p:spPr>
          <a:xfrm>
            <a:off x="6543422" y="5227157"/>
            <a:ext cx="919873" cy="933582"/>
          </a:xfrm>
          <a:prstGeom prst="rect">
            <a:avLst/>
          </a:prstGeom>
        </p:spPr>
      </p:pic>
      <p:pic>
        <p:nvPicPr>
          <p:cNvPr id="17" name="图片 16"/>
          <p:cNvPicPr>
            <a:picLocks noChangeAspect="1"/>
          </p:cNvPicPr>
          <p:nvPr/>
        </p:nvPicPr>
        <p:blipFill rotWithShape="1">
          <a:blip r:embed="rId11"/>
          <a:srcRect t="-2" r="22065" b="4821"/>
          <a:stretch/>
        </p:blipFill>
        <p:spPr>
          <a:xfrm>
            <a:off x="7862655" y="5576310"/>
            <a:ext cx="1169586" cy="184426"/>
          </a:xfrm>
          <a:prstGeom prst="rect">
            <a:avLst/>
          </a:prstGeom>
        </p:spPr>
      </p:pic>
      <p:sp>
        <p:nvSpPr>
          <p:cNvPr id="18" name="右箭头 17"/>
          <p:cNvSpPr/>
          <p:nvPr/>
        </p:nvSpPr>
        <p:spPr>
          <a:xfrm>
            <a:off x="7502270" y="5668523"/>
            <a:ext cx="334293" cy="45719"/>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extLst>
      <p:ext uri="{BB962C8B-B14F-4D97-AF65-F5344CB8AC3E}">
        <p14:creationId xmlns:p14="http://schemas.microsoft.com/office/powerpoint/2010/main" val="3280950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500"/>
                                        <p:tgtEl>
                                          <p:spTgt spid="14"/>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par>
                                <p:cTn id="23" presetID="10" presetClass="entr" presetSubtype="0" fill="hold" nodeType="with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fade">
                                      <p:cBhvr>
                                        <p:cTn id="25" dur="500"/>
                                        <p:tgtEl>
                                          <p:spTgt spid="21"/>
                                        </p:tgtEl>
                                      </p:cBhvr>
                                    </p:animEffect>
                                  </p:childTnLst>
                                </p:cTn>
                              </p:par>
                              <p:par>
                                <p:cTn id="26" presetID="10" presetClass="entr" presetSubtype="0" fill="hold" nodeType="with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fade">
                                      <p:cBhvr>
                                        <p:cTn id="28" dur="500"/>
                                        <p:tgtEl>
                                          <p:spTgt spid="24"/>
                                        </p:tgtEl>
                                      </p:cBhvr>
                                    </p:animEffect>
                                  </p:childTnLst>
                                </p:cTn>
                              </p:par>
                              <p:par>
                                <p:cTn id="29" presetID="10" presetClass="entr" presetSubtype="0" fill="hold" nodeType="with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fade">
                                      <p:cBhvr>
                                        <p:cTn id="31" dur="500"/>
                                        <p:tgtEl>
                                          <p:spTgt spid="27"/>
                                        </p:tgtEl>
                                      </p:cBhvr>
                                    </p:animEffect>
                                  </p:childTnLst>
                                </p:cTn>
                              </p:par>
                              <p:par>
                                <p:cTn id="32" presetID="10" presetClass="entr" presetSubtype="0" fill="hold" nodeType="withEffect">
                                  <p:stCondLst>
                                    <p:cond delay="0"/>
                                  </p:stCondLst>
                                  <p:childTnLst>
                                    <p:set>
                                      <p:cBhvr>
                                        <p:cTn id="33" dur="1" fill="hold">
                                          <p:stCondLst>
                                            <p:cond delay="0"/>
                                          </p:stCondLst>
                                        </p:cTn>
                                        <p:tgtEl>
                                          <p:spTgt spid="35"/>
                                        </p:tgtEl>
                                        <p:attrNameLst>
                                          <p:attrName>style.visibility</p:attrName>
                                        </p:attrNameLst>
                                      </p:cBhvr>
                                      <p:to>
                                        <p:strVal val="visible"/>
                                      </p:to>
                                    </p:set>
                                    <p:animEffect transition="in" filter="fade">
                                      <p:cBhvr>
                                        <p:cTn id="34" dur="500"/>
                                        <p:tgtEl>
                                          <p:spTgt spid="35"/>
                                        </p:tgtEl>
                                      </p:cBhvr>
                                    </p:animEffect>
                                  </p:childTnLst>
                                </p:cTn>
                              </p:par>
                              <p:par>
                                <p:cTn id="35" presetID="10" presetClass="entr" presetSubtype="0" fill="hold" nodeType="withEffect">
                                  <p:stCondLst>
                                    <p:cond delay="0"/>
                                  </p:stCondLst>
                                  <p:childTnLst>
                                    <p:set>
                                      <p:cBhvr>
                                        <p:cTn id="36" dur="1" fill="hold">
                                          <p:stCondLst>
                                            <p:cond delay="0"/>
                                          </p:stCondLst>
                                        </p:cTn>
                                        <p:tgtEl>
                                          <p:spTgt spid="37"/>
                                        </p:tgtEl>
                                        <p:attrNameLst>
                                          <p:attrName>style.visibility</p:attrName>
                                        </p:attrNameLst>
                                      </p:cBhvr>
                                      <p:to>
                                        <p:strVal val="visible"/>
                                      </p:to>
                                    </p:set>
                                    <p:animEffect transition="in" filter="fade">
                                      <p:cBhvr>
                                        <p:cTn id="37" dur="500"/>
                                        <p:tgtEl>
                                          <p:spTgt spid="3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52"/>
                                        </p:tgtEl>
                                        <p:attrNameLst>
                                          <p:attrName>style.visibility</p:attrName>
                                        </p:attrNameLst>
                                      </p:cBhvr>
                                      <p:to>
                                        <p:strVal val="visible"/>
                                      </p:to>
                                    </p:set>
                                    <p:animEffect transition="in" filter="fade">
                                      <p:cBhvr>
                                        <p:cTn id="42" dur="500"/>
                                        <p:tgtEl>
                                          <p:spTgt spid="52"/>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56"/>
                                        </p:tgtEl>
                                        <p:attrNameLst>
                                          <p:attrName>style.visibility</p:attrName>
                                        </p:attrNameLst>
                                      </p:cBhvr>
                                      <p:to>
                                        <p:strVal val="visible"/>
                                      </p:to>
                                    </p:set>
                                    <p:animEffect transition="in" filter="fade">
                                      <p:cBhvr>
                                        <p:cTn id="45" dur="500"/>
                                        <p:tgtEl>
                                          <p:spTgt spid="56"/>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58"/>
                                        </p:tgtEl>
                                        <p:attrNameLst>
                                          <p:attrName>style.visibility</p:attrName>
                                        </p:attrNameLst>
                                      </p:cBhvr>
                                      <p:to>
                                        <p:strVal val="visible"/>
                                      </p:to>
                                    </p:set>
                                    <p:animEffect transition="in" filter="fade">
                                      <p:cBhvr>
                                        <p:cTn id="50" dur="500"/>
                                        <p:tgtEl>
                                          <p:spTgt spid="58"/>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59"/>
                                        </p:tgtEl>
                                        <p:attrNameLst>
                                          <p:attrName>style.visibility</p:attrName>
                                        </p:attrNameLst>
                                      </p:cBhvr>
                                      <p:to>
                                        <p:strVal val="visible"/>
                                      </p:to>
                                    </p:set>
                                    <p:animEffect transition="in" filter="fade">
                                      <p:cBhvr>
                                        <p:cTn id="53" dur="500"/>
                                        <p:tgtEl>
                                          <p:spTgt spid="59"/>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13"/>
                                        </p:tgtEl>
                                        <p:attrNameLst>
                                          <p:attrName>style.visibility</p:attrName>
                                        </p:attrNameLst>
                                      </p:cBhvr>
                                      <p:to>
                                        <p:strVal val="visible"/>
                                      </p:to>
                                    </p:set>
                                    <p:animEffect transition="in" filter="fade">
                                      <p:cBhvr>
                                        <p:cTn id="58" dur="500"/>
                                        <p:tgtEl>
                                          <p:spTgt spid="13"/>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16"/>
                                        </p:tgtEl>
                                        <p:attrNameLst>
                                          <p:attrName>style.visibility</p:attrName>
                                        </p:attrNameLst>
                                      </p:cBhvr>
                                      <p:to>
                                        <p:strVal val="visible"/>
                                      </p:to>
                                    </p:set>
                                    <p:animEffect transition="in" filter="fade">
                                      <p:cBhvr>
                                        <p:cTn id="63" dur="500"/>
                                        <p:tgtEl>
                                          <p:spTgt spid="16"/>
                                        </p:tgtEl>
                                      </p:cBhvr>
                                    </p:animEffect>
                                  </p:childTnLst>
                                </p:cTn>
                              </p:par>
                              <p:par>
                                <p:cTn id="64" presetID="10" presetClass="entr" presetSubtype="0" fill="hold" nodeType="withEffect">
                                  <p:stCondLst>
                                    <p:cond delay="0"/>
                                  </p:stCondLst>
                                  <p:childTnLst>
                                    <p:set>
                                      <p:cBhvr>
                                        <p:cTn id="65" dur="1" fill="hold">
                                          <p:stCondLst>
                                            <p:cond delay="0"/>
                                          </p:stCondLst>
                                        </p:cTn>
                                        <p:tgtEl>
                                          <p:spTgt spid="17"/>
                                        </p:tgtEl>
                                        <p:attrNameLst>
                                          <p:attrName>style.visibility</p:attrName>
                                        </p:attrNameLst>
                                      </p:cBhvr>
                                      <p:to>
                                        <p:strVal val="visible"/>
                                      </p:to>
                                    </p:set>
                                    <p:animEffect transition="in" filter="fade">
                                      <p:cBhvr>
                                        <p:cTn id="66" dur="500"/>
                                        <p:tgtEl>
                                          <p:spTgt spid="17"/>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18"/>
                                        </p:tgtEl>
                                        <p:attrNameLst>
                                          <p:attrName>style.visibility</p:attrName>
                                        </p:attrNameLst>
                                      </p:cBhvr>
                                      <p:to>
                                        <p:strVal val="visible"/>
                                      </p:to>
                                    </p:set>
                                    <p:animEffect transition="in" filter="fade">
                                      <p:cBhvr>
                                        <p:cTn id="69" dur="500"/>
                                        <p:tgtEl>
                                          <p:spTgt spid="18"/>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60"/>
                                        </p:tgtEl>
                                        <p:attrNameLst>
                                          <p:attrName>style.visibility</p:attrName>
                                        </p:attrNameLst>
                                      </p:cBhvr>
                                      <p:to>
                                        <p:strVal val="visible"/>
                                      </p:to>
                                    </p:set>
                                    <p:animEffect transition="in" filter="fade">
                                      <p:cBhvr>
                                        <p:cTn id="74" dur="500"/>
                                        <p:tgtEl>
                                          <p:spTgt spid="60"/>
                                        </p:tgtEl>
                                      </p:cBhvr>
                                    </p:animEffect>
                                  </p:childTnLst>
                                </p:cTn>
                              </p:par>
                              <p:par>
                                <p:cTn id="75" presetID="10" presetClass="entr" presetSubtype="0" fill="hold" nodeType="withEffect">
                                  <p:stCondLst>
                                    <p:cond delay="0"/>
                                  </p:stCondLst>
                                  <p:childTnLst>
                                    <p:set>
                                      <p:cBhvr>
                                        <p:cTn id="76" dur="1" fill="hold">
                                          <p:stCondLst>
                                            <p:cond delay="0"/>
                                          </p:stCondLst>
                                        </p:cTn>
                                        <p:tgtEl>
                                          <p:spTgt spid="62"/>
                                        </p:tgtEl>
                                        <p:attrNameLst>
                                          <p:attrName>style.visibility</p:attrName>
                                        </p:attrNameLst>
                                      </p:cBhvr>
                                      <p:to>
                                        <p:strVal val="visible"/>
                                      </p:to>
                                    </p:set>
                                    <p:animEffect transition="in" filter="fade">
                                      <p:cBhvr>
                                        <p:cTn id="77"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11" grpId="0" animBg="1"/>
      <p:bldP spid="12" grpId="0" animBg="1"/>
      <p:bldP spid="14" grpId="0" animBg="1"/>
      <p:bldP spid="15" grpId="0" animBg="1"/>
      <p:bldP spid="52" grpId="0"/>
      <p:bldP spid="56" grpId="0"/>
      <p:bldP spid="58" grpId="0" animBg="1"/>
      <p:bldP spid="59" grpId="0"/>
      <p:bldP spid="60" grpId="0"/>
      <p:bldP spid="1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9144574" cy="89592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01892" y="115412"/>
            <a:ext cx="674253" cy="674253"/>
          </a:xfrm>
          <a:prstGeom prst="rect">
            <a:avLst/>
          </a:prstGeom>
        </p:spPr>
      </p:pic>
      <p:cxnSp>
        <p:nvCxnSpPr>
          <p:cNvPr id="7" name="直接连接符 19"/>
          <p:cNvCxnSpPr>
            <a:cxnSpLocks/>
          </p:cNvCxnSpPr>
          <p:nvPr/>
        </p:nvCxnSpPr>
        <p:spPr bwMode="auto">
          <a:xfrm flipH="1">
            <a:off x="440027" y="-25400"/>
            <a:ext cx="1587" cy="841375"/>
          </a:xfrm>
          <a:prstGeom prst="line">
            <a:avLst/>
          </a:prstGeom>
          <a:noFill/>
          <a:ln w="28575" algn="ctr">
            <a:solidFill>
              <a:schemeClr val="bg2"/>
            </a:solidFill>
            <a:round/>
            <a:headEnd/>
            <a:tailEnd/>
          </a:ln>
          <a:extLst>
            <a:ext uri="{909E8E84-426E-40DD-AFC4-6F175D3DCCD1}">
              <a14:hiddenFill xmlns:a14="http://schemas.microsoft.com/office/drawing/2010/main">
                <a:noFill/>
              </a14:hiddenFill>
            </a:ext>
          </a:extLst>
        </p:spPr>
      </p:cxnSp>
      <p:cxnSp>
        <p:nvCxnSpPr>
          <p:cNvPr id="8" name="直接连接符 20"/>
          <p:cNvCxnSpPr>
            <a:cxnSpLocks/>
          </p:cNvCxnSpPr>
          <p:nvPr/>
        </p:nvCxnSpPr>
        <p:spPr bwMode="auto">
          <a:xfrm flipH="1">
            <a:off x="511175" y="-26988"/>
            <a:ext cx="1588" cy="554038"/>
          </a:xfrm>
          <a:prstGeom prst="line">
            <a:avLst/>
          </a:prstGeom>
          <a:noFill/>
          <a:ln w="28575" algn="ctr">
            <a:solidFill>
              <a:schemeClr val="bg2"/>
            </a:solidFill>
            <a:round/>
            <a:headEnd/>
            <a:tailEnd/>
          </a:ln>
          <a:extLst>
            <a:ext uri="{909E8E84-426E-40DD-AFC4-6F175D3DCCD1}">
              <a14:hiddenFill xmlns:a14="http://schemas.microsoft.com/office/drawing/2010/main">
                <a:noFill/>
              </a14:hiddenFill>
            </a:ext>
          </a:extLst>
        </p:spPr>
      </p:cxnSp>
      <p:cxnSp>
        <p:nvCxnSpPr>
          <p:cNvPr id="9" name="直接连接符 30"/>
          <p:cNvCxnSpPr>
            <a:cxnSpLocks/>
          </p:cNvCxnSpPr>
          <p:nvPr/>
        </p:nvCxnSpPr>
        <p:spPr bwMode="auto">
          <a:xfrm>
            <a:off x="585499" y="-26988"/>
            <a:ext cx="0" cy="298451"/>
          </a:xfrm>
          <a:prstGeom prst="line">
            <a:avLst/>
          </a:prstGeom>
          <a:noFill/>
          <a:ln w="28575" algn="ctr">
            <a:solidFill>
              <a:schemeClr val="bg2"/>
            </a:solidFill>
            <a:round/>
            <a:headEnd/>
            <a:tailEnd/>
          </a:ln>
          <a:extLst>
            <a:ext uri="{909E8E84-426E-40DD-AFC4-6F175D3DCCD1}">
              <a14:hiddenFill xmlns:a14="http://schemas.microsoft.com/office/drawing/2010/main">
                <a:noFill/>
              </a14:hiddenFill>
            </a:ext>
          </a:extLst>
        </p:spPr>
      </p:cxnSp>
      <p:sp>
        <p:nvSpPr>
          <p:cNvPr id="10" name="文本框 9"/>
          <p:cNvSpPr txBox="1"/>
          <p:nvPr/>
        </p:nvSpPr>
        <p:spPr>
          <a:xfrm>
            <a:off x="881640" y="72121"/>
            <a:ext cx="3700519" cy="646331"/>
          </a:xfrm>
          <a:prstGeom prst="rect">
            <a:avLst/>
          </a:prstGeom>
          <a:noFill/>
        </p:spPr>
        <p:txBody>
          <a:bodyPr wrap="square" rtlCol="0">
            <a:spAutoFit/>
          </a:bodyPr>
          <a:lstStyle/>
          <a:p>
            <a:r>
              <a:rPr lang="zh-CN" altLang="en-US" sz="3600" dirty="0">
                <a:solidFill>
                  <a:schemeClr val="bg1"/>
                </a:solidFill>
                <a:latin typeface="黑体" panose="02010609060101010101" pitchFamily="49" charset="-122"/>
                <a:ea typeface="黑体" panose="02010609060101010101" pitchFamily="49" charset="-122"/>
              </a:rPr>
              <a:t>强化学习</a:t>
            </a:r>
            <a:r>
              <a:rPr lang="zh-CN" altLang="en-US" sz="3600" dirty="0" smtClean="0">
                <a:solidFill>
                  <a:schemeClr val="bg1"/>
                </a:solidFill>
                <a:latin typeface="黑体" panose="02010609060101010101" pitchFamily="49" charset="-122"/>
                <a:ea typeface="黑体" panose="02010609060101010101" pitchFamily="49" charset="-122"/>
              </a:rPr>
              <a:t>模型</a:t>
            </a:r>
            <a:endParaRPr lang="zh-CN" altLang="en-US" sz="3200" dirty="0">
              <a:solidFill>
                <a:schemeClr val="bg1"/>
              </a:solidFill>
              <a:latin typeface="黑体" panose="02010609060101010101" pitchFamily="49" charset="-122"/>
              <a:ea typeface="黑体" panose="02010609060101010101" pitchFamily="49" charset="-122"/>
            </a:endParaRPr>
          </a:p>
        </p:txBody>
      </p:sp>
      <mc:AlternateContent xmlns:mc="http://schemas.openxmlformats.org/markup-compatibility/2006" xmlns:a14="http://schemas.microsoft.com/office/drawing/2010/main">
        <mc:Choice Requires="a14">
          <p:sp>
            <p:nvSpPr>
              <p:cNvPr id="11" name="文本框 10"/>
              <p:cNvSpPr txBox="1"/>
              <p:nvPr/>
            </p:nvSpPr>
            <p:spPr>
              <a:xfrm>
                <a:off x="693681" y="1315333"/>
                <a:ext cx="4111999" cy="461665"/>
              </a:xfrm>
              <a:prstGeom prst="rect">
                <a:avLst/>
              </a:prstGeom>
              <a:noFill/>
            </p:spPr>
            <p:txBody>
              <a:bodyPr wrap="square" rtlCol="0">
                <a:spAutoFit/>
              </a:bodyPr>
              <a:lstStyle/>
              <a:p>
                <a:pPr marL="285750" indent="-285750">
                  <a:buFont typeface="Wingdings" panose="05000000000000000000" pitchFamily="2" charset="2"/>
                  <a:buChar char="n"/>
                </a:pPr>
                <a:r>
                  <a:rPr lang="zh-CN" altLang="en-US" sz="2400" dirty="0" smtClean="0">
                    <a:latin typeface="黑体" panose="02010609060101010101" pitchFamily="49" charset="-122"/>
                    <a:ea typeface="黑体" panose="02010609060101010101" pitchFamily="49" charset="-122"/>
                  </a:rPr>
                  <a:t>动作空间</a:t>
                </a:r>
                <a14:m>
                  <m:oMath xmlns:m="http://schemas.openxmlformats.org/officeDocument/2006/math">
                    <m:r>
                      <a:rPr lang="en-US" altLang="zh-CN" sz="2400" b="1" i="1" dirty="0">
                        <a:latin typeface="Cambria Math" panose="02040503050406030204" pitchFamily="18" charset="0"/>
                      </a:rPr>
                      <m:t>𝑼</m:t>
                    </m:r>
                  </m:oMath>
                </a14:m>
                <a:r>
                  <a:rPr lang="zh-CN" altLang="en-US" sz="2400" b="1" dirty="0" smtClean="0">
                    <a:latin typeface="黑体" panose="02010609060101010101" pitchFamily="49" charset="-122"/>
                    <a:ea typeface="黑体" panose="02010609060101010101" pitchFamily="49" charset="-122"/>
                  </a:rPr>
                  <a:t>（</a:t>
                </a:r>
                <a:r>
                  <a:rPr lang="zh-CN" altLang="en-US" sz="2400" dirty="0" smtClean="0">
                    <a:latin typeface="黑体" panose="02010609060101010101" pitchFamily="49" charset="-122"/>
                    <a:ea typeface="黑体" panose="02010609060101010101" pitchFamily="49" charset="-122"/>
                  </a:rPr>
                  <a:t>对应协调方案</a:t>
                </a:r>
                <a:r>
                  <a:rPr lang="zh-CN" altLang="en-US" sz="2400" b="1" dirty="0" smtClean="0">
                    <a:latin typeface="黑体" panose="02010609060101010101" pitchFamily="49" charset="-122"/>
                    <a:ea typeface="黑体" panose="02010609060101010101" pitchFamily="49" charset="-122"/>
                  </a:rPr>
                  <a:t>）</a:t>
                </a:r>
                <a:endParaRPr lang="zh-CN" altLang="en-US" sz="2400" b="1" dirty="0">
                  <a:latin typeface="黑体" panose="02010609060101010101" pitchFamily="49" charset="-122"/>
                  <a:ea typeface="黑体" panose="02010609060101010101" pitchFamily="49" charset="-122"/>
                </a:endParaRPr>
              </a:p>
            </p:txBody>
          </p:sp>
        </mc:Choice>
        <mc:Fallback xmlns="">
          <p:sp>
            <p:nvSpPr>
              <p:cNvPr id="11" name="文本框 10"/>
              <p:cNvSpPr txBox="1">
                <a:spLocks noRot="1" noChangeAspect="1" noMove="1" noResize="1" noEditPoints="1" noAdjustHandles="1" noChangeArrowheads="1" noChangeShapeType="1" noTextEdit="1"/>
              </p:cNvSpPr>
              <p:nvPr/>
            </p:nvSpPr>
            <p:spPr>
              <a:xfrm>
                <a:off x="693681" y="1315333"/>
                <a:ext cx="4111999" cy="461665"/>
              </a:xfrm>
              <a:prstGeom prst="rect">
                <a:avLst/>
              </a:prstGeom>
              <a:blipFill>
                <a:blip r:embed="rId3"/>
                <a:stretch>
                  <a:fillRect l="-2077" t="-14474" r="-9792" b="-2631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 name="矩形 1"/>
              <p:cNvSpPr/>
              <p:nvPr/>
            </p:nvSpPr>
            <p:spPr>
              <a:xfrm>
                <a:off x="802640" y="2042775"/>
                <a:ext cx="5786120" cy="646331"/>
              </a:xfrm>
              <a:prstGeom prst="rect">
                <a:avLst/>
              </a:prstGeom>
            </p:spPr>
            <p:txBody>
              <a:bodyPr wrap="square">
                <a:spAutoFit/>
              </a:bodyPr>
              <a:lstStyle/>
              <a:p>
                <a:r>
                  <a:rPr lang="zh-CN" altLang="en-US" dirty="0" smtClean="0">
                    <a:latin typeface="黑体" panose="02010609060101010101" pitchFamily="49" charset="-122"/>
                    <a:ea typeface="黑体" panose="02010609060101010101" pitchFamily="49" charset="-122"/>
                  </a:rPr>
                  <a:t>每辆车</a:t>
                </a:r>
                <a14:m>
                  <m:oMath xmlns:m="http://schemas.openxmlformats.org/officeDocument/2006/math">
                    <m:r>
                      <a:rPr lang="zh-CN" altLang="en-US" i="1" dirty="0" smtClean="0">
                        <a:latin typeface="Cambria Math" panose="02040503050406030204" pitchFamily="18" charset="0"/>
                        <a:ea typeface="黑体" panose="02010609060101010101" pitchFamily="49" charset="-122"/>
                      </a:rPr>
                      <m:t> </m:t>
                    </m:r>
                    <m:sSub>
                      <m:sSubPr>
                        <m:ctrlPr>
                          <a:rPr lang="en-US" altLang="zh-CN" i="1" dirty="0" smtClean="0">
                            <a:latin typeface="Cambria Math" panose="02040503050406030204" pitchFamily="18" charset="0"/>
                            <a:ea typeface="黑体" panose="02010609060101010101" pitchFamily="49" charset="-122"/>
                          </a:rPr>
                        </m:ctrlPr>
                      </m:sSubPr>
                      <m:e>
                        <m:r>
                          <a:rPr lang="zh-CN" altLang="en-US" i="1" dirty="0">
                            <a:latin typeface="Cambria Math" panose="02040503050406030204" pitchFamily="18" charset="0"/>
                            <a:ea typeface="黑体" panose="02010609060101010101" pitchFamily="49" charset="-122"/>
                          </a:rPr>
                          <m:t>𝑣</m:t>
                        </m:r>
                      </m:e>
                      <m:sub>
                        <m:r>
                          <a:rPr lang="en-US" altLang="zh-CN" i="1" dirty="0">
                            <a:latin typeface="Cambria Math" panose="02040503050406030204" pitchFamily="18" charset="0"/>
                            <a:ea typeface="黑体" panose="02010609060101010101" pitchFamily="49" charset="-122"/>
                          </a:rPr>
                          <m:t>𝑚</m:t>
                        </m:r>
                      </m:sub>
                    </m:sSub>
                  </m:oMath>
                </a14:m>
                <a:r>
                  <a:rPr lang="zh-CN" altLang="en-US" dirty="0" smtClean="0">
                    <a:latin typeface="黑体" panose="02010609060101010101" pitchFamily="49" charset="-122"/>
                    <a:ea typeface="黑体" panose="02010609060101010101" pitchFamily="49" charset="-122"/>
                  </a:rPr>
                  <a:t>的</a:t>
                </a:r>
                <a:r>
                  <a:rPr lang="zh-CN" altLang="en-US" dirty="0">
                    <a:latin typeface="黑体" panose="02010609060101010101" pitchFamily="49" charset="-122"/>
                    <a:ea typeface="黑体" panose="02010609060101010101" pitchFamily="49" charset="-122"/>
                  </a:rPr>
                  <a:t>动作</a:t>
                </a:r>
                <a:r>
                  <a:rPr lang="zh-CN" altLang="en-US" dirty="0" smtClean="0">
                    <a:latin typeface="黑体" panose="02010609060101010101" pitchFamily="49" charset="-122"/>
                    <a:ea typeface="黑体" panose="02010609060101010101" pitchFamily="49" charset="-122"/>
                  </a:rPr>
                  <a:t>空间</a:t>
                </a:r>
                <a14:m>
                  <m:oMath xmlns:m="http://schemas.openxmlformats.org/officeDocument/2006/math">
                    <m:sSub>
                      <m:sSubPr>
                        <m:ctrlPr>
                          <a:rPr lang="en-US" altLang="zh-CN" i="1" smtClean="0">
                            <a:latin typeface="Cambria Math" panose="02040503050406030204" pitchFamily="18" charset="0"/>
                            <a:ea typeface="黑体" panose="02010609060101010101" pitchFamily="49" charset="-122"/>
                          </a:rPr>
                        </m:ctrlPr>
                      </m:sSubPr>
                      <m:e>
                        <m:r>
                          <a:rPr lang="en-US" altLang="zh-CN" b="1" i="1">
                            <a:latin typeface="Cambria Math" panose="02040503050406030204" pitchFamily="18" charset="0"/>
                            <a:ea typeface="黑体" panose="02010609060101010101" pitchFamily="49" charset="-122"/>
                          </a:rPr>
                          <m:t>𝑼</m:t>
                        </m:r>
                      </m:e>
                      <m:sub>
                        <m:r>
                          <a:rPr lang="en-US" altLang="zh-CN" i="1">
                            <a:latin typeface="Cambria Math" panose="02040503050406030204" pitchFamily="18" charset="0"/>
                            <a:ea typeface="黑体" panose="02010609060101010101" pitchFamily="49" charset="-122"/>
                          </a:rPr>
                          <m:t>𝑚</m:t>
                        </m:r>
                      </m:sub>
                    </m:sSub>
                  </m:oMath>
                </a14:m>
                <a:r>
                  <a:rPr lang="zh-CN" altLang="en-US" dirty="0" smtClean="0">
                    <a:latin typeface="黑体" panose="02010609060101010101" pitchFamily="49" charset="-122"/>
                    <a:ea typeface="黑体" panose="02010609060101010101" pitchFamily="49" charset="-122"/>
                  </a:rPr>
                  <a:t>被</a:t>
                </a:r>
                <a:r>
                  <a:rPr lang="zh-CN" altLang="en-US" dirty="0">
                    <a:latin typeface="黑体" panose="02010609060101010101" pitchFamily="49" charset="-122"/>
                    <a:ea typeface="黑体" panose="02010609060101010101" pitchFamily="49" charset="-122"/>
                  </a:rPr>
                  <a:t>定义为</a:t>
                </a:r>
                <a:r>
                  <a:rPr lang="zh-CN" altLang="en-US" dirty="0" smtClean="0">
                    <a:latin typeface="黑体" panose="02010609060101010101" pitchFamily="49" charset="-122"/>
                    <a:ea typeface="黑体" panose="02010609060101010101" pitchFamily="49" charset="-122"/>
                  </a:rPr>
                  <a:t>到它任何</a:t>
                </a:r>
                <a:r>
                  <a:rPr lang="zh-CN" altLang="en-US" dirty="0">
                    <a:latin typeface="黑体" panose="02010609060101010101" pitchFamily="49" charset="-122"/>
                    <a:ea typeface="黑体" panose="02010609060101010101" pitchFamily="49" charset="-122"/>
                  </a:rPr>
                  <a:t>相邻矩形区域的一组过渡（离散的），</a:t>
                </a:r>
                <a:r>
                  <a:rPr lang="zh-CN" altLang="en-US" dirty="0" smtClean="0">
                    <a:latin typeface="黑体" panose="02010609060101010101" pitchFamily="49" charset="-122"/>
                    <a:ea typeface="黑体" panose="02010609060101010101" pitchFamily="49" charset="-122"/>
                  </a:rPr>
                  <a:t>再加上它本来所在的位置。</a:t>
                </a:r>
                <a:endParaRPr lang="zh-CN" altLang="en-US" dirty="0"/>
              </a:p>
            </p:txBody>
          </p:sp>
        </mc:Choice>
        <mc:Fallback xmlns="">
          <p:sp>
            <p:nvSpPr>
              <p:cNvPr id="2" name="矩形 1"/>
              <p:cNvSpPr>
                <a:spLocks noRot="1" noChangeAspect="1" noMove="1" noResize="1" noEditPoints="1" noAdjustHandles="1" noChangeArrowheads="1" noChangeShapeType="1" noTextEdit="1"/>
              </p:cNvSpPr>
              <p:nvPr/>
            </p:nvSpPr>
            <p:spPr>
              <a:xfrm>
                <a:off x="802640" y="2042775"/>
                <a:ext cx="5786120" cy="646331"/>
              </a:xfrm>
              <a:prstGeom prst="rect">
                <a:avLst/>
              </a:prstGeom>
              <a:blipFill>
                <a:blip r:embed="rId4"/>
                <a:stretch>
                  <a:fillRect l="-948" t="-6604" b="-11321"/>
                </a:stretch>
              </a:blipFill>
            </p:spPr>
            <p:txBody>
              <a:bodyPr/>
              <a:lstStyle/>
              <a:p>
                <a:r>
                  <a:rPr lang="zh-CN" altLang="en-US">
                    <a:noFill/>
                  </a:rPr>
                  <a:t> </a:t>
                </a:r>
              </a:p>
            </p:txBody>
          </p:sp>
        </mc:Fallback>
      </mc:AlternateContent>
      <p:graphicFrame>
        <p:nvGraphicFramePr>
          <p:cNvPr id="3" name="表格 2"/>
          <p:cNvGraphicFramePr>
            <a:graphicFrameLocks noGrp="1"/>
          </p:cNvGraphicFramePr>
          <p:nvPr>
            <p:extLst>
              <p:ext uri="{D42A27DB-BD31-4B8C-83A1-F6EECF244321}">
                <p14:modId xmlns:p14="http://schemas.microsoft.com/office/powerpoint/2010/main" val="2549461845"/>
              </p:ext>
            </p:extLst>
          </p:nvPr>
        </p:nvGraphicFramePr>
        <p:xfrm>
          <a:off x="6578600" y="1397000"/>
          <a:ext cx="1955800" cy="1854200"/>
        </p:xfrm>
        <a:graphic>
          <a:graphicData uri="http://schemas.openxmlformats.org/drawingml/2006/table">
            <a:tbl>
              <a:tblPr firstRow="1" bandRow="1">
                <a:tableStyleId>{5C22544A-7EE6-4342-B048-85BDC9FD1C3A}</a:tableStyleId>
              </a:tblPr>
              <a:tblGrid>
                <a:gridCol w="391160">
                  <a:extLst>
                    <a:ext uri="{9D8B030D-6E8A-4147-A177-3AD203B41FA5}">
                      <a16:colId xmlns:a16="http://schemas.microsoft.com/office/drawing/2014/main" val="3458509818"/>
                    </a:ext>
                  </a:extLst>
                </a:gridCol>
                <a:gridCol w="391160">
                  <a:extLst>
                    <a:ext uri="{9D8B030D-6E8A-4147-A177-3AD203B41FA5}">
                      <a16:colId xmlns:a16="http://schemas.microsoft.com/office/drawing/2014/main" val="1948131181"/>
                    </a:ext>
                  </a:extLst>
                </a:gridCol>
                <a:gridCol w="391160">
                  <a:extLst>
                    <a:ext uri="{9D8B030D-6E8A-4147-A177-3AD203B41FA5}">
                      <a16:colId xmlns:a16="http://schemas.microsoft.com/office/drawing/2014/main" val="2487166089"/>
                    </a:ext>
                  </a:extLst>
                </a:gridCol>
                <a:gridCol w="391160">
                  <a:extLst>
                    <a:ext uri="{9D8B030D-6E8A-4147-A177-3AD203B41FA5}">
                      <a16:colId xmlns:a16="http://schemas.microsoft.com/office/drawing/2014/main" val="1203640643"/>
                    </a:ext>
                  </a:extLst>
                </a:gridCol>
                <a:gridCol w="391160">
                  <a:extLst>
                    <a:ext uri="{9D8B030D-6E8A-4147-A177-3AD203B41FA5}">
                      <a16:colId xmlns:a16="http://schemas.microsoft.com/office/drawing/2014/main" val="3720002496"/>
                    </a:ext>
                  </a:extLst>
                </a:gridCol>
              </a:tblGrid>
              <a:tr h="370840">
                <a:tc>
                  <a:txBody>
                    <a:bodyPr/>
                    <a:lstStyle/>
                    <a:p>
                      <a:endParaRPr lang="zh-CN" altLang="en-US" dirty="0">
                        <a:solidFill>
                          <a:schemeClr val="bg2"/>
                        </a:solidFill>
                      </a:endParaRPr>
                    </a:p>
                  </a:txBody>
                  <a:tcPr>
                    <a:solidFill>
                      <a:schemeClr val="bg2"/>
                    </a:solidFill>
                  </a:tcPr>
                </a:tc>
                <a:tc>
                  <a:txBody>
                    <a:bodyPr/>
                    <a:lstStyle/>
                    <a:p>
                      <a:endParaRPr lang="zh-CN" altLang="en-US" dirty="0"/>
                    </a:p>
                  </a:txBody>
                  <a:tcPr>
                    <a:solidFill>
                      <a:schemeClr val="bg2"/>
                    </a:solidFill>
                  </a:tcPr>
                </a:tc>
                <a:tc>
                  <a:txBody>
                    <a:bodyPr/>
                    <a:lstStyle/>
                    <a:p>
                      <a:endParaRPr lang="zh-CN" altLang="en-US" dirty="0"/>
                    </a:p>
                  </a:txBody>
                  <a:tcPr>
                    <a:solidFill>
                      <a:schemeClr val="bg2"/>
                    </a:solidFill>
                  </a:tcPr>
                </a:tc>
                <a:tc>
                  <a:txBody>
                    <a:bodyPr/>
                    <a:lstStyle/>
                    <a:p>
                      <a:endParaRPr lang="zh-CN" altLang="en-US" dirty="0"/>
                    </a:p>
                  </a:txBody>
                  <a:tcPr>
                    <a:solidFill>
                      <a:schemeClr val="bg2"/>
                    </a:solidFill>
                  </a:tcPr>
                </a:tc>
                <a:tc>
                  <a:txBody>
                    <a:bodyPr/>
                    <a:lstStyle/>
                    <a:p>
                      <a:endParaRPr lang="zh-CN" altLang="en-US" dirty="0"/>
                    </a:p>
                  </a:txBody>
                  <a:tcPr>
                    <a:solidFill>
                      <a:schemeClr val="bg2"/>
                    </a:solidFill>
                  </a:tcPr>
                </a:tc>
                <a:extLst>
                  <a:ext uri="{0D108BD9-81ED-4DB2-BD59-A6C34878D82A}">
                    <a16:rowId xmlns:a16="http://schemas.microsoft.com/office/drawing/2014/main" val="4114332236"/>
                  </a:ext>
                </a:extLst>
              </a:tr>
              <a:tr h="37084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780138564"/>
                  </a:ext>
                </a:extLst>
              </a:tr>
              <a:tr h="370840">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983099095"/>
                  </a:ext>
                </a:extLst>
              </a:tr>
              <a:tr h="370840">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3443422053"/>
                  </a:ext>
                </a:extLst>
              </a:tr>
              <a:tr h="370840">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712578174"/>
                  </a:ext>
                </a:extLst>
              </a:tr>
            </a:tbl>
          </a:graphicData>
        </a:graphic>
      </p:graphicFrame>
      <p:sp>
        <p:nvSpPr>
          <p:cNvPr id="4" name="椭圆 3"/>
          <p:cNvSpPr/>
          <p:nvPr/>
        </p:nvSpPr>
        <p:spPr>
          <a:xfrm>
            <a:off x="7495540" y="2263140"/>
            <a:ext cx="132080" cy="12192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cxnSp>
        <p:nvCxnSpPr>
          <p:cNvPr id="13" name="直接箭头连接符 12"/>
          <p:cNvCxnSpPr/>
          <p:nvPr/>
        </p:nvCxnSpPr>
        <p:spPr>
          <a:xfrm flipH="1">
            <a:off x="7132321" y="2324100"/>
            <a:ext cx="36321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4" idx="4"/>
          </p:cNvCxnSpPr>
          <p:nvPr/>
        </p:nvCxnSpPr>
        <p:spPr>
          <a:xfrm flipH="1">
            <a:off x="7547903" y="2385060"/>
            <a:ext cx="13677" cy="3970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stCxn id="4" idx="0"/>
          </p:cNvCxnSpPr>
          <p:nvPr/>
        </p:nvCxnSpPr>
        <p:spPr>
          <a:xfrm flipV="1">
            <a:off x="7561580" y="1859280"/>
            <a:ext cx="0" cy="4038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stCxn id="4" idx="6"/>
          </p:cNvCxnSpPr>
          <p:nvPr/>
        </p:nvCxnSpPr>
        <p:spPr>
          <a:xfrm>
            <a:off x="7627620" y="2324100"/>
            <a:ext cx="3378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3" name="文本框 42"/>
              <p:cNvSpPr txBox="1"/>
              <p:nvPr/>
            </p:nvSpPr>
            <p:spPr>
              <a:xfrm>
                <a:off x="802640" y="2990640"/>
                <a:ext cx="5823959" cy="923330"/>
              </a:xfrm>
              <a:prstGeom prst="rect">
                <a:avLst/>
              </a:prstGeom>
              <a:noFill/>
            </p:spPr>
            <p:txBody>
              <a:bodyPr wrap="square" rtlCol="0">
                <a:spAutoFit/>
              </a:bodyPr>
              <a:lstStyle/>
              <a:p>
                <a:pPr marL="285750" indent="-285750">
                  <a:buFont typeface="Wingdings" panose="05000000000000000000" pitchFamily="2" charset="2"/>
                  <a:buChar char="l"/>
                </a:pPr>
                <a14:m>
                  <m:oMath xmlns:m="http://schemas.openxmlformats.org/officeDocument/2006/math">
                    <m:r>
                      <a:rPr lang="en-US" altLang="zh-CN" i="1" dirty="0" smtClean="0">
                        <a:latin typeface="Cambria Math" panose="02040503050406030204" pitchFamily="18" charset="0"/>
                      </a:rPr>
                      <m:t>𝐿</m:t>
                    </m:r>
                    <m:r>
                      <a:rPr lang="en-US" altLang="zh-CN" b="0" i="0" dirty="0" smtClean="0">
                        <a:latin typeface="Cambria Math" panose="02040503050406030204" pitchFamily="18" charset="0"/>
                      </a:rPr>
                      <m:t>:</m:t>
                    </m:r>
                  </m:oMath>
                </a14:m>
                <a:r>
                  <a:rPr lang="zh-CN" altLang="en-US" dirty="0" smtClean="0">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车辆</a:t>
                </a:r>
                <a:r>
                  <a:rPr lang="zh-CN" altLang="en-US" dirty="0" smtClean="0">
                    <a:latin typeface="黑体" panose="02010609060101010101" pitchFamily="49" charset="-122"/>
                    <a:ea typeface="黑体" panose="02010609060101010101" pitchFamily="49" charset="-122"/>
                  </a:rPr>
                  <a:t>可以行驶到</a:t>
                </a:r>
                <a:r>
                  <a:rPr lang="zh-CN" altLang="en-US" dirty="0">
                    <a:latin typeface="黑体" panose="02010609060101010101" pitchFamily="49" charset="-122"/>
                    <a:ea typeface="黑体" panose="02010609060101010101" pitchFamily="49" charset="-122"/>
                  </a:rPr>
                  <a:t>的相邻区域的</a:t>
                </a:r>
                <a:r>
                  <a:rPr lang="zh-CN" altLang="en-US" dirty="0" smtClean="0">
                    <a:latin typeface="黑体" panose="02010609060101010101" pitchFamily="49" charset="-122"/>
                    <a:ea typeface="黑体" panose="02010609060101010101" pitchFamily="49" charset="-122"/>
                  </a:rPr>
                  <a:t>数量</a:t>
                </a:r>
                <a:endParaRPr lang="en-US" altLang="zh-CN" dirty="0" smtClean="0">
                  <a:latin typeface="黑体" panose="02010609060101010101" pitchFamily="49" charset="-122"/>
                  <a:ea typeface="黑体" panose="02010609060101010101" pitchFamily="49" charset="-122"/>
                </a:endParaRPr>
              </a:p>
              <a:p>
                <a:pPr marL="285750" indent="-285750">
                  <a:buFont typeface="Wingdings" panose="05000000000000000000" pitchFamily="2" charset="2"/>
                  <a:buChar char="l"/>
                </a:pPr>
                <a14:m>
                  <m:oMath xmlns:m="http://schemas.openxmlformats.org/officeDocument/2006/math">
                    <m:sSub>
                      <m:sSubPr>
                        <m:ctrlPr>
                          <a:rPr lang="en-US" altLang="zh-CN" i="1" smtClean="0">
                            <a:latin typeface="Cambria Math" panose="02040503050406030204" pitchFamily="18" charset="0"/>
                            <a:ea typeface="黑体" panose="02010609060101010101" pitchFamily="49" charset="-122"/>
                          </a:rPr>
                        </m:ctrlPr>
                      </m:sSubPr>
                      <m:e>
                        <m:r>
                          <a:rPr lang="en-US" altLang="zh-CN" b="1" i="1">
                            <a:latin typeface="Cambria Math" panose="02040503050406030204" pitchFamily="18" charset="0"/>
                            <a:ea typeface="黑体" panose="02010609060101010101" pitchFamily="49" charset="-122"/>
                          </a:rPr>
                          <m:t>𝑼</m:t>
                        </m:r>
                      </m:e>
                      <m:sub>
                        <m:r>
                          <a:rPr lang="en-US" altLang="zh-CN" i="1">
                            <a:latin typeface="Cambria Math" panose="02040503050406030204" pitchFamily="18" charset="0"/>
                            <a:ea typeface="黑体" panose="02010609060101010101" pitchFamily="49" charset="-122"/>
                          </a:rPr>
                          <m:t>𝑚</m:t>
                        </m:r>
                      </m:sub>
                    </m:sSub>
                  </m:oMath>
                </a14:m>
                <a:r>
                  <a:rPr lang="zh-CN" altLang="en-US" dirty="0" smtClean="0">
                    <a:latin typeface="黑体" panose="02010609060101010101" pitchFamily="49" charset="-122"/>
                    <a:ea typeface="黑体" panose="02010609060101010101" pitchFamily="49" charset="-122"/>
                  </a:rPr>
                  <a:t>：大小是</a:t>
                </a:r>
                <a14:m>
                  <m:oMath xmlns:m="http://schemas.openxmlformats.org/officeDocument/2006/math">
                    <m:r>
                      <a:rPr lang="en-US" altLang="zh-CN" i="1" dirty="0" smtClean="0">
                        <a:latin typeface="Cambria Math" panose="02040503050406030204" pitchFamily="18" charset="0"/>
                        <a:ea typeface="黑体" panose="02010609060101010101" pitchFamily="49" charset="-122"/>
                      </a:rPr>
                      <m:t>𝐿</m:t>
                    </m:r>
                    <m:r>
                      <a:rPr lang="en-US" altLang="zh-CN" i="1" dirty="0" smtClean="0">
                        <a:latin typeface="Cambria Math" panose="02040503050406030204" pitchFamily="18" charset="0"/>
                        <a:ea typeface="黑体" panose="02010609060101010101" pitchFamily="49" charset="-122"/>
                      </a:rPr>
                      <m:t>+1</m:t>
                    </m:r>
                  </m:oMath>
                </a14:m>
                <a:r>
                  <a:rPr lang="zh-CN" altLang="en-US" dirty="0" smtClean="0">
                    <a:latin typeface="黑体" panose="02010609060101010101" pitchFamily="49" charset="-122"/>
                    <a:ea typeface="黑体" panose="02010609060101010101" pitchFamily="49" charset="-122"/>
                  </a:rPr>
                  <a:t>，以车辆当前所在区域为中心</a:t>
                </a:r>
                <a:endParaRPr lang="en-US" altLang="zh-CN" dirty="0" smtClean="0">
                  <a:latin typeface="黑体" panose="02010609060101010101" pitchFamily="49" charset="-122"/>
                  <a:ea typeface="黑体" panose="02010609060101010101" pitchFamily="49" charset="-122"/>
                </a:endParaRPr>
              </a:p>
              <a:p>
                <a:pPr marL="285750" indent="-285750">
                  <a:buFont typeface="Wingdings" panose="05000000000000000000" pitchFamily="2" charset="2"/>
                  <a:buChar char="l"/>
                </a:pPr>
                <a14:m>
                  <m:oMath xmlns:m="http://schemas.openxmlformats.org/officeDocument/2006/math">
                    <m:sSub>
                      <m:sSubPr>
                        <m:ctrlPr>
                          <a:rPr lang="en-US" altLang="zh-CN" i="1" smtClean="0">
                            <a:latin typeface="Cambria Math" panose="02040503050406030204" pitchFamily="18" charset="0"/>
                            <a:ea typeface="黑体" panose="02010609060101010101" pitchFamily="49" charset="-122"/>
                          </a:rPr>
                        </m:ctrlPr>
                      </m:sSubPr>
                      <m:e>
                        <m:r>
                          <a:rPr lang="en-US" altLang="zh-CN" i="1">
                            <a:latin typeface="Cambria Math" panose="02040503050406030204" pitchFamily="18" charset="0"/>
                            <a:ea typeface="黑体" panose="02010609060101010101" pitchFamily="49" charset="-122"/>
                          </a:rPr>
                          <m:t>𝑑</m:t>
                        </m:r>
                      </m:e>
                      <m:sub>
                        <m:r>
                          <a:rPr lang="en-US" altLang="zh-CN" i="1" smtClean="0">
                            <a:latin typeface="Cambria Math" panose="02040503050406030204" pitchFamily="18" charset="0"/>
                            <a:ea typeface="黑体" panose="02010609060101010101" pitchFamily="49" charset="-122"/>
                          </a:rPr>
                          <m:t>𝑚𝑙</m:t>
                        </m:r>
                      </m:sub>
                    </m:sSub>
                  </m:oMath>
                </a14:m>
                <a:r>
                  <a:rPr lang="zh-CN" altLang="en-US" dirty="0" smtClean="0">
                    <a:latin typeface="黑体" panose="02010609060101010101" pitchFamily="49" charset="-122"/>
                    <a:ea typeface="黑体" panose="02010609060101010101" pitchFamily="49" charset="-122"/>
                  </a:rPr>
                  <a:t>：车辆</a:t>
                </a:r>
                <a14:m>
                  <m:oMath xmlns:m="http://schemas.openxmlformats.org/officeDocument/2006/math">
                    <m:sSub>
                      <m:sSubPr>
                        <m:ctrlPr>
                          <a:rPr lang="en-US" altLang="zh-CN" i="1" dirty="0">
                            <a:latin typeface="Cambria Math" panose="02040503050406030204" pitchFamily="18" charset="0"/>
                            <a:ea typeface="黑体" panose="02010609060101010101" pitchFamily="49" charset="-122"/>
                          </a:rPr>
                        </m:ctrlPr>
                      </m:sSubPr>
                      <m:e>
                        <m:r>
                          <a:rPr lang="zh-CN" altLang="en-US" i="1" dirty="0">
                            <a:latin typeface="Cambria Math" panose="02040503050406030204" pitchFamily="18" charset="0"/>
                            <a:ea typeface="黑体" panose="02010609060101010101" pitchFamily="49" charset="-122"/>
                          </a:rPr>
                          <m:t>𝑣</m:t>
                        </m:r>
                      </m:e>
                      <m:sub>
                        <m:r>
                          <a:rPr lang="en-US" altLang="zh-CN" i="1" dirty="0">
                            <a:latin typeface="Cambria Math" panose="02040503050406030204" pitchFamily="18" charset="0"/>
                            <a:ea typeface="黑体" panose="02010609060101010101" pitchFamily="49" charset="-122"/>
                          </a:rPr>
                          <m:t>𝑚</m:t>
                        </m:r>
                      </m:sub>
                    </m:sSub>
                  </m:oMath>
                </a14:m>
                <a:r>
                  <a:rPr lang="zh-CN" altLang="en-US" dirty="0" smtClean="0">
                    <a:latin typeface="黑体" panose="02010609060101010101" pitchFamily="49" charset="-122"/>
                    <a:ea typeface="黑体" panose="02010609060101010101" pitchFamily="49" charset="-122"/>
                  </a:rPr>
                  <a:t>的目标区域</a:t>
                </a:r>
                <a14:m>
                  <m:oMath xmlns:m="http://schemas.openxmlformats.org/officeDocument/2006/math">
                    <m:r>
                      <a:rPr lang="en-US" altLang="zh-CN" i="1" dirty="0" smtClean="0">
                        <a:latin typeface="Cambria Math" panose="02040503050406030204" pitchFamily="18" charset="0"/>
                        <a:ea typeface="黑体" panose="02010609060101010101" pitchFamily="49" charset="-122"/>
                      </a:rPr>
                      <m:t>𝑙</m:t>
                    </m:r>
                  </m:oMath>
                </a14:m>
                <a:endParaRPr lang="zh-CN" altLang="en-US" dirty="0">
                  <a:latin typeface="黑体" panose="02010609060101010101" pitchFamily="49" charset="-122"/>
                  <a:ea typeface="黑体" panose="02010609060101010101" pitchFamily="49" charset="-122"/>
                </a:endParaRPr>
              </a:p>
            </p:txBody>
          </p:sp>
        </mc:Choice>
        <mc:Fallback xmlns="">
          <p:sp>
            <p:nvSpPr>
              <p:cNvPr id="43" name="文本框 42"/>
              <p:cNvSpPr txBox="1">
                <a:spLocks noRot="1" noChangeAspect="1" noMove="1" noResize="1" noEditPoints="1" noAdjustHandles="1" noChangeArrowheads="1" noChangeShapeType="1" noTextEdit="1"/>
              </p:cNvSpPr>
              <p:nvPr/>
            </p:nvSpPr>
            <p:spPr>
              <a:xfrm>
                <a:off x="802640" y="2990640"/>
                <a:ext cx="5823959" cy="923330"/>
              </a:xfrm>
              <a:prstGeom prst="rect">
                <a:avLst/>
              </a:prstGeom>
              <a:blipFill>
                <a:blip r:embed="rId5"/>
                <a:stretch>
                  <a:fillRect l="-733" t="-5298" b="-860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4" name="文本框 43"/>
              <p:cNvSpPr txBox="1"/>
              <p:nvPr/>
            </p:nvSpPr>
            <p:spPr>
              <a:xfrm>
                <a:off x="668020" y="4364413"/>
                <a:ext cx="6959600" cy="400110"/>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000" b="1" dirty="0" smtClean="0">
                    <a:latin typeface="黑体" panose="02010609060101010101" pitchFamily="49" charset="-122"/>
                    <a:ea typeface="黑体" panose="02010609060101010101" pitchFamily="49" charset="-122"/>
                  </a:rPr>
                  <a:t>每辆车</a:t>
                </a:r>
                <a14:m>
                  <m:oMath xmlns:m="http://schemas.openxmlformats.org/officeDocument/2006/math">
                    <m:sSub>
                      <m:sSubPr>
                        <m:ctrlPr>
                          <a:rPr lang="en-US" altLang="zh-CN" sz="2000" b="1" i="1" dirty="0">
                            <a:latin typeface="Cambria Math" panose="02040503050406030204" pitchFamily="18" charset="0"/>
                            <a:ea typeface="黑体" panose="02010609060101010101" pitchFamily="49" charset="-122"/>
                          </a:rPr>
                        </m:ctrlPr>
                      </m:sSubPr>
                      <m:e>
                        <m:r>
                          <a:rPr lang="zh-CN" altLang="en-US" sz="2000" b="1" i="1" dirty="0">
                            <a:latin typeface="Cambria Math" panose="02040503050406030204" pitchFamily="18" charset="0"/>
                            <a:ea typeface="黑体" panose="02010609060101010101" pitchFamily="49" charset="-122"/>
                          </a:rPr>
                          <m:t>𝒗</m:t>
                        </m:r>
                      </m:e>
                      <m:sub>
                        <m:r>
                          <a:rPr lang="en-US" altLang="zh-CN" sz="2000" b="1" i="1" dirty="0">
                            <a:latin typeface="Cambria Math" panose="02040503050406030204" pitchFamily="18" charset="0"/>
                            <a:ea typeface="黑体" panose="02010609060101010101" pitchFamily="49" charset="-122"/>
                          </a:rPr>
                          <m:t>𝒎</m:t>
                        </m:r>
                      </m:sub>
                    </m:sSub>
                  </m:oMath>
                </a14:m>
                <a:r>
                  <a:rPr lang="zh-CN" altLang="en-US" sz="2000" b="1" dirty="0" smtClean="0">
                    <a:latin typeface="黑体" panose="02010609060101010101" pitchFamily="49" charset="-122"/>
                    <a:ea typeface="黑体" panose="02010609060101010101" pitchFamily="49" charset="-122"/>
                  </a:rPr>
                  <a:t>的动作空间</a:t>
                </a:r>
                <a14:m>
                  <m:oMath xmlns:m="http://schemas.openxmlformats.org/officeDocument/2006/math">
                    <m:sSub>
                      <m:sSubPr>
                        <m:ctrlPr>
                          <a:rPr lang="en-US" altLang="zh-CN" sz="2000" b="1" i="1">
                            <a:latin typeface="Cambria Math" panose="02040503050406030204" pitchFamily="18" charset="0"/>
                            <a:ea typeface="黑体" panose="02010609060101010101" pitchFamily="49" charset="-122"/>
                          </a:rPr>
                        </m:ctrlPr>
                      </m:sSubPr>
                      <m:e>
                        <m:r>
                          <a:rPr lang="en-US" altLang="zh-CN" sz="2000" b="1" i="1">
                            <a:latin typeface="Cambria Math" panose="02040503050406030204" pitchFamily="18" charset="0"/>
                            <a:ea typeface="黑体" panose="02010609060101010101" pitchFamily="49" charset="-122"/>
                          </a:rPr>
                          <m:t>𝑼</m:t>
                        </m:r>
                      </m:e>
                      <m:sub>
                        <m:r>
                          <a:rPr lang="en-US" altLang="zh-CN" sz="2000" b="1" i="1">
                            <a:latin typeface="Cambria Math" panose="02040503050406030204" pitchFamily="18" charset="0"/>
                            <a:ea typeface="黑体" panose="02010609060101010101" pitchFamily="49" charset="-122"/>
                          </a:rPr>
                          <m:t>𝒎</m:t>
                        </m:r>
                      </m:sub>
                    </m:sSub>
                  </m:oMath>
                </a14:m>
                <a:r>
                  <a:rPr lang="zh-CN" altLang="en-US" sz="2000" b="1" dirty="0" smtClean="0">
                    <a:latin typeface="黑体" panose="02010609060101010101" pitchFamily="49" charset="-122"/>
                    <a:ea typeface="黑体" panose="02010609060101010101" pitchFamily="49" charset="-122"/>
                  </a:rPr>
                  <a:t>可表示如下：</a:t>
                </a:r>
                <a:endParaRPr lang="zh-CN" altLang="en-US" sz="2000" b="1" dirty="0">
                  <a:latin typeface="黑体" panose="02010609060101010101" pitchFamily="49" charset="-122"/>
                  <a:ea typeface="黑体" panose="02010609060101010101" pitchFamily="49" charset="-122"/>
                </a:endParaRPr>
              </a:p>
            </p:txBody>
          </p:sp>
        </mc:Choice>
        <mc:Fallback xmlns="">
          <p:sp>
            <p:nvSpPr>
              <p:cNvPr id="44" name="文本框 43"/>
              <p:cNvSpPr txBox="1">
                <a:spLocks noRot="1" noChangeAspect="1" noMove="1" noResize="1" noEditPoints="1" noAdjustHandles="1" noChangeArrowheads="1" noChangeShapeType="1" noTextEdit="1"/>
              </p:cNvSpPr>
              <p:nvPr/>
            </p:nvSpPr>
            <p:spPr>
              <a:xfrm>
                <a:off x="668020" y="4364413"/>
                <a:ext cx="6959600" cy="400110"/>
              </a:xfrm>
              <a:prstGeom prst="rect">
                <a:avLst/>
              </a:prstGeom>
              <a:blipFill>
                <a:blip r:embed="rId6"/>
                <a:stretch>
                  <a:fillRect l="-789" t="-12121" b="-22727"/>
                </a:stretch>
              </a:blipFill>
            </p:spPr>
            <p:txBody>
              <a:bodyPr/>
              <a:lstStyle/>
              <a:p>
                <a:r>
                  <a:rPr lang="zh-CN" altLang="en-US">
                    <a:noFill/>
                  </a:rPr>
                  <a:t> </a:t>
                </a:r>
              </a:p>
            </p:txBody>
          </p:sp>
        </mc:Fallback>
      </mc:AlternateContent>
      <p:pic>
        <p:nvPicPr>
          <p:cNvPr id="45" name="图片 44"/>
          <p:cNvPicPr>
            <a:picLocks noChangeAspect="1"/>
          </p:cNvPicPr>
          <p:nvPr/>
        </p:nvPicPr>
        <p:blipFill>
          <a:blip r:embed="rId7"/>
          <a:stretch>
            <a:fillRect/>
          </a:stretch>
        </p:blipFill>
        <p:spPr>
          <a:xfrm>
            <a:off x="2185378" y="4968802"/>
            <a:ext cx="4946943" cy="454327"/>
          </a:xfrm>
          <a:prstGeom prst="rect">
            <a:avLst/>
          </a:prstGeom>
        </p:spPr>
      </p:pic>
      <mc:AlternateContent xmlns:mc="http://schemas.openxmlformats.org/markup-compatibility/2006" xmlns:a14="http://schemas.microsoft.com/office/drawing/2010/main">
        <mc:Choice Requires="a14">
          <p:sp>
            <p:nvSpPr>
              <p:cNvPr id="12" name="文本框 11"/>
              <p:cNvSpPr txBox="1"/>
              <p:nvPr/>
            </p:nvSpPr>
            <p:spPr>
              <a:xfrm>
                <a:off x="2185378" y="5607921"/>
                <a:ext cx="3666782" cy="369332"/>
              </a:xfrm>
              <a:prstGeom prst="rect">
                <a:avLst/>
              </a:prstGeom>
              <a:noFill/>
            </p:spPr>
            <p:txBody>
              <a:bodyPr wrap="square" rtlCol="0">
                <a:spAutoFit/>
              </a:bodyPr>
              <a:lstStyle/>
              <a:p>
                <a:r>
                  <a:rPr lang="zh-CN" altLang="en-US" dirty="0" smtClean="0">
                    <a:latin typeface="黑体" panose="02010609060101010101" pitchFamily="49" charset="-122"/>
                    <a:ea typeface="黑体" panose="02010609060101010101" pitchFamily="49" charset="-122"/>
                  </a:rPr>
                  <a:t>其中</a:t>
                </a:r>
                <a14:m>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𝑑</m:t>
                        </m:r>
                      </m:e>
                      <m:sub>
                        <m:r>
                          <a:rPr lang="en-US" altLang="zh-CN" i="1">
                            <a:latin typeface="Cambria Math" panose="02040503050406030204" pitchFamily="18" charset="0"/>
                          </a:rPr>
                          <m:t>𝑚</m:t>
                        </m:r>
                        <m:r>
                          <a:rPr lang="en-US" altLang="zh-CN" b="0" i="1" smtClean="0">
                            <a:latin typeface="Cambria Math" panose="02040503050406030204" pitchFamily="18" charset="0"/>
                          </a:rPr>
                          <m:t>0</m:t>
                        </m:r>
                      </m:sub>
                    </m:sSub>
                  </m:oMath>
                </a14:m>
                <a:r>
                  <a:rPr lang="zh-CN" altLang="en-US" dirty="0" smtClean="0">
                    <a:latin typeface="黑体" panose="02010609060101010101" pitchFamily="49" charset="-122"/>
                    <a:ea typeface="黑体" panose="02010609060101010101" pitchFamily="49" charset="-122"/>
                  </a:rPr>
                  <a:t>表示车辆留在原来的区域</a:t>
                </a:r>
                <a:endParaRPr lang="zh-CN" altLang="en-US" dirty="0">
                  <a:latin typeface="黑体" panose="02010609060101010101" pitchFamily="49" charset="-122"/>
                  <a:ea typeface="黑体" panose="02010609060101010101" pitchFamily="49" charset="-122"/>
                </a:endParaRPr>
              </a:p>
            </p:txBody>
          </p:sp>
        </mc:Choice>
        <mc:Fallback xmlns="">
          <p:sp>
            <p:nvSpPr>
              <p:cNvPr id="12" name="文本框 11"/>
              <p:cNvSpPr txBox="1">
                <a:spLocks noRot="1" noChangeAspect="1" noMove="1" noResize="1" noEditPoints="1" noAdjustHandles="1" noChangeArrowheads="1" noChangeShapeType="1" noTextEdit="1"/>
              </p:cNvSpPr>
              <p:nvPr/>
            </p:nvSpPr>
            <p:spPr>
              <a:xfrm>
                <a:off x="2185378" y="5607921"/>
                <a:ext cx="3666782" cy="369332"/>
              </a:xfrm>
              <a:prstGeom prst="rect">
                <a:avLst/>
              </a:prstGeom>
              <a:blipFill>
                <a:blip r:embed="rId8"/>
                <a:stretch>
                  <a:fillRect l="-1329" t="-13115" b="-2131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76612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par>
                                <p:cTn id="14" presetID="10" presetClass="entr" presetSubtype="0" fill="hold" nodeType="with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fade">
                                      <p:cBhvr>
                                        <p:cTn id="16" dur="500"/>
                                        <p:tgtEl>
                                          <p:spTgt spid="22"/>
                                        </p:tgtEl>
                                      </p:cBhvr>
                                    </p:animEffect>
                                  </p:childTnLst>
                                </p:cTn>
                              </p:par>
                              <p:par>
                                <p:cTn id="17" presetID="10" presetClass="entr" presetSubtype="0" fill="hold" nodeType="with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fade">
                                      <p:cBhvr>
                                        <p:cTn id="19" dur="500"/>
                                        <p:tgtEl>
                                          <p:spTgt spid="27"/>
                                        </p:tgtEl>
                                      </p:cBhvr>
                                    </p:animEffect>
                                  </p:childTnLst>
                                </p:cTn>
                              </p:par>
                              <p:par>
                                <p:cTn id="20" presetID="10" presetClass="entr" presetSubtype="0" fill="hold" nodeType="with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fade">
                                      <p:cBhvr>
                                        <p:cTn id="22" dur="500"/>
                                        <p:tgtEl>
                                          <p:spTgt spid="3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3"/>
                                        </p:tgtEl>
                                        <p:attrNameLst>
                                          <p:attrName>style.visibility</p:attrName>
                                        </p:attrNameLst>
                                      </p:cBhvr>
                                      <p:to>
                                        <p:strVal val="visible"/>
                                      </p:to>
                                    </p:set>
                                    <p:animEffect transition="in" filter="fade">
                                      <p:cBhvr>
                                        <p:cTn id="27" dur="500"/>
                                        <p:tgtEl>
                                          <p:spTgt spid="4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4"/>
                                        </p:tgtEl>
                                        <p:attrNameLst>
                                          <p:attrName>style.visibility</p:attrName>
                                        </p:attrNameLst>
                                      </p:cBhvr>
                                      <p:to>
                                        <p:strVal val="visible"/>
                                      </p:to>
                                    </p:set>
                                    <p:animEffect transition="in" filter="fade">
                                      <p:cBhvr>
                                        <p:cTn id="32" dur="500"/>
                                        <p:tgtEl>
                                          <p:spTgt spid="44"/>
                                        </p:tgtEl>
                                      </p:cBhvr>
                                    </p:animEffect>
                                  </p:childTnLst>
                                </p:cTn>
                              </p:par>
                              <p:par>
                                <p:cTn id="33" presetID="10" presetClass="entr" presetSubtype="0" fill="hold" nodeType="withEffect">
                                  <p:stCondLst>
                                    <p:cond delay="0"/>
                                  </p:stCondLst>
                                  <p:childTnLst>
                                    <p:set>
                                      <p:cBhvr>
                                        <p:cTn id="34" dur="1" fill="hold">
                                          <p:stCondLst>
                                            <p:cond delay="0"/>
                                          </p:stCondLst>
                                        </p:cTn>
                                        <p:tgtEl>
                                          <p:spTgt spid="45"/>
                                        </p:tgtEl>
                                        <p:attrNameLst>
                                          <p:attrName>style.visibility</p:attrName>
                                        </p:attrNameLst>
                                      </p:cBhvr>
                                      <p:to>
                                        <p:strVal val="visible"/>
                                      </p:to>
                                    </p:set>
                                    <p:animEffect transition="in" filter="fade">
                                      <p:cBhvr>
                                        <p:cTn id="35" dur="500"/>
                                        <p:tgtEl>
                                          <p:spTgt spid="45"/>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fade">
                                      <p:cBhvr>
                                        <p:cTn id="3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3" grpId="0"/>
      <p:bldP spid="44" grpId="0"/>
      <p:bldP spid="1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9144574" cy="89592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01892" y="115412"/>
            <a:ext cx="674253" cy="674253"/>
          </a:xfrm>
          <a:prstGeom prst="rect">
            <a:avLst/>
          </a:prstGeom>
        </p:spPr>
      </p:pic>
      <p:cxnSp>
        <p:nvCxnSpPr>
          <p:cNvPr id="7" name="直接连接符 19"/>
          <p:cNvCxnSpPr>
            <a:cxnSpLocks/>
          </p:cNvCxnSpPr>
          <p:nvPr/>
        </p:nvCxnSpPr>
        <p:spPr bwMode="auto">
          <a:xfrm flipH="1">
            <a:off x="440027" y="-25400"/>
            <a:ext cx="1587" cy="841375"/>
          </a:xfrm>
          <a:prstGeom prst="line">
            <a:avLst/>
          </a:prstGeom>
          <a:noFill/>
          <a:ln w="28575" algn="ctr">
            <a:solidFill>
              <a:schemeClr val="bg2"/>
            </a:solidFill>
            <a:round/>
            <a:headEnd/>
            <a:tailEnd/>
          </a:ln>
          <a:extLst>
            <a:ext uri="{909E8E84-426E-40DD-AFC4-6F175D3DCCD1}">
              <a14:hiddenFill xmlns:a14="http://schemas.microsoft.com/office/drawing/2010/main">
                <a:noFill/>
              </a14:hiddenFill>
            </a:ext>
          </a:extLst>
        </p:spPr>
      </p:cxnSp>
      <p:cxnSp>
        <p:nvCxnSpPr>
          <p:cNvPr id="8" name="直接连接符 20"/>
          <p:cNvCxnSpPr>
            <a:cxnSpLocks/>
          </p:cNvCxnSpPr>
          <p:nvPr/>
        </p:nvCxnSpPr>
        <p:spPr bwMode="auto">
          <a:xfrm flipH="1">
            <a:off x="511175" y="-26988"/>
            <a:ext cx="1588" cy="554038"/>
          </a:xfrm>
          <a:prstGeom prst="line">
            <a:avLst/>
          </a:prstGeom>
          <a:noFill/>
          <a:ln w="28575" algn="ctr">
            <a:solidFill>
              <a:schemeClr val="bg2"/>
            </a:solidFill>
            <a:round/>
            <a:headEnd/>
            <a:tailEnd/>
          </a:ln>
          <a:extLst>
            <a:ext uri="{909E8E84-426E-40DD-AFC4-6F175D3DCCD1}">
              <a14:hiddenFill xmlns:a14="http://schemas.microsoft.com/office/drawing/2010/main">
                <a:noFill/>
              </a14:hiddenFill>
            </a:ext>
          </a:extLst>
        </p:spPr>
      </p:cxnSp>
      <p:cxnSp>
        <p:nvCxnSpPr>
          <p:cNvPr id="9" name="直接连接符 30"/>
          <p:cNvCxnSpPr>
            <a:cxnSpLocks/>
          </p:cNvCxnSpPr>
          <p:nvPr/>
        </p:nvCxnSpPr>
        <p:spPr bwMode="auto">
          <a:xfrm>
            <a:off x="585499" y="-26988"/>
            <a:ext cx="0" cy="298451"/>
          </a:xfrm>
          <a:prstGeom prst="line">
            <a:avLst/>
          </a:prstGeom>
          <a:noFill/>
          <a:ln w="28575" algn="ctr">
            <a:solidFill>
              <a:schemeClr val="bg2"/>
            </a:solidFill>
            <a:round/>
            <a:headEnd/>
            <a:tailEnd/>
          </a:ln>
          <a:extLst>
            <a:ext uri="{909E8E84-426E-40DD-AFC4-6F175D3DCCD1}">
              <a14:hiddenFill xmlns:a14="http://schemas.microsoft.com/office/drawing/2010/main">
                <a:noFill/>
              </a14:hiddenFill>
            </a:ext>
          </a:extLst>
        </p:spPr>
      </p:cxnSp>
      <p:sp>
        <p:nvSpPr>
          <p:cNvPr id="10" name="文本框 9"/>
          <p:cNvSpPr txBox="1"/>
          <p:nvPr/>
        </p:nvSpPr>
        <p:spPr>
          <a:xfrm>
            <a:off x="881640" y="72121"/>
            <a:ext cx="3334759" cy="646331"/>
          </a:xfrm>
          <a:prstGeom prst="rect">
            <a:avLst/>
          </a:prstGeom>
          <a:noFill/>
        </p:spPr>
        <p:txBody>
          <a:bodyPr wrap="square" rtlCol="0">
            <a:spAutoFit/>
          </a:bodyPr>
          <a:lstStyle/>
          <a:p>
            <a:r>
              <a:rPr lang="zh-CN" altLang="en-US" sz="3600" dirty="0">
                <a:solidFill>
                  <a:schemeClr val="bg1"/>
                </a:solidFill>
                <a:latin typeface="黑体" panose="02010609060101010101" pitchFamily="49" charset="-122"/>
                <a:ea typeface="黑体" panose="02010609060101010101" pitchFamily="49" charset="-122"/>
              </a:rPr>
              <a:t>强化学习模型</a:t>
            </a:r>
            <a:endParaRPr lang="zh-CN" altLang="en-US" sz="3200" dirty="0">
              <a:solidFill>
                <a:schemeClr val="bg1"/>
              </a:solidFill>
              <a:latin typeface="黑体" panose="02010609060101010101" pitchFamily="49" charset="-122"/>
              <a:ea typeface="黑体" panose="02010609060101010101" pitchFamily="49" charset="-122"/>
            </a:endParaRPr>
          </a:p>
        </p:txBody>
      </p:sp>
      <mc:AlternateContent xmlns:mc="http://schemas.openxmlformats.org/markup-compatibility/2006" xmlns:a14="http://schemas.microsoft.com/office/drawing/2010/main">
        <mc:Choice Requires="a14">
          <p:sp>
            <p:nvSpPr>
              <p:cNvPr id="11" name="文本框 10"/>
              <p:cNvSpPr txBox="1"/>
              <p:nvPr/>
            </p:nvSpPr>
            <p:spPr>
              <a:xfrm>
                <a:off x="693681" y="1315333"/>
                <a:ext cx="4873999" cy="400110"/>
              </a:xfrm>
              <a:prstGeom prst="rect">
                <a:avLst/>
              </a:prstGeom>
              <a:noFill/>
            </p:spPr>
            <p:txBody>
              <a:bodyPr wrap="square" rtlCol="0">
                <a:spAutoFit/>
              </a:bodyPr>
              <a:lstStyle/>
              <a:p>
                <a:pPr marL="285750" indent="-285750">
                  <a:buFont typeface="Wingdings" panose="05000000000000000000" pitchFamily="2" charset="2"/>
                  <a:buChar char="n"/>
                </a:pPr>
                <a:r>
                  <a:rPr lang="zh-CN" altLang="en-US" sz="2000" dirty="0">
                    <a:latin typeface="黑体" panose="02010609060101010101" pitchFamily="49" charset="-122"/>
                    <a:ea typeface="黑体" panose="02010609060101010101" pitchFamily="49" charset="-122"/>
                  </a:rPr>
                  <a:t>奖励</a:t>
                </a:r>
                <a:r>
                  <a:rPr lang="zh-CN" altLang="en-US" sz="2000" dirty="0" smtClean="0">
                    <a:latin typeface="黑体" panose="02010609060101010101" pitchFamily="49" charset="-122"/>
                    <a:ea typeface="黑体" panose="02010609060101010101" pitchFamily="49" charset="-122"/>
                  </a:rPr>
                  <a:t>函数</a:t>
                </a:r>
                <a14:m>
                  <m:oMath xmlns:m="http://schemas.openxmlformats.org/officeDocument/2006/math">
                    <m:r>
                      <a:rPr lang="en-US" altLang="zh-CN" sz="2000" b="0" i="1" dirty="0">
                        <a:latin typeface="Cambria Math" panose="02040503050406030204" pitchFamily="18" charset="0"/>
                      </a:rPr>
                      <m:t>𝑟</m:t>
                    </m:r>
                  </m:oMath>
                </a14:m>
                <a:r>
                  <a:rPr lang="zh-CN" altLang="en-US" sz="2000" dirty="0" smtClean="0">
                    <a:latin typeface="黑体" panose="02010609060101010101" pitchFamily="49" charset="-122"/>
                    <a:ea typeface="黑体" panose="02010609060101010101" pitchFamily="49" charset="-122"/>
                  </a:rPr>
                  <a:t>（后面会给出形式化表示）</a:t>
                </a:r>
                <a:endParaRPr lang="zh-CN" altLang="en-US" sz="2000" dirty="0">
                  <a:latin typeface="黑体" panose="02010609060101010101" pitchFamily="49" charset="-122"/>
                  <a:ea typeface="黑体" panose="02010609060101010101" pitchFamily="49" charset="-122"/>
                </a:endParaRPr>
              </a:p>
            </p:txBody>
          </p:sp>
        </mc:Choice>
        <mc:Fallback xmlns="">
          <p:sp>
            <p:nvSpPr>
              <p:cNvPr id="11" name="文本框 10"/>
              <p:cNvSpPr txBox="1">
                <a:spLocks noRot="1" noChangeAspect="1" noMove="1" noResize="1" noEditPoints="1" noAdjustHandles="1" noChangeArrowheads="1" noChangeShapeType="1" noTextEdit="1"/>
              </p:cNvSpPr>
              <p:nvPr/>
            </p:nvSpPr>
            <p:spPr>
              <a:xfrm>
                <a:off x="693681" y="1315333"/>
                <a:ext cx="4873999" cy="400110"/>
              </a:xfrm>
              <a:prstGeom prst="rect">
                <a:avLst/>
              </a:prstGeom>
              <a:blipFill>
                <a:blip r:embed="rId4"/>
                <a:stretch>
                  <a:fillRect l="-1126" t="-12308" b="-2461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 name="矩形 1"/>
              <p:cNvSpPr/>
              <p:nvPr/>
            </p:nvSpPr>
            <p:spPr>
              <a:xfrm>
                <a:off x="693681" y="1722967"/>
                <a:ext cx="7772845" cy="705706"/>
              </a:xfrm>
              <a:prstGeom prst="rect">
                <a:avLst/>
              </a:prstGeom>
            </p:spPr>
            <p:txBody>
              <a:bodyPr wrap="square">
                <a:spAutoFit/>
              </a:bodyPr>
              <a:lstStyle/>
              <a:p>
                <a:pPr algn="just"/>
                <a:r>
                  <a:rPr lang="zh-CN" altLang="en-US" dirty="0" smtClean="0">
                    <a:latin typeface="黑体" panose="02010609060101010101" pitchFamily="49" charset="-122"/>
                    <a:ea typeface="黑体" panose="02010609060101010101" pitchFamily="49" charset="-122"/>
                  </a:rPr>
                  <a:t>每个</a:t>
                </a:r>
                <a:r>
                  <a:rPr lang="zh-CN" altLang="en-US" dirty="0">
                    <a:latin typeface="黑体" panose="02010609060101010101" pitchFamily="49" charset="-122"/>
                    <a:ea typeface="黑体" panose="02010609060101010101" pitchFamily="49" charset="-122"/>
                  </a:rPr>
                  <a:t>学习</a:t>
                </a:r>
                <a:r>
                  <a:rPr lang="zh-CN" altLang="en-US" dirty="0" smtClean="0">
                    <a:latin typeface="黑体" panose="02010609060101010101" pitchFamily="49" charset="-122"/>
                    <a:ea typeface="黑体" panose="02010609060101010101" pitchFamily="49" charset="-122"/>
                  </a:rPr>
                  <a:t>步骤</a:t>
                </a:r>
                <a14:m>
                  <m:oMath xmlns:m="http://schemas.openxmlformats.org/officeDocument/2006/math">
                    <m:r>
                      <a:rPr lang="zh-CN" altLang="en-US" i="1" dirty="0" smtClean="0">
                        <a:latin typeface="Cambria Math" panose="02040503050406030204" pitchFamily="18" charset="0"/>
                        <a:ea typeface="黑体" panose="02010609060101010101" pitchFamily="49" charset="-122"/>
                      </a:rPr>
                      <m:t>𝑘</m:t>
                    </m:r>
                  </m:oMath>
                </a14:m>
                <a:r>
                  <a:rPr lang="zh-CN" altLang="en-US" dirty="0">
                    <a:latin typeface="黑体" panose="02010609060101010101" pitchFamily="49" charset="-122"/>
                    <a:ea typeface="黑体" panose="02010609060101010101" pitchFamily="49" charset="-122"/>
                  </a:rPr>
                  <a:t>中的每</a:t>
                </a:r>
                <a:r>
                  <a:rPr lang="zh-CN" altLang="en-US" dirty="0" smtClean="0">
                    <a:latin typeface="黑体" panose="02010609060101010101" pitchFamily="49" charset="-122"/>
                    <a:ea typeface="黑体" panose="02010609060101010101" pitchFamily="49" charset="-122"/>
                  </a:rPr>
                  <a:t>辆车</a:t>
                </a:r>
                <a14:m>
                  <m:oMath xmlns:m="http://schemas.openxmlformats.org/officeDocument/2006/math">
                    <m:r>
                      <a:rPr lang="zh-CN" altLang="en-US" i="1" dirty="0" smtClean="0">
                        <a:latin typeface="Cambria Math" panose="02040503050406030204" pitchFamily="18" charset="0"/>
                        <a:ea typeface="黑体" panose="02010609060101010101" pitchFamily="49" charset="-122"/>
                      </a:rPr>
                      <m:t>𝑚</m:t>
                    </m:r>
                  </m:oMath>
                </a14:m>
                <a:r>
                  <a:rPr lang="zh-CN" altLang="en-US" dirty="0" smtClean="0">
                    <a:latin typeface="黑体" panose="02010609060101010101" pitchFamily="49" charset="-122"/>
                    <a:ea typeface="黑体" panose="02010609060101010101" pitchFamily="49" charset="-122"/>
                  </a:rPr>
                  <a:t>都有一个即时的奖励函数</a:t>
                </a:r>
                <a14:m>
                  <m:oMath xmlns:m="http://schemas.openxmlformats.org/officeDocument/2006/math">
                    <m:sSubSup>
                      <m:sSubSupPr>
                        <m:ctrlPr>
                          <a:rPr lang="en-US" altLang="zh-CN" i="1" smtClean="0">
                            <a:latin typeface="Cambria Math" panose="02040503050406030204" pitchFamily="18" charset="0"/>
                            <a:ea typeface="黑体" panose="02010609060101010101" pitchFamily="49" charset="-122"/>
                          </a:rPr>
                        </m:ctrlPr>
                      </m:sSubSupPr>
                      <m:e>
                        <m:r>
                          <a:rPr lang="en-US" altLang="zh-CN" i="1">
                            <a:latin typeface="Cambria Math" panose="02040503050406030204" pitchFamily="18" charset="0"/>
                            <a:ea typeface="黑体" panose="02010609060101010101" pitchFamily="49" charset="-122"/>
                          </a:rPr>
                          <m:t>𝑟</m:t>
                        </m:r>
                      </m:e>
                      <m:sub>
                        <m:r>
                          <a:rPr lang="en-US" altLang="zh-CN" b="0" i="1" smtClean="0">
                            <a:latin typeface="Cambria Math" panose="02040503050406030204" pitchFamily="18" charset="0"/>
                            <a:ea typeface="黑体" panose="02010609060101010101" pitchFamily="49" charset="-122"/>
                          </a:rPr>
                          <m:t>𝑚</m:t>
                        </m:r>
                      </m:sub>
                      <m:sup>
                        <m:r>
                          <a:rPr lang="en-US" altLang="zh-CN" b="0" i="1" smtClean="0">
                            <a:latin typeface="Cambria Math" panose="02040503050406030204" pitchFamily="18" charset="0"/>
                            <a:ea typeface="黑体" panose="02010609060101010101" pitchFamily="49" charset="-122"/>
                          </a:rPr>
                          <m:t>(</m:t>
                        </m:r>
                        <m:r>
                          <a:rPr lang="en-US" altLang="zh-CN" b="0" i="1" smtClean="0">
                            <a:latin typeface="Cambria Math" panose="02040503050406030204" pitchFamily="18" charset="0"/>
                            <a:ea typeface="黑体" panose="02010609060101010101" pitchFamily="49" charset="-122"/>
                          </a:rPr>
                          <m:t>𝑘</m:t>
                        </m:r>
                        <m:r>
                          <a:rPr lang="en-US" altLang="zh-CN" b="0" i="1" smtClean="0">
                            <a:latin typeface="Cambria Math" panose="02040503050406030204" pitchFamily="18" charset="0"/>
                            <a:ea typeface="黑体" panose="02010609060101010101" pitchFamily="49" charset="-122"/>
                          </a:rPr>
                          <m:t>)</m:t>
                        </m:r>
                      </m:sup>
                    </m:sSubSup>
                    <m:r>
                      <a:rPr lang="en-US" altLang="zh-CN" b="0" i="0" smtClean="0">
                        <a:latin typeface="Cambria Math" panose="02040503050406030204" pitchFamily="18" charset="0"/>
                        <a:ea typeface="黑体" panose="02010609060101010101" pitchFamily="49" charset="-122"/>
                      </a:rPr>
                      <m:t>,</m:t>
                    </m:r>
                  </m:oMath>
                </a14:m>
                <a:r>
                  <a:rPr lang="en-US" altLang="zh-CN" dirty="0">
                    <a:ea typeface="黑体" panose="02010609060101010101" pitchFamily="49" charset="-122"/>
                  </a:rPr>
                  <a:t> </a:t>
                </a:r>
                <a14:m>
                  <m:oMath xmlns:m="http://schemas.openxmlformats.org/officeDocument/2006/math">
                    <m:sSubSup>
                      <m:sSubSupPr>
                        <m:ctrlPr>
                          <a:rPr lang="en-US" altLang="zh-CN" i="1">
                            <a:latin typeface="Cambria Math" panose="02040503050406030204" pitchFamily="18" charset="0"/>
                            <a:ea typeface="黑体" panose="02010609060101010101" pitchFamily="49" charset="-122"/>
                          </a:rPr>
                        </m:ctrlPr>
                      </m:sSubSupPr>
                      <m:e>
                        <m:r>
                          <a:rPr lang="en-US" altLang="zh-CN" i="1">
                            <a:latin typeface="Cambria Math" panose="02040503050406030204" pitchFamily="18" charset="0"/>
                            <a:ea typeface="黑体" panose="02010609060101010101" pitchFamily="49" charset="-122"/>
                          </a:rPr>
                          <m:t>𝑟</m:t>
                        </m:r>
                      </m:e>
                      <m:sub>
                        <m:r>
                          <a:rPr lang="en-US" altLang="zh-CN" i="1">
                            <a:latin typeface="Cambria Math" panose="02040503050406030204" pitchFamily="18" charset="0"/>
                            <a:ea typeface="黑体" panose="02010609060101010101" pitchFamily="49" charset="-122"/>
                          </a:rPr>
                          <m:t>𝑚</m:t>
                        </m:r>
                      </m:sub>
                      <m:sup>
                        <m:r>
                          <a:rPr lang="en-US" altLang="zh-CN" i="1">
                            <a:latin typeface="Cambria Math" panose="02040503050406030204" pitchFamily="18" charset="0"/>
                            <a:ea typeface="黑体" panose="02010609060101010101" pitchFamily="49" charset="-122"/>
                          </a:rPr>
                          <m:t>(</m:t>
                        </m:r>
                        <m:r>
                          <a:rPr lang="en-US" altLang="zh-CN" i="1">
                            <a:latin typeface="Cambria Math" panose="02040503050406030204" pitchFamily="18" charset="0"/>
                            <a:ea typeface="黑体" panose="02010609060101010101" pitchFamily="49" charset="-122"/>
                          </a:rPr>
                          <m:t>𝑘</m:t>
                        </m:r>
                        <m:r>
                          <a:rPr lang="en-US" altLang="zh-CN" i="1">
                            <a:latin typeface="Cambria Math" panose="02040503050406030204" pitchFamily="18" charset="0"/>
                            <a:ea typeface="黑体" panose="02010609060101010101" pitchFamily="49" charset="-122"/>
                          </a:rPr>
                          <m:t>)</m:t>
                        </m:r>
                      </m:sup>
                    </m:sSubSup>
                    <m:r>
                      <a:rPr lang="zh-CN" altLang="en-US" i="1" smtClean="0">
                        <a:latin typeface="Cambria Math" panose="02040503050406030204" pitchFamily="18" charset="0"/>
                        <a:ea typeface="黑体" panose="02010609060101010101" pitchFamily="49" charset="-122"/>
                      </a:rPr>
                      <m:t>考虑</m:t>
                    </m:r>
                  </m:oMath>
                </a14:m>
                <a:r>
                  <a:rPr lang="zh-CN" altLang="en-US" dirty="0" smtClean="0">
                    <a:latin typeface="黑体" panose="02010609060101010101" pitchFamily="49" charset="-122"/>
                    <a:ea typeface="黑体" panose="02010609060101010101" pitchFamily="49" charset="-122"/>
                  </a:rPr>
                  <a:t>了平台的收益和协调成本，从而最大化平台的利润。</a:t>
                </a:r>
                <a:endParaRPr lang="zh-CN" altLang="en-US" dirty="0">
                  <a:latin typeface="黑体" panose="02010609060101010101" pitchFamily="49" charset="-122"/>
                  <a:ea typeface="黑体" panose="02010609060101010101" pitchFamily="49" charset="-122"/>
                </a:endParaRPr>
              </a:p>
            </p:txBody>
          </p:sp>
        </mc:Choice>
        <mc:Fallback xmlns="">
          <p:sp>
            <p:nvSpPr>
              <p:cNvPr id="2" name="矩形 1"/>
              <p:cNvSpPr>
                <a:spLocks noRot="1" noChangeAspect="1" noMove="1" noResize="1" noEditPoints="1" noAdjustHandles="1" noChangeArrowheads="1" noChangeShapeType="1" noTextEdit="1"/>
              </p:cNvSpPr>
              <p:nvPr/>
            </p:nvSpPr>
            <p:spPr>
              <a:xfrm>
                <a:off x="693681" y="1722967"/>
                <a:ext cx="7772845" cy="705706"/>
              </a:xfrm>
              <a:prstGeom prst="rect">
                <a:avLst/>
              </a:prstGeom>
              <a:blipFill>
                <a:blip r:embed="rId5"/>
                <a:stretch>
                  <a:fillRect l="-706" r="-627" b="-1304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p:cNvSpPr txBox="1"/>
              <p:nvPr/>
            </p:nvSpPr>
            <p:spPr>
              <a:xfrm>
                <a:off x="693681" y="2587353"/>
                <a:ext cx="7530839" cy="400110"/>
              </a:xfrm>
              <a:prstGeom prst="rect">
                <a:avLst/>
              </a:prstGeom>
              <a:noFill/>
            </p:spPr>
            <p:txBody>
              <a:bodyPr wrap="square" rtlCol="0">
                <a:spAutoFit/>
              </a:bodyPr>
              <a:lstStyle/>
              <a:p>
                <a:pPr marL="285750" indent="-285750">
                  <a:buFont typeface="Wingdings" panose="05000000000000000000" pitchFamily="2" charset="2"/>
                  <a:buChar char="n"/>
                </a:pPr>
                <a:r>
                  <a:rPr lang="zh-CN" altLang="en-US" sz="2000" dirty="0" smtClean="0">
                    <a:latin typeface="黑体" panose="02010609060101010101" pitchFamily="49" charset="-122"/>
                    <a:ea typeface="黑体" panose="02010609060101010101" pitchFamily="49" charset="-122"/>
                  </a:rPr>
                  <a:t>协调策略</a:t>
                </a:r>
                <a14:m>
                  <m:oMath xmlns:m="http://schemas.openxmlformats.org/officeDocument/2006/math">
                    <m:r>
                      <a:rPr lang="en-US" altLang="zh-CN" sz="2000" i="1" dirty="0" smtClean="0">
                        <a:latin typeface="Cambria Math" panose="02040503050406030204" pitchFamily="18" charset="0"/>
                      </a:rPr>
                      <m:t>𝜋</m:t>
                    </m:r>
                  </m:oMath>
                </a14:m>
                <a:endParaRPr lang="zh-CN" altLang="en-US" sz="2000" dirty="0"/>
              </a:p>
            </p:txBody>
          </p:sp>
        </mc:Choice>
        <mc:Fallback xmlns="">
          <p:sp>
            <p:nvSpPr>
              <p:cNvPr id="4" name="文本框 3"/>
              <p:cNvSpPr txBox="1">
                <a:spLocks noRot="1" noChangeAspect="1" noMove="1" noResize="1" noEditPoints="1" noAdjustHandles="1" noChangeArrowheads="1" noChangeShapeType="1" noTextEdit="1"/>
              </p:cNvSpPr>
              <p:nvPr/>
            </p:nvSpPr>
            <p:spPr>
              <a:xfrm>
                <a:off x="693681" y="2587353"/>
                <a:ext cx="7530839" cy="400110"/>
              </a:xfrm>
              <a:prstGeom prst="rect">
                <a:avLst/>
              </a:prstGeom>
              <a:blipFill>
                <a:blip r:embed="rId6"/>
                <a:stretch>
                  <a:fillRect l="-729" t="-12121" b="-22727"/>
                </a:stretch>
              </a:blipFill>
            </p:spPr>
            <p:txBody>
              <a:bodyPr/>
              <a:lstStyle/>
              <a:p>
                <a:r>
                  <a:rPr lang="zh-CN" altLang="en-US">
                    <a:noFill/>
                  </a:rPr>
                  <a:t> </a:t>
                </a:r>
              </a:p>
            </p:txBody>
          </p:sp>
        </mc:Fallback>
      </mc:AlternateContent>
      <p:sp>
        <p:nvSpPr>
          <p:cNvPr id="14" name="矩形 13"/>
          <p:cNvSpPr/>
          <p:nvPr/>
        </p:nvSpPr>
        <p:spPr>
          <a:xfrm>
            <a:off x="693680" y="3045301"/>
            <a:ext cx="7772845" cy="646331"/>
          </a:xfrm>
          <a:prstGeom prst="rect">
            <a:avLst/>
          </a:prstGeom>
        </p:spPr>
        <p:txBody>
          <a:bodyPr wrap="square">
            <a:spAutoFit/>
          </a:bodyPr>
          <a:lstStyle/>
          <a:p>
            <a:pPr algn="just"/>
            <a:r>
              <a:rPr lang="zh-CN" altLang="en-US" dirty="0" smtClean="0">
                <a:latin typeface="黑体" panose="02010609060101010101" pitchFamily="49" charset="-122"/>
                <a:ea typeface="黑体" panose="02010609060101010101" pitchFamily="49" charset="-122"/>
              </a:rPr>
              <a:t>协调策略</a:t>
            </a:r>
            <a:r>
              <a:rPr lang="en-US" altLang="zh-CN" dirty="0" smtClean="0">
                <a:latin typeface="黑体" panose="02010609060101010101" pitchFamily="49" charset="-122"/>
                <a:ea typeface="黑体" panose="02010609060101010101" pitchFamily="49" charset="-122"/>
              </a:rPr>
              <a:t>(</a:t>
            </a:r>
            <a:r>
              <a:rPr lang="zh-CN" altLang="en-US" dirty="0" smtClean="0">
                <a:latin typeface="黑体" panose="02010609060101010101" pitchFamily="49" charset="-122"/>
                <a:ea typeface="黑体" panose="02010609060101010101" pitchFamily="49" charset="-122"/>
              </a:rPr>
              <a:t>本质上是一种</a:t>
            </a:r>
            <a:r>
              <a:rPr lang="zh-CN" altLang="en-US" dirty="0">
                <a:latin typeface="黑体" panose="02010609060101010101" pitchFamily="49" charset="-122"/>
                <a:ea typeface="黑体" panose="02010609060101010101" pitchFamily="49" charset="-122"/>
              </a:rPr>
              <a:t>复杂</a:t>
            </a:r>
            <a:r>
              <a:rPr lang="zh-CN" altLang="en-US" dirty="0" smtClean="0">
                <a:latin typeface="黑体" panose="02010609060101010101" pitchFamily="49" charset="-122"/>
                <a:ea typeface="黑体" panose="02010609060101010101" pitchFamily="49" charset="-122"/>
              </a:rPr>
              <a:t>映射函数</a:t>
            </a:r>
            <a:r>
              <a:rPr lang="en-US" altLang="zh-CN" dirty="0" smtClean="0">
                <a:latin typeface="黑体" panose="02010609060101010101" pitchFamily="49" charset="-122"/>
                <a:ea typeface="黑体" panose="02010609060101010101" pitchFamily="49" charset="-122"/>
              </a:rPr>
              <a:t>)</a:t>
            </a:r>
            <a:r>
              <a:rPr lang="zh-CN" altLang="en-US" dirty="0" smtClean="0">
                <a:latin typeface="黑体" panose="02010609060101010101" pitchFamily="49" charset="-122"/>
                <a:ea typeface="黑体" panose="02010609060101010101" pitchFamily="49" charset="-122"/>
              </a:rPr>
              <a:t>，可以</a:t>
            </a:r>
            <a:r>
              <a:rPr lang="zh-CN" altLang="en-US" dirty="0">
                <a:latin typeface="黑体" panose="02010609060101010101" pitchFamily="49" charset="-122"/>
                <a:ea typeface="黑体" panose="02010609060101010101" pitchFamily="49" charset="-122"/>
              </a:rPr>
              <a:t>根据当前市场状况预测未来需求与供应之间的差距，还可以通过重新安置闲置车辆获得最高回报。</a:t>
            </a:r>
          </a:p>
        </p:txBody>
      </p:sp>
      <p:pic>
        <p:nvPicPr>
          <p:cNvPr id="15" name="图片 14"/>
          <p:cNvPicPr>
            <a:picLocks noChangeAspect="1"/>
          </p:cNvPicPr>
          <p:nvPr/>
        </p:nvPicPr>
        <p:blipFill>
          <a:blip r:embed="rId7"/>
          <a:stretch>
            <a:fillRect/>
          </a:stretch>
        </p:blipFill>
        <p:spPr>
          <a:xfrm>
            <a:off x="3535263" y="3749470"/>
            <a:ext cx="1847674" cy="393587"/>
          </a:xfrm>
          <a:prstGeom prst="rect">
            <a:avLst/>
          </a:prstGeom>
        </p:spPr>
      </p:pic>
      <mc:AlternateContent xmlns:mc="http://schemas.openxmlformats.org/markup-compatibility/2006" xmlns:a14="http://schemas.microsoft.com/office/drawing/2010/main">
        <mc:Choice Requires="a14">
          <p:sp>
            <p:nvSpPr>
              <p:cNvPr id="17" name="文本框 16"/>
              <p:cNvSpPr txBox="1"/>
              <p:nvPr/>
            </p:nvSpPr>
            <p:spPr>
              <a:xfrm>
                <a:off x="693680" y="4270442"/>
                <a:ext cx="4076439" cy="400110"/>
              </a:xfrm>
              <a:prstGeom prst="rect">
                <a:avLst/>
              </a:prstGeom>
              <a:noFill/>
            </p:spPr>
            <p:txBody>
              <a:bodyPr wrap="square" rtlCol="0">
                <a:spAutoFit/>
              </a:bodyPr>
              <a:lstStyle/>
              <a:p>
                <a:pPr marL="285750" indent="-285750">
                  <a:buFont typeface="Wingdings" panose="05000000000000000000" pitchFamily="2" charset="2"/>
                  <a:buChar char="n"/>
                </a:pPr>
                <a:r>
                  <a:rPr lang="zh-CN" altLang="en-US" sz="2000" dirty="0" smtClean="0">
                    <a:latin typeface="黑体" panose="02010609060101010101" pitchFamily="49" charset="-122"/>
                    <a:ea typeface="黑体" panose="02010609060101010101" pitchFamily="49" charset="-122"/>
                  </a:rPr>
                  <a:t>长期累积奖励值函数</a:t>
                </a:r>
                <a14:m>
                  <m:oMath xmlns:m="http://schemas.openxmlformats.org/officeDocument/2006/math">
                    <m:r>
                      <a:rPr lang="en-US" altLang="zh-CN" sz="2000" i="1" dirty="0">
                        <a:latin typeface="Cambria Math" panose="02040503050406030204" pitchFamily="18" charset="0"/>
                      </a:rPr>
                      <m:t>𝑄</m:t>
                    </m:r>
                  </m:oMath>
                </a14:m>
                <a:endParaRPr lang="zh-CN" altLang="en-US" sz="2000" dirty="0">
                  <a:latin typeface="黑体" panose="02010609060101010101" pitchFamily="49" charset="-122"/>
                  <a:ea typeface="黑体" panose="02010609060101010101" pitchFamily="49" charset="-122"/>
                </a:endParaRPr>
              </a:p>
            </p:txBody>
          </p:sp>
        </mc:Choice>
        <mc:Fallback xmlns="">
          <p:sp>
            <p:nvSpPr>
              <p:cNvPr id="17" name="文本框 16"/>
              <p:cNvSpPr txBox="1">
                <a:spLocks noRot="1" noChangeAspect="1" noMove="1" noResize="1" noEditPoints="1" noAdjustHandles="1" noChangeArrowheads="1" noChangeShapeType="1" noTextEdit="1"/>
              </p:cNvSpPr>
              <p:nvPr/>
            </p:nvSpPr>
            <p:spPr>
              <a:xfrm>
                <a:off x="693680" y="4270442"/>
                <a:ext cx="4076439" cy="400110"/>
              </a:xfrm>
              <a:prstGeom prst="rect">
                <a:avLst/>
              </a:prstGeom>
              <a:blipFill>
                <a:blip r:embed="rId8"/>
                <a:stretch>
                  <a:fillRect l="-1347" t="-12308" b="-2461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p:cNvSpPr txBox="1"/>
              <p:nvPr/>
            </p:nvSpPr>
            <p:spPr>
              <a:xfrm>
                <a:off x="693680" y="4703449"/>
                <a:ext cx="7627388" cy="646331"/>
              </a:xfrm>
              <a:prstGeom prst="rect">
                <a:avLst/>
              </a:prstGeom>
              <a:noFill/>
            </p:spPr>
            <p:txBody>
              <a:bodyPr wrap="square" rtlCol="0">
                <a:spAutoFit/>
              </a:bodyPr>
              <a:lstStyle/>
              <a:p>
                <a:r>
                  <a:rPr lang="zh-CN" altLang="en-US" dirty="0" smtClean="0">
                    <a:latin typeface="黑体" panose="02010609060101010101" pitchFamily="49" charset="-122"/>
                    <a:ea typeface="黑体" panose="02010609060101010101" pitchFamily="49" charset="-122"/>
                  </a:rPr>
                  <a:t>在每个学习歩</a:t>
                </a:r>
                <a14:m>
                  <m:oMath xmlns:m="http://schemas.openxmlformats.org/officeDocument/2006/math">
                    <m:r>
                      <a:rPr lang="en-US" altLang="zh-CN" i="1" dirty="0" smtClean="0">
                        <a:latin typeface="Cambria Math" panose="02040503050406030204" pitchFamily="18" charset="0"/>
                      </a:rPr>
                      <m:t>𝑘</m:t>
                    </m:r>
                  </m:oMath>
                </a14:m>
                <a:r>
                  <a:rPr lang="zh-CN" altLang="en-US" dirty="0" smtClean="0">
                    <a:latin typeface="黑体" panose="02010609060101010101" pitchFamily="49" charset="-122"/>
                    <a:ea typeface="黑体" panose="02010609060101010101" pitchFamily="49" charset="-122"/>
                  </a:rPr>
                  <a:t>的每一辆车</a:t>
                </a:r>
                <a14:m>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𝑣</m:t>
                        </m:r>
                      </m:e>
                      <m:sub>
                        <m:r>
                          <a:rPr lang="en-US" altLang="zh-CN" i="1">
                            <a:latin typeface="Cambria Math" panose="02040503050406030204" pitchFamily="18" charset="0"/>
                          </a:rPr>
                          <m:t>𝑚</m:t>
                        </m:r>
                      </m:sub>
                    </m:sSub>
                  </m:oMath>
                </a14:m>
                <a:r>
                  <a:rPr lang="zh-CN" altLang="en-US" dirty="0" smtClean="0">
                    <a:latin typeface="黑体" panose="02010609060101010101" pitchFamily="49" charset="-122"/>
                    <a:ea typeface="黑体" panose="02010609060101010101" pitchFamily="49" charset="-122"/>
                  </a:rPr>
                  <a:t>，在本回合的剩下的</a:t>
                </a:r>
                <a:r>
                  <a:rPr lang="zh-CN" altLang="en-US" dirty="0">
                    <a:latin typeface="黑体" panose="02010609060101010101" pitchFamily="49" charset="-122"/>
                    <a:ea typeface="黑体" panose="02010609060101010101" pitchFamily="49" charset="-122"/>
                  </a:rPr>
                  <a:t>学习</a:t>
                </a:r>
                <a:r>
                  <a:rPr lang="zh-CN" altLang="en-US" dirty="0" smtClean="0">
                    <a:latin typeface="黑体" panose="02010609060101010101" pitchFamily="49" charset="-122"/>
                    <a:ea typeface="黑体" panose="02010609060101010101" pitchFamily="49" charset="-122"/>
                  </a:rPr>
                  <a:t>歩（基于协调策略</a:t>
                </a:r>
                <a14:m>
                  <m:oMath xmlns:m="http://schemas.openxmlformats.org/officeDocument/2006/math">
                    <m:r>
                      <a:rPr lang="en-US" altLang="zh-CN" i="1" dirty="0">
                        <a:latin typeface="Cambria Math" panose="02040503050406030204" pitchFamily="18" charset="0"/>
                      </a:rPr>
                      <m:t>𝜋</m:t>
                    </m:r>
                  </m:oMath>
                </a14:m>
                <a:r>
                  <a:rPr lang="zh-CN" altLang="en-US" dirty="0" smtClean="0">
                    <a:latin typeface="黑体" panose="02010609060101010101" pitchFamily="49" charset="-122"/>
                    <a:ea typeface="黑体" panose="02010609060101010101" pitchFamily="49" charset="-122"/>
                  </a:rPr>
                  <a:t>）中的长期累积奖励为：</a:t>
                </a:r>
                <a:endParaRPr lang="zh-CN" altLang="en-US" dirty="0">
                  <a:latin typeface="黑体" panose="02010609060101010101" pitchFamily="49" charset="-122"/>
                  <a:ea typeface="黑体" panose="02010609060101010101" pitchFamily="49" charset="-122"/>
                </a:endParaRPr>
              </a:p>
            </p:txBody>
          </p:sp>
        </mc:Choice>
        <mc:Fallback xmlns="">
          <p:sp>
            <p:nvSpPr>
              <p:cNvPr id="18" name="文本框 17"/>
              <p:cNvSpPr txBox="1">
                <a:spLocks noRot="1" noChangeAspect="1" noMove="1" noResize="1" noEditPoints="1" noAdjustHandles="1" noChangeArrowheads="1" noChangeShapeType="1" noTextEdit="1"/>
              </p:cNvSpPr>
              <p:nvPr/>
            </p:nvSpPr>
            <p:spPr>
              <a:xfrm>
                <a:off x="693680" y="4703449"/>
                <a:ext cx="7627388" cy="646331"/>
              </a:xfrm>
              <a:prstGeom prst="rect">
                <a:avLst/>
              </a:prstGeom>
              <a:blipFill>
                <a:blip r:embed="rId9"/>
                <a:stretch>
                  <a:fillRect l="-719" t="-7547" r="-3677" b="-14151"/>
                </a:stretch>
              </a:blipFill>
            </p:spPr>
            <p:txBody>
              <a:bodyPr/>
              <a:lstStyle/>
              <a:p>
                <a:r>
                  <a:rPr lang="zh-CN" altLang="en-US">
                    <a:noFill/>
                  </a:rPr>
                  <a:t> </a:t>
                </a:r>
              </a:p>
            </p:txBody>
          </p:sp>
        </mc:Fallback>
      </mc:AlternateContent>
      <p:pic>
        <p:nvPicPr>
          <p:cNvPr id="19" name="图片 18"/>
          <p:cNvPicPr>
            <a:picLocks noChangeAspect="1"/>
          </p:cNvPicPr>
          <p:nvPr/>
        </p:nvPicPr>
        <p:blipFill>
          <a:blip r:embed="rId10"/>
          <a:stretch>
            <a:fillRect/>
          </a:stretch>
        </p:blipFill>
        <p:spPr>
          <a:xfrm>
            <a:off x="2481281" y="5347657"/>
            <a:ext cx="3892841" cy="398041"/>
          </a:xfrm>
          <a:prstGeom prst="rect">
            <a:avLst/>
          </a:prstGeom>
        </p:spPr>
      </p:pic>
      <p:sp>
        <p:nvSpPr>
          <p:cNvPr id="21" name="文本框 20"/>
          <p:cNvSpPr txBox="1"/>
          <p:nvPr/>
        </p:nvSpPr>
        <p:spPr>
          <a:xfrm>
            <a:off x="7315200" y="5354333"/>
            <a:ext cx="703812" cy="369332"/>
          </a:xfrm>
          <a:prstGeom prst="rect">
            <a:avLst/>
          </a:prstGeom>
          <a:noFill/>
        </p:spPr>
        <p:txBody>
          <a:bodyPr wrap="square" rtlCol="0">
            <a:spAutoFit/>
          </a:bodyPr>
          <a:lstStyle/>
          <a:p>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1</a:t>
            </a:r>
            <a:r>
              <a:rPr lang="zh-CN" altLang="en-US" dirty="0" smtClean="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p:txBody>
      </p:sp>
      <p:pic>
        <p:nvPicPr>
          <p:cNvPr id="22" name="图片 21"/>
          <p:cNvPicPr>
            <a:picLocks noChangeAspect="1"/>
          </p:cNvPicPr>
          <p:nvPr/>
        </p:nvPicPr>
        <p:blipFill>
          <a:blip r:embed="rId11"/>
          <a:stretch>
            <a:fillRect/>
          </a:stretch>
        </p:blipFill>
        <p:spPr>
          <a:xfrm>
            <a:off x="2227007" y="5845092"/>
            <a:ext cx="4401388" cy="483171"/>
          </a:xfrm>
          <a:prstGeom prst="rect">
            <a:avLst/>
          </a:prstGeom>
        </p:spPr>
      </p:pic>
      <p:sp>
        <p:nvSpPr>
          <p:cNvPr id="24" name="文本框 23"/>
          <p:cNvSpPr txBox="1"/>
          <p:nvPr/>
        </p:nvSpPr>
        <p:spPr>
          <a:xfrm>
            <a:off x="7315200" y="5902011"/>
            <a:ext cx="673332" cy="369332"/>
          </a:xfrm>
          <a:prstGeom prst="rect">
            <a:avLst/>
          </a:prstGeom>
          <a:noFill/>
        </p:spPr>
        <p:txBody>
          <a:bodyPr wrap="square" rtlCol="0">
            <a:spAutoFit/>
          </a:bodyPr>
          <a:lstStyle/>
          <a:p>
            <a:r>
              <a:rPr lang="zh-CN" altLang="en-US" dirty="0" smtClean="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2</a:t>
            </a:r>
            <a:r>
              <a:rPr lang="zh-CN" altLang="en-US" dirty="0" smtClean="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p:txBody>
      </p:sp>
      <p:pic>
        <p:nvPicPr>
          <p:cNvPr id="3" name="图片 2"/>
          <p:cNvPicPr>
            <a:picLocks noChangeAspect="1"/>
          </p:cNvPicPr>
          <p:nvPr/>
        </p:nvPicPr>
        <p:blipFill>
          <a:blip r:embed="rId12"/>
          <a:stretch>
            <a:fillRect/>
          </a:stretch>
        </p:blipFill>
        <p:spPr>
          <a:xfrm>
            <a:off x="6418897" y="3758531"/>
            <a:ext cx="2659062" cy="2629073"/>
          </a:xfrm>
          <a:prstGeom prst="rect">
            <a:avLst/>
          </a:prstGeom>
        </p:spPr>
      </p:pic>
    </p:spTree>
    <p:extLst>
      <p:ext uri="{BB962C8B-B14F-4D97-AF65-F5344CB8AC3E}">
        <p14:creationId xmlns:p14="http://schemas.microsoft.com/office/powerpoint/2010/main" val="4198195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fade">
                                      <p:cBhvr>
                                        <p:cTn id="21" dur="500"/>
                                        <p:tgtEl>
                                          <p:spTgt spid="18"/>
                                        </p:tgtEl>
                                      </p:cBhvr>
                                    </p:animEffect>
                                  </p:childTnLst>
                                </p:cTn>
                              </p:par>
                              <p:par>
                                <p:cTn id="22" presetID="10" presetClass="entr" presetSubtype="0" fill="hold" nodeType="with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fade">
                                      <p:cBhvr>
                                        <p:cTn id="24" dur="500"/>
                                        <p:tgtEl>
                                          <p:spTgt spid="19"/>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500"/>
                                        <p:tgtEl>
                                          <p:spTgt spid="21"/>
                                        </p:tgtEl>
                                      </p:cBhvr>
                                    </p:animEffect>
                                  </p:childTnLst>
                                </p:cTn>
                              </p:par>
                              <p:par>
                                <p:cTn id="28" presetID="10" presetClass="entr" presetSubtype="0" fill="hold" nodeType="with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fade">
                                      <p:cBhvr>
                                        <p:cTn id="30" dur="500"/>
                                        <p:tgtEl>
                                          <p:spTgt spid="22"/>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4"/>
                                        </p:tgtEl>
                                        <p:attrNameLst>
                                          <p:attrName>style.visibility</p:attrName>
                                        </p:attrNameLst>
                                      </p:cBhvr>
                                      <p:to>
                                        <p:strVal val="visible"/>
                                      </p:to>
                                    </p:set>
                                    <p:animEffect transition="in" filter="fade">
                                      <p:cBhvr>
                                        <p:cTn id="33" dur="500"/>
                                        <p:tgtEl>
                                          <p:spTgt spid="24"/>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
                                        </p:tgtEl>
                                        <p:attrNameLst>
                                          <p:attrName>style.visibility</p:attrName>
                                        </p:attrNameLst>
                                      </p:cBhvr>
                                      <p:to>
                                        <p:strVal val="visible"/>
                                      </p:to>
                                    </p:set>
                                    <p:animEffect transition="in" filter="fade">
                                      <p:cBhvr>
                                        <p:cTn id="3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4" grpId="0"/>
      <p:bldP spid="17" grpId="0"/>
      <p:bldP spid="18" grpId="0"/>
      <p:bldP spid="21" grpId="0"/>
      <p:bldP spid="2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9144574" cy="89592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01892" y="115412"/>
            <a:ext cx="674253" cy="674253"/>
          </a:xfrm>
          <a:prstGeom prst="rect">
            <a:avLst/>
          </a:prstGeom>
        </p:spPr>
      </p:pic>
      <p:cxnSp>
        <p:nvCxnSpPr>
          <p:cNvPr id="7" name="直接连接符 19"/>
          <p:cNvCxnSpPr>
            <a:cxnSpLocks/>
          </p:cNvCxnSpPr>
          <p:nvPr/>
        </p:nvCxnSpPr>
        <p:spPr bwMode="auto">
          <a:xfrm flipH="1">
            <a:off x="440027" y="-25400"/>
            <a:ext cx="1587" cy="841375"/>
          </a:xfrm>
          <a:prstGeom prst="line">
            <a:avLst/>
          </a:prstGeom>
          <a:noFill/>
          <a:ln w="28575" algn="ctr">
            <a:solidFill>
              <a:schemeClr val="bg2"/>
            </a:solidFill>
            <a:round/>
            <a:headEnd/>
            <a:tailEnd/>
          </a:ln>
          <a:extLst>
            <a:ext uri="{909E8E84-426E-40DD-AFC4-6F175D3DCCD1}">
              <a14:hiddenFill xmlns:a14="http://schemas.microsoft.com/office/drawing/2010/main">
                <a:noFill/>
              </a14:hiddenFill>
            </a:ext>
          </a:extLst>
        </p:spPr>
      </p:cxnSp>
      <p:cxnSp>
        <p:nvCxnSpPr>
          <p:cNvPr id="8" name="直接连接符 20"/>
          <p:cNvCxnSpPr>
            <a:cxnSpLocks/>
          </p:cNvCxnSpPr>
          <p:nvPr/>
        </p:nvCxnSpPr>
        <p:spPr bwMode="auto">
          <a:xfrm flipH="1">
            <a:off x="511175" y="-26988"/>
            <a:ext cx="1588" cy="554038"/>
          </a:xfrm>
          <a:prstGeom prst="line">
            <a:avLst/>
          </a:prstGeom>
          <a:noFill/>
          <a:ln w="28575" algn="ctr">
            <a:solidFill>
              <a:schemeClr val="bg2"/>
            </a:solidFill>
            <a:round/>
            <a:headEnd/>
            <a:tailEnd/>
          </a:ln>
          <a:extLst>
            <a:ext uri="{909E8E84-426E-40DD-AFC4-6F175D3DCCD1}">
              <a14:hiddenFill xmlns:a14="http://schemas.microsoft.com/office/drawing/2010/main">
                <a:noFill/>
              </a14:hiddenFill>
            </a:ext>
          </a:extLst>
        </p:spPr>
      </p:cxnSp>
      <p:cxnSp>
        <p:nvCxnSpPr>
          <p:cNvPr id="9" name="直接连接符 30"/>
          <p:cNvCxnSpPr>
            <a:cxnSpLocks/>
          </p:cNvCxnSpPr>
          <p:nvPr/>
        </p:nvCxnSpPr>
        <p:spPr bwMode="auto">
          <a:xfrm>
            <a:off x="585499" y="-26988"/>
            <a:ext cx="0" cy="298451"/>
          </a:xfrm>
          <a:prstGeom prst="line">
            <a:avLst/>
          </a:prstGeom>
          <a:noFill/>
          <a:ln w="28575" algn="ctr">
            <a:solidFill>
              <a:schemeClr val="bg2"/>
            </a:solidFill>
            <a:round/>
            <a:headEnd/>
            <a:tailEnd/>
          </a:ln>
          <a:extLst>
            <a:ext uri="{909E8E84-426E-40DD-AFC4-6F175D3DCCD1}">
              <a14:hiddenFill xmlns:a14="http://schemas.microsoft.com/office/drawing/2010/main">
                <a:noFill/>
              </a14:hiddenFill>
            </a:ext>
          </a:extLst>
        </p:spPr>
      </p:cxnSp>
      <p:sp>
        <p:nvSpPr>
          <p:cNvPr id="10" name="文本框 9"/>
          <p:cNvSpPr txBox="1"/>
          <p:nvPr/>
        </p:nvSpPr>
        <p:spPr>
          <a:xfrm>
            <a:off x="881641" y="72121"/>
            <a:ext cx="2773680" cy="646331"/>
          </a:xfrm>
          <a:prstGeom prst="rect">
            <a:avLst/>
          </a:prstGeom>
          <a:noFill/>
        </p:spPr>
        <p:txBody>
          <a:bodyPr wrap="square" rtlCol="0">
            <a:spAutoFit/>
          </a:bodyPr>
          <a:lstStyle/>
          <a:p>
            <a:r>
              <a:rPr lang="zh-CN" altLang="en-US" sz="3600" dirty="0" smtClean="0">
                <a:solidFill>
                  <a:schemeClr val="bg1"/>
                </a:solidFill>
                <a:latin typeface="黑体" panose="02010609060101010101" pitchFamily="49" charset="-122"/>
                <a:ea typeface="黑体" panose="02010609060101010101" pitchFamily="49" charset="-122"/>
              </a:rPr>
              <a:t>技术路线</a:t>
            </a:r>
            <a:endParaRPr lang="zh-CN" altLang="en-US" sz="3200" dirty="0">
              <a:solidFill>
                <a:schemeClr val="bg1"/>
              </a:solidFill>
              <a:latin typeface="黑体" panose="02010609060101010101" pitchFamily="49" charset="-122"/>
              <a:ea typeface="黑体" panose="02010609060101010101" pitchFamily="49" charset="-122"/>
            </a:endParaRPr>
          </a:p>
        </p:txBody>
      </p:sp>
      <p:sp>
        <p:nvSpPr>
          <p:cNvPr id="2" name="文本框 1"/>
          <p:cNvSpPr txBox="1"/>
          <p:nvPr/>
        </p:nvSpPr>
        <p:spPr>
          <a:xfrm>
            <a:off x="585499" y="1252170"/>
            <a:ext cx="3966181" cy="400110"/>
          </a:xfrm>
          <a:prstGeom prst="rect">
            <a:avLst/>
          </a:prstGeom>
          <a:noFill/>
        </p:spPr>
        <p:txBody>
          <a:bodyPr wrap="square" rtlCol="0">
            <a:spAutoFit/>
          </a:bodyPr>
          <a:lstStyle/>
          <a:p>
            <a:pPr marL="285750" indent="-285750">
              <a:buFont typeface="Wingdings" panose="05000000000000000000" pitchFamily="2" charset="2"/>
              <a:buChar char="n"/>
            </a:pPr>
            <a:r>
              <a:rPr lang="en-US" altLang="zh-CN" sz="2000" dirty="0" err="1" smtClean="0">
                <a:latin typeface="Arial" panose="020B0604020202020204" pitchFamily="34" charset="0"/>
                <a:ea typeface="黑体" panose="02010609060101010101" pitchFamily="49" charset="-122"/>
                <a:cs typeface="Arial" panose="020B0604020202020204" pitchFamily="34" charset="0"/>
              </a:rPr>
              <a:t>STRide</a:t>
            </a:r>
            <a:r>
              <a:rPr lang="zh-CN" altLang="en-US" sz="2000" dirty="0" smtClean="0">
                <a:latin typeface="黑体" panose="02010609060101010101" pitchFamily="49" charset="-122"/>
                <a:ea typeface="黑体" panose="02010609060101010101" pitchFamily="49" charset="-122"/>
              </a:rPr>
              <a:t>系统设计的两个阶段：</a:t>
            </a:r>
            <a:endParaRPr lang="zh-CN" altLang="en-US" sz="2000" dirty="0">
              <a:latin typeface="黑体" panose="02010609060101010101" pitchFamily="49" charset="-122"/>
              <a:ea typeface="黑体" panose="02010609060101010101" pitchFamily="49" charset="-122"/>
            </a:endParaRPr>
          </a:p>
        </p:txBody>
      </p:sp>
      <p:sp>
        <p:nvSpPr>
          <p:cNvPr id="3" name="文本框 2"/>
          <p:cNvSpPr txBox="1"/>
          <p:nvPr/>
        </p:nvSpPr>
        <p:spPr>
          <a:xfrm>
            <a:off x="4300481" y="1247681"/>
            <a:ext cx="3647440" cy="400110"/>
          </a:xfrm>
          <a:prstGeom prst="rect">
            <a:avLst/>
          </a:prstGeom>
          <a:noFill/>
        </p:spPr>
        <p:txBody>
          <a:bodyPr wrap="square" rtlCol="0">
            <a:spAutoFit/>
          </a:bodyPr>
          <a:lstStyle/>
          <a:p>
            <a:r>
              <a:rPr lang="zh-CN" altLang="en-US" sz="2000" dirty="0" smtClean="0">
                <a:solidFill>
                  <a:schemeClr val="accent5">
                    <a:lumMod val="75000"/>
                  </a:schemeClr>
                </a:solidFill>
                <a:latin typeface="黑体" panose="02010609060101010101" pitchFamily="49" charset="-122"/>
                <a:ea typeface="黑体" panose="02010609060101010101" pitchFamily="49" charset="-122"/>
              </a:rPr>
              <a:t>离线训练学习</a:t>
            </a:r>
            <a:r>
              <a:rPr lang="zh-CN" altLang="en-US" sz="2000" dirty="0">
                <a:solidFill>
                  <a:schemeClr val="accent5">
                    <a:lumMod val="75000"/>
                  </a:schemeClr>
                </a:solidFill>
                <a:latin typeface="黑体" panose="02010609060101010101" pitchFamily="49" charset="-122"/>
                <a:ea typeface="黑体" panose="02010609060101010101" pitchFamily="49" charset="-122"/>
              </a:rPr>
              <a:t>、</a:t>
            </a:r>
            <a:r>
              <a:rPr lang="zh-CN" altLang="en-US" sz="2000" dirty="0" smtClean="0">
                <a:solidFill>
                  <a:schemeClr val="accent5">
                    <a:lumMod val="75000"/>
                  </a:schemeClr>
                </a:solidFill>
                <a:latin typeface="黑体" panose="02010609060101010101" pitchFamily="49" charset="-122"/>
                <a:ea typeface="黑体" panose="02010609060101010101" pitchFamily="49" charset="-122"/>
              </a:rPr>
              <a:t>在线协调控制</a:t>
            </a:r>
            <a:endParaRPr lang="zh-CN" altLang="en-US" sz="2000" dirty="0">
              <a:solidFill>
                <a:schemeClr val="accent5">
                  <a:lumMod val="75000"/>
                </a:schemeClr>
              </a:solidFill>
              <a:latin typeface="黑体" panose="02010609060101010101" pitchFamily="49" charset="-122"/>
              <a:ea typeface="黑体" panose="02010609060101010101" pitchFamily="49" charset="-122"/>
            </a:endParaRPr>
          </a:p>
        </p:txBody>
      </p:sp>
      <p:sp>
        <p:nvSpPr>
          <p:cNvPr id="4" name="文本框 3"/>
          <p:cNvSpPr txBox="1"/>
          <p:nvPr/>
        </p:nvSpPr>
        <p:spPr>
          <a:xfrm>
            <a:off x="585499" y="4796926"/>
            <a:ext cx="5246341" cy="400110"/>
          </a:xfrm>
          <a:prstGeom prst="rect">
            <a:avLst/>
          </a:prstGeom>
          <a:noFill/>
        </p:spPr>
        <p:txBody>
          <a:bodyPr wrap="square" rtlCol="0">
            <a:spAutoFit/>
          </a:bodyPr>
          <a:lstStyle/>
          <a:p>
            <a:pPr marL="285750" indent="-285750">
              <a:buFont typeface="Wingdings" panose="05000000000000000000" pitchFamily="2" charset="2"/>
              <a:buChar char="n"/>
            </a:pPr>
            <a:r>
              <a:rPr lang="en-US" altLang="zh-CN" sz="2000" dirty="0" err="1" smtClean="0">
                <a:latin typeface="Arial" panose="020B0604020202020204" pitchFamily="34" charset="0"/>
                <a:cs typeface="Arial" panose="020B0604020202020204" pitchFamily="34" charset="0"/>
              </a:rPr>
              <a:t>STRide</a:t>
            </a:r>
            <a:r>
              <a:rPr lang="zh-CN" altLang="en-US" sz="2000" dirty="0" smtClean="0">
                <a:latin typeface="黑体" panose="02010609060101010101" pitchFamily="49" charset="-122"/>
                <a:ea typeface="黑体" panose="02010609060101010101" pitchFamily="49" charset="-122"/>
              </a:rPr>
              <a:t>系统离线训练的三个主要组成：</a:t>
            </a:r>
            <a:endParaRPr lang="zh-CN" altLang="en-US" sz="2000" dirty="0">
              <a:latin typeface="黑体" panose="02010609060101010101" pitchFamily="49" charset="-122"/>
              <a:ea typeface="黑体" panose="02010609060101010101" pitchFamily="49" charset="-122"/>
            </a:endParaRPr>
          </a:p>
        </p:txBody>
      </p:sp>
      <p:sp>
        <p:nvSpPr>
          <p:cNvPr id="11" name="文本框 10"/>
          <p:cNvSpPr txBox="1"/>
          <p:nvPr/>
        </p:nvSpPr>
        <p:spPr>
          <a:xfrm>
            <a:off x="1430281" y="5190931"/>
            <a:ext cx="4897120" cy="369332"/>
          </a:xfrm>
          <a:prstGeom prst="rect">
            <a:avLst/>
          </a:prstGeom>
          <a:noFill/>
        </p:spPr>
        <p:txBody>
          <a:bodyPr wrap="square" rtlCol="0">
            <a:spAutoFit/>
          </a:bodyPr>
          <a:lstStyle/>
          <a:p>
            <a:pPr marL="285750" indent="-285750">
              <a:buFont typeface="Wingdings" panose="05000000000000000000" pitchFamily="2" charset="2"/>
              <a:buChar char="l"/>
            </a:pPr>
            <a:r>
              <a:rPr lang="zh-CN" altLang="en-US" dirty="0" smtClean="0">
                <a:latin typeface="黑体" panose="02010609060101010101" pitchFamily="49" charset="-122"/>
                <a:ea typeface="黑体" panose="02010609060101010101" pitchFamily="49" charset="-122"/>
              </a:rPr>
              <a:t>特征抽取和处理（训练数据的准备）</a:t>
            </a:r>
            <a:endParaRPr lang="en-US" altLang="zh-CN" dirty="0">
              <a:latin typeface="黑体" panose="02010609060101010101" pitchFamily="49" charset="-122"/>
              <a:ea typeface="黑体" panose="02010609060101010101" pitchFamily="49" charset="-122"/>
            </a:endParaRPr>
          </a:p>
        </p:txBody>
      </p:sp>
      <p:sp>
        <p:nvSpPr>
          <p:cNvPr id="13" name="文本框 12"/>
          <p:cNvSpPr txBox="1"/>
          <p:nvPr/>
        </p:nvSpPr>
        <p:spPr>
          <a:xfrm>
            <a:off x="1430281" y="5555718"/>
            <a:ext cx="4013200" cy="369332"/>
          </a:xfrm>
          <a:prstGeom prst="rect">
            <a:avLst/>
          </a:prstGeom>
          <a:noFill/>
        </p:spPr>
        <p:txBody>
          <a:bodyPr wrap="square" rtlCol="0">
            <a:spAutoFit/>
          </a:bodyPr>
          <a:lstStyle/>
          <a:p>
            <a:pPr marL="285750" indent="-285750">
              <a:buFont typeface="Wingdings" panose="05000000000000000000" pitchFamily="2" charset="2"/>
              <a:buChar char="l"/>
            </a:pPr>
            <a:r>
              <a:rPr lang="zh-CN" altLang="en-US" dirty="0" smtClean="0">
                <a:latin typeface="黑体" panose="02010609060101010101" pitchFamily="49" charset="-122"/>
                <a:ea typeface="黑体" panose="02010609060101010101" pitchFamily="49" charset="-122"/>
              </a:rPr>
              <a:t>学习模拟器（强化学习模型的实现）</a:t>
            </a:r>
            <a:endParaRPr lang="zh-CN" altLang="en-US" dirty="0">
              <a:latin typeface="黑体" panose="02010609060101010101" pitchFamily="49" charset="-122"/>
              <a:ea typeface="黑体" panose="02010609060101010101" pitchFamily="49" charset="-122"/>
            </a:endParaRPr>
          </a:p>
        </p:txBody>
      </p:sp>
      <p:sp>
        <p:nvSpPr>
          <p:cNvPr id="16" name="文本框 15"/>
          <p:cNvSpPr txBox="1"/>
          <p:nvPr/>
        </p:nvSpPr>
        <p:spPr>
          <a:xfrm>
            <a:off x="1430280" y="5920505"/>
            <a:ext cx="5793479" cy="369332"/>
          </a:xfrm>
          <a:prstGeom prst="rect">
            <a:avLst/>
          </a:prstGeom>
          <a:noFill/>
        </p:spPr>
        <p:txBody>
          <a:bodyPr wrap="square" rtlCol="0">
            <a:spAutoFit/>
          </a:bodyPr>
          <a:lstStyle/>
          <a:p>
            <a:pPr marL="285750" indent="-285750">
              <a:buFont typeface="Wingdings" panose="05000000000000000000" pitchFamily="2" charset="2"/>
              <a:buChar char="l"/>
            </a:pPr>
            <a:r>
              <a:rPr lang="en-US" altLang="zh-CN" dirty="0" err="1" smtClean="0">
                <a:latin typeface="Arial" panose="020B0604020202020204" pitchFamily="34" charset="0"/>
                <a:cs typeface="Arial" panose="020B0604020202020204" pitchFamily="34" charset="0"/>
              </a:rPr>
              <a:t>STRide</a:t>
            </a:r>
            <a:r>
              <a:rPr lang="zh-CN" altLang="en-US" dirty="0" smtClean="0">
                <a:latin typeface="黑体" panose="02010609060101010101" pitchFamily="49" charset="-122"/>
                <a:ea typeface="黑体" panose="02010609060101010101" pitchFamily="49" charset="-122"/>
              </a:rPr>
              <a:t>模型（模型通过</a:t>
            </a:r>
            <a:r>
              <a:rPr lang="en-US" altLang="zh-CN" dirty="0" smtClean="0">
                <a:latin typeface="Arial" panose="020B0604020202020204" pitchFamily="34" charset="0"/>
                <a:ea typeface="黑体" panose="02010609060101010101" pitchFamily="49" charset="-122"/>
                <a:cs typeface="Arial" panose="020B0604020202020204" pitchFamily="34" charset="0"/>
              </a:rPr>
              <a:t>Double DQN</a:t>
            </a:r>
            <a:r>
              <a:rPr lang="zh-CN" altLang="en-US" dirty="0" smtClean="0">
                <a:latin typeface="黑体" panose="02010609060101010101" pitchFamily="49" charset="-122"/>
                <a:ea typeface="黑体" panose="02010609060101010101" pitchFamily="49" charset="-122"/>
              </a:rPr>
              <a:t>算法进行训练）</a:t>
            </a:r>
            <a:endParaRPr lang="zh-CN" altLang="en-US" dirty="0">
              <a:latin typeface="黑体" panose="02010609060101010101" pitchFamily="49" charset="-122"/>
              <a:ea typeface="黑体" panose="02010609060101010101" pitchFamily="49" charset="-122"/>
            </a:endParaRPr>
          </a:p>
        </p:txBody>
      </p:sp>
      <p:pic>
        <p:nvPicPr>
          <p:cNvPr id="18" name="图片 17"/>
          <p:cNvPicPr>
            <a:picLocks noChangeAspect="1"/>
          </p:cNvPicPr>
          <p:nvPr/>
        </p:nvPicPr>
        <p:blipFill>
          <a:blip r:embed="rId4"/>
          <a:stretch>
            <a:fillRect/>
          </a:stretch>
        </p:blipFill>
        <p:spPr>
          <a:xfrm>
            <a:off x="2092960" y="1742987"/>
            <a:ext cx="5130799" cy="2958444"/>
          </a:xfrm>
          <a:prstGeom prst="rect">
            <a:avLst/>
          </a:prstGeom>
        </p:spPr>
      </p:pic>
    </p:spTree>
    <p:extLst>
      <p:ext uri="{BB962C8B-B14F-4D97-AF65-F5344CB8AC3E}">
        <p14:creationId xmlns:p14="http://schemas.microsoft.com/office/powerpoint/2010/main" val="1058198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fade">
                                      <p:cBhvr>
                                        <p:cTn id="2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1" grpId="0"/>
      <p:bldP spid="13" grpId="0"/>
      <p:bldP spid="1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9144574" cy="89592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01892" y="115412"/>
            <a:ext cx="674253" cy="674253"/>
          </a:xfrm>
          <a:prstGeom prst="rect">
            <a:avLst/>
          </a:prstGeom>
        </p:spPr>
      </p:pic>
      <p:cxnSp>
        <p:nvCxnSpPr>
          <p:cNvPr id="7" name="直接连接符 19"/>
          <p:cNvCxnSpPr>
            <a:cxnSpLocks/>
          </p:cNvCxnSpPr>
          <p:nvPr/>
        </p:nvCxnSpPr>
        <p:spPr bwMode="auto">
          <a:xfrm flipH="1">
            <a:off x="440027" y="-25400"/>
            <a:ext cx="1587" cy="841375"/>
          </a:xfrm>
          <a:prstGeom prst="line">
            <a:avLst/>
          </a:prstGeom>
          <a:noFill/>
          <a:ln w="28575" algn="ctr">
            <a:solidFill>
              <a:schemeClr val="bg2"/>
            </a:solidFill>
            <a:round/>
            <a:headEnd/>
            <a:tailEnd/>
          </a:ln>
          <a:extLst>
            <a:ext uri="{909E8E84-426E-40DD-AFC4-6F175D3DCCD1}">
              <a14:hiddenFill xmlns:a14="http://schemas.microsoft.com/office/drawing/2010/main">
                <a:noFill/>
              </a14:hiddenFill>
            </a:ext>
          </a:extLst>
        </p:spPr>
      </p:cxnSp>
      <p:cxnSp>
        <p:nvCxnSpPr>
          <p:cNvPr id="8" name="直接连接符 20"/>
          <p:cNvCxnSpPr>
            <a:cxnSpLocks/>
          </p:cNvCxnSpPr>
          <p:nvPr/>
        </p:nvCxnSpPr>
        <p:spPr bwMode="auto">
          <a:xfrm flipH="1">
            <a:off x="511175" y="-26988"/>
            <a:ext cx="1588" cy="554038"/>
          </a:xfrm>
          <a:prstGeom prst="line">
            <a:avLst/>
          </a:prstGeom>
          <a:noFill/>
          <a:ln w="28575" algn="ctr">
            <a:solidFill>
              <a:schemeClr val="bg2"/>
            </a:solidFill>
            <a:round/>
            <a:headEnd/>
            <a:tailEnd/>
          </a:ln>
          <a:extLst>
            <a:ext uri="{909E8E84-426E-40DD-AFC4-6F175D3DCCD1}">
              <a14:hiddenFill xmlns:a14="http://schemas.microsoft.com/office/drawing/2010/main">
                <a:noFill/>
              </a14:hiddenFill>
            </a:ext>
          </a:extLst>
        </p:spPr>
      </p:cxnSp>
      <p:cxnSp>
        <p:nvCxnSpPr>
          <p:cNvPr id="9" name="直接连接符 30"/>
          <p:cNvCxnSpPr>
            <a:cxnSpLocks/>
          </p:cNvCxnSpPr>
          <p:nvPr/>
        </p:nvCxnSpPr>
        <p:spPr bwMode="auto">
          <a:xfrm>
            <a:off x="585499" y="-26988"/>
            <a:ext cx="0" cy="298451"/>
          </a:xfrm>
          <a:prstGeom prst="line">
            <a:avLst/>
          </a:prstGeom>
          <a:noFill/>
          <a:ln w="28575" algn="ctr">
            <a:solidFill>
              <a:schemeClr val="bg2"/>
            </a:solidFill>
            <a:round/>
            <a:headEnd/>
            <a:tailEnd/>
          </a:ln>
          <a:extLst>
            <a:ext uri="{909E8E84-426E-40DD-AFC4-6F175D3DCCD1}">
              <a14:hiddenFill xmlns:a14="http://schemas.microsoft.com/office/drawing/2010/main">
                <a:noFill/>
              </a14:hiddenFill>
            </a:ext>
          </a:extLst>
        </p:spPr>
      </p:cxnSp>
      <p:sp>
        <p:nvSpPr>
          <p:cNvPr id="10" name="文本框 9"/>
          <p:cNvSpPr txBox="1"/>
          <p:nvPr/>
        </p:nvSpPr>
        <p:spPr>
          <a:xfrm>
            <a:off x="881641" y="72121"/>
            <a:ext cx="2773680" cy="646331"/>
          </a:xfrm>
          <a:prstGeom prst="rect">
            <a:avLst/>
          </a:prstGeom>
          <a:noFill/>
        </p:spPr>
        <p:txBody>
          <a:bodyPr wrap="square" rtlCol="0">
            <a:spAutoFit/>
          </a:bodyPr>
          <a:lstStyle/>
          <a:p>
            <a:r>
              <a:rPr lang="zh-CN" altLang="en-US" sz="3600" dirty="0" smtClean="0">
                <a:solidFill>
                  <a:schemeClr val="bg1"/>
                </a:solidFill>
                <a:latin typeface="黑体" panose="02010609060101010101" pitchFamily="49" charset="-122"/>
                <a:ea typeface="黑体" panose="02010609060101010101" pitchFamily="49" charset="-122"/>
              </a:rPr>
              <a:t>技术路线</a:t>
            </a:r>
            <a:endParaRPr lang="zh-CN" altLang="en-US" sz="3200" dirty="0">
              <a:solidFill>
                <a:schemeClr val="bg1"/>
              </a:solidFill>
              <a:latin typeface="黑体" panose="02010609060101010101" pitchFamily="49" charset="-122"/>
              <a:ea typeface="黑体" panose="02010609060101010101" pitchFamily="49" charset="-122"/>
            </a:endParaRPr>
          </a:p>
        </p:txBody>
      </p:sp>
      <p:sp>
        <p:nvSpPr>
          <p:cNvPr id="4" name="文本框 3"/>
          <p:cNvSpPr txBox="1"/>
          <p:nvPr/>
        </p:nvSpPr>
        <p:spPr>
          <a:xfrm>
            <a:off x="762000" y="1220630"/>
            <a:ext cx="2336800" cy="461665"/>
          </a:xfrm>
          <a:prstGeom prst="rect">
            <a:avLst/>
          </a:prstGeom>
          <a:noFill/>
        </p:spPr>
        <p:txBody>
          <a:bodyPr wrap="square" rtlCol="0">
            <a:spAutoFit/>
          </a:bodyPr>
          <a:lstStyle/>
          <a:p>
            <a:pPr marL="285750" indent="-285750">
              <a:buFont typeface="Wingdings" panose="05000000000000000000" pitchFamily="2" charset="2"/>
              <a:buChar char="n"/>
            </a:pPr>
            <a:r>
              <a:rPr lang="zh-CN" altLang="en-US" sz="2400" dirty="0">
                <a:latin typeface="黑体" panose="02010609060101010101" pitchFamily="49" charset="-122"/>
                <a:ea typeface="黑体" panose="02010609060101010101" pitchFamily="49" charset="-122"/>
              </a:rPr>
              <a:t>上下文</a:t>
            </a:r>
            <a:r>
              <a:rPr lang="zh-CN" altLang="en-US" sz="2400" dirty="0" smtClean="0">
                <a:latin typeface="黑体" panose="02010609060101010101" pitchFamily="49" charset="-122"/>
                <a:ea typeface="黑体" panose="02010609060101010101" pitchFamily="49" charset="-122"/>
              </a:rPr>
              <a:t>设置</a:t>
            </a:r>
            <a:endParaRPr lang="en-US" altLang="zh-CN" sz="2400" dirty="0" smtClean="0">
              <a:latin typeface="黑体" panose="02010609060101010101" pitchFamily="49" charset="-122"/>
              <a:ea typeface="黑体" panose="02010609060101010101" pitchFamily="49" charset="-122"/>
            </a:endParaRPr>
          </a:p>
        </p:txBody>
      </p:sp>
      <p:pic>
        <p:nvPicPr>
          <p:cNvPr id="11" name="图片 10"/>
          <p:cNvPicPr>
            <a:picLocks noChangeAspect="1"/>
          </p:cNvPicPr>
          <p:nvPr/>
        </p:nvPicPr>
        <p:blipFill>
          <a:blip r:embed="rId4"/>
          <a:stretch>
            <a:fillRect/>
          </a:stretch>
        </p:blipFill>
        <p:spPr>
          <a:xfrm>
            <a:off x="3271232" y="2935185"/>
            <a:ext cx="2966107" cy="419210"/>
          </a:xfrm>
          <a:prstGeom prst="rect">
            <a:avLst/>
          </a:prstGeom>
        </p:spPr>
      </p:pic>
      <mc:AlternateContent xmlns:mc="http://schemas.openxmlformats.org/markup-compatibility/2006" xmlns:a14="http://schemas.microsoft.com/office/drawing/2010/main">
        <mc:Choice Requires="a14">
          <p:sp>
            <p:nvSpPr>
              <p:cNvPr id="12" name="文本框 11"/>
              <p:cNvSpPr txBox="1"/>
              <p:nvPr/>
            </p:nvSpPr>
            <p:spPr>
              <a:xfrm>
                <a:off x="997768" y="1730889"/>
                <a:ext cx="7675593" cy="1500283"/>
              </a:xfrm>
              <a:prstGeom prst="rect">
                <a:avLst/>
              </a:prstGeom>
              <a:noFill/>
            </p:spPr>
            <p:txBody>
              <a:bodyPr wrap="square" rtlCol="0">
                <a:spAutoFit/>
              </a:bodyPr>
              <a:lstStyle/>
              <a:p>
                <a:pPr algn="just"/>
                <a:r>
                  <a:rPr lang="zh-CN" altLang="en-US" dirty="0" smtClean="0">
                    <a:latin typeface="黑体" panose="02010609060101010101" pitchFamily="49" charset="-122"/>
                    <a:ea typeface="黑体" panose="02010609060101010101" pitchFamily="49" charset="-122"/>
                  </a:rPr>
                  <a:t>由于每一辆车往往</a:t>
                </a:r>
                <a:r>
                  <a:rPr lang="zh-CN" altLang="en-US" dirty="0">
                    <a:latin typeface="黑体" panose="02010609060101010101" pitchFamily="49" charset="-122"/>
                    <a:ea typeface="黑体" panose="02010609060101010101" pitchFamily="49" charset="-122"/>
                  </a:rPr>
                  <a:t>只</a:t>
                </a:r>
                <a:r>
                  <a:rPr lang="zh-CN" altLang="en-US" dirty="0" smtClean="0">
                    <a:latin typeface="黑体" panose="02010609060101010101" pitchFamily="49" charset="-122"/>
                    <a:ea typeface="黑体" panose="02010609060101010101" pitchFamily="49" charset="-122"/>
                  </a:rPr>
                  <a:t>关注</a:t>
                </a:r>
                <a:r>
                  <a:rPr lang="zh-CN" altLang="en-US" dirty="0">
                    <a:latin typeface="黑体" panose="02010609060101010101" pitchFamily="49" charset="-122"/>
                    <a:ea typeface="黑体" panose="02010609060101010101" pitchFamily="49" charset="-122"/>
                  </a:rPr>
                  <a:t>它</a:t>
                </a:r>
                <a:r>
                  <a:rPr lang="zh-CN" altLang="en-US" dirty="0" smtClean="0">
                    <a:latin typeface="黑体" panose="02010609060101010101" pitchFamily="49" charset="-122"/>
                    <a:ea typeface="黑体" panose="02010609060101010101" pitchFamily="49" charset="-122"/>
                  </a:rPr>
                  <a:t>周围</a:t>
                </a:r>
                <a:r>
                  <a:rPr lang="zh-CN" altLang="en-US" dirty="0">
                    <a:latin typeface="黑体" panose="02010609060101010101" pitchFamily="49" charset="-122"/>
                    <a:ea typeface="黑体" panose="02010609060101010101" pitchFamily="49" charset="-122"/>
                  </a:rPr>
                  <a:t>区域的情况，</a:t>
                </a:r>
                <a:r>
                  <a:rPr lang="zh-CN" altLang="en-US" dirty="0" smtClean="0">
                    <a:latin typeface="黑体" panose="02010609060101010101" pitchFamily="49" charset="-122"/>
                    <a:ea typeface="黑体" panose="02010609060101010101" pitchFamily="49" charset="-122"/>
                  </a:rPr>
                  <a:t>所以本文引入了子区域</a:t>
                </a:r>
                <a14:m>
                  <m:oMath xmlns:m="http://schemas.openxmlformats.org/officeDocument/2006/math">
                    <m:sSub>
                      <m:sSubPr>
                        <m:ctrlPr>
                          <a:rPr lang="en-US" altLang="zh-CN" i="1" smtClean="0">
                            <a:latin typeface="Cambria Math" panose="02040503050406030204" pitchFamily="18" charset="0"/>
                            <a:ea typeface="黑体" panose="02010609060101010101" pitchFamily="49" charset="-122"/>
                          </a:rPr>
                        </m:ctrlPr>
                      </m:sSubPr>
                      <m:e>
                        <m:r>
                          <a:rPr lang="en-US" altLang="zh-CN" b="1" i="1" smtClean="0">
                            <a:latin typeface="Cambria Math" panose="02040503050406030204" pitchFamily="18" charset="0"/>
                            <a:ea typeface="黑体" panose="02010609060101010101" pitchFamily="49" charset="-122"/>
                          </a:rPr>
                          <m:t>𝑺</m:t>
                        </m:r>
                      </m:e>
                      <m:sub>
                        <m:r>
                          <a:rPr lang="en-US" altLang="zh-CN" b="0" i="1" smtClean="0">
                            <a:latin typeface="Cambria Math" panose="02040503050406030204" pitchFamily="18" charset="0"/>
                            <a:ea typeface="黑体" panose="02010609060101010101" pitchFamily="49" charset="-122"/>
                          </a:rPr>
                          <m:t>𝑚</m:t>
                        </m:r>
                      </m:sub>
                    </m:sSub>
                    <m:r>
                      <a:rPr lang="zh-CN" altLang="en-US" i="1">
                        <a:latin typeface="Cambria Math" panose="02040503050406030204" pitchFamily="18" charset="0"/>
                        <a:ea typeface="黑体" panose="02010609060101010101" pitchFamily="49" charset="-122"/>
                      </a:rPr>
                      <m:t>的</m:t>
                    </m:r>
                    <m:r>
                      <a:rPr lang="zh-CN" altLang="en-US" i="1" smtClean="0">
                        <a:latin typeface="Cambria Math" panose="02040503050406030204" pitchFamily="18" charset="0"/>
                        <a:ea typeface="黑体" panose="02010609060101010101" pitchFamily="49" charset="-122"/>
                      </a:rPr>
                      <m:t>概念</m:t>
                    </m:r>
                    <m:r>
                      <a:rPr lang="en-US" altLang="zh-CN" b="0" i="0" smtClean="0">
                        <a:latin typeface="Cambria Math" panose="02040503050406030204" pitchFamily="18" charset="0"/>
                        <a:ea typeface="黑体" panose="02010609060101010101" pitchFamily="49" charset="-122"/>
                      </a:rPr>
                      <m:t>, </m:t>
                    </m:r>
                    <m:r>
                      <a:rPr lang="zh-CN" altLang="en-US" i="1">
                        <a:latin typeface="Cambria Math" panose="02040503050406030204" pitchFamily="18" charset="0"/>
                        <a:ea typeface="黑体" panose="02010609060101010101" pitchFamily="49" charset="-122"/>
                      </a:rPr>
                      <m:t>即</m:t>
                    </m:r>
                  </m:oMath>
                </a14:m>
                <a:r>
                  <a:rPr lang="zh-CN" altLang="en-US" dirty="0" smtClean="0">
                    <a:latin typeface="黑体" panose="02010609060101010101" pitchFamily="49" charset="-122"/>
                    <a:ea typeface="黑体" panose="02010609060101010101" pitchFamily="49" charset="-122"/>
                  </a:rPr>
                  <a:t>以</a:t>
                </a:r>
                <a:r>
                  <a:rPr lang="zh-CN" altLang="en-US" dirty="0">
                    <a:latin typeface="黑体" panose="02010609060101010101" pitchFamily="49" charset="-122"/>
                    <a:ea typeface="黑体" panose="02010609060101010101" pitchFamily="49" charset="-122"/>
                  </a:rPr>
                  <a:t>该车为中心的一片区域</a:t>
                </a:r>
                <a:r>
                  <a:rPr lang="zh-CN" altLang="en-US" dirty="0" smtClean="0">
                    <a:latin typeface="黑体" panose="02010609060101010101" pitchFamily="49" charset="-122"/>
                    <a:ea typeface="黑体" panose="02010609060101010101" pitchFamily="49" charset="-122"/>
                  </a:rPr>
                  <a:t>。在</a:t>
                </a:r>
                <a:r>
                  <a:rPr lang="zh-CN" altLang="en-US" dirty="0">
                    <a:latin typeface="黑体" panose="02010609060101010101" pitchFamily="49" charset="-122"/>
                    <a:ea typeface="黑体" panose="02010609060101010101" pitchFamily="49" charset="-122"/>
                  </a:rPr>
                  <a:t>学习</a:t>
                </a:r>
                <a:r>
                  <a:rPr lang="zh-CN" altLang="en-US" dirty="0" smtClean="0">
                    <a:latin typeface="黑体" panose="02010609060101010101" pitchFamily="49" charset="-122"/>
                    <a:ea typeface="黑体" panose="02010609060101010101" pitchFamily="49" charset="-122"/>
                  </a:rPr>
                  <a:t>歩</a:t>
                </a:r>
                <a14:m>
                  <m:oMath xmlns:m="http://schemas.openxmlformats.org/officeDocument/2006/math">
                    <m:r>
                      <a:rPr lang="en-US" altLang="zh-CN" i="1" dirty="0">
                        <a:latin typeface="Cambria Math" panose="02040503050406030204" pitchFamily="18" charset="0"/>
                        <a:ea typeface="黑体" panose="02010609060101010101" pitchFamily="49" charset="-122"/>
                        <a:cs typeface="Arial" panose="020B0604020202020204" pitchFamily="34" charset="0"/>
                      </a:rPr>
                      <m:t>𝑘</m:t>
                    </m:r>
                  </m:oMath>
                </a14:m>
                <a:r>
                  <a:rPr lang="zh-CN" altLang="en-US" dirty="0">
                    <a:latin typeface="黑体" panose="02010609060101010101" pitchFamily="49" charset="-122"/>
                    <a:ea typeface="黑体" panose="02010609060101010101" pitchFamily="49" charset="-122"/>
                  </a:rPr>
                  <a:t>中</a:t>
                </a:r>
                <a:r>
                  <a:rPr lang="zh-CN" altLang="en-US" dirty="0" smtClean="0">
                    <a:latin typeface="黑体" panose="02010609060101010101" pitchFamily="49" charset="-122"/>
                    <a:ea typeface="黑体" panose="02010609060101010101" pitchFamily="49" charset="-122"/>
                  </a:rPr>
                  <a:t>，会在全局状态</a:t>
                </a:r>
                <a14:m>
                  <m:oMath xmlns:m="http://schemas.openxmlformats.org/officeDocument/2006/math">
                    <m:sSup>
                      <m:sSupPr>
                        <m:ctrlPr>
                          <a:rPr lang="en-US" altLang="zh-CN" i="1" smtClean="0">
                            <a:latin typeface="Cambria Math" panose="02040503050406030204" pitchFamily="18" charset="0"/>
                            <a:ea typeface="黑体" panose="02010609060101010101" pitchFamily="49" charset="-122"/>
                          </a:rPr>
                        </m:ctrlPr>
                      </m:sSupPr>
                      <m:e>
                        <m:r>
                          <m:rPr>
                            <m:sty m:val="p"/>
                          </m:rPr>
                          <a:rPr lang="en-US" altLang="zh-CN" i="1">
                            <a:latin typeface="Cambria Math" panose="02040503050406030204" pitchFamily="18" charset="0"/>
                            <a:ea typeface="黑体" panose="02010609060101010101" pitchFamily="49" charset="-122"/>
                          </a:rPr>
                          <m:t>S</m:t>
                        </m:r>
                      </m:e>
                      <m:sup>
                        <m:r>
                          <a:rPr lang="en-US" altLang="zh-CN" b="0" i="1" smtClean="0">
                            <a:latin typeface="Cambria Math" panose="02040503050406030204" pitchFamily="18" charset="0"/>
                            <a:ea typeface="黑体" panose="02010609060101010101" pitchFamily="49" charset="-122"/>
                          </a:rPr>
                          <m:t>(</m:t>
                        </m:r>
                        <m:r>
                          <a:rPr lang="en-US" altLang="zh-CN" b="0" i="1" smtClean="0">
                            <a:latin typeface="Cambria Math" panose="02040503050406030204" pitchFamily="18" charset="0"/>
                            <a:ea typeface="黑体" panose="02010609060101010101" pitchFamily="49" charset="-122"/>
                          </a:rPr>
                          <m:t>𝑘</m:t>
                        </m:r>
                        <m:r>
                          <a:rPr lang="en-US" altLang="zh-CN" b="0" i="1" smtClean="0">
                            <a:latin typeface="Cambria Math" panose="02040503050406030204" pitchFamily="18" charset="0"/>
                            <a:ea typeface="黑体" panose="02010609060101010101" pitchFamily="49" charset="-122"/>
                          </a:rPr>
                          <m:t>)</m:t>
                        </m:r>
                      </m:sup>
                    </m:sSup>
                    <m:r>
                      <a:rPr lang="zh-CN" altLang="en-US" i="1">
                        <a:latin typeface="Cambria Math" panose="02040503050406030204" pitchFamily="18" charset="0"/>
                        <a:ea typeface="黑体" panose="02010609060101010101" pitchFamily="49" charset="-122"/>
                      </a:rPr>
                      <m:t>中</m:t>
                    </m:r>
                  </m:oMath>
                </a14:m>
                <a:r>
                  <a:rPr lang="zh-CN" altLang="en-US" dirty="0" smtClean="0">
                    <a:latin typeface="黑体" panose="02010609060101010101" pitchFamily="49" charset="-122"/>
                    <a:ea typeface="黑体" panose="02010609060101010101" pitchFamily="49" charset="-122"/>
                  </a:rPr>
                  <a:t>找到</a:t>
                </a:r>
                <a14:m>
                  <m:oMath xmlns:m="http://schemas.openxmlformats.org/officeDocument/2006/math">
                    <m:sSup>
                      <m:sSupPr>
                        <m:ctrlPr>
                          <a:rPr lang="en-US" altLang="zh-CN" i="1" dirty="0" smtClean="0">
                            <a:latin typeface="Cambria Math" panose="02040503050406030204" pitchFamily="18" charset="0"/>
                            <a:ea typeface="黑体" panose="02010609060101010101" pitchFamily="49" charset="-122"/>
                          </a:rPr>
                        </m:ctrlPr>
                      </m:sSupPr>
                      <m:e>
                        <m:r>
                          <a:rPr lang="en-US" altLang="zh-CN" i="1" dirty="0" smtClean="0">
                            <a:latin typeface="Cambria Math" panose="02040503050406030204" pitchFamily="18" charset="0"/>
                            <a:ea typeface="黑体" panose="02010609060101010101" pitchFamily="49" charset="-122"/>
                          </a:rPr>
                          <m:t>𝑀</m:t>
                        </m:r>
                      </m:e>
                      <m:sup>
                        <m:r>
                          <a:rPr lang="en-US" altLang="zh-CN" b="0" i="1" dirty="0" smtClean="0">
                            <a:latin typeface="Cambria Math" panose="02040503050406030204" pitchFamily="18" charset="0"/>
                            <a:ea typeface="黑体" panose="02010609060101010101" pitchFamily="49" charset="-122"/>
                          </a:rPr>
                          <m:t>(</m:t>
                        </m:r>
                        <m:r>
                          <a:rPr lang="en-US" altLang="zh-CN" b="0" i="1" dirty="0" smtClean="0">
                            <a:latin typeface="Cambria Math" panose="02040503050406030204" pitchFamily="18" charset="0"/>
                            <a:ea typeface="黑体" panose="02010609060101010101" pitchFamily="49" charset="-122"/>
                          </a:rPr>
                          <m:t>𝑘</m:t>
                        </m:r>
                        <m:r>
                          <a:rPr lang="en-US" altLang="zh-CN" b="0" i="1" dirty="0" smtClean="0">
                            <a:latin typeface="Cambria Math" panose="02040503050406030204" pitchFamily="18" charset="0"/>
                            <a:ea typeface="黑体" panose="02010609060101010101" pitchFamily="49" charset="-122"/>
                          </a:rPr>
                          <m:t>)</m:t>
                        </m:r>
                      </m:sup>
                    </m:sSup>
                  </m:oMath>
                </a14:m>
                <a:r>
                  <a:rPr lang="zh-CN" altLang="en-US" dirty="0" smtClean="0">
                    <a:latin typeface="黑体" panose="02010609060101010101" pitchFamily="49" charset="-122"/>
                    <a:ea typeface="黑体" panose="02010609060101010101" pitchFamily="49" charset="-122"/>
                  </a:rPr>
                  <a:t>个闲置车辆的上下文状态（车辆所在区域加上它周围区域的状态），每一辆车</a:t>
                </a:r>
                <a14:m>
                  <m:oMath xmlns:m="http://schemas.openxmlformats.org/officeDocument/2006/math">
                    <m:r>
                      <a:rPr lang="en-US" altLang="zh-CN" i="1" dirty="0" smtClean="0">
                        <a:latin typeface="Cambria Math" panose="02040503050406030204" pitchFamily="18" charset="0"/>
                        <a:ea typeface="黑体" panose="02010609060101010101" pitchFamily="49" charset="-122"/>
                      </a:rPr>
                      <m:t>𝑚</m:t>
                    </m:r>
                  </m:oMath>
                </a14:m>
                <a:r>
                  <a:rPr lang="zh-CN" altLang="en-US" dirty="0" smtClean="0">
                    <a:latin typeface="黑体" panose="02010609060101010101" pitchFamily="49" charset="-122"/>
                    <a:ea typeface="黑体" panose="02010609060101010101" pitchFamily="49" charset="-122"/>
                  </a:rPr>
                  <a:t>的状态表示为</a:t>
                </a:r>
                <a:r>
                  <a:rPr lang="en-US" altLang="zh-CN" dirty="0" smtClean="0">
                    <a:latin typeface="黑体" panose="02010609060101010101" pitchFamily="49" charset="-122"/>
                    <a:ea typeface="黑体" panose="02010609060101010101" pitchFamily="49" charset="-122"/>
                  </a:rPr>
                  <a:t>:</a:t>
                </a:r>
                <a:endParaRPr lang="zh-CN" altLang="en-US" dirty="0">
                  <a:latin typeface="黑体" panose="02010609060101010101" pitchFamily="49" charset="-122"/>
                  <a:ea typeface="黑体" panose="02010609060101010101" pitchFamily="49" charset="-122"/>
                </a:endParaRPr>
              </a:p>
              <a:p>
                <a:endParaRPr lang="zh-CN" altLang="en-US" dirty="0">
                  <a:latin typeface="黑体" panose="02010609060101010101" pitchFamily="49" charset="-122"/>
                  <a:ea typeface="黑体" panose="02010609060101010101" pitchFamily="49" charset="-122"/>
                </a:endParaRPr>
              </a:p>
            </p:txBody>
          </p:sp>
        </mc:Choice>
        <mc:Fallback xmlns="">
          <p:sp>
            <p:nvSpPr>
              <p:cNvPr id="12" name="文本框 11"/>
              <p:cNvSpPr txBox="1">
                <a:spLocks noRot="1" noChangeAspect="1" noMove="1" noResize="1" noEditPoints="1" noAdjustHandles="1" noChangeArrowheads="1" noChangeShapeType="1" noTextEdit="1"/>
              </p:cNvSpPr>
              <p:nvPr/>
            </p:nvSpPr>
            <p:spPr>
              <a:xfrm>
                <a:off x="997768" y="1730889"/>
                <a:ext cx="7675593" cy="1500283"/>
              </a:xfrm>
              <a:prstGeom prst="rect">
                <a:avLst/>
              </a:prstGeom>
              <a:blipFill>
                <a:blip r:embed="rId5"/>
                <a:stretch>
                  <a:fillRect l="-715" t="-3252" r="-357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p:cNvSpPr txBox="1"/>
              <p:nvPr/>
            </p:nvSpPr>
            <p:spPr>
              <a:xfrm>
                <a:off x="997768" y="3687379"/>
                <a:ext cx="7370618" cy="1056251"/>
              </a:xfrm>
              <a:prstGeom prst="rect">
                <a:avLst/>
              </a:prstGeom>
              <a:noFill/>
            </p:spPr>
            <p:txBody>
              <a:bodyPr wrap="square" rtlCol="0">
                <a:spAutoFit/>
              </a:bodyPr>
              <a:lstStyle/>
              <a:p>
                <a:pPr marL="285750" indent="-285750">
                  <a:buFont typeface="Wingdings" panose="05000000000000000000" pitchFamily="2" charset="2"/>
                  <a:buChar char="Ø"/>
                </a:pPr>
                <a:r>
                  <a:rPr lang="zh-CN" altLang="en-US" dirty="0" smtClean="0">
                    <a:latin typeface="黑体" panose="02010609060101010101" pitchFamily="49" charset="-122"/>
                    <a:ea typeface="黑体" panose="02010609060101010101" pitchFamily="49" charset="-122"/>
                  </a:rPr>
                  <a:t>在</a:t>
                </a:r>
                <a:r>
                  <a:rPr lang="zh-CN" altLang="en-US" dirty="0">
                    <a:latin typeface="黑体" panose="02010609060101010101" pitchFamily="49" charset="-122"/>
                    <a:ea typeface="黑体" panose="02010609060101010101" pitchFamily="49" charset="-122"/>
                  </a:rPr>
                  <a:t>学习</a:t>
                </a:r>
                <a:r>
                  <a:rPr lang="zh-CN" altLang="en-US" dirty="0" smtClean="0">
                    <a:latin typeface="黑体" panose="02010609060101010101" pitchFamily="49" charset="-122"/>
                    <a:ea typeface="黑体" panose="02010609060101010101" pitchFamily="49" charset="-122"/>
                  </a:rPr>
                  <a:t>歩</a:t>
                </a:r>
                <a14:m>
                  <m:oMath xmlns:m="http://schemas.openxmlformats.org/officeDocument/2006/math">
                    <m:r>
                      <a:rPr lang="en-US" altLang="zh-CN" i="1" dirty="0" smtClean="0">
                        <a:latin typeface="Cambria Math" panose="02040503050406030204" pitchFamily="18" charset="0"/>
                        <a:ea typeface="黑体" panose="02010609060101010101" pitchFamily="49" charset="-122"/>
                      </a:rPr>
                      <m:t>𝑘</m:t>
                    </m:r>
                  </m:oMath>
                </a14:m>
                <a:r>
                  <a:rPr lang="zh-CN" altLang="en-US" dirty="0" smtClean="0">
                    <a:latin typeface="黑体" panose="02010609060101010101" pitchFamily="49" charset="-122"/>
                    <a:ea typeface="黑体" panose="02010609060101010101" pitchFamily="49" charset="-122"/>
                  </a:rPr>
                  <a:t>的状态</a:t>
                </a:r>
                <a14:m>
                  <m:oMath xmlns:m="http://schemas.openxmlformats.org/officeDocument/2006/math">
                    <m:sSubSup>
                      <m:sSubSupPr>
                        <m:ctrlPr>
                          <a:rPr lang="en-US" altLang="zh-CN" i="1" smtClean="0">
                            <a:latin typeface="Cambria Math" panose="02040503050406030204" pitchFamily="18" charset="0"/>
                          </a:rPr>
                        </m:ctrlPr>
                      </m:sSubSupPr>
                      <m:e>
                        <m:r>
                          <a:rPr lang="en-US" altLang="zh-CN" i="1">
                            <a:latin typeface="Cambria Math" panose="02040503050406030204" pitchFamily="18" charset="0"/>
                          </a:rPr>
                          <m:t>𝑆</m:t>
                        </m:r>
                      </m:e>
                      <m:sub>
                        <m:r>
                          <a:rPr lang="en-US" altLang="zh-CN" i="1">
                            <a:latin typeface="Cambria Math" panose="02040503050406030204" pitchFamily="18" charset="0"/>
                          </a:rPr>
                          <m:t>𝑚</m:t>
                        </m:r>
                      </m:sub>
                      <m:sup>
                        <m:r>
                          <a:rPr lang="en-US" altLang="zh-CN" b="0" i="1" smtClean="0">
                            <a:latin typeface="Cambria Math" panose="02040503050406030204" pitchFamily="18" charset="0"/>
                          </a:rPr>
                          <m:t>(</m:t>
                        </m:r>
                        <m:r>
                          <a:rPr lang="en-US" altLang="zh-CN" b="0" i="1" smtClean="0">
                            <a:latin typeface="Cambria Math" panose="02040503050406030204" pitchFamily="18" charset="0"/>
                          </a:rPr>
                          <m:t>𝑘</m:t>
                        </m:r>
                        <m:r>
                          <a:rPr lang="en-US" altLang="zh-CN" b="0" i="1" smtClean="0">
                            <a:latin typeface="Cambria Math" panose="02040503050406030204" pitchFamily="18" charset="0"/>
                          </a:rPr>
                          <m:t>)</m:t>
                        </m:r>
                      </m:sup>
                    </m:sSubSup>
                    <m:r>
                      <a:rPr lang="en-US" altLang="zh-CN" b="0" i="1" smtClean="0">
                        <a:latin typeface="Cambria Math" panose="02040503050406030204" pitchFamily="18" charset="0"/>
                      </a:rPr>
                      <m:t>,</m:t>
                    </m:r>
                  </m:oMath>
                </a14:m>
                <a:r>
                  <a:rPr lang="zh-CN" altLang="en-US" dirty="0" smtClean="0">
                    <a:latin typeface="黑体" panose="02010609060101010101" pitchFamily="49" charset="-122"/>
                    <a:ea typeface="黑体" panose="02010609060101010101" pitchFamily="49" charset="-122"/>
                  </a:rPr>
                  <a:t>车辆</a:t>
                </a:r>
                <a14:m>
                  <m:oMath xmlns:m="http://schemas.openxmlformats.org/officeDocument/2006/math">
                    <m:sSub>
                      <m:sSubPr>
                        <m:ctrlPr>
                          <a:rPr lang="en-US" altLang="zh-CN" i="1" dirty="0" smtClean="0">
                            <a:latin typeface="Cambria Math" panose="02040503050406030204" pitchFamily="18" charset="0"/>
                            <a:ea typeface="黑体" panose="02010609060101010101" pitchFamily="49" charset="-122"/>
                          </a:rPr>
                        </m:ctrlPr>
                      </m:sSubPr>
                      <m:e>
                        <m:r>
                          <a:rPr lang="en-US" altLang="zh-CN" i="1" dirty="0">
                            <a:latin typeface="Cambria Math" panose="02040503050406030204" pitchFamily="18" charset="0"/>
                            <a:ea typeface="黑体" panose="02010609060101010101" pitchFamily="49" charset="-122"/>
                          </a:rPr>
                          <m:t>𝑣</m:t>
                        </m:r>
                      </m:e>
                      <m:sub>
                        <m:r>
                          <a:rPr lang="en-US" altLang="zh-CN" i="1" dirty="0">
                            <a:latin typeface="Cambria Math" panose="02040503050406030204" pitchFamily="18" charset="0"/>
                            <a:ea typeface="黑体" panose="02010609060101010101" pitchFamily="49" charset="-122"/>
                          </a:rPr>
                          <m:t>𝑚</m:t>
                        </m:r>
                      </m:sub>
                    </m:sSub>
                  </m:oMath>
                </a14:m>
                <a:r>
                  <a:rPr lang="zh-CN" altLang="en-US" dirty="0" smtClean="0">
                    <a:latin typeface="黑体" panose="02010609060101010101" pitchFamily="49" charset="-122"/>
                    <a:ea typeface="黑体" panose="02010609060101010101" pitchFamily="49" charset="-122"/>
                  </a:rPr>
                  <a:t>移动到它的邻居区域</a:t>
                </a:r>
                <a14:m>
                  <m:oMath xmlns:m="http://schemas.openxmlformats.org/officeDocument/2006/math">
                    <m:sSubSup>
                      <m:sSubSupPr>
                        <m:ctrlPr>
                          <a:rPr lang="en-US" altLang="zh-CN" i="1">
                            <a:latin typeface="Cambria Math" panose="02040503050406030204" pitchFamily="18" charset="0"/>
                          </a:rPr>
                        </m:ctrlPr>
                      </m:sSubSupPr>
                      <m:e>
                        <m:r>
                          <a:rPr lang="en-US" altLang="zh-CN" i="1" smtClean="0">
                            <a:latin typeface="Cambria Math" panose="02040503050406030204" pitchFamily="18" charset="0"/>
                          </a:rPr>
                          <m:t>𝑑</m:t>
                        </m:r>
                      </m:e>
                      <m:sub>
                        <m:r>
                          <a:rPr lang="en-US" altLang="zh-CN" i="1">
                            <a:latin typeface="Cambria Math" panose="02040503050406030204" pitchFamily="18" charset="0"/>
                          </a:rPr>
                          <m:t>𝑚𝑙</m:t>
                        </m:r>
                      </m:sub>
                      <m:sup>
                        <m:r>
                          <a:rPr lang="en-US" altLang="zh-CN" i="1">
                            <a:latin typeface="Cambria Math" panose="02040503050406030204" pitchFamily="18" charset="0"/>
                          </a:rPr>
                          <m:t>(</m:t>
                        </m:r>
                        <m:r>
                          <a:rPr lang="en-US" altLang="zh-CN" i="1">
                            <a:latin typeface="Cambria Math" panose="02040503050406030204" pitchFamily="18" charset="0"/>
                          </a:rPr>
                          <m:t>𝑘</m:t>
                        </m:r>
                        <m:r>
                          <a:rPr lang="en-US" altLang="zh-CN" i="1">
                            <a:latin typeface="Cambria Math" panose="02040503050406030204" pitchFamily="18" charset="0"/>
                          </a:rPr>
                          <m:t>)</m:t>
                        </m:r>
                      </m:sup>
                    </m:sSubSup>
                  </m:oMath>
                </a14:m>
                <a:r>
                  <a:rPr lang="zh-CN" altLang="en-US" dirty="0" smtClean="0">
                    <a:latin typeface="黑体" panose="02010609060101010101" pitchFamily="49" charset="-122"/>
                    <a:ea typeface="黑体" panose="02010609060101010101" pitchFamily="49" charset="-122"/>
                  </a:rPr>
                  <a:t>，会产生一个新的状态</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𝑆</m:t>
                        </m:r>
                      </m:e>
                      <m:sub>
                        <m:r>
                          <a:rPr lang="en-US" altLang="zh-CN" i="1">
                            <a:latin typeface="Cambria Math" panose="02040503050406030204" pitchFamily="18" charset="0"/>
                          </a:rPr>
                          <m:t>𝑚</m:t>
                        </m:r>
                      </m:sub>
                      <m:sup>
                        <m:r>
                          <a:rPr lang="en-US" altLang="zh-CN" i="1">
                            <a:latin typeface="Cambria Math" panose="02040503050406030204" pitchFamily="18" charset="0"/>
                          </a:rPr>
                          <m:t>(</m:t>
                        </m:r>
                        <m:r>
                          <a:rPr lang="en-US" altLang="zh-CN" i="1">
                            <a:latin typeface="Cambria Math" panose="02040503050406030204" pitchFamily="18" charset="0"/>
                          </a:rPr>
                          <m:t>𝑘</m:t>
                        </m:r>
                        <m:r>
                          <a:rPr lang="en-US" altLang="zh-CN" i="1" smtClean="0">
                            <a:latin typeface="Cambria Math" panose="02040503050406030204" pitchFamily="18" charset="0"/>
                          </a:rPr>
                          <m:t>+</m:t>
                        </m:r>
                        <m:r>
                          <a:rPr lang="en-US" altLang="zh-CN" b="0" i="1" smtClean="0">
                            <a:latin typeface="Cambria Math" panose="02040503050406030204" pitchFamily="18" charset="0"/>
                          </a:rPr>
                          <m:t>1</m:t>
                        </m:r>
                        <m:r>
                          <a:rPr lang="en-US" altLang="zh-CN" i="1">
                            <a:latin typeface="Cambria Math" panose="02040503050406030204" pitchFamily="18" charset="0"/>
                          </a:rPr>
                          <m:t>)</m:t>
                        </m:r>
                      </m:sup>
                    </m:sSubSup>
                  </m:oMath>
                </a14:m>
                <a:r>
                  <a:rPr lang="zh-CN" altLang="en-US" dirty="0" smtClean="0">
                    <a:latin typeface="黑体" panose="02010609060101010101" pitchFamily="49" charset="-122"/>
                    <a:ea typeface="黑体" panose="02010609060101010101" pitchFamily="49" charset="-122"/>
                  </a:rPr>
                  <a:t>，并获得一个即时的奖励</a:t>
                </a:r>
                <a14:m>
                  <m:oMath xmlns:m="http://schemas.openxmlformats.org/officeDocument/2006/math">
                    <m:sSubSup>
                      <m:sSubSupPr>
                        <m:ctrlPr>
                          <a:rPr lang="en-US" altLang="zh-CN" i="1">
                            <a:latin typeface="Cambria Math" panose="02040503050406030204" pitchFamily="18" charset="0"/>
                          </a:rPr>
                        </m:ctrlPr>
                      </m:sSubSupPr>
                      <m:e>
                        <m:r>
                          <a:rPr lang="en-US" altLang="zh-CN" i="1" smtClean="0">
                            <a:latin typeface="Cambria Math" panose="02040503050406030204" pitchFamily="18" charset="0"/>
                          </a:rPr>
                          <m:t>𝑟</m:t>
                        </m:r>
                      </m:e>
                      <m:sub>
                        <m:r>
                          <a:rPr lang="en-US" altLang="zh-CN" i="1">
                            <a:latin typeface="Cambria Math" panose="02040503050406030204" pitchFamily="18" charset="0"/>
                          </a:rPr>
                          <m:t>𝑚</m:t>
                        </m:r>
                      </m:sub>
                      <m:sup>
                        <m:r>
                          <a:rPr lang="en-US" altLang="zh-CN" i="1">
                            <a:latin typeface="Cambria Math" panose="02040503050406030204" pitchFamily="18" charset="0"/>
                          </a:rPr>
                          <m:t>(</m:t>
                        </m:r>
                        <m:r>
                          <a:rPr lang="en-US" altLang="zh-CN" i="1">
                            <a:latin typeface="Cambria Math" panose="02040503050406030204" pitchFamily="18" charset="0"/>
                          </a:rPr>
                          <m:t>𝑘</m:t>
                        </m:r>
                        <m:r>
                          <a:rPr lang="en-US" altLang="zh-CN" i="1">
                            <a:latin typeface="Cambria Math" panose="02040503050406030204" pitchFamily="18" charset="0"/>
                          </a:rPr>
                          <m:t>)</m:t>
                        </m:r>
                      </m:sup>
                    </m:sSubSup>
                    <m:r>
                      <a:rPr lang="zh-CN" altLang="en-US" i="1" smtClean="0">
                        <a:latin typeface="Cambria Math" panose="02040503050406030204" pitchFamily="18" charset="0"/>
                      </a:rPr>
                      <m:t>，</m:t>
                    </m:r>
                    <m:r>
                      <a:rPr lang="en-US" altLang="zh-CN" i="1" dirty="0" smtClean="0">
                        <a:latin typeface="Cambria Math" panose="02040503050406030204" pitchFamily="18" charset="0"/>
                        <a:ea typeface="黑体" panose="02010609060101010101" pitchFamily="49" charset="-122"/>
                      </a:rPr>
                      <m:t>𝑘</m:t>
                    </m:r>
                  </m:oMath>
                </a14:m>
                <a:r>
                  <a:rPr lang="zh-CN" altLang="en-US" dirty="0" smtClean="0">
                    <a:latin typeface="黑体" panose="02010609060101010101" pitchFamily="49" charset="-122"/>
                    <a:ea typeface="黑体" panose="02010609060101010101" pitchFamily="49" charset="-122"/>
                  </a:rPr>
                  <a:t>到</a:t>
                </a:r>
                <a14:m>
                  <m:oMath xmlns:m="http://schemas.openxmlformats.org/officeDocument/2006/math">
                    <m:r>
                      <a:rPr lang="en-US" altLang="zh-CN" i="1" dirty="0" smtClean="0">
                        <a:latin typeface="Cambria Math" panose="02040503050406030204" pitchFamily="18" charset="0"/>
                        <a:ea typeface="黑体" panose="02010609060101010101" pitchFamily="49" charset="-122"/>
                      </a:rPr>
                      <m:t>𝑘</m:t>
                    </m:r>
                    <m:r>
                      <a:rPr lang="en-US" altLang="zh-CN" i="1" dirty="0" smtClean="0">
                        <a:latin typeface="Cambria Math" panose="02040503050406030204" pitchFamily="18" charset="0"/>
                        <a:ea typeface="黑体" panose="02010609060101010101" pitchFamily="49" charset="-122"/>
                      </a:rPr>
                      <m:t>+1</m:t>
                    </m:r>
                  </m:oMath>
                </a14:m>
                <a:r>
                  <a:rPr lang="zh-CN" altLang="en-US" dirty="0" smtClean="0">
                    <a:latin typeface="黑体" panose="02010609060101010101" pitchFamily="49" charset="-122"/>
                    <a:ea typeface="黑体" panose="02010609060101010101" pitchFamily="49" charset="-122"/>
                  </a:rPr>
                  <a:t>的转换过程表示为：</a:t>
                </a:r>
                <a:endParaRPr lang="zh-CN" altLang="en-US" dirty="0">
                  <a:latin typeface="黑体" panose="02010609060101010101" pitchFamily="49" charset="-122"/>
                  <a:ea typeface="黑体" panose="02010609060101010101" pitchFamily="49" charset="-122"/>
                </a:endParaRPr>
              </a:p>
            </p:txBody>
          </p:sp>
        </mc:Choice>
        <mc:Fallback xmlns="">
          <p:sp>
            <p:nvSpPr>
              <p:cNvPr id="13" name="文本框 12"/>
              <p:cNvSpPr txBox="1">
                <a:spLocks noRot="1" noChangeAspect="1" noMove="1" noResize="1" noEditPoints="1" noAdjustHandles="1" noChangeArrowheads="1" noChangeShapeType="1" noTextEdit="1"/>
              </p:cNvSpPr>
              <p:nvPr/>
            </p:nvSpPr>
            <p:spPr>
              <a:xfrm>
                <a:off x="997768" y="3687379"/>
                <a:ext cx="7370618" cy="1056251"/>
              </a:xfrm>
              <a:prstGeom prst="rect">
                <a:avLst/>
              </a:prstGeom>
              <a:blipFill>
                <a:blip r:embed="rId6"/>
                <a:stretch>
                  <a:fillRect l="-579" b="-8092"/>
                </a:stretch>
              </a:blipFill>
            </p:spPr>
            <p:txBody>
              <a:bodyPr/>
              <a:lstStyle/>
              <a:p>
                <a:r>
                  <a:rPr lang="zh-CN" altLang="en-US">
                    <a:noFill/>
                  </a:rPr>
                  <a:t> </a:t>
                </a:r>
              </a:p>
            </p:txBody>
          </p:sp>
        </mc:Fallback>
      </mc:AlternateContent>
      <p:pic>
        <p:nvPicPr>
          <p:cNvPr id="14" name="图片 13"/>
          <p:cNvPicPr>
            <a:picLocks noChangeAspect="1"/>
          </p:cNvPicPr>
          <p:nvPr/>
        </p:nvPicPr>
        <p:blipFill>
          <a:blip r:embed="rId7"/>
          <a:stretch>
            <a:fillRect/>
          </a:stretch>
        </p:blipFill>
        <p:spPr>
          <a:xfrm>
            <a:off x="3098800" y="4608463"/>
            <a:ext cx="3302436" cy="486231"/>
          </a:xfrm>
          <a:prstGeom prst="rect">
            <a:avLst/>
          </a:prstGeom>
        </p:spPr>
      </p:pic>
      <mc:AlternateContent xmlns:mc="http://schemas.openxmlformats.org/markup-compatibility/2006" xmlns:a14="http://schemas.microsoft.com/office/drawing/2010/main">
        <mc:Choice Requires="a14">
          <p:sp>
            <p:nvSpPr>
              <p:cNvPr id="16" name="文本框 15"/>
              <p:cNvSpPr txBox="1"/>
              <p:nvPr/>
            </p:nvSpPr>
            <p:spPr>
              <a:xfrm>
                <a:off x="997768" y="5445760"/>
                <a:ext cx="6246312" cy="392993"/>
              </a:xfrm>
              <a:prstGeom prst="rect">
                <a:avLst/>
              </a:prstGeom>
              <a:noFill/>
            </p:spPr>
            <p:txBody>
              <a:bodyPr wrap="square" rtlCol="0">
                <a:spAutoFit/>
              </a:bodyPr>
              <a:lstStyle/>
              <a:p>
                <a:pPr marL="285750" indent="-285750">
                  <a:buFont typeface="Wingdings" panose="05000000000000000000" pitchFamily="2" charset="2"/>
                  <a:buChar char="Ø"/>
                </a:pPr>
                <a14:m>
                  <m:oMath xmlns:m="http://schemas.openxmlformats.org/officeDocument/2006/math">
                    <m:sSup>
                      <m:sSupPr>
                        <m:ctrlPr>
                          <a:rPr lang="en-US" altLang="zh-CN" i="1" smtClean="0">
                            <a:latin typeface="Cambria Math" panose="02040503050406030204" pitchFamily="18" charset="0"/>
                          </a:rPr>
                        </m:ctrlPr>
                      </m:sSupPr>
                      <m:e>
                        <m:r>
                          <a:rPr lang="en-US" altLang="zh-CN" i="1">
                            <a:latin typeface="Cambria Math" panose="02040503050406030204" pitchFamily="18" charset="0"/>
                          </a:rPr>
                          <m:t>𝐻</m:t>
                        </m:r>
                      </m:e>
                      <m:sup>
                        <m:r>
                          <a:rPr lang="en-US" altLang="zh-CN" b="0" i="1" smtClean="0">
                            <a:latin typeface="Cambria Math" panose="02040503050406030204" pitchFamily="18" charset="0"/>
                          </a:rPr>
                          <m:t>(</m:t>
                        </m:r>
                        <m:r>
                          <a:rPr lang="en-US" altLang="zh-CN" b="0" i="1" smtClean="0">
                            <a:latin typeface="Cambria Math" panose="02040503050406030204" pitchFamily="18" charset="0"/>
                          </a:rPr>
                          <m:t>𝑘</m:t>
                        </m:r>
                        <m:r>
                          <a:rPr lang="en-US" altLang="zh-CN" b="0" i="1" smtClean="0">
                            <a:latin typeface="Cambria Math" panose="02040503050406030204" pitchFamily="18" charset="0"/>
                          </a:rPr>
                          <m:t>)</m:t>
                        </m:r>
                      </m:sup>
                    </m:sSup>
                    <m:r>
                      <a:rPr lang="zh-CN" altLang="en-US" i="1">
                        <a:latin typeface="Cambria Math" panose="02040503050406030204" pitchFamily="18" charset="0"/>
                      </a:rPr>
                      <m:t>会</m:t>
                    </m:r>
                  </m:oMath>
                </a14:m>
                <a:r>
                  <a:rPr lang="zh-CN" altLang="en-US" dirty="0" smtClean="0">
                    <a:latin typeface="黑体" panose="02010609060101010101" pitchFamily="49" charset="-122"/>
                    <a:ea typeface="黑体" panose="02010609060101010101" pitchFamily="49" charset="-122"/>
                  </a:rPr>
                  <a:t>被存储到记忆库</a:t>
                </a: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O</a:t>
                </a:r>
                <a:r>
                  <a:rPr lang="zh-CN" altLang="en-US" dirty="0" smtClean="0">
                    <a:latin typeface="黑体" panose="02010609060101010101" pitchFamily="49" charset="-122"/>
                    <a:ea typeface="黑体" panose="02010609060101010101" pitchFamily="49" charset="-122"/>
                  </a:rPr>
                  <a:t>里面，留到后面训练模型使用</a:t>
                </a:r>
                <a:r>
                  <a:rPr lang="zh-CN" altLang="en-US" dirty="0" smtClean="0"/>
                  <a:t>。</a:t>
                </a:r>
                <a:endParaRPr lang="zh-CN" altLang="en-US" dirty="0"/>
              </a:p>
            </p:txBody>
          </p:sp>
        </mc:Choice>
        <mc:Fallback xmlns="">
          <p:sp>
            <p:nvSpPr>
              <p:cNvPr id="16" name="文本框 15"/>
              <p:cNvSpPr txBox="1">
                <a:spLocks noRot="1" noChangeAspect="1" noMove="1" noResize="1" noEditPoints="1" noAdjustHandles="1" noChangeArrowheads="1" noChangeShapeType="1" noTextEdit="1"/>
              </p:cNvSpPr>
              <p:nvPr/>
            </p:nvSpPr>
            <p:spPr>
              <a:xfrm>
                <a:off x="997768" y="5445760"/>
                <a:ext cx="6246312" cy="392993"/>
              </a:xfrm>
              <a:prstGeom prst="rect">
                <a:avLst/>
              </a:prstGeom>
              <a:blipFill>
                <a:blip r:embed="rId8"/>
                <a:stretch>
                  <a:fillRect l="-684" t="-10769" b="-20000"/>
                </a:stretch>
              </a:blipFill>
            </p:spPr>
            <p:txBody>
              <a:bodyPr/>
              <a:lstStyle/>
              <a:p>
                <a:r>
                  <a:rPr lang="zh-CN" altLang="en-US">
                    <a:noFill/>
                  </a:rPr>
                  <a:t> </a:t>
                </a:r>
              </a:p>
            </p:txBody>
          </p:sp>
        </mc:Fallback>
      </mc:AlternateContent>
      <p:sp>
        <p:nvSpPr>
          <p:cNvPr id="15" name="动作按钮: 开始 14">
            <a:hlinkClick r:id="rId9" action="ppaction://hlinksldjump" highlightClick="1"/>
          </p:cNvPr>
          <p:cNvSpPr/>
          <p:nvPr/>
        </p:nvSpPr>
        <p:spPr>
          <a:xfrm>
            <a:off x="262255" y="5831689"/>
            <a:ext cx="497840" cy="369332"/>
          </a:xfrm>
          <a:prstGeom prst="actionButtonBeginning">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extLst>
      <p:ext uri="{BB962C8B-B14F-4D97-AF65-F5344CB8AC3E}">
        <p14:creationId xmlns:p14="http://schemas.microsoft.com/office/powerpoint/2010/main" val="702100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9144574" cy="89592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01892" y="115412"/>
            <a:ext cx="674253" cy="674253"/>
          </a:xfrm>
          <a:prstGeom prst="rect">
            <a:avLst/>
          </a:prstGeom>
        </p:spPr>
      </p:pic>
      <p:cxnSp>
        <p:nvCxnSpPr>
          <p:cNvPr id="7" name="直接连接符 19"/>
          <p:cNvCxnSpPr>
            <a:cxnSpLocks/>
          </p:cNvCxnSpPr>
          <p:nvPr/>
        </p:nvCxnSpPr>
        <p:spPr bwMode="auto">
          <a:xfrm flipH="1">
            <a:off x="440027" y="-25400"/>
            <a:ext cx="1587" cy="841375"/>
          </a:xfrm>
          <a:prstGeom prst="line">
            <a:avLst/>
          </a:prstGeom>
          <a:noFill/>
          <a:ln w="28575" algn="ctr">
            <a:solidFill>
              <a:schemeClr val="bg2"/>
            </a:solidFill>
            <a:round/>
            <a:headEnd/>
            <a:tailEnd/>
          </a:ln>
          <a:extLst>
            <a:ext uri="{909E8E84-426E-40DD-AFC4-6F175D3DCCD1}">
              <a14:hiddenFill xmlns:a14="http://schemas.microsoft.com/office/drawing/2010/main">
                <a:noFill/>
              </a14:hiddenFill>
            </a:ext>
          </a:extLst>
        </p:spPr>
      </p:cxnSp>
      <p:cxnSp>
        <p:nvCxnSpPr>
          <p:cNvPr id="8" name="直接连接符 20"/>
          <p:cNvCxnSpPr>
            <a:cxnSpLocks/>
          </p:cNvCxnSpPr>
          <p:nvPr/>
        </p:nvCxnSpPr>
        <p:spPr bwMode="auto">
          <a:xfrm flipH="1">
            <a:off x="511175" y="-26988"/>
            <a:ext cx="1588" cy="554038"/>
          </a:xfrm>
          <a:prstGeom prst="line">
            <a:avLst/>
          </a:prstGeom>
          <a:noFill/>
          <a:ln w="28575" algn="ctr">
            <a:solidFill>
              <a:schemeClr val="bg2"/>
            </a:solidFill>
            <a:round/>
            <a:headEnd/>
            <a:tailEnd/>
          </a:ln>
          <a:extLst>
            <a:ext uri="{909E8E84-426E-40DD-AFC4-6F175D3DCCD1}">
              <a14:hiddenFill xmlns:a14="http://schemas.microsoft.com/office/drawing/2010/main">
                <a:noFill/>
              </a14:hiddenFill>
            </a:ext>
          </a:extLst>
        </p:spPr>
      </p:cxnSp>
      <p:cxnSp>
        <p:nvCxnSpPr>
          <p:cNvPr id="9" name="直接连接符 30"/>
          <p:cNvCxnSpPr>
            <a:cxnSpLocks/>
          </p:cNvCxnSpPr>
          <p:nvPr/>
        </p:nvCxnSpPr>
        <p:spPr bwMode="auto">
          <a:xfrm>
            <a:off x="585499" y="-26988"/>
            <a:ext cx="0" cy="298451"/>
          </a:xfrm>
          <a:prstGeom prst="line">
            <a:avLst/>
          </a:prstGeom>
          <a:noFill/>
          <a:ln w="28575" algn="ctr">
            <a:solidFill>
              <a:schemeClr val="bg2"/>
            </a:solidFill>
            <a:round/>
            <a:headEnd/>
            <a:tailEnd/>
          </a:ln>
          <a:extLst>
            <a:ext uri="{909E8E84-426E-40DD-AFC4-6F175D3DCCD1}">
              <a14:hiddenFill xmlns:a14="http://schemas.microsoft.com/office/drawing/2010/main">
                <a:noFill/>
              </a14:hiddenFill>
            </a:ext>
          </a:extLst>
        </p:spPr>
      </p:cxnSp>
      <p:sp>
        <p:nvSpPr>
          <p:cNvPr id="10" name="文本框 9"/>
          <p:cNvSpPr txBox="1"/>
          <p:nvPr/>
        </p:nvSpPr>
        <p:spPr>
          <a:xfrm>
            <a:off x="881641" y="72121"/>
            <a:ext cx="2773680" cy="646331"/>
          </a:xfrm>
          <a:prstGeom prst="rect">
            <a:avLst/>
          </a:prstGeom>
          <a:noFill/>
        </p:spPr>
        <p:txBody>
          <a:bodyPr wrap="square" rtlCol="0">
            <a:spAutoFit/>
          </a:bodyPr>
          <a:lstStyle/>
          <a:p>
            <a:r>
              <a:rPr lang="zh-CN" altLang="en-US" sz="3600" dirty="0" smtClean="0">
                <a:solidFill>
                  <a:schemeClr val="bg1"/>
                </a:solidFill>
                <a:latin typeface="黑体" panose="02010609060101010101" pitchFamily="49" charset="-122"/>
                <a:ea typeface="黑体" panose="02010609060101010101" pitchFamily="49" charset="-122"/>
              </a:rPr>
              <a:t>技术路线</a:t>
            </a:r>
            <a:endParaRPr lang="zh-CN" altLang="en-US" sz="3200" dirty="0">
              <a:solidFill>
                <a:schemeClr val="bg1"/>
              </a:solidFill>
              <a:latin typeface="黑体" panose="02010609060101010101" pitchFamily="49" charset="-122"/>
              <a:ea typeface="黑体" panose="02010609060101010101" pitchFamily="49" charset="-122"/>
            </a:endParaRPr>
          </a:p>
        </p:txBody>
      </p:sp>
      <p:sp>
        <p:nvSpPr>
          <p:cNvPr id="11" name="文本框 10"/>
          <p:cNvSpPr txBox="1"/>
          <p:nvPr/>
        </p:nvSpPr>
        <p:spPr>
          <a:xfrm>
            <a:off x="762000" y="1220630"/>
            <a:ext cx="4023360" cy="461665"/>
          </a:xfrm>
          <a:prstGeom prst="rect">
            <a:avLst/>
          </a:prstGeom>
          <a:noFill/>
        </p:spPr>
        <p:txBody>
          <a:bodyPr wrap="square" rtlCol="0">
            <a:spAutoFit/>
          </a:bodyPr>
          <a:lstStyle/>
          <a:p>
            <a:pPr marL="285750" indent="-285750">
              <a:buFont typeface="Wingdings" panose="05000000000000000000" pitchFamily="2" charset="2"/>
              <a:buChar char="n"/>
            </a:pPr>
            <a:r>
              <a:rPr lang="zh-CN" altLang="en-US" sz="2400" dirty="0" smtClean="0">
                <a:latin typeface="黑体" panose="02010609060101010101" pitchFamily="49" charset="-122"/>
                <a:ea typeface="黑体" panose="02010609060101010101" pitchFamily="49" charset="-122"/>
              </a:rPr>
              <a:t>多目标优化的奖励函数</a:t>
            </a:r>
            <a:endParaRPr lang="en-US" altLang="zh-CN" sz="2400" dirty="0" smtClean="0">
              <a:latin typeface="黑体" panose="02010609060101010101" pitchFamily="49" charset="-122"/>
              <a:ea typeface="黑体" panose="02010609060101010101" pitchFamily="49" charset="-122"/>
            </a:endParaRPr>
          </a:p>
        </p:txBody>
      </p:sp>
      <p:sp>
        <p:nvSpPr>
          <p:cNvPr id="3" name="文本框 2"/>
          <p:cNvSpPr txBox="1"/>
          <p:nvPr/>
        </p:nvSpPr>
        <p:spPr>
          <a:xfrm>
            <a:off x="1432560" y="1813958"/>
            <a:ext cx="1719320" cy="1015663"/>
          </a:xfrm>
          <a:prstGeom prst="rect">
            <a:avLst/>
          </a:prstGeom>
          <a:noFill/>
        </p:spPr>
        <p:txBody>
          <a:bodyPr wrap="square" rtlCol="0">
            <a:spAutoFit/>
          </a:bodyPr>
          <a:lstStyle/>
          <a:p>
            <a:pPr marL="285750" indent="-285750">
              <a:buFont typeface="Wingdings" panose="05000000000000000000" pitchFamily="2" charset="2"/>
              <a:buChar char="l"/>
            </a:pPr>
            <a:r>
              <a:rPr lang="zh-CN" altLang="en-US" sz="2000" dirty="0" smtClean="0">
                <a:latin typeface="黑体" panose="02010609060101010101" pitchFamily="49" charset="-122"/>
                <a:ea typeface="黑体" panose="02010609060101010101" pitchFamily="49" charset="-122"/>
              </a:rPr>
              <a:t>平台盈利</a:t>
            </a:r>
            <a:endParaRPr lang="en-US" altLang="zh-CN" sz="2000" dirty="0" smtClean="0">
              <a:latin typeface="黑体" panose="02010609060101010101" pitchFamily="49" charset="-122"/>
              <a:ea typeface="黑体" panose="02010609060101010101" pitchFamily="49" charset="-122"/>
            </a:endParaRPr>
          </a:p>
          <a:p>
            <a:pPr marL="285750" indent="-285750">
              <a:buFont typeface="Wingdings" panose="05000000000000000000" pitchFamily="2" charset="2"/>
              <a:buChar char="l"/>
            </a:pPr>
            <a:r>
              <a:rPr lang="zh-CN" altLang="en-US" sz="2000" dirty="0">
                <a:latin typeface="黑体" panose="02010609060101010101" pitchFamily="49" charset="-122"/>
                <a:ea typeface="黑体" panose="02010609060101010101" pitchFamily="49" charset="-122"/>
              </a:rPr>
              <a:t>服务</a:t>
            </a:r>
            <a:r>
              <a:rPr lang="zh-CN" altLang="en-US" sz="2000" dirty="0" smtClean="0">
                <a:latin typeface="黑体" panose="02010609060101010101" pitchFamily="49" charset="-122"/>
                <a:ea typeface="黑体" panose="02010609060101010101" pitchFamily="49" charset="-122"/>
              </a:rPr>
              <a:t>范围</a:t>
            </a:r>
            <a:endParaRPr lang="en-US" altLang="zh-CN" sz="2000" dirty="0" smtClean="0">
              <a:latin typeface="黑体" panose="02010609060101010101" pitchFamily="49" charset="-122"/>
              <a:ea typeface="黑体" panose="02010609060101010101" pitchFamily="49" charset="-122"/>
            </a:endParaRPr>
          </a:p>
          <a:p>
            <a:pPr marL="285750" indent="-285750">
              <a:buFont typeface="Wingdings" panose="05000000000000000000" pitchFamily="2" charset="2"/>
              <a:buChar char="l"/>
            </a:pPr>
            <a:r>
              <a:rPr lang="zh-CN" altLang="en-US" sz="2000" dirty="0" smtClean="0">
                <a:latin typeface="黑体" panose="02010609060101010101" pitchFamily="49" charset="-122"/>
                <a:ea typeface="黑体" panose="02010609060101010101" pitchFamily="49" charset="-122"/>
              </a:rPr>
              <a:t>配置成本</a:t>
            </a:r>
            <a:endParaRPr lang="zh-CN" altLang="en-US" sz="2000" dirty="0">
              <a:latin typeface="黑体" panose="02010609060101010101" pitchFamily="49" charset="-122"/>
              <a:ea typeface="黑体" panose="02010609060101010101" pitchFamily="49" charset="-122"/>
            </a:endParaRPr>
          </a:p>
        </p:txBody>
      </p:sp>
      <p:sp>
        <p:nvSpPr>
          <p:cNvPr id="4" name="右箭头 3"/>
          <p:cNvSpPr/>
          <p:nvPr/>
        </p:nvSpPr>
        <p:spPr>
          <a:xfrm>
            <a:off x="3383280" y="2113509"/>
            <a:ext cx="1189007" cy="416560"/>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mc:AlternateContent xmlns:mc="http://schemas.openxmlformats.org/markup-compatibility/2006" xmlns:a14="http://schemas.microsoft.com/office/drawing/2010/main">
        <mc:Choice Requires="a14">
          <p:sp>
            <p:nvSpPr>
              <p:cNvPr id="15" name="文本框 14"/>
              <p:cNvSpPr txBox="1"/>
              <p:nvPr/>
            </p:nvSpPr>
            <p:spPr>
              <a:xfrm>
                <a:off x="4907280" y="1682295"/>
                <a:ext cx="1879600" cy="427233"/>
              </a:xfrm>
              <a:prstGeom prst="rect">
                <a:avLst/>
              </a:prstGeom>
              <a:noFill/>
            </p:spPr>
            <p:txBody>
              <a:bodyPr wrap="square" rtlCol="0">
                <a:spAutoFit/>
              </a:bodyPr>
              <a:lstStyle/>
              <a:p>
                <a:r>
                  <a:rPr lang="zh-CN" altLang="en-US" dirty="0" smtClean="0">
                    <a:latin typeface="黑体" panose="02010609060101010101" pitchFamily="49" charset="-122"/>
                    <a:ea typeface="黑体" panose="02010609060101010101" pitchFamily="49" charset="-122"/>
                  </a:rPr>
                  <a:t>收入费用</a:t>
                </a:r>
                <a14:m>
                  <m:oMath xmlns:m="http://schemas.openxmlformats.org/officeDocument/2006/math">
                    <m:sSubSup>
                      <m:sSubSupPr>
                        <m:ctrlPr>
                          <a:rPr lang="en-US" altLang="zh-CN" i="1" smtClean="0">
                            <a:latin typeface="Cambria Math" panose="02040503050406030204" pitchFamily="18" charset="0"/>
                          </a:rPr>
                        </m:ctrlPr>
                      </m:sSubSupPr>
                      <m:e>
                        <m:r>
                          <a:rPr lang="en-US" altLang="zh-CN" i="1">
                            <a:latin typeface="Cambria Math" panose="02040503050406030204" pitchFamily="18" charset="0"/>
                          </a:rPr>
                          <m:t>𝑃</m:t>
                        </m:r>
                      </m:e>
                      <m:sub>
                        <m:r>
                          <a:rPr lang="en-US" altLang="zh-CN" i="1">
                            <a:latin typeface="Cambria Math" panose="02040503050406030204" pitchFamily="18" charset="0"/>
                          </a:rPr>
                          <m:t>𝑚</m:t>
                        </m:r>
                      </m:sub>
                      <m:sup>
                        <m:r>
                          <a:rPr lang="en-US" altLang="zh-CN" b="0" i="1" smtClean="0">
                            <a:latin typeface="Cambria Math" panose="02040503050406030204" pitchFamily="18" charset="0"/>
                          </a:rPr>
                          <m:t>(</m:t>
                        </m:r>
                        <m:r>
                          <a:rPr lang="en-US" altLang="zh-CN" b="0" i="1" smtClean="0">
                            <a:latin typeface="Cambria Math" panose="02040503050406030204" pitchFamily="18" charset="0"/>
                          </a:rPr>
                          <m:t>𝑘</m:t>
                        </m:r>
                        <m:r>
                          <a:rPr lang="en-US" altLang="zh-CN" b="0" i="1" smtClean="0">
                            <a:latin typeface="Cambria Math" panose="02040503050406030204" pitchFamily="18" charset="0"/>
                          </a:rPr>
                          <m:t>)</m:t>
                        </m:r>
                      </m:sup>
                    </m:sSubSup>
                  </m:oMath>
                </a14:m>
                <a:endParaRPr lang="zh-CN" altLang="en-US" dirty="0"/>
              </a:p>
            </p:txBody>
          </p:sp>
        </mc:Choice>
        <mc:Fallback xmlns="">
          <p:sp>
            <p:nvSpPr>
              <p:cNvPr id="15" name="文本框 14"/>
              <p:cNvSpPr txBox="1">
                <a:spLocks noRot="1" noChangeAspect="1" noMove="1" noResize="1" noEditPoints="1" noAdjustHandles="1" noChangeArrowheads="1" noChangeShapeType="1" noTextEdit="1"/>
              </p:cNvSpPr>
              <p:nvPr/>
            </p:nvSpPr>
            <p:spPr>
              <a:xfrm>
                <a:off x="4907280" y="1682295"/>
                <a:ext cx="1879600" cy="427233"/>
              </a:xfrm>
              <a:prstGeom prst="rect">
                <a:avLst/>
              </a:prstGeom>
              <a:blipFill>
                <a:blip r:embed="rId4"/>
                <a:stretch>
                  <a:fillRect l="-2597" b="-1714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p:cNvSpPr txBox="1"/>
              <p:nvPr/>
            </p:nvSpPr>
            <p:spPr>
              <a:xfrm>
                <a:off x="4907279" y="2448303"/>
                <a:ext cx="3968865" cy="428707"/>
              </a:xfrm>
              <a:prstGeom prst="rect">
                <a:avLst/>
              </a:prstGeom>
              <a:noFill/>
            </p:spPr>
            <p:txBody>
              <a:bodyPr wrap="square" rtlCol="0">
                <a:spAutoFit/>
              </a:bodyPr>
              <a:lstStyle/>
              <a:p>
                <a:r>
                  <a:rPr lang="zh-CN" altLang="en-US" dirty="0">
                    <a:latin typeface="黑体" panose="02010609060101010101" pitchFamily="49" charset="-122"/>
                    <a:ea typeface="黑体" panose="02010609060101010101" pitchFamily="49" charset="-122"/>
                  </a:rPr>
                  <a:t>移动</a:t>
                </a:r>
                <a:r>
                  <a:rPr lang="zh-CN" altLang="en-US" dirty="0" smtClean="0">
                    <a:latin typeface="黑体" panose="02010609060101010101" pitchFamily="49" charset="-122"/>
                    <a:ea typeface="黑体" panose="02010609060101010101" pitchFamily="49" charset="-122"/>
                  </a:rPr>
                  <a:t>成本</a:t>
                </a:r>
                <a14:m>
                  <m:oMath xmlns:m="http://schemas.openxmlformats.org/officeDocument/2006/math">
                    <m:sSubSup>
                      <m:sSubSupPr>
                        <m:ctrlPr>
                          <a:rPr lang="en-US" altLang="zh-CN" i="1" smtClean="0">
                            <a:latin typeface="Cambria Math" panose="02040503050406030204" pitchFamily="18" charset="0"/>
                          </a:rPr>
                        </m:ctrlPr>
                      </m:sSubSupPr>
                      <m:e>
                        <m:r>
                          <a:rPr lang="en-US" altLang="zh-CN" i="1">
                            <a:latin typeface="Cambria Math" panose="02040503050406030204" pitchFamily="18" charset="0"/>
                          </a:rPr>
                          <m:t>𝐹</m:t>
                        </m:r>
                      </m:e>
                      <m:sub>
                        <m:r>
                          <a:rPr lang="en-US" altLang="zh-CN" i="1">
                            <a:latin typeface="Cambria Math" panose="02040503050406030204" pitchFamily="18" charset="0"/>
                          </a:rPr>
                          <m:t>𝑚</m:t>
                        </m:r>
                      </m:sub>
                      <m:sup>
                        <m:r>
                          <a:rPr lang="en-US" altLang="zh-CN" b="0" i="1" smtClean="0">
                            <a:latin typeface="Cambria Math" panose="02040503050406030204" pitchFamily="18" charset="0"/>
                          </a:rPr>
                          <m:t>(</m:t>
                        </m:r>
                        <m:r>
                          <a:rPr lang="en-US" altLang="zh-CN" b="0" i="1" smtClean="0">
                            <a:latin typeface="Cambria Math" panose="02040503050406030204" pitchFamily="18" charset="0"/>
                          </a:rPr>
                          <m:t>𝑘</m:t>
                        </m:r>
                        <m:r>
                          <a:rPr lang="en-US" altLang="zh-CN" b="0" i="1" smtClean="0">
                            <a:latin typeface="Cambria Math" panose="02040503050406030204" pitchFamily="18" charset="0"/>
                          </a:rPr>
                          <m:t>)</m:t>
                        </m:r>
                      </m:sup>
                    </m:sSubSup>
                  </m:oMath>
                </a14:m>
                <a:r>
                  <a:rPr lang="zh-CN" altLang="en-US" dirty="0" smtClean="0"/>
                  <a:t>（</a:t>
                </a:r>
                <a:r>
                  <a:rPr lang="zh-CN" altLang="en-US" dirty="0" smtClean="0">
                    <a:latin typeface="黑体" panose="02010609060101010101" pitchFamily="49" charset="-122"/>
                    <a:ea typeface="黑体" panose="02010609060101010101" pitchFamily="49" charset="-122"/>
                  </a:rPr>
                  <a:t>非载客时的燃油消耗</a:t>
                </a:r>
                <a:r>
                  <a:rPr lang="zh-CN" altLang="en-US" dirty="0" smtClean="0"/>
                  <a:t>）</a:t>
                </a:r>
                <a:endParaRPr lang="zh-CN" altLang="en-US" dirty="0"/>
              </a:p>
            </p:txBody>
          </p:sp>
        </mc:Choice>
        <mc:Fallback xmlns="">
          <p:sp>
            <p:nvSpPr>
              <p:cNvPr id="16" name="文本框 15"/>
              <p:cNvSpPr txBox="1">
                <a:spLocks noRot="1" noChangeAspect="1" noMove="1" noResize="1" noEditPoints="1" noAdjustHandles="1" noChangeArrowheads="1" noChangeShapeType="1" noTextEdit="1"/>
              </p:cNvSpPr>
              <p:nvPr/>
            </p:nvSpPr>
            <p:spPr>
              <a:xfrm>
                <a:off x="4907279" y="2448303"/>
                <a:ext cx="3968865" cy="428707"/>
              </a:xfrm>
              <a:prstGeom prst="rect">
                <a:avLst/>
              </a:prstGeom>
              <a:blipFill>
                <a:blip r:embed="rId5"/>
                <a:stretch>
                  <a:fillRect l="-1229" r="-6912" b="-22857"/>
                </a:stretch>
              </a:blipFill>
            </p:spPr>
            <p:txBody>
              <a:bodyPr/>
              <a:lstStyle/>
              <a:p>
                <a:r>
                  <a:rPr lang="zh-CN" altLang="en-US">
                    <a:noFill/>
                  </a:rPr>
                  <a:t> </a:t>
                </a:r>
              </a:p>
            </p:txBody>
          </p:sp>
        </mc:Fallback>
      </mc:AlternateContent>
      <p:sp>
        <p:nvSpPr>
          <p:cNvPr id="17" name="Freeform 5"/>
          <p:cNvSpPr>
            <a:spLocks/>
          </p:cNvSpPr>
          <p:nvPr/>
        </p:nvSpPr>
        <p:spPr bwMode="auto">
          <a:xfrm>
            <a:off x="4603559" y="1875591"/>
            <a:ext cx="263081" cy="900964"/>
          </a:xfrm>
          <a:custGeom>
            <a:avLst/>
            <a:gdLst>
              <a:gd name="T0" fmla="*/ 1999 w 3544"/>
              <a:gd name="T1" fmla="*/ 9150 h 14563"/>
              <a:gd name="T2" fmla="*/ 1999 w 3544"/>
              <a:gd name="T3" fmla="*/ 12306 h 14563"/>
              <a:gd name="T4" fmla="*/ 2353 w 3544"/>
              <a:gd name="T5" fmla="*/ 13628 h 14563"/>
              <a:gd name="T6" fmla="*/ 3544 w 3544"/>
              <a:gd name="T7" fmla="*/ 14112 h 14563"/>
              <a:gd name="T8" fmla="*/ 3544 w 3544"/>
              <a:gd name="T9" fmla="*/ 14563 h 14563"/>
              <a:gd name="T10" fmla="*/ 1933 w 3544"/>
              <a:gd name="T11" fmla="*/ 14016 h 14563"/>
              <a:gd name="T12" fmla="*/ 1419 w 3544"/>
              <a:gd name="T13" fmla="*/ 12050 h 14563"/>
              <a:gd name="T14" fmla="*/ 1419 w 3544"/>
              <a:gd name="T15" fmla="*/ 9279 h 14563"/>
              <a:gd name="T16" fmla="*/ 1160 w 3544"/>
              <a:gd name="T17" fmla="*/ 8022 h 14563"/>
              <a:gd name="T18" fmla="*/ 0 w 3544"/>
              <a:gd name="T19" fmla="*/ 7475 h 14563"/>
              <a:gd name="T20" fmla="*/ 0 w 3544"/>
              <a:gd name="T21" fmla="*/ 7088 h 14563"/>
              <a:gd name="T22" fmla="*/ 1127 w 3544"/>
              <a:gd name="T23" fmla="*/ 6571 h 14563"/>
              <a:gd name="T24" fmla="*/ 1419 w 3544"/>
              <a:gd name="T25" fmla="*/ 5284 h 14563"/>
              <a:gd name="T26" fmla="*/ 1419 w 3544"/>
              <a:gd name="T27" fmla="*/ 2513 h 14563"/>
              <a:gd name="T28" fmla="*/ 1933 w 3544"/>
              <a:gd name="T29" fmla="*/ 547 h 14563"/>
              <a:gd name="T30" fmla="*/ 3544 w 3544"/>
              <a:gd name="T31" fmla="*/ 0 h 14563"/>
              <a:gd name="T32" fmla="*/ 3544 w 3544"/>
              <a:gd name="T33" fmla="*/ 451 h 14563"/>
              <a:gd name="T34" fmla="*/ 2353 w 3544"/>
              <a:gd name="T35" fmla="*/ 902 h 14563"/>
              <a:gd name="T36" fmla="*/ 1999 w 3544"/>
              <a:gd name="T37" fmla="*/ 2254 h 14563"/>
              <a:gd name="T38" fmla="*/ 1999 w 3544"/>
              <a:gd name="T39" fmla="*/ 5413 h 14563"/>
              <a:gd name="T40" fmla="*/ 580 w 3544"/>
              <a:gd name="T41" fmla="*/ 7275 h 14563"/>
              <a:gd name="T42" fmla="*/ 580 w 3544"/>
              <a:gd name="T43" fmla="*/ 7304 h 14563"/>
              <a:gd name="T44" fmla="*/ 1999 w 3544"/>
              <a:gd name="T45" fmla="*/ 9150 h 14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44" h="14563">
                <a:moveTo>
                  <a:pt x="1999" y="9150"/>
                </a:moveTo>
                <a:lnTo>
                  <a:pt x="1999" y="12306"/>
                </a:lnTo>
                <a:cubicBezTo>
                  <a:pt x="1999" y="12867"/>
                  <a:pt x="2117" y="13306"/>
                  <a:pt x="2353" y="13628"/>
                </a:cubicBezTo>
                <a:cubicBezTo>
                  <a:pt x="2590" y="13950"/>
                  <a:pt x="2986" y="14112"/>
                  <a:pt x="3544" y="14112"/>
                </a:cubicBezTo>
                <a:lnTo>
                  <a:pt x="3544" y="14563"/>
                </a:lnTo>
                <a:cubicBezTo>
                  <a:pt x="2815" y="14563"/>
                  <a:pt x="2276" y="14379"/>
                  <a:pt x="1933" y="14016"/>
                </a:cubicBezTo>
                <a:cubicBezTo>
                  <a:pt x="1589" y="13650"/>
                  <a:pt x="1419" y="12993"/>
                  <a:pt x="1419" y="12050"/>
                </a:cubicBezTo>
                <a:lnTo>
                  <a:pt x="1419" y="9279"/>
                </a:lnTo>
                <a:cubicBezTo>
                  <a:pt x="1419" y="8762"/>
                  <a:pt x="1333" y="8344"/>
                  <a:pt x="1160" y="8022"/>
                </a:cubicBezTo>
                <a:cubicBezTo>
                  <a:pt x="990" y="7701"/>
                  <a:pt x="602" y="7516"/>
                  <a:pt x="0" y="7475"/>
                </a:cubicBezTo>
                <a:lnTo>
                  <a:pt x="0" y="7088"/>
                </a:lnTo>
                <a:cubicBezTo>
                  <a:pt x="558" y="7002"/>
                  <a:pt x="935" y="6829"/>
                  <a:pt x="1127" y="6571"/>
                </a:cubicBezTo>
                <a:cubicBezTo>
                  <a:pt x="1322" y="6315"/>
                  <a:pt x="1419" y="5883"/>
                  <a:pt x="1419" y="5284"/>
                </a:cubicBezTo>
                <a:lnTo>
                  <a:pt x="1419" y="2513"/>
                </a:lnTo>
                <a:cubicBezTo>
                  <a:pt x="1419" y="1567"/>
                  <a:pt x="1589" y="913"/>
                  <a:pt x="1933" y="547"/>
                </a:cubicBezTo>
                <a:cubicBezTo>
                  <a:pt x="2276" y="181"/>
                  <a:pt x="2815" y="0"/>
                  <a:pt x="3544" y="0"/>
                </a:cubicBezTo>
                <a:lnTo>
                  <a:pt x="3544" y="451"/>
                </a:lnTo>
                <a:cubicBezTo>
                  <a:pt x="2986" y="451"/>
                  <a:pt x="2590" y="602"/>
                  <a:pt x="2353" y="902"/>
                </a:cubicBezTo>
                <a:cubicBezTo>
                  <a:pt x="2117" y="1201"/>
                  <a:pt x="1999" y="1652"/>
                  <a:pt x="1999" y="2254"/>
                </a:cubicBezTo>
                <a:lnTo>
                  <a:pt x="1999" y="5413"/>
                </a:lnTo>
                <a:cubicBezTo>
                  <a:pt x="1999" y="6265"/>
                  <a:pt x="1592" y="7275"/>
                  <a:pt x="580" y="7275"/>
                </a:cubicBezTo>
                <a:lnTo>
                  <a:pt x="580" y="7304"/>
                </a:lnTo>
                <a:cubicBezTo>
                  <a:pt x="1565" y="7304"/>
                  <a:pt x="1999" y="8309"/>
                  <a:pt x="1999" y="9150"/>
                </a:cubicBezTo>
                <a:close/>
              </a:path>
            </a:pathLst>
          </a:custGeom>
          <a:solidFill>
            <a:srgbClr val="002060"/>
          </a:solidFill>
          <a:ln>
            <a:noFill/>
          </a:ln>
        </p:spPr>
        <p:txBody>
          <a:bodyPr vert="horz" wrap="square" lIns="91440" tIns="45720" rIns="91440" bIns="45720" numCol="1" anchor="t" anchorCtr="0" compatLnSpc="1">
            <a:prstTxWarp prst="textNoShape">
              <a:avLst/>
            </a:prstTxWarp>
          </a:bodyPr>
          <a:lstStyle/>
          <a:p>
            <a:endParaRPr lang="zh-CN" altLang="en-US"/>
          </a:p>
        </p:txBody>
      </p:sp>
      <mc:AlternateContent xmlns:mc="http://schemas.openxmlformats.org/markup-compatibility/2006" xmlns:a14="http://schemas.microsoft.com/office/drawing/2010/main">
        <mc:Choice Requires="a14">
          <p:sp>
            <p:nvSpPr>
              <p:cNvPr id="18" name="文本框 17"/>
              <p:cNvSpPr txBox="1"/>
              <p:nvPr/>
            </p:nvSpPr>
            <p:spPr>
              <a:xfrm>
                <a:off x="926221" y="3115330"/>
                <a:ext cx="5458199" cy="369332"/>
              </a:xfrm>
              <a:prstGeom prst="rect">
                <a:avLst/>
              </a:prstGeom>
              <a:noFill/>
            </p:spPr>
            <p:txBody>
              <a:bodyPr wrap="square" rtlCol="0">
                <a:spAutoFit/>
              </a:bodyPr>
              <a:lstStyle/>
              <a:p>
                <a:pPr marL="285750" indent="-285750">
                  <a:buFont typeface="Wingdings" panose="05000000000000000000" pitchFamily="2" charset="2"/>
                  <a:buChar char="Ø"/>
                </a:pPr>
                <a:r>
                  <a:rPr lang="zh-CN" altLang="en-US" dirty="0" smtClean="0">
                    <a:latin typeface="黑体" panose="02010609060101010101" pitchFamily="49" charset="-122"/>
                    <a:ea typeface="黑体" panose="02010609060101010101" pitchFamily="49" charset="-122"/>
                  </a:rPr>
                  <a:t>在</a:t>
                </a:r>
                <a:r>
                  <a:rPr lang="zh-CN" altLang="en-US" dirty="0">
                    <a:latin typeface="黑体" panose="02010609060101010101" pitchFamily="49" charset="-122"/>
                    <a:ea typeface="黑体" panose="02010609060101010101" pitchFamily="49" charset="-122"/>
                  </a:rPr>
                  <a:t>学习</a:t>
                </a:r>
                <a:r>
                  <a:rPr lang="zh-CN" altLang="en-US" dirty="0" smtClean="0">
                    <a:latin typeface="黑体" panose="02010609060101010101" pitchFamily="49" charset="-122"/>
                    <a:ea typeface="黑体" panose="02010609060101010101" pitchFamily="49" charset="-122"/>
                  </a:rPr>
                  <a:t>歩骤</a:t>
                </a:r>
                <a14:m>
                  <m:oMath xmlns:m="http://schemas.openxmlformats.org/officeDocument/2006/math">
                    <m:r>
                      <a:rPr lang="en-US" altLang="zh-CN" i="1" dirty="0" smtClean="0">
                        <a:latin typeface="Cambria Math" panose="02040503050406030204" pitchFamily="18" charset="0"/>
                      </a:rPr>
                      <m:t>𝑘</m:t>
                    </m:r>
                  </m:oMath>
                </a14:m>
                <a:r>
                  <a:rPr lang="zh-CN" altLang="en-US" dirty="0" smtClean="0">
                    <a:latin typeface="黑体" panose="02010609060101010101" pitchFamily="49" charset="-122"/>
                    <a:ea typeface="黑体" panose="02010609060101010101" pitchFamily="49" charset="-122"/>
                  </a:rPr>
                  <a:t>车辆</a:t>
                </a:r>
                <a14:m>
                  <m:oMath xmlns:m="http://schemas.openxmlformats.org/officeDocument/2006/math">
                    <m:sSub>
                      <m:sSubPr>
                        <m:ctrlPr>
                          <a:rPr lang="en-US" altLang="zh-CN" i="1" dirty="0">
                            <a:latin typeface="Cambria Math" panose="02040503050406030204" pitchFamily="18" charset="0"/>
                            <a:ea typeface="黑体" panose="02010609060101010101" pitchFamily="49" charset="-122"/>
                          </a:rPr>
                        </m:ctrlPr>
                      </m:sSubPr>
                      <m:e>
                        <m:r>
                          <a:rPr lang="en-US" altLang="zh-CN" i="1" dirty="0">
                            <a:latin typeface="Cambria Math" panose="02040503050406030204" pitchFamily="18" charset="0"/>
                            <a:ea typeface="黑体" panose="02010609060101010101" pitchFamily="49" charset="-122"/>
                          </a:rPr>
                          <m:t>𝑣</m:t>
                        </m:r>
                      </m:e>
                      <m:sub>
                        <m:r>
                          <a:rPr lang="en-US" altLang="zh-CN" i="1" dirty="0">
                            <a:latin typeface="Cambria Math" panose="02040503050406030204" pitchFamily="18" charset="0"/>
                            <a:ea typeface="黑体" panose="02010609060101010101" pitchFamily="49" charset="-122"/>
                          </a:rPr>
                          <m:t>𝑚</m:t>
                        </m:r>
                      </m:sub>
                    </m:sSub>
                  </m:oMath>
                </a14:m>
                <a:r>
                  <a:rPr lang="zh-CN" altLang="en-US" dirty="0" smtClean="0">
                    <a:latin typeface="黑体" panose="02010609060101010101" pitchFamily="49" charset="-122"/>
                    <a:ea typeface="黑体" panose="02010609060101010101" pitchFamily="49" charset="-122"/>
                  </a:rPr>
                  <a:t>执行动作后的奖励如下：</a:t>
                </a:r>
                <a:endParaRPr lang="zh-CN" altLang="en-US" dirty="0">
                  <a:latin typeface="黑体" panose="02010609060101010101" pitchFamily="49" charset="-122"/>
                  <a:ea typeface="黑体" panose="02010609060101010101" pitchFamily="49" charset="-122"/>
                </a:endParaRPr>
              </a:p>
            </p:txBody>
          </p:sp>
        </mc:Choice>
        <mc:Fallback xmlns="">
          <p:sp>
            <p:nvSpPr>
              <p:cNvPr id="18" name="文本框 17"/>
              <p:cNvSpPr txBox="1">
                <a:spLocks noRot="1" noChangeAspect="1" noMove="1" noResize="1" noEditPoints="1" noAdjustHandles="1" noChangeArrowheads="1" noChangeShapeType="1" noTextEdit="1"/>
              </p:cNvSpPr>
              <p:nvPr/>
            </p:nvSpPr>
            <p:spPr>
              <a:xfrm>
                <a:off x="926221" y="3115330"/>
                <a:ext cx="5458199" cy="369332"/>
              </a:xfrm>
              <a:prstGeom prst="rect">
                <a:avLst/>
              </a:prstGeom>
              <a:blipFill>
                <a:blip r:embed="rId6"/>
                <a:stretch>
                  <a:fillRect l="-782" t="-11475" b="-21311"/>
                </a:stretch>
              </a:blipFill>
            </p:spPr>
            <p:txBody>
              <a:bodyPr/>
              <a:lstStyle/>
              <a:p>
                <a:r>
                  <a:rPr lang="zh-CN" altLang="en-US">
                    <a:noFill/>
                  </a:rPr>
                  <a:t> </a:t>
                </a:r>
              </a:p>
            </p:txBody>
          </p:sp>
        </mc:Fallback>
      </mc:AlternateContent>
      <p:pic>
        <p:nvPicPr>
          <p:cNvPr id="20" name="图片 19"/>
          <p:cNvPicPr>
            <a:picLocks noChangeAspect="1"/>
          </p:cNvPicPr>
          <p:nvPr/>
        </p:nvPicPr>
        <p:blipFill>
          <a:blip r:embed="rId7"/>
          <a:stretch>
            <a:fillRect/>
          </a:stretch>
        </p:blipFill>
        <p:spPr>
          <a:xfrm>
            <a:off x="3151880" y="3542563"/>
            <a:ext cx="2695200" cy="467046"/>
          </a:xfrm>
          <a:prstGeom prst="rect">
            <a:avLst/>
          </a:prstGeom>
        </p:spPr>
      </p:pic>
      <mc:AlternateContent xmlns:mc="http://schemas.openxmlformats.org/markup-compatibility/2006" xmlns:a14="http://schemas.microsoft.com/office/drawing/2010/main">
        <mc:Choice Requires="a14">
          <p:sp>
            <p:nvSpPr>
              <p:cNvPr id="21" name="文本框 20"/>
              <p:cNvSpPr txBox="1"/>
              <p:nvPr/>
            </p:nvSpPr>
            <p:spPr>
              <a:xfrm>
                <a:off x="1233054" y="4130675"/>
                <a:ext cx="7104612" cy="369332"/>
              </a:xfrm>
              <a:prstGeom prst="rect">
                <a:avLst/>
              </a:prstGeom>
              <a:noFill/>
            </p:spPr>
            <p:txBody>
              <a:bodyPr wrap="square" rtlCol="0">
                <a:spAutoFit/>
              </a:bodyPr>
              <a:lstStyle/>
              <a:p>
                <a:r>
                  <a:rPr lang="zh-CN" altLang="en-US" dirty="0" smtClean="0">
                    <a:latin typeface="黑体" panose="02010609060101010101" pitchFamily="49" charset="-122"/>
                    <a:ea typeface="黑体" panose="02010609060101010101" pitchFamily="49" charset="-122"/>
                  </a:rPr>
                  <a:t>其中</a:t>
                </a:r>
                <a14:m>
                  <m:oMath xmlns:m="http://schemas.openxmlformats.org/officeDocument/2006/math">
                    <m:r>
                      <a:rPr lang="en-US" altLang="zh-CN" i="1" dirty="0" smtClean="0">
                        <a:latin typeface="Cambria Math" panose="02040503050406030204" pitchFamily="18" charset="0"/>
                      </a:rPr>
                      <m:t>𝑤</m:t>
                    </m:r>
                  </m:oMath>
                </a14:m>
                <a:r>
                  <a:rPr lang="zh-CN" altLang="en-US" dirty="0" smtClean="0">
                    <a:latin typeface="黑体" panose="02010609060101010101" pitchFamily="49" charset="-122"/>
                    <a:ea typeface="黑体" panose="02010609060101010101" pitchFamily="49" charset="-122"/>
                  </a:rPr>
                  <a:t>是一个凭经验设定的值（本文是</a:t>
                </a:r>
                <a:r>
                  <a:rPr lang="en-US" altLang="zh-CN" dirty="0" smtClean="0">
                    <a:latin typeface="黑体" panose="02010609060101010101" pitchFamily="49" charset="-122"/>
                    <a:ea typeface="黑体" panose="02010609060101010101" pitchFamily="49" charset="-122"/>
                  </a:rPr>
                  <a:t>15</a:t>
                </a:r>
                <a:r>
                  <a:rPr lang="zh-CN" altLang="en-US" dirty="0" smtClean="0">
                    <a:latin typeface="黑体" panose="02010609060101010101" pitchFamily="49" charset="-122"/>
                    <a:ea typeface="黑体" panose="02010609060101010101" pitchFamily="49" charset="-122"/>
                  </a:rPr>
                  <a:t>），</a:t>
                </a:r>
                <a14:m>
                  <m:oMath xmlns:m="http://schemas.openxmlformats.org/officeDocument/2006/math">
                    <m:r>
                      <a:rPr lang="en-US" altLang="zh-CN" i="1" dirty="0" smtClean="0">
                        <a:latin typeface="Cambria Math" panose="02040503050406030204" pitchFamily="18" charset="0"/>
                      </a:rPr>
                      <m:t>𝛼</m:t>
                    </m:r>
                  </m:oMath>
                </a14:m>
                <a:r>
                  <a:rPr lang="zh-CN" altLang="en-US" dirty="0" smtClean="0">
                    <a:latin typeface="黑体" panose="02010609060101010101" pitchFamily="49" charset="-122"/>
                    <a:ea typeface="黑体" panose="02010609060101010101" pitchFamily="49" charset="-122"/>
                  </a:rPr>
                  <a:t>是一个可调整的参数。</a:t>
                </a:r>
                <a:endParaRPr lang="zh-CN" altLang="en-US" dirty="0">
                  <a:latin typeface="黑体" panose="02010609060101010101" pitchFamily="49" charset="-122"/>
                  <a:ea typeface="黑体" panose="02010609060101010101" pitchFamily="49" charset="-122"/>
                </a:endParaRPr>
              </a:p>
            </p:txBody>
          </p:sp>
        </mc:Choice>
        <mc:Fallback xmlns="">
          <p:sp>
            <p:nvSpPr>
              <p:cNvPr id="21" name="文本框 20"/>
              <p:cNvSpPr txBox="1">
                <a:spLocks noRot="1" noChangeAspect="1" noMove="1" noResize="1" noEditPoints="1" noAdjustHandles="1" noChangeArrowheads="1" noChangeShapeType="1" noTextEdit="1"/>
              </p:cNvSpPr>
              <p:nvPr/>
            </p:nvSpPr>
            <p:spPr>
              <a:xfrm>
                <a:off x="1233054" y="4130675"/>
                <a:ext cx="7104612" cy="369332"/>
              </a:xfrm>
              <a:prstGeom prst="rect">
                <a:avLst/>
              </a:prstGeom>
              <a:blipFill>
                <a:blip r:embed="rId8"/>
                <a:stretch>
                  <a:fillRect l="-686" t="-13333" r="-3859" b="-2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文本框 22"/>
              <p:cNvSpPr txBox="1"/>
              <p:nvPr/>
            </p:nvSpPr>
            <p:spPr>
              <a:xfrm>
                <a:off x="926221" y="4689869"/>
                <a:ext cx="2020179" cy="428707"/>
              </a:xfrm>
              <a:prstGeom prst="rect">
                <a:avLst/>
              </a:prstGeom>
              <a:noFill/>
            </p:spPr>
            <p:txBody>
              <a:bodyPr wrap="square" rtlCol="0">
                <a:spAutoFit/>
              </a:bodyPr>
              <a:lstStyle/>
              <a:p>
                <a:pPr marL="285750" indent="-285750">
                  <a:buFont typeface="Wingdings" panose="05000000000000000000" pitchFamily="2" charset="2"/>
                  <a:buChar char="Ø"/>
                </a:pPr>
                <a:r>
                  <a:rPr lang="zh-CN" altLang="en-US" dirty="0">
                    <a:latin typeface="黑体" panose="02010609060101010101" pitchFamily="49" charset="-122"/>
                    <a:ea typeface="黑体" panose="02010609060101010101" pitchFamily="49" charset="-122"/>
                  </a:rPr>
                  <a:t>收入费用</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𝑃</m:t>
                        </m:r>
                      </m:e>
                      <m:sub>
                        <m:r>
                          <a:rPr lang="en-US" altLang="zh-CN" i="1">
                            <a:latin typeface="Cambria Math" panose="02040503050406030204" pitchFamily="18" charset="0"/>
                          </a:rPr>
                          <m:t>𝑚</m:t>
                        </m:r>
                      </m:sub>
                      <m:sup>
                        <m:r>
                          <a:rPr lang="en-US" altLang="zh-CN" i="1">
                            <a:latin typeface="Cambria Math" panose="02040503050406030204" pitchFamily="18" charset="0"/>
                          </a:rPr>
                          <m:t>(</m:t>
                        </m:r>
                        <m:r>
                          <a:rPr lang="en-US" altLang="zh-CN" i="1">
                            <a:latin typeface="Cambria Math" panose="02040503050406030204" pitchFamily="18" charset="0"/>
                          </a:rPr>
                          <m:t>𝑘</m:t>
                        </m:r>
                        <m:r>
                          <a:rPr lang="en-US" altLang="zh-CN" i="1">
                            <a:latin typeface="Cambria Math" panose="02040503050406030204" pitchFamily="18" charset="0"/>
                          </a:rPr>
                          <m:t>)</m:t>
                        </m:r>
                      </m:sup>
                    </m:sSubSup>
                  </m:oMath>
                </a14:m>
                <a:endParaRPr lang="zh-CN" altLang="en-US" dirty="0"/>
              </a:p>
            </p:txBody>
          </p:sp>
        </mc:Choice>
        <mc:Fallback xmlns="">
          <p:sp>
            <p:nvSpPr>
              <p:cNvPr id="23" name="文本框 22"/>
              <p:cNvSpPr txBox="1">
                <a:spLocks noRot="1" noChangeAspect="1" noMove="1" noResize="1" noEditPoints="1" noAdjustHandles="1" noChangeArrowheads="1" noChangeShapeType="1" noTextEdit="1"/>
              </p:cNvSpPr>
              <p:nvPr/>
            </p:nvSpPr>
            <p:spPr>
              <a:xfrm>
                <a:off x="926221" y="4689869"/>
                <a:ext cx="2020179" cy="428707"/>
              </a:xfrm>
              <a:prstGeom prst="rect">
                <a:avLst/>
              </a:prstGeom>
              <a:blipFill>
                <a:blip r:embed="rId9"/>
                <a:stretch>
                  <a:fillRect l="-2115" b="-15493"/>
                </a:stretch>
              </a:blipFill>
            </p:spPr>
            <p:txBody>
              <a:bodyPr/>
              <a:lstStyle/>
              <a:p>
                <a:r>
                  <a:rPr lang="zh-CN" altLang="en-US">
                    <a:noFill/>
                  </a:rPr>
                  <a:t> </a:t>
                </a:r>
              </a:p>
            </p:txBody>
          </p:sp>
        </mc:Fallback>
      </mc:AlternateContent>
      <p:pic>
        <p:nvPicPr>
          <p:cNvPr id="24" name="图片 23"/>
          <p:cNvPicPr>
            <a:picLocks noChangeAspect="1"/>
          </p:cNvPicPr>
          <p:nvPr/>
        </p:nvPicPr>
        <p:blipFill>
          <a:blip r:embed="rId10"/>
          <a:stretch>
            <a:fillRect/>
          </a:stretch>
        </p:blipFill>
        <p:spPr>
          <a:xfrm>
            <a:off x="3060988" y="4986188"/>
            <a:ext cx="2876984" cy="457255"/>
          </a:xfrm>
          <a:prstGeom prst="rect">
            <a:avLst/>
          </a:prstGeom>
        </p:spPr>
      </p:pic>
      <p:pic>
        <p:nvPicPr>
          <p:cNvPr id="25" name="图片 24"/>
          <p:cNvPicPr>
            <a:picLocks noChangeAspect="1"/>
          </p:cNvPicPr>
          <p:nvPr/>
        </p:nvPicPr>
        <p:blipFill>
          <a:blip r:embed="rId11"/>
          <a:stretch>
            <a:fillRect/>
          </a:stretch>
        </p:blipFill>
        <p:spPr>
          <a:xfrm>
            <a:off x="3062067" y="6054550"/>
            <a:ext cx="2616611" cy="269233"/>
          </a:xfrm>
          <a:prstGeom prst="rect">
            <a:avLst/>
          </a:prstGeom>
        </p:spPr>
      </p:pic>
      <mc:AlternateContent xmlns:mc="http://schemas.openxmlformats.org/markup-compatibility/2006" xmlns:a14="http://schemas.microsoft.com/office/drawing/2010/main">
        <mc:Choice Requires="a14">
          <p:sp>
            <p:nvSpPr>
              <p:cNvPr id="26" name="文本框 25"/>
              <p:cNvSpPr txBox="1"/>
              <p:nvPr/>
            </p:nvSpPr>
            <p:spPr>
              <a:xfrm>
                <a:off x="1233054" y="5375816"/>
                <a:ext cx="6769332" cy="727892"/>
              </a:xfrm>
              <a:prstGeom prst="rect">
                <a:avLst/>
              </a:prstGeom>
              <a:noFill/>
            </p:spPr>
            <p:txBody>
              <a:bodyPr wrap="square" rtlCol="0">
                <a:spAutoFit/>
              </a:bodyPr>
              <a:lstStyle/>
              <a:p>
                <a:r>
                  <a:rPr lang="zh-CN" altLang="en-US" b="0" dirty="0" smtClean="0">
                    <a:latin typeface="黑体" panose="02010609060101010101" pitchFamily="49" charset="-122"/>
                    <a:ea typeface="黑体" panose="02010609060101010101" pitchFamily="49" charset="-122"/>
                  </a:rPr>
                  <a:t>其中</a:t>
                </a:r>
                <a14:m>
                  <m:oMath xmlns:m="http://schemas.openxmlformats.org/officeDocument/2006/math">
                    <m:r>
                      <a:rPr lang="en-US" altLang="zh-CN" b="0" i="0" smtClean="0">
                        <a:latin typeface="Cambria Math" panose="02040503050406030204" pitchFamily="18" charset="0"/>
                      </a:rPr>
                      <m:t>|</m:t>
                    </m:r>
                    <m:sSubSup>
                      <m:sSubSupPr>
                        <m:ctrlPr>
                          <a:rPr lang="en-US" altLang="zh-CN" i="1" smtClean="0">
                            <a:latin typeface="Cambria Math" panose="02040503050406030204" pitchFamily="18" charset="0"/>
                          </a:rPr>
                        </m:ctrlPr>
                      </m:sSubSupPr>
                      <m:e>
                        <m:r>
                          <a:rPr lang="en-US" altLang="zh-CN" i="1">
                            <a:latin typeface="Cambria Math" panose="02040503050406030204" pitchFamily="18" charset="0"/>
                          </a:rPr>
                          <m:t>𝑇</m:t>
                        </m:r>
                      </m:e>
                      <m:sub>
                        <m:r>
                          <a:rPr lang="en-US" altLang="zh-CN" i="1">
                            <a:latin typeface="Cambria Math" panose="02040503050406030204" pitchFamily="18" charset="0"/>
                          </a:rPr>
                          <m:t>𝑚</m:t>
                        </m:r>
                      </m:sub>
                      <m: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𝑘</m:t>
                            </m:r>
                          </m:e>
                        </m:d>
                      </m:sup>
                    </m:sSub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e>
                    </m:d>
                    <m:r>
                      <a:rPr lang="en-US" altLang="zh-CN" b="0" i="1" smtClean="0">
                        <a:latin typeface="Cambria Math" panose="02040503050406030204" pitchFamily="18" charset="0"/>
                      </a:rPr>
                      <m:t>|</m:t>
                    </m:r>
                  </m:oMath>
                </a14:m>
                <a:r>
                  <a:rPr lang="zh-CN" altLang="en-US" dirty="0" smtClean="0">
                    <a:latin typeface="黑体" panose="02010609060101010101" pitchFamily="49" charset="-122"/>
                    <a:ea typeface="黑体" panose="02010609060101010101" pitchFamily="49" charset="-122"/>
                  </a:rPr>
                  <a:t>代表由</a:t>
                </a:r>
                <a14:m>
                  <m:oMath xmlns:m="http://schemas.openxmlformats.org/officeDocument/2006/math">
                    <m:sSub>
                      <m:sSubPr>
                        <m:ctrlPr>
                          <a:rPr lang="en-US" altLang="zh-CN" i="1" dirty="0">
                            <a:latin typeface="Cambria Math" panose="02040503050406030204" pitchFamily="18" charset="0"/>
                            <a:ea typeface="黑体" panose="02010609060101010101" pitchFamily="49" charset="-122"/>
                          </a:rPr>
                        </m:ctrlPr>
                      </m:sSubPr>
                      <m:e>
                        <m:r>
                          <a:rPr lang="en-US" altLang="zh-CN" i="1" dirty="0">
                            <a:latin typeface="Cambria Math" panose="02040503050406030204" pitchFamily="18" charset="0"/>
                            <a:ea typeface="黑体" panose="02010609060101010101" pitchFamily="49" charset="-122"/>
                          </a:rPr>
                          <m:t>𝑣</m:t>
                        </m:r>
                      </m:e>
                      <m:sub>
                        <m:r>
                          <a:rPr lang="en-US" altLang="zh-CN" i="1" dirty="0">
                            <a:latin typeface="Cambria Math" panose="02040503050406030204" pitchFamily="18" charset="0"/>
                            <a:ea typeface="黑体" panose="02010609060101010101" pitchFamily="49" charset="-122"/>
                          </a:rPr>
                          <m:t>𝑚</m:t>
                        </m:r>
                      </m:sub>
                    </m:sSub>
                  </m:oMath>
                </a14:m>
                <a:r>
                  <a:rPr lang="zh-CN" altLang="en-US" dirty="0" smtClean="0">
                    <a:latin typeface="黑体" panose="02010609060101010101" pitchFamily="49" charset="-122"/>
                    <a:ea typeface="黑体" panose="02010609060101010101" pitchFamily="49" charset="-122"/>
                  </a:rPr>
                  <a:t>提供的从区域</a:t>
                </a:r>
                <a14:m>
                  <m:oMath xmlns:m="http://schemas.openxmlformats.org/officeDocument/2006/math">
                    <m:r>
                      <a:rPr lang="en-US" altLang="zh-CN" i="1" dirty="0" smtClean="0">
                        <a:latin typeface="Cambria Math" panose="02040503050406030204" pitchFamily="18" charset="0"/>
                        <a:ea typeface="黑体" panose="02010609060101010101" pitchFamily="49" charset="-122"/>
                      </a:rPr>
                      <m:t>𝑖</m:t>
                    </m:r>
                  </m:oMath>
                </a14:m>
                <a:r>
                  <a:rPr lang="zh-CN" altLang="en-US" dirty="0" smtClean="0">
                    <a:latin typeface="黑体" panose="02010609060101010101" pitchFamily="49" charset="-122"/>
                    <a:ea typeface="黑体" panose="02010609060101010101" pitchFamily="49" charset="-122"/>
                  </a:rPr>
                  <a:t>到</a:t>
                </a:r>
                <a14:m>
                  <m:oMath xmlns:m="http://schemas.openxmlformats.org/officeDocument/2006/math">
                    <m:r>
                      <a:rPr lang="en-US" altLang="zh-CN" i="1" dirty="0" smtClean="0">
                        <a:latin typeface="Cambria Math" panose="02040503050406030204" pitchFamily="18" charset="0"/>
                        <a:ea typeface="黑体" panose="02010609060101010101" pitchFamily="49" charset="-122"/>
                      </a:rPr>
                      <m:t>𝑗</m:t>
                    </m:r>
                  </m:oMath>
                </a14:m>
                <a:r>
                  <a:rPr lang="zh-CN" altLang="en-US" dirty="0" smtClean="0">
                    <a:latin typeface="黑体" panose="02010609060101010101" pitchFamily="49" charset="-122"/>
                    <a:ea typeface="黑体" panose="02010609060101010101" pitchFamily="49" charset="-122"/>
                  </a:rPr>
                  <a:t>的实际行驶路线的数量</a:t>
                </a:r>
                <a14:m>
                  <m:oMath xmlns:m="http://schemas.openxmlformats.org/officeDocument/2006/math">
                    <m:sSub>
                      <m:sSubPr>
                        <m:ctrlPr>
                          <a:rPr lang="en-US" altLang="zh-CN" i="1" smtClean="0">
                            <a:latin typeface="Cambria Math" panose="02040503050406030204" pitchFamily="18" charset="0"/>
                            <a:ea typeface="黑体" panose="02010609060101010101" pitchFamily="49" charset="-122"/>
                          </a:rPr>
                        </m:ctrlPr>
                      </m:sSubPr>
                      <m:e>
                        <m:r>
                          <a:rPr lang="en-US" altLang="zh-CN" i="1">
                            <a:latin typeface="Cambria Math" panose="02040503050406030204" pitchFamily="18" charset="0"/>
                            <a:ea typeface="黑体" panose="02010609060101010101" pitchFamily="49" charset="-122"/>
                          </a:rPr>
                          <m:t>𝑒</m:t>
                        </m:r>
                      </m:e>
                      <m:sub>
                        <m:r>
                          <a:rPr lang="en-US" altLang="zh-CN" i="1">
                            <a:latin typeface="Cambria Math" panose="02040503050406030204" pitchFamily="18" charset="0"/>
                            <a:ea typeface="黑体" panose="02010609060101010101" pitchFamily="49" charset="-122"/>
                          </a:rPr>
                          <m:t>𝑖𝑗</m:t>
                        </m:r>
                      </m:sub>
                    </m:sSub>
                  </m:oMath>
                </a14:m>
                <a:r>
                  <a:rPr lang="zh-CN" altLang="en-US" dirty="0" smtClean="0">
                    <a:latin typeface="黑体" panose="02010609060101010101" pitchFamily="49" charset="-122"/>
                    <a:ea typeface="黑体" panose="02010609060101010101" pitchFamily="49" charset="-122"/>
                  </a:rPr>
                  <a:t>是每次行驶的收入，如下所示：</a:t>
                </a:r>
                <a:endParaRPr lang="zh-CN" altLang="en-US" dirty="0">
                  <a:latin typeface="黑体" panose="02010609060101010101" pitchFamily="49" charset="-122"/>
                  <a:ea typeface="黑体" panose="02010609060101010101" pitchFamily="49" charset="-122"/>
                </a:endParaRPr>
              </a:p>
            </p:txBody>
          </p:sp>
        </mc:Choice>
        <mc:Fallback xmlns="">
          <p:sp>
            <p:nvSpPr>
              <p:cNvPr id="26" name="文本框 25"/>
              <p:cNvSpPr txBox="1">
                <a:spLocks noRot="1" noChangeAspect="1" noMove="1" noResize="1" noEditPoints="1" noAdjustHandles="1" noChangeArrowheads="1" noChangeShapeType="1" noTextEdit="1"/>
              </p:cNvSpPr>
              <p:nvPr/>
            </p:nvSpPr>
            <p:spPr>
              <a:xfrm>
                <a:off x="1233054" y="5375816"/>
                <a:ext cx="6769332" cy="727892"/>
              </a:xfrm>
              <a:prstGeom prst="rect">
                <a:avLst/>
              </a:prstGeom>
              <a:blipFill>
                <a:blip r:embed="rId12"/>
                <a:stretch>
                  <a:fillRect l="-720" b="-6723"/>
                </a:stretch>
              </a:blipFill>
            </p:spPr>
            <p:txBody>
              <a:bodyPr/>
              <a:lstStyle/>
              <a:p>
                <a:r>
                  <a:rPr lang="zh-CN" altLang="en-US">
                    <a:noFill/>
                  </a:rPr>
                  <a:t> </a:t>
                </a:r>
              </a:p>
            </p:txBody>
          </p:sp>
        </mc:Fallback>
      </mc:AlternateContent>
      <p:sp>
        <p:nvSpPr>
          <p:cNvPr id="22" name="动作按钮: 开始 21">
            <a:hlinkClick r:id="rId13" action="ppaction://hlinksldjump" highlightClick="1"/>
          </p:cNvPr>
          <p:cNvSpPr/>
          <p:nvPr/>
        </p:nvSpPr>
        <p:spPr>
          <a:xfrm>
            <a:off x="262255" y="5831689"/>
            <a:ext cx="497840" cy="369332"/>
          </a:xfrm>
          <a:prstGeom prst="actionButtonBeginning">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extLst>
      <p:ext uri="{BB962C8B-B14F-4D97-AF65-F5344CB8AC3E}">
        <p14:creationId xmlns:p14="http://schemas.microsoft.com/office/powerpoint/2010/main" val="541413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wipe(down)">
                                      <p:cBhvr>
                                        <p:cTn id="10" dur="500"/>
                                        <p:tgtEl>
                                          <p:spTgt spid="15"/>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wipe(down)">
                                      <p:cBhvr>
                                        <p:cTn id="13" dur="500"/>
                                        <p:tgtEl>
                                          <p:spTgt spid="16"/>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wipe(down)">
                                      <p:cBhvr>
                                        <p:cTn id="16" dur="500"/>
                                        <p:tgtEl>
                                          <p:spTgt spid="1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fade">
                                      <p:cBhvr>
                                        <p:cTn id="21" dur="500"/>
                                        <p:tgtEl>
                                          <p:spTgt spid="18"/>
                                        </p:tgtEl>
                                      </p:cBhvr>
                                    </p:animEffect>
                                  </p:childTnLst>
                                </p:cTn>
                              </p:par>
                              <p:par>
                                <p:cTn id="22" presetID="10" presetClass="entr" presetSubtype="0" fill="hold" nodeType="with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500"/>
                                        <p:tgtEl>
                                          <p:spTgt spid="20"/>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500"/>
                                        <p:tgtEl>
                                          <p:spTgt spid="2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fade">
                                      <p:cBhvr>
                                        <p:cTn id="32" dur="500"/>
                                        <p:tgtEl>
                                          <p:spTgt spid="23"/>
                                        </p:tgtEl>
                                      </p:cBhvr>
                                    </p:animEffect>
                                  </p:childTnLst>
                                </p:cTn>
                              </p:par>
                              <p:par>
                                <p:cTn id="33" presetID="10" presetClass="entr" presetSubtype="0" fill="hold" nodeType="withEffect">
                                  <p:stCondLst>
                                    <p:cond delay="0"/>
                                  </p:stCondLst>
                                  <p:childTnLst>
                                    <p:set>
                                      <p:cBhvr>
                                        <p:cTn id="34" dur="1" fill="hold">
                                          <p:stCondLst>
                                            <p:cond delay="0"/>
                                          </p:stCondLst>
                                        </p:cTn>
                                        <p:tgtEl>
                                          <p:spTgt spid="24"/>
                                        </p:tgtEl>
                                        <p:attrNameLst>
                                          <p:attrName>style.visibility</p:attrName>
                                        </p:attrNameLst>
                                      </p:cBhvr>
                                      <p:to>
                                        <p:strVal val="visible"/>
                                      </p:to>
                                    </p:set>
                                    <p:animEffect transition="in" filter="fade">
                                      <p:cBhvr>
                                        <p:cTn id="35" dur="500"/>
                                        <p:tgtEl>
                                          <p:spTgt spid="24"/>
                                        </p:tgtEl>
                                      </p:cBhvr>
                                    </p:animEffect>
                                  </p:childTnLst>
                                </p:cTn>
                              </p:par>
                              <p:par>
                                <p:cTn id="36" presetID="10" presetClass="entr" presetSubtype="0" fill="hold" nodeType="withEffect">
                                  <p:stCondLst>
                                    <p:cond delay="0"/>
                                  </p:stCondLst>
                                  <p:childTnLst>
                                    <p:set>
                                      <p:cBhvr>
                                        <p:cTn id="37" dur="1" fill="hold">
                                          <p:stCondLst>
                                            <p:cond delay="0"/>
                                          </p:stCondLst>
                                        </p:cTn>
                                        <p:tgtEl>
                                          <p:spTgt spid="25"/>
                                        </p:tgtEl>
                                        <p:attrNameLst>
                                          <p:attrName>style.visibility</p:attrName>
                                        </p:attrNameLst>
                                      </p:cBhvr>
                                      <p:to>
                                        <p:strVal val="visible"/>
                                      </p:to>
                                    </p:set>
                                    <p:animEffect transition="in" filter="fade">
                                      <p:cBhvr>
                                        <p:cTn id="38" dur="500"/>
                                        <p:tgtEl>
                                          <p:spTgt spid="25"/>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6"/>
                                        </p:tgtEl>
                                        <p:attrNameLst>
                                          <p:attrName>style.visibility</p:attrName>
                                        </p:attrNameLst>
                                      </p:cBhvr>
                                      <p:to>
                                        <p:strVal val="visible"/>
                                      </p:to>
                                    </p:set>
                                    <p:animEffect transition="in" filter="fade">
                                      <p:cBhvr>
                                        <p:cTn id="41"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5" grpId="0"/>
      <p:bldP spid="16" grpId="0"/>
      <p:bldP spid="17" grpId="0" animBg="1"/>
      <p:bldP spid="18" grpId="0"/>
      <p:bldP spid="21" grpId="0"/>
      <p:bldP spid="23" grpId="0"/>
      <p:bldP spid="2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9144574" cy="89592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01892" y="115412"/>
            <a:ext cx="674253" cy="674253"/>
          </a:xfrm>
          <a:prstGeom prst="rect">
            <a:avLst/>
          </a:prstGeom>
        </p:spPr>
      </p:pic>
      <p:cxnSp>
        <p:nvCxnSpPr>
          <p:cNvPr id="7" name="直接连接符 19"/>
          <p:cNvCxnSpPr>
            <a:cxnSpLocks/>
          </p:cNvCxnSpPr>
          <p:nvPr/>
        </p:nvCxnSpPr>
        <p:spPr bwMode="auto">
          <a:xfrm flipH="1">
            <a:off x="440027" y="-25400"/>
            <a:ext cx="1587" cy="841375"/>
          </a:xfrm>
          <a:prstGeom prst="line">
            <a:avLst/>
          </a:prstGeom>
          <a:noFill/>
          <a:ln w="28575" algn="ctr">
            <a:solidFill>
              <a:schemeClr val="bg2"/>
            </a:solidFill>
            <a:round/>
            <a:headEnd/>
            <a:tailEnd/>
          </a:ln>
          <a:extLst>
            <a:ext uri="{909E8E84-426E-40DD-AFC4-6F175D3DCCD1}">
              <a14:hiddenFill xmlns:a14="http://schemas.microsoft.com/office/drawing/2010/main">
                <a:noFill/>
              </a14:hiddenFill>
            </a:ext>
          </a:extLst>
        </p:spPr>
      </p:cxnSp>
      <p:cxnSp>
        <p:nvCxnSpPr>
          <p:cNvPr id="8" name="直接连接符 20"/>
          <p:cNvCxnSpPr>
            <a:cxnSpLocks/>
          </p:cNvCxnSpPr>
          <p:nvPr/>
        </p:nvCxnSpPr>
        <p:spPr bwMode="auto">
          <a:xfrm flipH="1">
            <a:off x="511175" y="-26988"/>
            <a:ext cx="1588" cy="554038"/>
          </a:xfrm>
          <a:prstGeom prst="line">
            <a:avLst/>
          </a:prstGeom>
          <a:noFill/>
          <a:ln w="28575" algn="ctr">
            <a:solidFill>
              <a:schemeClr val="bg2"/>
            </a:solidFill>
            <a:round/>
            <a:headEnd/>
            <a:tailEnd/>
          </a:ln>
          <a:extLst>
            <a:ext uri="{909E8E84-426E-40DD-AFC4-6F175D3DCCD1}">
              <a14:hiddenFill xmlns:a14="http://schemas.microsoft.com/office/drawing/2010/main">
                <a:noFill/>
              </a14:hiddenFill>
            </a:ext>
          </a:extLst>
        </p:spPr>
      </p:cxnSp>
      <p:cxnSp>
        <p:nvCxnSpPr>
          <p:cNvPr id="9" name="直接连接符 30"/>
          <p:cNvCxnSpPr>
            <a:cxnSpLocks/>
          </p:cNvCxnSpPr>
          <p:nvPr/>
        </p:nvCxnSpPr>
        <p:spPr bwMode="auto">
          <a:xfrm>
            <a:off x="585499" y="-26988"/>
            <a:ext cx="0" cy="298451"/>
          </a:xfrm>
          <a:prstGeom prst="line">
            <a:avLst/>
          </a:prstGeom>
          <a:noFill/>
          <a:ln w="28575" algn="ctr">
            <a:solidFill>
              <a:schemeClr val="bg2"/>
            </a:solidFill>
            <a:round/>
            <a:headEnd/>
            <a:tailEnd/>
          </a:ln>
          <a:extLst>
            <a:ext uri="{909E8E84-426E-40DD-AFC4-6F175D3DCCD1}">
              <a14:hiddenFill xmlns:a14="http://schemas.microsoft.com/office/drawing/2010/main">
                <a:noFill/>
              </a14:hiddenFill>
            </a:ext>
          </a:extLst>
        </p:spPr>
      </p:cxnSp>
      <p:sp>
        <p:nvSpPr>
          <p:cNvPr id="10" name="文本框 9"/>
          <p:cNvSpPr txBox="1"/>
          <p:nvPr/>
        </p:nvSpPr>
        <p:spPr>
          <a:xfrm>
            <a:off x="881641" y="72121"/>
            <a:ext cx="2773680" cy="646331"/>
          </a:xfrm>
          <a:prstGeom prst="rect">
            <a:avLst/>
          </a:prstGeom>
          <a:noFill/>
        </p:spPr>
        <p:txBody>
          <a:bodyPr wrap="square" rtlCol="0">
            <a:spAutoFit/>
          </a:bodyPr>
          <a:lstStyle/>
          <a:p>
            <a:r>
              <a:rPr lang="zh-CN" altLang="en-US" sz="3600" dirty="0" smtClean="0">
                <a:solidFill>
                  <a:schemeClr val="bg1"/>
                </a:solidFill>
                <a:latin typeface="黑体" panose="02010609060101010101" pitchFamily="49" charset="-122"/>
                <a:ea typeface="黑体" panose="02010609060101010101" pitchFamily="49" charset="-122"/>
              </a:rPr>
              <a:t>技术路线</a:t>
            </a:r>
            <a:endParaRPr lang="zh-CN" altLang="en-US" sz="3200" dirty="0">
              <a:solidFill>
                <a:schemeClr val="bg1"/>
              </a:solidFill>
              <a:latin typeface="黑体" panose="02010609060101010101" pitchFamily="49" charset="-122"/>
              <a:ea typeface="黑体" panose="02010609060101010101" pitchFamily="49" charset="-122"/>
            </a:endParaRPr>
          </a:p>
        </p:txBody>
      </p:sp>
      <p:sp>
        <p:nvSpPr>
          <p:cNvPr id="4" name="文本框 3"/>
          <p:cNvSpPr txBox="1"/>
          <p:nvPr/>
        </p:nvSpPr>
        <p:spPr>
          <a:xfrm>
            <a:off x="780041" y="1249680"/>
            <a:ext cx="4492999" cy="461665"/>
          </a:xfrm>
          <a:prstGeom prst="rect">
            <a:avLst/>
          </a:prstGeom>
          <a:noFill/>
        </p:spPr>
        <p:txBody>
          <a:bodyPr wrap="square" rtlCol="0">
            <a:spAutoFit/>
          </a:bodyPr>
          <a:lstStyle/>
          <a:p>
            <a:pPr marL="285750" indent="-285750">
              <a:buFont typeface="Wingdings" panose="05000000000000000000" pitchFamily="2" charset="2"/>
              <a:buChar char="n"/>
            </a:pPr>
            <a:r>
              <a:rPr lang="zh-CN" altLang="en-US" sz="2400" dirty="0" smtClean="0">
                <a:latin typeface="黑体" panose="02010609060101010101" pitchFamily="49" charset="-122"/>
                <a:ea typeface="黑体" panose="02010609060101010101" pitchFamily="49" charset="-122"/>
              </a:rPr>
              <a:t>行驶偏好和区域间连通性</a:t>
            </a:r>
            <a:endParaRPr lang="zh-CN" altLang="en-US" sz="2400" dirty="0">
              <a:latin typeface="黑体" panose="02010609060101010101" pitchFamily="49" charset="-122"/>
              <a:ea typeface="黑体" panose="02010609060101010101" pitchFamily="49" charset="-122"/>
            </a:endParaRPr>
          </a:p>
        </p:txBody>
      </p:sp>
      <mc:AlternateContent xmlns:mc="http://schemas.openxmlformats.org/markup-compatibility/2006" xmlns:a14="http://schemas.microsoft.com/office/drawing/2010/main">
        <mc:Choice Requires="a14">
          <p:sp>
            <p:nvSpPr>
              <p:cNvPr id="11" name="文本框 10"/>
              <p:cNvSpPr txBox="1"/>
              <p:nvPr/>
            </p:nvSpPr>
            <p:spPr>
              <a:xfrm>
                <a:off x="1211294" y="3904540"/>
                <a:ext cx="6990598" cy="668645"/>
              </a:xfrm>
              <a:prstGeom prst="rect">
                <a:avLst/>
              </a:prstGeom>
              <a:noFill/>
            </p:spPr>
            <p:txBody>
              <a:bodyPr wrap="square" rtlCol="0">
                <a:spAutoFit/>
              </a:bodyPr>
              <a:lstStyle/>
              <a:p>
                <a:pPr marL="285750" indent="-285750">
                  <a:buFont typeface="Wingdings" panose="05000000000000000000" pitchFamily="2" charset="2"/>
                  <a:buChar char="Ø"/>
                </a:pPr>
                <a:r>
                  <a:rPr lang="zh-CN" altLang="en-US" dirty="0" smtClean="0">
                    <a:latin typeface="黑体" panose="02010609060101010101" pitchFamily="49" charset="-122"/>
                    <a:ea typeface="黑体" panose="02010609060101010101" pitchFamily="49" charset="-122"/>
                  </a:rPr>
                  <a:t>在</a:t>
                </a:r>
                <a14:m>
                  <m:oMath xmlns:m="http://schemas.openxmlformats.org/officeDocument/2006/math">
                    <m:sSub>
                      <m:sSubPr>
                        <m:ctrlPr>
                          <a:rPr lang="en-US" altLang="zh-CN" i="1" dirty="0" smtClean="0">
                            <a:latin typeface="Cambria Math" panose="02040503050406030204" pitchFamily="18" charset="0"/>
                          </a:rPr>
                        </m:ctrlPr>
                      </m:sSubPr>
                      <m:e>
                        <m:r>
                          <a:rPr lang="en-US" altLang="zh-CN" i="1" dirty="0">
                            <a:latin typeface="Cambria Math" panose="02040503050406030204" pitchFamily="18" charset="0"/>
                          </a:rPr>
                          <m:t>𝑧</m:t>
                        </m:r>
                      </m:e>
                      <m:sub>
                        <m:r>
                          <a:rPr lang="en-US" altLang="zh-CN" i="1" dirty="0">
                            <a:latin typeface="Cambria Math" panose="02040503050406030204" pitchFamily="18" charset="0"/>
                          </a:rPr>
                          <m:t>𝑖</m:t>
                        </m:r>
                      </m:sub>
                    </m:sSub>
                    <m:r>
                      <a:rPr lang="en-US" altLang="zh-CN" i="1" dirty="0" smtClean="0">
                        <a:latin typeface="Cambria Math" panose="02040503050406030204" pitchFamily="18" charset="0"/>
                      </a:rPr>
                      <m:t> </m:t>
                    </m:r>
                  </m:oMath>
                </a14:m>
                <a:r>
                  <a:rPr lang="zh-CN" altLang="en-US" dirty="0" smtClean="0">
                    <a:latin typeface="黑体" panose="02010609060101010101" pitchFamily="49" charset="-122"/>
                    <a:ea typeface="黑体" panose="02010609060101010101" pitchFamily="49" charset="-122"/>
                  </a:rPr>
                  <a:t>和</a:t>
                </a:r>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𝑧</m:t>
                        </m:r>
                      </m:e>
                      <m:sub>
                        <m:r>
                          <a:rPr lang="en-US" altLang="zh-CN" i="1" dirty="0">
                            <a:latin typeface="Cambria Math" panose="02040503050406030204" pitchFamily="18" charset="0"/>
                          </a:rPr>
                          <m:t>𝑗</m:t>
                        </m:r>
                      </m:sub>
                    </m:sSub>
                  </m:oMath>
                </a14:m>
                <a:r>
                  <a:rPr lang="zh-CN" altLang="en-US" dirty="0" smtClean="0">
                    <a:latin typeface="黑体" panose="02010609060101010101" pitchFamily="49" charset="-122"/>
                    <a:ea typeface="黑体" panose="02010609060101010101" pitchFamily="49" charset="-122"/>
                  </a:rPr>
                  <a:t>之间的行驶记录越</a:t>
                </a:r>
                <a:r>
                  <a:rPr lang="zh-CN" altLang="en-US" dirty="0">
                    <a:latin typeface="黑体" panose="02010609060101010101" pitchFamily="49" charset="-122"/>
                    <a:ea typeface="黑体" panose="02010609060101010101" pitchFamily="49" charset="-122"/>
                  </a:rPr>
                  <a:t>多，</a:t>
                </a:r>
                <a14:m>
                  <m:oMath xmlns:m="http://schemas.openxmlformats.org/officeDocument/2006/math">
                    <m:r>
                      <a:rPr lang="en-US" altLang="zh-CN" i="1" dirty="0" smtClean="0">
                        <a:latin typeface="Cambria Math" panose="02040503050406030204" pitchFamily="18" charset="0"/>
                      </a:rPr>
                      <m:t>𝜔</m:t>
                    </m:r>
                    <m:r>
                      <a:rPr lang="en-US" altLang="zh-CN" b="0" i="1" dirty="0" smtClean="0">
                        <a:latin typeface="Cambria Math" panose="02040503050406030204" pitchFamily="18" charset="0"/>
                      </a:rPr>
                      <m:t>(</m:t>
                    </m:r>
                    <m:r>
                      <a:rPr lang="en-US" altLang="zh-CN" i="1" dirty="0" err="1">
                        <a:latin typeface="Cambria Math" panose="02040503050406030204" pitchFamily="18" charset="0"/>
                      </a:rPr>
                      <m:t>𝑖</m:t>
                    </m:r>
                    <m:r>
                      <a:rPr lang="en-US" altLang="zh-CN" b="0" i="1" dirty="0" smtClean="0">
                        <a:latin typeface="Cambria Math" panose="02040503050406030204" pitchFamily="18" charset="0"/>
                      </a:rPr>
                      <m:t>,</m:t>
                    </m:r>
                    <m:r>
                      <a:rPr lang="en-US" altLang="zh-CN" i="1" dirty="0">
                        <a:latin typeface="Cambria Math" panose="02040503050406030204" pitchFamily="18" charset="0"/>
                      </a:rPr>
                      <m:t>𝑗</m:t>
                    </m:r>
                    <m:r>
                      <a:rPr lang="en-US" altLang="zh-CN" b="0" i="1" dirty="0" smtClean="0">
                        <a:latin typeface="Cambria Math" panose="02040503050406030204" pitchFamily="18" charset="0"/>
                      </a:rPr>
                      <m:t>)</m:t>
                    </m:r>
                  </m:oMath>
                </a14:m>
                <a:r>
                  <a:rPr lang="zh-CN" altLang="en-US" dirty="0">
                    <a:latin typeface="黑体" panose="02010609060101010101" pitchFamily="49" charset="-122"/>
                    <a:ea typeface="黑体" panose="02010609060101010101" pitchFamily="49" charset="-122"/>
                  </a:rPr>
                  <a:t>越高</a:t>
                </a:r>
                <a:r>
                  <a:rPr lang="zh-CN" altLang="en-US" dirty="0" smtClean="0">
                    <a:latin typeface="黑体" panose="02010609060101010101" pitchFamily="49" charset="-122"/>
                    <a:ea typeface="黑体" panose="02010609060101010101" pitchFamily="49" charset="-122"/>
                  </a:rPr>
                  <a:t>，表明</a:t>
                </a:r>
                <a:r>
                  <a:rPr lang="zh-CN" altLang="en-US" dirty="0">
                    <a:latin typeface="黑体" panose="02010609060101010101" pitchFamily="49" charset="-122"/>
                    <a:ea typeface="黑体" panose="02010609060101010101" pitchFamily="49" charset="-122"/>
                  </a:rPr>
                  <a:t>两个区域之间的连通性更强。</a:t>
                </a:r>
              </a:p>
            </p:txBody>
          </p:sp>
        </mc:Choice>
        <mc:Fallback xmlns="">
          <p:sp>
            <p:nvSpPr>
              <p:cNvPr id="11" name="文本框 10"/>
              <p:cNvSpPr txBox="1">
                <a:spLocks noRot="1" noChangeAspect="1" noMove="1" noResize="1" noEditPoints="1" noAdjustHandles="1" noChangeArrowheads="1" noChangeShapeType="1" noTextEdit="1"/>
              </p:cNvSpPr>
              <p:nvPr/>
            </p:nvSpPr>
            <p:spPr>
              <a:xfrm>
                <a:off x="1211294" y="3904540"/>
                <a:ext cx="6990598" cy="668645"/>
              </a:xfrm>
              <a:prstGeom prst="rect">
                <a:avLst/>
              </a:prstGeom>
              <a:blipFill>
                <a:blip r:embed="rId4"/>
                <a:stretch>
                  <a:fillRect l="-611" t="-8257" r="-611" b="-1376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p:cNvSpPr txBox="1"/>
              <p:nvPr/>
            </p:nvSpPr>
            <p:spPr>
              <a:xfrm>
                <a:off x="1209040" y="1852700"/>
                <a:ext cx="6614160" cy="424796"/>
              </a:xfrm>
              <a:prstGeom prst="rect">
                <a:avLst/>
              </a:prstGeom>
              <a:noFill/>
            </p:spPr>
            <p:txBody>
              <a:bodyPr wrap="square" rtlCol="0">
                <a:spAutoFit/>
              </a:bodyPr>
              <a:lstStyle/>
              <a:p>
                <a:pPr marL="285750" indent="-285750">
                  <a:buFont typeface="Wingdings" panose="05000000000000000000" pitchFamily="2" charset="2"/>
                  <a:buChar char="l"/>
                </a:pPr>
                <a:r>
                  <a:rPr lang="zh-CN" altLang="en-US" sz="2000" dirty="0" smtClean="0">
                    <a:latin typeface="黑体" panose="02010609060101010101" pitchFamily="49" charset="-122"/>
                    <a:ea typeface="黑体" panose="02010609060101010101" pitchFamily="49" charset="-122"/>
                  </a:rPr>
                  <a:t>区域</a:t>
                </a:r>
                <a14:m>
                  <m:oMath xmlns:m="http://schemas.openxmlformats.org/officeDocument/2006/math">
                    <m:sSub>
                      <m:sSubPr>
                        <m:ctrlPr>
                          <a:rPr lang="en-US" altLang="zh-CN" sz="2000" i="1" dirty="0">
                            <a:latin typeface="Cambria Math" panose="02040503050406030204" pitchFamily="18" charset="0"/>
                          </a:rPr>
                        </m:ctrlPr>
                      </m:sSubPr>
                      <m:e>
                        <m:r>
                          <a:rPr lang="en-US" altLang="zh-CN" sz="2000" i="1" dirty="0">
                            <a:latin typeface="Cambria Math" panose="02040503050406030204" pitchFamily="18" charset="0"/>
                          </a:rPr>
                          <m:t>𝑧</m:t>
                        </m:r>
                      </m:e>
                      <m:sub>
                        <m:r>
                          <a:rPr lang="en-US" altLang="zh-CN" sz="2000" i="1" dirty="0">
                            <a:latin typeface="Cambria Math" panose="02040503050406030204" pitchFamily="18" charset="0"/>
                          </a:rPr>
                          <m:t>𝑖</m:t>
                        </m:r>
                      </m:sub>
                    </m:sSub>
                    <m:r>
                      <a:rPr lang="en-US" altLang="zh-CN" sz="2000" i="1" dirty="0">
                        <a:latin typeface="Cambria Math" panose="02040503050406030204" pitchFamily="18" charset="0"/>
                      </a:rPr>
                      <m:t> </m:t>
                    </m:r>
                  </m:oMath>
                </a14:m>
                <a:r>
                  <a:rPr lang="zh-CN" altLang="en-US" sz="2000" dirty="0" smtClean="0">
                    <a:latin typeface="黑体" panose="02010609060101010101" pitchFamily="49" charset="-122"/>
                    <a:ea typeface="黑体" panose="02010609060101010101" pitchFamily="49" charset="-122"/>
                  </a:rPr>
                  <a:t>到</a:t>
                </a:r>
                <a14:m>
                  <m:oMath xmlns:m="http://schemas.openxmlformats.org/officeDocument/2006/math">
                    <m:sSub>
                      <m:sSubPr>
                        <m:ctrlPr>
                          <a:rPr lang="en-US" altLang="zh-CN" sz="2000" i="1" dirty="0">
                            <a:latin typeface="Cambria Math" panose="02040503050406030204" pitchFamily="18" charset="0"/>
                          </a:rPr>
                        </m:ctrlPr>
                      </m:sSubPr>
                      <m:e>
                        <m:r>
                          <a:rPr lang="en-US" altLang="zh-CN" sz="2000" i="1" dirty="0">
                            <a:latin typeface="Cambria Math" panose="02040503050406030204" pitchFamily="18" charset="0"/>
                          </a:rPr>
                          <m:t>𝑧</m:t>
                        </m:r>
                      </m:e>
                      <m:sub>
                        <m:r>
                          <a:rPr lang="en-US" altLang="zh-CN" sz="2000" i="1" dirty="0">
                            <a:latin typeface="Cambria Math" panose="02040503050406030204" pitchFamily="18" charset="0"/>
                          </a:rPr>
                          <m:t>𝑗</m:t>
                        </m:r>
                      </m:sub>
                    </m:sSub>
                  </m:oMath>
                </a14:m>
                <a:r>
                  <a:rPr lang="zh-CN" altLang="en-US" sz="2000" dirty="0" smtClean="0">
                    <a:latin typeface="黑体" panose="02010609060101010101" pitchFamily="49" charset="-122"/>
                    <a:ea typeface="黑体" panose="02010609060101010101" pitchFamily="49" charset="-122"/>
                  </a:rPr>
                  <a:t>的行驶路线集合</a:t>
                </a:r>
                <a14:m>
                  <m:oMath xmlns:m="http://schemas.openxmlformats.org/officeDocument/2006/math">
                    <m:r>
                      <a:rPr lang="en-US" altLang="zh-CN" sz="2000" i="1" dirty="0" smtClean="0">
                        <a:latin typeface="Cambria Math" panose="02040503050406030204" pitchFamily="18" charset="0"/>
                        <a:ea typeface="黑体" panose="02010609060101010101" pitchFamily="49" charset="-122"/>
                      </a:rPr>
                      <m:t>𝑇</m:t>
                    </m:r>
                    <m:r>
                      <a:rPr lang="en-US" altLang="zh-CN" sz="2000" i="1" dirty="0" smtClean="0">
                        <a:latin typeface="Cambria Math" panose="02040503050406030204" pitchFamily="18" charset="0"/>
                        <a:ea typeface="黑体" panose="02010609060101010101" pitchFamily="49" charset="-122"/>
                      </a:rPr>
                      <m:t>(</m:t>
                    </m:r>
                    <m:r>
                      <a:rPr lang="en-US" altLang="zh-CN" sz="2000" i="1" dirty="0" err="1" smtClean="0">
                        <a:latin typeface="Cambria Math" panose="02040503050406030204" pitchFamily="18" charset="0"/>
                        <a:ea typeface="黑体" panose="02010609060101010101" pitchFamily="49" charset="-122"/>
                      </a:rPr>
                      <m:t>𝑖</m:t>
                    </m:r>
                    <m:r>
                      <a:rPr lang="en-US" altLang="zh-CN" sz="2000" i="1" dirty="0" err="1" smtClean="0">
                        <a:latin typeface="Cambria Math" panose="02040503050406030204" pitchFamily="18" charset="0"/>
                        <a:ea typeface="黑体" panose="02010609060101010101" pitchFamily="49" charset="-122"/>
                      </a:rPr>
                      <m:t>, </m:t>
                    </m:r>
                    <m:r>
                      <a:rPr lang="en-US" altLang="zh-CN" sz="2000" i="1" dirty="0" err="1" smtClean="0">
                        <a:latin typeface="Cambria Math" panose="02040503050406030204" pitchFamily="18" charset="0"/>
                        <a:ea typeface="黑体" panose="02010609060101010101" pitchFamily="49" charset="-122"/>
                      </a:rPr>
                      <m:t>𝑗</m:t>
                    </m:r>
                    <m:r>
                      <a:rPr lang="en-US" altLang="zh-CN" sz="2000" i="1" dirty="0" smtClean="0">
                        <a:latin typeface="Cambria Math" panose="02040503050406030204" pitchFamily="18" charset="0"/>
                        <a:ea typeface="黑体" panose="02010609060101010101" pitchFamily="49" charset="-122"/>
                      </a:rPr>
                      <m:t>)</m:t>
                    </m:r>
                    <m:r>
                      <a:rPr lang="zh-CN" altLang="en-US" sz="2000" i="1" dirty="0">
                        <a:latin typeface="Cambria Math" panose="02040503050406030204" pitchFamily="18" charset="0"/>
                        <a:ea typeface="黑体" panose="02010609060101010101" pitchFamily="49" charset="-122"/>
                      </a:rPr>
                      <m:t>的</m:t>
                    </m:r>
                  </m:oMath>
                </a14:m>
                <a:r>
                  <a:rPr lang="zh-CN" altLang="en-US" sz="2000" dirty="0" smtClean="0">
                    <a:latin typeface="黑体" panose="02010609060101010101" pitchFamily="49" charset="-122"/>
                    <a:ea typeface="黑体" panose="02010609060101010101" pitchFamily="49" charset="-122"/>
                  </a:rPr>
                  <a:t>行驶偏好度量指标：</a:t>
                </a:r>
                <a:endParaRPr lang="zh-CN" altLang="en-US" sz="2000" dirty="0">
                  <a:latin typeface="黑体" panose="02010609060101010101" pitchFamily="49" charset="-122"/>
                  <a:ea typeface="黑体" panose="02010609060101010101" pitchFamily="49" charset="-122"/>
                </a:endParaRPr>
              </a:p>
            </p:txBody>
          </p:sp>
        </mc:Choice>
        <mc:Fallback xmlns="">
          <p:sp>
            <p:nvSpPr>
              <p:cNvPr id="12" name="文本框 11"/>
              <p:cNvSpPr txBox="1">
                <a:spLocks noRot="1" noChangeAspect="1" noMove="1" noResize="1" noEditPoints="1" noAdjustHandles="1" noChangeArrowheads="1" noChangeShapeType="1" noTextEdit="1"/>
              </p:cNvSpPr>
              <p:nvPr/>
            </p:nvSpPr>
            <p:spPr>
              <a:xfrm>
                <a:off x="1209040" y="1852700"/>
                <a:ext cx="6614160" cy="424796"/>
              </a:xfrm>
              <a:prstGeom prst="rect">
                <a:avLst/>
              </a:prstGeom>
              <a:blipFill>
                <a:blip r:embed="rId5"/>
                <a:stretch>
                  <a:fillRect l="-829" t="-12857" r="-4793" b="-14286"/>
                </a:stretch>
              </a:blipFill>
            </p:spPr>
            <p:txBody>
              <a:bodyPr/>
              <a:lstStyle/>
              <a:p>
                <a:r>
                  <a:rPr lang="zh-CN" altLang="en-US">
                    <a:noFill/>
                  </a:rPr>
                  <a:t> </a:t>
                </a:r>
              </a:p>
            </p:txBody>
          </p:sp>
        </mc:Fallback>
      </mc:AlternateContent>
      <p:pic>
        <p:nvPicPr>
          <p:cNvPr id="13" name="图片 12"/>
          <p:cNvPicPr>
            <a:picLocks noChangeAspect="1"/>
          </p:cNvPicPr>
          <p:nvPr/>
        </p:nvPicPr>
        <p:blipFill>
          <a:blip r:embed="rId6"/>
          <a:stretch>
            <a:fillRect/>
          </a:stretch>
        </p:blipFill>
        <p:spPr>
          <a:xfrm>
            <a:off x="2934416" y="2411897"/>
            <a:ext cx="3296057" cy="443752"/>
          </a:xfrm>
          <a:prstGeom prst="rect">
            <a:avLst/>
          </a:prstGeom>
        </p:spPr>
      </p:pic>
      <p:pic>
        <p:nvPicPr>
          <p:cNvPr id="14" name="图片 13"/>
          <p:cNvPicPr>
            <a:picLocks noChangeAspect="1"/>
          </p:cNvPicPr>
          <p:nvPr/>
        </p:nvPicPr>
        <p:blipFill>
          <a:blip r:embed="rId7"/>
          <a:stretch>
            <a:fillRect/>
          </a:stretch>
        </p:blipFill>
        <p:spPr>
          <a:xfrm>
            <a:off x="2408069" y="2990051"/>
            <a:ext cx="4348753" cy="698858"/>
          </a:xfrm>
          <a:prstGeom prst="rect">
            <a:avLst/>
          </a:prstGeom>
        </p:spPr>
      </p:pic>
      <mc:AlternateContent xmlns:mc="http://schemas.openxmlformats.org/markup-compatibility/2006" xmlns:a14="http://schemas.microsoft.com/office/drawing/2010/main">
        <mc:Choice Requires="a14">
          <p:sp>
            <p:nvSpPr>
              <p:cNvPr id="15" name="文本框 14"/>
              <p:cNvSpPr txBox="1"/>
              <p:nvPr/>
            </p:nvSpPr>
            <p:spPr>
              <a:xfrm>
                <a:off x="1209040" y="4604942"/>
                <a:ext cx="6278880" cy="428707"/>
              </a:xfrm>
              <a:prstGeom prst="rect">
                <a:avLst/>
              </a:prstGeom>
              <a:noFill/>
            </p:spPr>
            <p:txBody>
              <a:bodyPr wrap="square" rtlCol="0">
                <a:spAutoFit/>
              </a:bodyPr>
              <a:lstStyle/>
              <a:p>
                <a:pPr marL="285750" indent="-285750">
                  <a:buFont typeface="Wingdings" panose="05000000000000000000" pitchFamily="2" charset="2"/>
                  <a:buChar char="Ø"/>
                </a:pPr>
                <a:r>
                  <a:rPr lang="zh-CN" altLang="en-US" dirty="0" smtClean="0">
                    <a:latin typeface="黑体" panose="02010609060101010101" pitchFamily="49" charset="-122"/>
                    <a:ea typeface="黑体" panose="02010609060101010101" pitchFamily="49" charset="-122"/>
                  </a:rPr>
                  <a:t>车辆移动成本</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𝐹</m:t>
                        </m:r>
                      </m:e>
                      <m:sub>
                        <m:r>
                          <a:rPr lang="en-US" altLang="zh-CN" i="1">
                            <a:latin typeface="Cambria Math" panose="02040503050406030204" pitchFamily="18" charset="0"/>
                          </a:rPr>
                          <m:t>𝑚</m:t>
                        </m:r>
                      </m:sub>
                      <m:sup>
                        <m:r>
                          <a:rPr lang="en-US" altLang="zh-CN" i="1">
                            <a:latin typeface="Cambria Math" panose="02040503050406030204" pitchFamily="18" charset="0"/>
                          </a:rPr>
                          <m:t>(</m:t>
                        </m:r>
                        <m:r>
                          <a:rPr lang="en-US" altLang="zh-CN" i="1">
                            <a:latin typeface="Cambria Math" panose="02040503050406030204" pitchFamily="18" charset="0"/>
                          </a:rPr>
                          <m:t>𝑘</m:t>
                        </m:r>
                        <m:r>
                          <a:rPr lang="en-US" altLang="zh-CN" i="1">
                            <a:latin typeface="Cambria Math" panose="02040503050406030204" pitchFamily="18" charset="0"/>
                          </a:rPr>
                          <m:t>)</m:t>
                        </m:r>
                      </m:sup>
                    </m:sSubSup>
                  </m:oMath>
                </a14:m>
                <a:endParaRPr lang="zh-CN" altLang="en-US" dirty="0">
                  <a:latin typeface="黑体" panose="02010609060101010101" pitchFamily="49" charset="-122"/>
                  <a:ea typeface="黑体" panose="02010609060101010101" pitchFamily="49" charset="-122"/>
                </a:endParaRPr>
              </a:p>
            </p:txBody>
          </p:sp>
        </mc:Choice>
        <mc:Fallback xmlns="">
          <p:sp>
            <p:nvSpPr>
              <p:cNvPr id="15" name="文本框 14"/>
              <p:cNvSpPr txBox="1">
                <a:spLocks noRot="1" noChangeAspect="1" noMove="1" noResize="1" noEditPoints="1" noAdjustHandles="1" noChangeArrowheads="1" noChangeShapeType="1" noTextEdit="1"/>
              </p:cNvSpPr>
              <p:nvPr/>
            </p:nvSpPr>
            <p:spPr>
              <a:xfrm>
                <a:off x="1209040" y="4604942"/>
                <a:ext cx="6278880" cy="428707"/>
              </a:xfrm>
              <a:prstGeom prst="rect">
                <a:avLst/>
              </a:prstGeom>
              <a:blipFill>
                <a:blip r:embed="rId8"/>
                <a:stretch>
                  <a:fillRect l="-583" b="-15493"/>
                </a:stretch>
              </a:blipFill>
            </p:spPr>
            <p:txBody>
              <a:bodyPr/>
              <a:lstStyle/>
              <a:p>
                <a:r>
                  <a:rPr lang="zh-CN" altLang="en-US">
                    <a:noFill/>
                  </a:rPr>
                  <a:t> </a:t>
                </a:r>
              </a:p>
            </p:txBody>
          </p:sp>
        </mc:Fallback>
      </mc:AlternateContent>
      <p:pic>
        <p:nvPicPr>
          <p:cNvPr id="16" name="图片 15"/>
          <p:cNvPicPr>
            <a:picLocks noChangeAspect="1"/>
          </p:cNvPicPr>
          <p:nvPr/>
        </p:nvPicPr>
        <p:blipFill>
          <a:blip r:embed="rId9"/>
          <a:stretch>
            <a:fillRect/>
          </a:stretch>
        </p:blipFill>
        <p:spPr>
          <a:xfrm>
            <a:off x="3432748" y="5054756"/>
            <a:ext cx="2299392" cy="523666"/>
          </a:xfrm>
          <a:prstGeom prst="rect">
            <a:avLst/>
          </a:prstGeom>
        </p:spPr>
      </p:pic>
      <mc:AlternateContent xmlns:mc="http://schemas.openxmlformats.org/markup-compatibility/2006" xmlns:a14="http://schemas.microsoft.com/office/drawing/2010/main">
        <mc:Choice Requires="a14">
          <p:sp>
            <p:nvSpPr>
              <p:cNvPr id="17" name="文本框 16"/>
              <p:cNvSpPr txBox="1"/>
              <p:nvPr/>
            </p:nvSpPr>
            <p:spPr>
              <a:xfrm>
                <a:off x="1417812" y="5647023"/>
                <a:ext cx="6943867" cy="646331"/>
              </a:xfrm>
              <a:prstGeom prst="rect">
                <a:avLst/>
              </a:prstGeom>
              <a:noFill/>
            </p:spPr>
            <p:txBody>
              <a:bodyPr wrap="square" rtlCol="0">
                <a:spAutoFit/>
              </a:bodyPr>
              <a:lstStyle/>
              <a:p>
                <a14:m>
                  <m:oMath xmlns:m="http://schemas.openxmlformats.org/officeDocument/2006/math">
                    <m:r>
                      <m:rPr>
                        <m:sty m:val="p"/>
                      </m:rPr>
                      <a:rPr lang="el-GR" altLang="zh-CN" i="0" dirty="0" smtClean="0">
                        <a:latin typeface="Cambria Math" panose="02040503050406030204" pitchFamily="18" charset="0"/>
                      </a:rPr>
                      <m:t>Γ</m:t>
                    </m:r>
                    <m:r>
                      <a:rPr lang="el-GR" altLang="zh-CN" i="1" dirty="0">
                        <a:latin typeface="Cambria Math" panose="02040503050406030204" pitchFamily="18" charset="0"/>
                      </a:rPr>
                      <m:t>(</m:t>
                    </m:r>
                    <m:r>
                      <a:rPr lang="en-US" altLang="zh-CN" i="1" dirty="0" err="1">
                        <a:latin typeface="Cambria Math" panose="02040503050406030204" pitchFamily="18" charset="0"/>
                      </a:rPr>
                      <m:t>𝑖</m:t>
                    </m:r>
                    <m:r>
                      <a:rPr lang="en-US" altLang="zh-CN" i="1" dirty="0" err="1">
                        <a:latin typeface="Cambria Math" panose="02040503050406030204" pitchFamily="18" charset="0"/>
                      </a:rPr>
                      <m:t>,</m:t>
                    </m:r>
                    <m:r>
                      <a:rPr lang="en-US" altLang="zh-CN" i="1" dirty="0" err="1">
                        <a:latin typeface="Cambria Math" panose="02040503050406030204" pitchFamily="18" charset="0"/>
                      </a:rPr>
                      <m:t>𝑗</m:t>
                    </m:r>
                    <m:r>
                      <a:rPr lang="en-US" altLang="zh-CN" i="1" dirty="0">
                        <a:latin typeface="Cambria Math" panose="02040503050406030204" pitchFamily="18" charset="0"/>
                      </a:rPr>
                      <m:t>) </m:t>
                    </m:r>
                  </m:oMath>
                </a14:m>
                <a:r>
                  <a:rPr lang="zh-CN" altLang="en-US" dirty="0" smtClean="0">
                    <a:latin typeface="黑体" panose="02010609060101010101" pitchFamily="49" charset="-122"/>
                    <a:ea typeface="黑体" panose="02010609060101010101" pitchFamily="49" charset="-122"/>
                  </a:rPr>
                  <a:t>是车辆调度空闲驾驶时的时间（没有载乘客），</a:t>
                </a:r>
                <a14:m>
                  <m:oMath xmlns:m="http://schemas.openxmlformats.org/officeDocument/2006/math">
                    <m:r>
                      <a:rPr lang="en-US" altLang="zh-CN" i="1" dirty="0" smtClean="0">
                        <a:latin typeface="Cambria Math" panose="02040503050406030204" pitchFamily="18" charset="0"/>
                        <a:ea typeface="黑体" panose="02010609060101010101" pitchFamily="49" charset="-122"/>
                      </a:rPr>
                      <m:t>𝛽</m:t>
                    </m:r>
                  </m:oMath>
                </a14:m>
                <a:r>
                  <a:rPr lang="zh-CN" altLang="en-US" dirty="0" smtClean="0">
                    <a:latin typeface="黑体" panose="02010609060101010101" pitchFamily="49" charset="-122"/>
                    <a:ea typeface="黑体" panose="02010609060101010101" pitchFamily="49" charset="-122"/>
                  </a:rPr>
                  <a:t>是每单位时间的成本</a:t>
                </a:r>
                <a:endParaRPr lang="zh-CN" altLang="en-US" dirty="0">
                  <a:latin typeface="黑体" panose="02010609060101010101" pitchFamily="49" charset="-122"/>
                  <a:ea typeface="黑体" panose="02010609060101010101" pitchFamily="49" charset="-122"/>
                </a:endParaRPr>
              </a:p>
            </p:txBody>
          </p:sp>
        </mc:Choice>
        <mc:Fallback xmlns="">
          <p:sp>
            <p:nvSpPr>
              <p:cNvPr id="17" name="文本框 16"/>
              <p:cNvSpPr txBox="1">
                <a:spLocks noRot="1" noChangeAspect="1" noMove="1" noResize="1" noEditPoints="1" noAdjustHandles="1" noChangeArrowheads="1" noChangeShapeType="1" noTextEdit="1"/>
              </p:cNvSpPr>
              <p:nvPr/>
            </p:nvSpPr>
            <p:spPr>
              <a:xfrm>
                <a:off x="1417812" y="5647023"/>
                <a:ext cx="6943867" cy="646331"/>
              </a:xfrm>
              <a:prstGeom prst="rect">
                <a:avLst/>
              </a:prstGeom>
              <a:blipFill>
                <a:blip r:embed="rId10"/>
                <a:stretch>
                  <a:fillRect l="-790" t="-6604" b="-14151"/>
                </a:stretch>
              </a:blipFill>
            </p:spPr>
            <p:txBody>
              <a:bodyPr/>
              <a:lstStyle/>
              <a:p>
                <a:r>
                  <a:rPr lang="zh-CN" altLang="en-US">
                    <a:noFill/>
                  </a:rPr>
                  <a:t> </a:t>
                </a:r>
              </a:p>
            </p:txBody>
          </p:sp>
        </mc:Fallback>
      </mc:AlternateContent>
      <p:sp>
        <p:nvSpPr>
          <p:cNvPr id="2" name="动作按钮: 开始 1">
            <a:hlinkClick r:id="rId11" action="ppaction://hlinksldjump" highlightClick="1"/>
          </p:cNvPr>
          <p:cNvSpPr/>
          <p:nvPr/>
        </p:nvSpPr>
        <p:spPr>
          <a:xfrm>
            <a:off x="262255" y="5831689"/>
            <a:ext cx="497840" cy="369332"/>
          </a:xfrm>
          <a:prstGeom prst="actionButtonBeginning">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extLst>
      <p:ext uri="{BB962C8B-B14F-4D97-AF65-F5344CB8AC3E}">
        <p14:creationId xmlns:p14="http://schemas.microsoft.com/office/powerpoint/2010/main" val="9962725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矩形 40"/>
          <p:cNvSpPr/>
          <p:nvPr/>
        </p:nvSpPr>
        <p:spPr>
          <a:xfrm>
            <a:off x="0" y="0"/>
            <a:ext cx="9144574" cy="89592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43" name="组合 42"/>
          <p:cNvGrpSpPr/>
          <p:nvPr/>
        </p:nvGrpSpPr>
        <p:grpSpPr>
          <a:xfrm>
            <a:off x="1822051" y="1672938"/>
            <a:ext cx="5726829" cy="718078"/>
            <a:chOff x="1098018" y="1340446"/>
            <a:chExt cx="6947964" cy="737210"/>
          </a:xfrm>
        </p:grpSpPr>
        <p:sp>
          <p:nvSpPr>
            <p:cNvPr id="44" name="任意多边形 43"/>
            <p:cNvSpPr/>
            <p:nvPr/>
          </p:nvSpPr>
          <p:spPr>
            <a:xfrm>
              <a:off x="2699790" y="1414168"/>
              <a:ext cx="5346192" cy="589768"/>
            </a:xfrm>
            <a:custGeom>
              <a:avLst/>
              <a:gdLst>
                <a:gd name="connsiteX0" fmla="*/ 98297 w 589768"/>
                <a:gd name="connsiteY0" fmla="*/ 0 h 5346192"/>
                <a:gd name="connsiteX1" fmla="*/ 491471 w 589768"/>
                <a:gd name="connsiteY1" fmla="*/ 0 h 5346192"/>
                <a:gd name="connsiteX2" fmla="*/ 589768 w 589768"/>
                <a:gd name="connsiteY2" fmla="*/ 98297 h 5346192"/>
                <a:gd name="connsiteX3" fmla="*/ 589768 w 589768"/>
                <a:gd name="connsiteY3" fmla="*/ 5346192 h 5346192"/>
                <a:gd name="connsiteX4" fmla="*/ 589768 w 589768"/>
                <a:gd name="connsiteY4" fmla="*/ 5346192 h 5346192"/>
                <a:gd name="connsiteX5" fmla="*/ 0 w 589768"/>
                <a:gd name="connsiteY5" fmla="*/ 5346192 h 5346192"/>
                <a:gd name="connsiteX6" fmla="*/ 0 w 589768"/>
                <a:gd name="connsiteY6" fmla="*/ 5346192 h 5346192"/>
                <a:gd name="connsiteX7" fmla="*/ 0 w 589768"/>
                <a:gd name="connsiteY7" fmla="*/ 98297 h 5346192"/>
                <a:gd name="connsiteX8" fmla="*/ 98297 w 589768"/>
                <a:gd name="connsiteY8" fmla="*/ 0 h 534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9768" h="5346192">
                  <a:moveTo>
                    <a:pt x="589768" y="891056"/>
                  </a:moveTo>
                  <a:lnTo>
                    <a:pt x="589768" y="4455136"/>
                  </a:lnTo>
                  <a:cubicBezTo>
                    <a:pt x="589768" y="4947251"/>
                    <a:pt x="584913" y="5346187"/>
                    <a:pt x="578924" y="5346187"/>
                  </a:cubicBezTo>
                  <a:lnTo>
                    <a:pt x="0" y="5346187"/>
                  </a:lnTo>
                  <a:lnTo>
                    <a:pt x="0" y="5346187"/>
                  </a:lnTo>
                  <a:lnTo>
                    <a:pt x="0" y="5"/>
                  </a:lnTo>
                  <a:lnTo>
                    <a:pt x="0" y="5"/>
                  </a:lnTo>
                  <a:lnTo>
                    <a:pt x="578924" y="5"/>
                  </a:lnTo>
                  <a:cubicBezTo>
                    <a:pt x="584913" y="5"/>
                    <a:pt x="589768" y="398941"/>
                    <a:pt x="589768" y="891056"/>
                  </a:cubicBezTo>
                  <a:close/>
                </a:path>
              </a:pathLst>
            </a:custGeom>
          </p:spPr>
          <p:style>
            <a:lnRef idx="2">
              <a:schemeClr val="dk2">
                <a:alpha val="90000"/>
                <a:tint val="40000"/>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85738" tIns="114461" rIns="207330" bIns="114461" numCol="1" spcCol="1270" anchor="ctr" anchorCtr="0">
              <a:noAutofit/>
            </a:bodyPr>
            <a:lstStyle/>
            <a:p>
              <a:pPr marL="128588" lvl="1" indent="-128588" defTabSz="533400">
                <a:lnSpc>
                  <a:spcPct val="90000"/>
                </a:lnSpc>
                <a:spcBef>
                  <a:spcPct val="0"/>
                </a:spcBef>
                <a:spcAft>
                  <a:spcPct val="15000"/>
                </a:spcAft>
                <a:buChar char="••"/>
              </a:pPr>
              <a:r>
                <a:rPr lang="zh-CN" altLang="en-US" sz="2000" dirty="0">
                  <a:latin typeface="黑体" panose="02010609060101010101" pitchFamily="49" charset="-122"/>
                  <a:ea typeface="黑体" panose="02010609060101010101" pitchFamily="49" charset="-122"/>
                </a:rPr>
                <a:t>研究</a:t>
              </a:r>
              <a:r>
                <a:rPr lang="zh-CN" altLang="en-US" sz="2000" dirty="0" smtClean="0">
                  <a:latin typeface="黑体" panose="02010609060101010101" pitchFamily="49" charset="-122"/>
                  <a:ea typeface="黑体" panose="02010609060101010101" pitchFamily="49" charset="-122"/>
                </a:rPr>
                <a:t>背景</a:t>
              </a:r>
              <a:endParaRPr lang="zh-CN" altLang="en-US" sz="2000" dirty="0">
                <a:latin typeface="黑体" panose="02010609060101010101" pitchFamily="49" charset="-122"/>
                <a:ea typeface="黑体" panose="02010609060101010101" pitchFamily="49" charset="-122"/>
              </a:endParaRPr>
            </a:p>
          </p:txBody>
        </p:sp>
        <p:sp>
          <p:nvSpPr>
            <p:cNvPr id="45" name="任意多边形 44"/>
            <p:cNvSpPr/>
            <p:nvPr/>
          </p:nvSpPr>
          <p:spPr>
            <a:xfrm>
              <a:off x="1098018" y="1340446"/>
              <a:ext cx="1601772" cy="737210"/>
            </a:xfrm>
            <a:custGeom>
              <a:avLst/>
              <a:gdLst>
                <a:gd name="connsiteX0" fmla="*/ 0 w 1601772"/>
                <a:gd name="connsiteY0" fmla="*/ 122871 h 737210"/>
                <a:gd name="connsiteX1" fmla="*/ 122871 w 1601772"/>
                <a:gd name="connsiteY1" fmla="*/ 0 h 737210"/>
                <a:gd name="connsiteX2" fmla="*/ 1478901 w 1601772"/>
                <a:gd name="connsiteY2" fmla="*/ 0 h 737210"/>
                <a:gd name="connsiteX3" fmla="*/ 1601772 w 1601772"/>
                <a:gd name="connsiteY3" fmla="*/ 122871 h 737210"/>
                <a:gd name="connsiteX4" fmla="*/ 1601772 w 1601772"/>
                <a:gd name="connsiteY4" fmla="*/ 614339 h 737210"/>
                <a:gd name="connsiteX5" fmla="*/ 1478901 w 1601772"/>
                <a:gd name="connsiteY5" fmla="*/ 737210 h 737210"/>
                <a:gd name="connsiteX6" fmla="*/ 122871 w 1601772"/>
                <a:gd name="connsiteY6" fmla="*/ 737210 h 737210"/>
                <a:gd name="connsiteX7" fmla="*/ 0 w 1601772"/>
                <a:gd name="connsiteY7" fmla="*/ 614339 h 737210"/>
                <a:gd name="connsiteX8" fmla="*/ 0 w 1601772"/>
                <a:gd name="connsiteY8" fmla="*/ 122871 h 737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1772" h="737210">
                  <a:moveTo>
                    <a:pt x="0" y="122871"/>
                  </a:moveTo>
                  <a:cubicBezTo>
                    <a:pt x="0" y="55011"/>
                    <a:pt x="55011" y="0"/>
                    <a:pt x="122871" y="0"/>
                  </a:cubicBezTo>
                  <a:lnTo>
                    <a:pt x="1478901" y="0"/>
                  </a:lnTo>
                  <a:cubicBezTo>
                    <a:pt x="1546761" y="0"/>
                    <a:pt x="1601772" y="55011"/>
                    <a:pt x="1601772" y="122871"/>
                  </a:cubicBezTo>
                  <a:lnTo>
                    <a:pt x="1601772" y="614339"/>
                  </a:lnTo>
                  <a:cubicBezTo>
                    <a:pt x="1601772" y="682199"/>
                    <a:pt x="1546761" y="737210"/>
                    <a:pt x="1478901" y="737210"/>
                  </a:cubicBezTo>
                  <a:lnTo>
                    <a:pt x="122871" y="737210"/>
                  </a:lnTo>
                  <a:cubicBezTo>
                    <a:pt x="55011" y="737210"/>
                    <a:pt x="0" y="682199"/>
                    <a:pt x="0" y="614339"/>
                  </a:cubicBezTo>
                  <a:lnTo>
                    <a:pt x="0" y="122871"/>
                  </a:lnTo>
                  <a:close/>
                </a:path>
              </a:pathLst>
            </a:custGeom>
            <a:solidFill>
              <a:srgbClr val="002060"/>
            </a:solidFill>
          </p:spPr>
          <p:style>
            <a:lnRef idx="3">
              <a:schemeClr val="lt2">
                <a:hueOff val="0"/>
                <a:satOff val="0"/>
                <a:lumOff val="0"/>
                <a:alphaOff val="0"/>
              </a:schemeClr>
            </a:lnRef>
            <a:fillRef idx="1">
              <a:schemeClr val="dk2">
                <a:hueOff val="0"/>
                <a:satOff val="0"/>
                <a:lumOff val="0"/>
                <a:alphaOff val="0"/>
              </a:schemeClr>
            </a:fillRef>
            <a:effectRef idx="1">
              <a:schemeClr val="dk2">
                <a:hueOff val="0"/>
                <a:satOff val="0"/>
                <a:lumOff val="0"/>
                <a:alphaOff val="0"/>
              </a:schemeClr>
            </a:effectRef>
            <a:fontRef idx="minor">
              <a:schemeClr val="lt1"/>
            </a:fontRef>
          </p:style>
          <p:txBody>
            <a:bodyPr spcFirstLastPara="0" vert="horz" wrap="square" lIns="132719" tIns="79855" rIns="132719" bIns="79855" numCol="1" spcCol="1270" anchor="ctr" anchorCtr="0">
              <a:noAutofit/>
            </a:bodyPr>
            <a:lstStyle/>
            <a:p>
              <a:pPr algn="ctr" defTabSz="1233488">
                <a:lnSpc>
                  <a:spcPct val="90000"/>
                </a:lnSpc>
                <a:spcBef>
                  <a:spcPct val="0"/>
                </a:spcBef>
                <a:spcAft>
                  <a:spcPct val="35000"/>
                </a:spcAft>
              </a:pPr>
              <a:r>
                <a:rPr lang="en-US" altLang="zh-CN" sz="2800" dirty="0">
                  <a:latin typeface="Arial" panose="020B0604020202020204" pitchFamily="34" charset="0"/>
                  <a:cs typeface="Arial" panose="020B0604020202020204" pitchFamily="34" charset="0"/>
                </a:rPr>
                <a:t>1</a:t>
              </a:r>
              <a:endParaRPr lang="zh-CN" altLang="en-US" sz="2800" dirty="0">
                <a:latin typeface="Arial" panose="020B0604020202020204" pitchFamily="34" charset="0"/>
                <a:cs typeface="Arial" panose="020B0604020202020204" pitchFamily="34" charset="0"/>
              </a:endParaRPr>
            </a:p>
          </p:txBody>
        </p:sp>
      </p:grpSp>
      <p:grpSp>
        <p:nvGrpSpPr>
          <p:cNvPr id="46" name="组合 45"/>
          <p:cNvGrpSpPr/>
          <p:nvPr/>
        </p:nvGrpSpPr>
        <p:grpSpPr>
          <a:xfrm>
            <a:off x="1822051" y="2503038"/>
            <a:ext cx="5726829" cy="730231"/>
            <a:chOff x="1098018" y="2114517"/>
            <a:chExt cx="6947964" cy="737210"/>
          </a:xfrm>
        </p:grpSpPr>
        <p:sp>
          <p:nvSpPr>
            <p:cNvPr id="47" name="任意多边形 46"/>
            <p:cNvSpPr/>
            <p:nvPr/>
          </p:nvSpPr>
          <p:spPr>
            <a:xfrm>
              <a:off x="2699790" y="2188239"/>
              <a:ext cx="5346192" cy="589768"/>
            </a:xfrm>
            <a:custGeom>
              <a:avLst/>
              <a:gdLst>
                <a:gd name="connsiteX0" fmla="*/ 98297 w 589768"/>
                <a:gd name="connsiteY0" fmla="*/ 0 h 5346192"/>
                <a:gd name="connsiteX1" fmla="*/ 491471 w 589768"/>
                <a:gd name="connsiteY1" fmla="*/ 0 h 5346192"/>
                <a:gd name="connsiteX2" fmla="*/ 589768 w 589768"/>
                <a:gd name="connsiteY2" fmla="*/ 98297 h 5346192"/>
                <a:gd name="connsiteX3" fmla="*/ 589768 w 589768"/>
                <a:gd name="connsiteY3" fmla="*/ 5346192 h 5346192"/>
                <a:gd name="connsiteX4" fmla="*/ 589768 w 589768"/>
                <a:gd name="connsiteY4" fmla="*/ 5346192 h 5346192"/>
                <a:gd name="connsiteX5" fmla="*/ 0 w 589768"/>
                <a:gd name="connsiteY5" fmla="*/ 5346192 h 5346192"/>
                <a:gd name="connsiteX6" fmla="*/ 0 w 589768"/>
                <a:gd name="connsiteY6" fmla="*/ 5346192 h 5346192"/>
                <a:gd name="connsiteX7" fmla="*/ 0 w 589768"/>
                <a:gd name="connsiteY7" fmla="*/ 98297 h 5346192"/>
                <a:gd name="connsiteX8" fmla="*/ 98297 w 589768"/>
                <a:gd name="connsiteY8" fmla="*/ 0 h 534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9768" h="5346192">
                  <a:moveTo>
                    <a:pt x="589768" y="891056"/>
                  </a:moveTo>
                  <a:lnTo>
                    <a:pt x="589768" y="4455136"/>
                  </a:lnTo>
                  <a:cubicBezTo>
                    <a:pt x="589768" y="4947251"/>
                    <a:pt x="584913" y="5346187"/>
                    <a:pt x="578924" y="5346187"/>
                  </a:cubicBezTo>
                  <a:lnTo>
                    <a:pt x="0" y="5346187"/>
                  </a:lnTo>
                  <a:lnTo>
                    <a:pt x="0" y="5346187"/>
                  </a:lnTo>
                  <a:lnTo>
                    <a:pt x="0" y="5"/>
                  </a:lnTo>
                  <a:lnTo>
                    <a:pt x="0" y="5"/>
                  </a:lnTo>
                  <a:lnTo>
                    <a:pt x="578924" y="5"/>
                  </a:lnTo>
                  <a:cubicBezTo>
                    <a:pt x="584913" y="5"/>
                    <a:pt x="589768" y="398941"/>
                    <a:pt x="589768" y="891056"/>
                  </a:cubicBezTo>
                  <a:close/>
                </a:path>
              </a:pathLst>
            </a:custGeom>
          </p:spPr>
          <p:style>
            <a:lnRef idx="2">
              <a:schemeClr val="dk2">
                <a:alpha val="90000"/>
                <a:tint val="40000"/>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85738" tIns="114461" rIns="207330" bIns="114461" numCol="1" spcCol="1270" anchor="ctr" anchorCtr="0">
              <a:noAutofit/>
            </a:bodyPr>
            <a:lstStyle/>
            <a:p>
              <a:pPr marL="128588" lvl="1" indent="-128588" defTabSz="533400">
                <a:lnSpc>
                  <a:spcPct val="90000"/>
                </a:lnSpc>
                <a:spcBef>
                  <a:spcPct val="0"/>
                </a:spcBef>
                <a:spcAft>
                  <a:spcPct val="15000"/>
                </a:spcAft>
                <a:buChar char="••"/>
              </a:pPr>
              <a:r>
                <a:rPr lang="zh-CN" altLang="en-US" sz="2000" dirty="0" smtClean="0">
                  <a:latin typeface="黑体" panose="02010609060101010101" pitchFamily="49" charset="-122"/>
                  <a:ea typeface="黑体" panose="02010609060101010101" pitchFamily="49" charset="-122"/>
                </a:rPr>
                <a:t>问题定义</a:t>
              </a:r>
              <a:endParaRPr lang="zh-CN" altLang="en-US" sz="2000" dirty="0">
                <a:latin typeface="黑体" panose="02010609060101010101" pitchFamily="49" charset="-122"/>
                <a:ea typeface="黑体" panose="02010609060101010101" pitchFamily="49" charset="-122"/>
              </a:endParaRPr>
            </a:p>
          </p:txBody>
        </p:sp>
        <p:sp>
          <p:nvSpPr>
            <p:cNvPr id="48" name="任意多边形 47"/>
            <p:cNvSpPr/>
            <p:nvPr/>
          </p:nvSpPr>
          <p:spPr>
            <a:xfrm>
              <a:off x="1098018" y="2114517"/>
              <a:ext cx="1601772" cy="737210"/>
            </a:xfrm>
            <a:custGeom>
              <a:avLst/>
              <a:gdLst>
                <a:gd name="connsiteX0" fmla="*/ 0 w 1601772"/>
                <a:gd name="connsiteY0" fmla="*/ 122871 h 737210"/>
                <a:gd name="connsiteX1" fmla="*/ 122871 w 1601772"/>
                <a:gd name="connsiteY1" fmla="*/ 0 h 737210"/>
                <a:gd name="connsiteX2" fmla="*/ 1478901 w 1601772"/>
                <a:gd name="connsiteY2" fmla="*/ 0 h 737210"/>
                <a:gd name="connsiteX3" fmla="*/ 1601772 w 1601772"/>
                <a:gd name="connsiteY3" fmla="*/ 122871 h 737210"/>
                <a:gd name="connsiteX4" fmla="*/ 1601772 w 1601772"/>
                <a:gd name="connsiteY4" fmla="*/ 614339 h 737210"/>
                <a:gd name="connsiteX5" fmla="*/ 1478901 w 1601772"/>
                <a:gd name="connsiteY5" fmla="*/ 737210 h 737210"/>
                <a:gd name="connsiteX6" fmla="*/ 122871 w 1601772"/>
                <a:gd name="connsiteY6" fmla="*/ 737210 h 737210"/>
                <a:gd name="connsiteX7" fmla="*/ 0 w 1601772"/>
                <a:gd name="connsiteY7" fmla="*/ 614339 h 737210"/>
                <a:gd name="connsiteX8" fmla="*/ 0 w 1601772"/>
                <a:gd name="connsiteY8" fmla="*/ 122871 h 737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1772" h="737210">
                  <a:moveTo>
                    <a:pt x="0" y="122871"/>
                  </a:moveTo>
                  <a:cubicBezTo>
                    <a:pt x="0" y="55011"/>
                    <a:pt x="55011" y="0"/>
                    <a:pt x="122871" y="0"/>
                  </a:cubicBezTo>
                  <a:lnTo>
                    <a:pt x="1478901" y="0"/>
                  </a:lnTo>
                  <a:cubicBezTo>
                    <a:pt x="1546761" y="0"/>
                    <a:pt x="1601772" y="55011"/>
                    <a:pt x="1601772" y="122871"/>
                  </a:cubicBezTo>
                  <a:lnTo>
                    <a:pt x="1601772" y="614339"/>
                  </a:lnTo>
                  <a:cubicBezTo>
                    <a:pt x="1601772" y="682199"/>
                    <a:pt x="1546761" y="737210"/>
                    <a:pt x="1478901" y="737210"/>
                  </a:cubicBezTo>
                  <a:lnTo>
                    <a:pt x="122871" y="737210"/>
                  </a:lnTo>
                  <a:cubicBezTo>
                    <a:pt x="55011" y="737210"/>
                    <a:pt x="0" y="682199"/>
                    <a:pt x="0" y="614339"/>
                  </a:cubicBezTo>
                  <a:lnTo>
                    <a:pt x="0" y="122871"/>
                  </a:lnTo>
                  <a:close/>
                </a:path>
              </a:pathLst>
            </a:custGeom>
            <a:solidFill>
              <a:srgbClr val="002060"/>
            </a:solidFill>
          </p:spPr>
          <p:style>
            <a:lnRef idx="3">
              <a:schemeClr val="lt2">
                <a:hueOff val="0"/>
                <a:satOff val="0"/>
                <a:lumOff val="0"/>
                <a:alphaOff val="0"/>
              </a:schemeClr>
            </a:lnRef>
            <a:fillRef idx="1">
              <a:schemeClr val="dk2">
                <a:hueOff val="0"/>
                <a:satOff val="0"/>
                <a:lumOff val="0"/>
                <a:alphaOff val="0"/>
              </a:schemeClr>
            </a:fillRef>
            <a:effectRef idx="1">
              <a:schemeClr val="dk2">
                <a:hueOff val="0"/>
                <a:satOff val="0"/>
                <a:lumOff val="0"/>
                <a:alphaOff val="0"/>
              </a:schemeClr>
            </a:effectRef>
            <a:fontRef idx="minor">
              <a:schemeClr val="lt1"/>
            </a:fontRef>
          </p:style>
          <p:txBody>
            <a:bodyPr spcFirstLastPara="0" vert="horz" wrap="square" lIns="132719" tIns="79855" rIns="132719" bIns="79855" numCol="1" spcCol="1270" anchor="ctr" anchorCtr="0">
              <a:noAutofit/>
            </a:bodyPr>
            <a:lstStyle/>
            <a:p>
              <a:pPr algn="ctr" defTabSz="1233488">
                <a:lnSpc>
                  <a:spcPct val="90000"/>
                </a:lnSpc>
                <a:spcBef>
                  <a:spcPct val="0"/>
                </a:spcBef>
                <a:spcAft>
                  <a:spcPct val="35000"/>
                </a:spcAft>
              </a:pPr>
              <a:r>
                <a:rPr lang="en-US" altLang="zh-CN" sz="2800" dirty="0">
                  <a:latin typeface="Arial" panose="020B0604020202020204" pitchFamily="34" charset="0"/>
                  <a:cs typeface="Arial" panose="020B0604020202020204" pitchFamily="34" charset="0"/>
                </a:rPr>
                <a:t>2</a:t>
              </a:r>
              <a:endParaRPr lang="zh-CN" altLang="en-US" sz="2775" dirty="0">
                <a:latin typeface="Arial" panose="020B0604020202020204" pitchFamily="34" charset="0"/>
                <a:cs typeface="Arial" panose="020B0604020202020204" pitchFamily="34" charset="0"/>
              </a:endParaRPr>
            </a:p>
          </p:txBody>
        </p:sp>
      </p:grpSp>
      <p:grpSp>
        <p:nvGrpSpPr>
          <p:cNvPr id="49" name="组合 48"/>
          <p:cNvGrpSpPr/>
          <p:nvPr/>
        </p:nvGrpSpPr>
        <p:grpSpPr>
          <a:xfrm>
            <a:off x="1822051" y="3345716"/>
            <a:ext cx="5726829" cy="728443"/>
            <a:chOff x="1098018" y="2888588"/>
            <a:chExt cx="6947964" cy="737210"/>
          </a:xfrm>
        </p:grpSpPr>
        <p:sp>
          <p:nvSpPr>
            <p:cNvPr id="50" name="任意多边形 49"/>
            <p:cNvSpPr/>
            <p:nvPr/>
          </p:nvSpPr>
          <p:spPr>
            <a:xfrm>
              <a:off x="2699790" y="2962311"/>
              <a:ext cx="5346192" cy="589768"/>
            </a:xfrm>
            <a:custGeom>
              <a:avLst/>
              <a:gdLst>
                <a:gd name="connsiteX0" fmla="*/ 98297 w 589768"/>
                <a:gd name="connsiteY0" fmla="*/ 0 h 5346192"/>
                <a:gd name="connsiteX1" fmla="*/ 491471 w 589768"/>
                <a:gd name="connsiteY1" fmla="*/ 0 h 5346192"/>
                <a:gd name="connsiteX2" fmla="*/ 589768 w 589768"/>
                <a:gd name="connsiteY2" fmla="*/ 98297 h 5346192"/>
                <a:gd name="connsiteX3" fmla="*/ 589768 w 589768"/>
                <a:gd name="connsiteY3" fmla="*/ 5346192 h 5346192"/>
                <a:gd name="connsiteX4" fmla="*/ 589768 w 589768"/>
                <a:gd name="connsiteY4" fmla="*/ 5346192 h 5346192"/>
                <a:gd name="connsiteX5" fmla="*/ 0 w 589768"/>
                <a:gd name="connsiteY5" fmla="*/ 5346192 h 5346192"/>
                <a:gd name="connsiteX6" fmla="*/ 0 w 589768"/>
                <a:gd name="connsiteY6" fmla="*/ 5346192 h 5346192"/>
                <a:gd name="connsiteX7" fmla="*/ 0 w 589768"/>
                <a:gd name="connsiteY7" fmla="*/ 98297 h 5346192"/>
                <a:gd name="connsiteX8" fmla="*/ 98297 w 589768"/>
                <a:gd name="connsiteY8" fmla="*/ 0 h 534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9768" h="5346192">
                  <a:moveTo>
                    <a:pt x="589768" y="891056"/>
                  </a:moveTo>
                  <a:lnTo>
                    <a:pt x="589768" y="4455136"/>
                  </a:lnTo>
                  <a:cubicBezTo>
                    <a:pt x="589768" y="4947251"/>
                    <a:pt x="584913" y="5346187"/>
                    <a:pt x="578924" y="5346187"/>
                  </a:cubicBezTo>
                  <a:lnTo>
                    <a:pt x="0" y="5346187"/>
                  </a:lnTo>
                  <a:lnTo>
                    <a:pt x="0" y="5346187"/>
                  </a:lnTo>
                  <a:lnTo>
                    <a:pt x="0" y="5"/>
                  </a:lnTo>
                  <a:lnTo>
                    <a:pt x="0" y="5"/>
                  </a:lnTo>
                  <a:lnTo>
                    <a:pt x="578924" y="5"/>
                  </a:lnTo>
                  <a:cubicBezTo>
                    <a:pt x="584913" y="5"/>
                    <a:pt x="589768" y="398941"/>
                    <a:pt x="589768" y="891056"/>
                  </a:cubicBezTo>
                  <a:close/>
                </a:path>
              </a:pathLst>
            </a:custGeom>
          </p:spPr>
          <p:style>
            <a:lnRef idx="2">
              <a:schemeClr val="dk2">
                <a:alpha val="90000"/>
                <a:tint val="40000"/>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85738" tIns="114461" rIns="207330" bIns="114461" numCol="1" spcCol="1270" anchor="ctr" anchorCtr="0">
              <a:noAutofit/>
            </a:bodyPr>
            <a:lstStyle/>
            <a:p>
              <a:pPr marL="128588" lvl="1" indent="-128588" defTabSz="533400">
                <a:lnSpc>
                  <a:spcPct val="90000"/>
                </a:lnSpc>
                <a:spcBef>
                  <a:spcPct val="0"/>
                </a:spcBef>
                <a:spcAft>
                  <a:spcPct val="15000"/>
                </a:spcAft>
                <a:buChar char="••"/>
              </a:pPr>
              <a:r>
                <a:rPr lang="zh-CN" altLang="en-US" sz="2000" dirty="0" smtClean="0">
                  <a:latin typeface="黑体" panose="02010609060101010101" pitchFamily="49" charset="-122"/>
                  <a:ea typeface="黑体" panose="02010609060101010101" pitchFamily="49" charset="-122"/>
                </a:rPr>
                <a:t>技术路线</a:t>
              </a:r>
              <a:endParaRPr lang="zh-CN" altLang="en-US" sz="2000" dirty="0">
                <a:latin typeface="黑体" panose="02010609060101010101" pitchFamily="49" charset="-122"/>
                <a:ea typeface="黑体" panose="02010609060101010101" pitchFamily="49" charset="-122"/>
              </a:endParaRPr>
            </a:p>
          </p:txBody>
        </p:sp>
        <p:sp>
          <p:nvSpPr>
            <p:cNvPr id="51" name="任意多边形 50"/>
            <p:cNvSpPr/>
            <p:nvPr/>
          </p:nvSpPr>
          <p:spPr>
            <a:xfrm>
              <a:off x="1098018" y="2888588"/>
              <a:ext cx="1601772" cy="737210"/>
            </a:xfrm>
            <a:custGeom>
              <a:avLst/>
              <a:gdLst>
                <a:gd name="connsiteX0" fmla="*/ 0 w 1601772"/>
                <a:gd name="connsiteY0" fmla="*/ 122871 h 737210"/>
                <a:gd name="connsiteX1" fmla="*/ 122871 w 1601772"/>
                <a:gd name="connsiteY1" fmla="*/ 0 h 737210"/>
                <a:gd name="connsiteX2" fmla="*/ 1478901 w 1601772"/>
                <a:gd name="connsiteY2" fmla="*/ 0 h 737210"/>
                <a:gd name="connsiteX3" fmla="*/ 1601772 w 1601772"/>
                <a:gd name="connsiteY3" fmla="*/ 122871 h 737210"/>
                <a:gd name="connsiteX4" fmla="*/ 1601772 w 1601772"/>
                <a:gd name="connsiteY4" fmla="*/ 614339 h 737210"/>
                <a:gd name="connsiteX5" fmla="*/ 1478901 w 1601772"/>
                <a:gd name="connsiteY5" fmla="*/ 737210 h 737210"/>
                <a:gd name="connsiteX6" fmla="*/ 122871 w 1601772"/>
                <a:gd name="connsiteY6" fmla="*/ 737210 h 737210"/>
                <a:gd name="connsiteX7" fmla="*/ 0 w 1601772"/>
                <a:gd name="connsiteY7" fmla="*/ 614339 h 737210"/>
                <a:gd name="connsiteX8" fmla="*/ 0 w 1601772"/>
                <a:gd name="connsiteY8" fmla="*/ 122871 h 737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1772" h="737210">
                  <a:moveTo>
                    <a:pt x="0" y="122871"/>
                  </a:moveTo>
                  <a:cubicBezTo>
                    <a:pt x="0" y="55011"/>
                    <a:pt x="55011" y="0"/>
                    <a:pt x="122871" y="0"/>
                  </a:cubicBezTo>
                  <a:lnTo>
                    <a:pt x="1478901" y="0"/>
                  </a:lnTo>
                  <a:cubicBezTo>
                    <a:pt x="1546761" y="0"/>
                    <a:pt x="1601772" y="55011"/>
                    <a:pt x="1601772" y="122871"/>
                  </a:cubicBezTo>
                  <a:lnTo>
                    <a:pt x="1601772" y="614339"/>
                  </a:lnTo>
                  <a:cubicBezTo>
                    <a:pt x="1601772" y="682199"/>
                    <a:pt x="1546761" y="737210"/>
                    <a:pt x="1478901" y="737210"/>
                  </a:cubicBezTo>
                  <a:lnTo>
                    <a:pt x="122871" y="737210"/>
                  </a:lnTo>
                  <a:cubicBezTo>
                    <a:pt x="55011" y="737210"/>
                    <a:pt x="0" y="682199"/>
                    <a:pt x="0" y="614339"/>
                  </a:cubicBezTo>
                  <a:lnTo>
                    <a:pt x="0" y="122871"/>
                  </a:lnTo>
                  <a:close/>
                </a:path>
              </a:pathLst>
            </a:custGeom>
            <a:solidFill>
              <a:srgbClr val="002060"/>
            </a:solidFill>
          </p:spPr>
          <p:style>
            <a:lnRef idx="3">
              <a:schemeClr val="lt2">
                <a:hueOff val="0"/>
                <a:satOff val="0"/>
                <a:lumOff val="0"/>
                <a:alphaOff val="0"/>
              </a:schemeClr>
            </a:lnRef>
            <a:fillRef idx="1">
              <a:schemeClr val="dk2">
                <a:hueOff val="0"/>
                <a:satOff val="0"/>
                <a:lumOff val="0"/>
                <a:alphaOff val="0"/>
              </a:schemeClr>
            </a:fillRef>
            <a:effectRef idx="1">
              <a:schemeClr val="dk2">
                <a:hueOff val="0"/>
                <a:satOff val="0"/>
                <a:lumOff val="0"/>
                <a:alphaOff val="0"/>
              </a:schemeClr>
            </a:effectRef>
            <a:fontRef idx="minor">
              <a:schemeClr val="lt1"/>
            </a:fontRef>
          </p:style>
          <p:txBody>
            <a:bodyPr spcFirstLastPara="0" vert="horz" wrap="square" lIns="132719" tIns="79855" rIns="132719" bIns="79855" numCol="1" spcCol="1270" anchor="ctr" anchorCtr="0">
              <a:noAutofit/>
            </a:bodyPr>
            <a:lstStyle/>
            <a:p>
              <a:pPr algn="ctr" defTabSz="1233488">
                <a:lnSpc>
                  <a:spcPct val="90000"/>
                </a:lnSpc>
                <a:spcBef>
                  <a:spcPct val="0"/>
                </a:spcBef>
                <a:spcAft>
                  <a:spcPct val="35000"/>
                </a:spcAft>
              </a:pPr>
              <a:r>
                <a:rPr lang="en-US" altLang="zh-CN" sz="2800" dirty="0">
                  <a:latin typeface="Arial" panose="020B0604020202020204" pitchFamily="34" charset="0"/>
                  <a:cs typeface="Arial" panose="020B0604020202020204" pitchFamily="34" charset="0"/>
                </a:rPr>
                <a:t>3</a:t>
              </a:r>
              <a:endParaRPr lang="zh-CN" altLang="en-US" sz="2775" dirty="0">
                <a:latin typeface="Arial" panose="020B0604020202020204" pitchFamily="34" charset="0"/>
                <a:cs typeface="Arial" panose="020B0604020202020204" pitchFamily="34" charset="0"/>
              </a:endParaRPr>
            </a:p>
          </p:txBody>
        </p:sp>
      </p:grpSp>
      <p:grpSp>
        <p:nvGrpSpPr>
          <p:cNvPr id="52" name="组合 51"/>
          <p:cNvGrpSpPr/>
          <p:nvPr/>
        </p:nvGrpSpPr>
        <p:grpSpPr>
          <a:xfrm>
            <a:off x="1822051" y="4190372"/>
            <a:ext cx="5726829" cy="757548"/>
            <a:chOff x="1098018" y="3662660"/>
            <a:chExt cx="6947964" cy="737210"/>
          </a:xfrm>
        </p:grpSpPr>
        <p:sp>
          <p:nvSpPr>
            <p:cNvPr id="53" name="任意多边形 52"/>
            <p:cNvSpPr/>
            <p:nvPr/>
          </p:nvSpPr>
          <p:spPr>
            <a:xfrm>
              <a:off x="2699790" y="3736381"/>
              <a:ext cx="5346192" cy="589768"/>
            </a:xfrm>
            <a:custGeom>
              <a:avLst/>
              <a:gdLst>
                <a:gd name="connsiteX0" fmla="*/ 98297 w 589768"/>
                <a:gd name="connsiteY0" fmla="*/ 0 h 5346192"/>
                <a:gd name="connsiteX1" fmla="*/ 491471 w 589768"/>
                <a:gd name="connsiteY1" fmla="*/ 0 h 5346192"/>
                <a:gd name="connsiteX2" fmla="*/ 589768 w 589768"/>
                <a:gd name="connsiteY2" fmla="*/ 98297 h 5346192"/>
                <a:gd name="connsiteX3" fmla="*/ 589768 w 589768"/>
                <a:gd name="connsiteY3" fmla="*/ 5346192 h 5346192"/>
                <a:gd name="connsiteX4" fmla="*/ 589768 w 589768"/>
                <a:gd name="connsiteY4" fmla="*/ 5346192 h 5346192"/>
                <a:gd name="connsiteX5" fmla="*/ 0 w 589768"/>
                <a:gd name="connsiteY5" fmla="*/ 5346192 h 5346192"/>
                <a:gd name="connsiteX6" fmla="*/ 0 w 589768"/>
                <a:gd name="connsiteY6" fmla="*/ 5346192 h 5346192"/>
                <a:gd name="connsiteX7" fmla="*/ 0 w 589768"/>
                <a:gd name="connsiteY7" fmla="*/ 98297 h 5346192"/>
                <a:gd name="connsiteX8" fmla="*/ 98297 w 589768"/>
                <a:gd name="connsiteY8" fmla="*/ 0 h 534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9768" h="5346192">
                  <a:moveTo>
                    <a:pt x="589768" y="891056"/>
                  </a:moveTo>
                  <a:lnTo>
                    <a:pt x="589768" y="4455136"/>
                  </a:lnTo>
                  <a:cubicBezTo>
                    <a:pt x="589768" y="4947251"/>
                    <a:pt x="584913" y="5346187"/>
                    <a:pt x="578924" y="5346187"/>
                  </a:cubicBezTo>
                  <a:lnTo>
                    <a:pt x="0" y="5346187"/>
                  </a:lnTo>
                  <a:lnTo>
                    <a:pt x="0" y="5346187"/>
                  </a:lnTo>
                  <a:lnTo>
                    <a:pt x="0" y="5"/>
                  </a:lnTo>
                  <a:lnTo>
                    <a:pt x="0" y="5"/>
                  </a:lnTo>
                  <a:lnTo>
                    <a:pt x="578924" y="5"/>
                  </a:lnTo>
                  <a:cubicBezTo>
                    <a:pt x="584913" y="5"/>
                    <a:pt x="589768" y="398941"/>
                    <a:pt x="589768" y="891056"/>
                  </a:cubicBezTo>
                  <a:close/>
                </a:path>
              </a:pathLst>
            </a:custGeom>
          </p:spPr>
          <p:style>
            <a:lnRef idx="2">
              <a:schemeClr val="dk2">
                <a:alpha val="90000"/>
                <a:tint val="40000"/>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85738" tIns="114461" rIns="207330" bIns="114461" numCol="1" spcCol="1270" anchor="ctr" anchorCtr="0">
              <a:noAutofit/>
            </a:bodyPr>
            <a:lstStyle/>
            <a:p>
              <a:pPr marL="128588" lvl="1" indent="-128588" defTabSz="533400">
                <a:lnSpc>
                  <a:spcPct val="90000"/>
                </a:lnSpc>
                <a:spcBef>
                  <a:spcPct val="0"/>
                </a:spcBef>
                <a:spcAft>
                  <a:spcPct val="15000"/>
                </a:spcAft>
                <a:buChar char="••"/>
              </a:pPr>
              <a:r>
                <a:rPr lang="zh-CN" altLang="en-US" sz="2000" dirty="0" smtClean="0">
                  <a:latin typeface="黑体" panose="02010609060101010101" pitchFamily="49" charset="-122"/>
                  <a:ea typeface="黑体" panose="02010609060101010101" pitchFamily="49" charset="-122"/>
                </a:rPr>
                <a:t>实验设计与结果</a:t>
              </a:r>
              <a:endParaRPr lang="zh-CN" altLang="en-US" sz="2000" dirty="0">
                <a:latin typeface="黑体" panose="02010609060101010101" pitchFamily="49" charset="-122"/>
                <a:ea typeface="黑体" panose="02010609060101010101" pitchFamily="49" charset="-122"/>
              </a:endParaRPr>
            </a:p>
          </p:txBody>
        </p:sp>
        <p:sp>
          <p:nvSpPr>
            <p:cNvPr id="54" name="任意多边形 53"/>
            <p:cNvSpPr/>
            <p:nvPr/>
          </p:nvSpPr>
          <p:spPr>
            <a:xfrm>
              <a:off x="1098018" y="3662660"/>
              <a:ext cx="1601772" cy="737210"/>
            </a:xfrm>
            <a:custGeom>
              <a:avLst/>
              <a:gdLst>
                <a:gd name="connsiteX0" fmla="*/ 0 w 1601772"/>
                <a:gd name="connsiteY0" fmla="*/ 122871 h 737210"/>
                <a:gd name="connsiteX1" fmla="*/ 122871 w 1601772"/>
                <a:gd name="connsiteY1" fmla="*/ 0 h 737210"/>
                <a:gd name="connsiteX2" fmla="*/ 1478901 w 1601772"/>
                <a:gd name="connsiteY2" fmla="*/ 0 h 737210"/>
                <a:gd name="connsiteX3" fmla="*/ 1601772 w 1601772"/>
                <a:gd name="connsiteY3" fmla="*/ 122871 h 737210"/>
                <a:gd name="connsiteX4" fmla="*/ 1601772 w 1601772"/>
                <a:gd name="connsiteY4" fmla="*/ 614339 h 737210"/>
                <a:gd name="connsiteX5" fmla="*/ 1478901 w 1601772"/>
                <a:gd name="connsiteY5" fmla="*/ 737210 h 737210"/>
                <a:gd name="connsiteX6" fmla="*/ 122871 w 1601772"/>
                <a:gd name="connsiteY6" fmla="*/ 737210 h 737210"/>
                <a:gd name="connsiteX7" fmla="*/ 0 w 1601772"/>
                <a:gd name="connsiteY7" fmla="*/ 614339 h 737210"/>
                <a:gd name="connsiteX8" fmla="*/ 0 w 1601772"/>
                <a:gd name="connsiteY8" fmla="*/ 122871 h 737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1772" h="737210">
                  <a:moveTo>
                    <a:pt x="0" y="122871"/>
                  </a:moveTo>
                  <a:cubicBezTo>
                    <a:pt x="0" y="55011"/>
                    <a:pt x="55011" y="0"/>
                    <a:pt x="122871" y="0"/>
                  </a:cubicBezTo>
                  <a:lnTo>
                    <a:pt x="1478901" y="0"/>
                  </a:lnTo>
                  <a:cubicBezTo>
                    <a:pt x="1546761" y="0"/>
                    <a:pt x="1601772" y="55011"/>
                    <a:pt x="1601772" y="122871"/>
                  </a:cubicBezTo>
                  <a:lnTo>
                    <a:pt x="1601772" y="614339"/>
                  </a:lnTo>
                  <a:cubicBezTo>
                    <a:pt x="1601772" y="682199"/>
                    <a:pt x="1546761" y="737210"/>
                    <a:pt x="1478901" y="737210"/>
                  </a:cubicBezTo>
                  <a:lnTo>
                    <a:pt x="122871" y="737210"/>
                  </a:lnTo>
                  <a:cubicBezTo>
                    <a:pt x="55011" y="737210"/>
                    <a:pt x="0" y="682199"/>
                    <a:pt x="0" y="614339"/>
                  </a:cubicBezTo>
                  <a:lnTo>
                    <a:pt x="0" y="122871"/>
                  </a:lnTo>
                  <a:close/>
                </a:path>
              </a:pathLst>
            </a:custGeom>
            <a:solidFill>
              <a:srgbClr val="002060"/>
            </a:solidFill>
          </p:spPr>
          <p:style>
            <a:lnRef idx="3">
              <a:schemeClr val="lt2">
                <a:hueOff val="0"/>
                <a:satOff val="0"/>
                <a:lumOff val="0"/>
                <a:alphaOff val="0"/>
              </a:schemeClr>
            </a:lnRef>
            <a:fillRef idx="1">
              <a:schemeClr val="dk2">
                <a:hueOff val="0"/>
                <a:satOff val="0"/>
                <a:lumOff val="0"/>
                <a:alphaOff val="0"/>
              </a:schemeClr>
            </a:fillRef>
            <a:effectRef idx="1">
              <a:schemeClr val="dk2">
                <a:hueOff val="0"/>
                <a:satOff val="0"/>
                <a:lumOff val="0"/>
                <a:alphaOff val="0"/>
              </a:schemeClr>
            </a:effectRef>
            <a:fontRef idx="minor">
              <a:schemeClr val="lt1"/>
            </a:fontRef>
          </p:style>
          <p:txBody>
            <a:bodyPr spcFirstLastPara="0" vert="horz" wrap="square" lIns="132719" tIns="79855" rIns="132719" bIns="79855" numCol="1" spcCol="1270" anchor="ctr" anchorCtr="0">
              <a:noAutofit/>
            </a:bodyPr>
            <a:lstStyle/>
            <a:p>
              <a:pPr algn="ctr" defTabSz="1233488">
                <a:lnSpc>
                  <a:spcPct val="90000"/>
                </a:lnSpc>
                <a:spcBef>
                  <a:spcPct val="0"/>
                </a:spcBef>
                <a:spcAft>
                  <a:spcPct val="35000"/>
                </a:spcAft>
              </a:pPr>
              <a:r>
                <a:rPr lang="en-US" altLang="zh-CN" sz="2800" dirty="0">
                  <a:latin typeface="Arial" panose="020B0604020202020204" pitchFamily="34" charset="0"/>
                  <a:cs typeface="Arial" panose="020B0604020202020204" pitchFamily="34" charset="0"/>
                </a:rPr>
                <a:t>4</a:t>
              </a:r>
              <a:endParaRPr lang="zh-CN" altLang="en-US" sz="2800" dirty="0">
                <a:latin typeface="Arial" panose="020B0604020202020204" pitchFamily="34" charset="0"/>
                <a:cs typeface="Arial" panose="020B0604020202020204" pitchFamily="34" charset="0"/>
              </a:endParaRPr>
            </a:p>
          </p:txBody>
        </p:sp>
      </p:grpSp>
      <p:pic>
        <p:nvPicPr>
          <p:cNvPr id="22" name="图片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01892" y="115412"/>
            <a:ext cx="674253" cy="674253"/>
          </a:xfrm>
          <a:prstGeom prst="rect">
            <a:avLst/>
          </a:prstGeom>
        </p:spPr>
      </p:pic>
      <p:cxnSp>
        <p:nvCxnSpPr>
          <p:cNvPr id="24" name="直接连接符 19"/>
          <p:cNvCxnSpPr>
            <a:cxnSpLocks/>
          </p:cNvCxnSpPr>
          <p:nvPr/>
        </p:nvCxnSpPr>
        <p:spPr bwMode="auto">
          <a:xfrm flipH="1">
            <a:off x="440027" y="-25400"/>
            <a:ext cx="1587" cy="841375"/>
          </a:xfrm>
          <a:prstGeom prst="line">
            <a:avLst/>
          </a:prstGeom>
          <a:noFill/>
          <a:ln w="28575" algn="ctr">
            <a:solidFill>
              <a:schemeClr val="bg2"/>
            </a:solidFill>
            <a:round/>
            <a:headEnd/>
            <a:tailEnd/>
          </a:ln>
          <a:extLst>
            <a:ext uri="{909E8E84-426E-40DD-AFC4-6F175D3DCCD1}">
              <a14:hiddenFill xmlns:a14="http://schemas.microsoft.com/office/drawing/2010/main">
                <a:noFill/>
              </a14:hiddenFill>
            </a:ext>
          </a:extLst>
        </p:spPr>
      </p:cxnSp>
      <p:cxnSp>
        <p:nvCxnSpPr>
          <p:cNvPr id="25" name="直接连接符 20"/>
          <p:cNvCxnSpPr>
            <a:cxnSpLocks/>
          </p:cNvCxnSpPr>
          <p:nvPr/>
        </p:nvCxnSpPr>
        <p:spPr bwMode="auto">
          <a:xfrm flipH="1">
            <a:off x="511175" y="-26988"/>
            <a:ext cx="1588" cy="554038"/>
          </a:xfrm>
          <a:prstGeom prst="line">
            <a:avLst/>
          </a:prstGeom>
          <a:noFill/>
          <a:ln w="28575" algn="ctr">
            <a:solidFill>
              <a:schemeClr val="bg2"/>
            </a:solidFill>
            <a:round/>
            <a:headEnd/>
            <a:tailEnd/>
          </a:ln>
          <a:extLst>
            <a:ext uri="{909E8E84-426E-40DD-AFC4-6F175D3DCCD1}">
              <a14:hiddenFill xmlns:a14="http://schemas.microsoft.com/office/drawing/2010/main">
                <a:noFill/>
              </a14:hiddenFill>
            </a:ext>
          </a:extLst>
        </p:spPr>
      </p:cxnSp>
      <p:cxnSp>
        <p:nvCxnSpPr>
          <p:cNvPr id="26" name="直接连接符 30"/>
          <p:cNvCxnSpPr>
            <a:cxnSpLocks/>
          </p:cNvCxnSpPr>
          <p:nvPr/>
        </p:nvCxnSpPr>
        <p:spPr bwMode="auto">
          <a:xfrm>
            <a:off x="585499" y="-26988"/>
            <a:ext cx="0" cy="298451"/>
          </a:xfrm>
          <a:prstGeom prst="line">
            <a:avLst/>
          </a:prstGeom>
          <a:noFill/>
          <a:ln w="28575" algn="ctr">
            <a:solidFill>
              <a:schemeClr val="bg2"/>
            </a:solidFill>
            <a:round/>
            <a:headEnd/>
            <a:tailEnd/>
          </a:ln>
          <a:extLst>
            <a:ext uri="{909E8E84-426E-40DD-AFC4-6F175D3DCCD1}">
              <a14:hiddenFill xmlns:a14="http://schemas.microsoft.com/office/drawing/2010/main">
                <a:noFill/>
              </a14:hiddenFill>
            </a:ext>
          </a:extLst>
        </p:spPr>
      </p:cxnSp>
      <p:sp>
        <p:nvSpPr>
          <p:cNvPr id="3" name="文本框 2"/>
          <p:cNvSpPr txBox="1"/>
          <p:nvPr/>
        </p:nvSpPr>
        <p:spPr>
          <a:xfrm>
            <a:off x="881641" y="72121"/>
            <a:ext cx="2773680" cy="646331"/>
          </a:xfrm>
          <a:prstGeom prst="rect">
            <a:avLst/>
          </a:prstGeom>
          <a:noFill/>
        </p:spPr>
        <p:txBody>
          <a:bodyPr wrap="square" rtlCol="0">
            <a:spAutoFit/>
          </a:bodyPr>
          <a:lstStyle/>
          <a:p>
            <a:r>
              <a:rPr lang="zh-CN" altLang="en-US" sz="3600" dirty="0" smtClean="0">
                <a:solidFill>
                  <a:schemeClr val="bg1"/>
                </a:solidFill>
                <a:latin typeface="黑体" panose="02010609060101010101" pitchFamily="49" charset="-122"/>
                <a:ea typeface="黑体" panose="02010609060101010101" pitchFamily="49" charset="-122"/>
              </a:rPr>
              <a:t>目录</a:t>
            </a:r>
            <a:endParaRPr lang="zh-CN" altLang="en-US" sz="3200" dirty="0">
              <a:solidFill>
                <a:schemeClr val="bg1"/>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8986468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9144574" cy="89592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01892" y="115412"/>
            <a:ext cx="674253" cy="674253"/>
          </a:xfrm>
          <a:prstGeom prst="rect">
            <a:avLst/>
          </a:prstGeom>
        </p:spPr>
      </p:pic>
      <p:cxnSp>
        <p:nvCxnSpPr>
          <p:cNvPr id="7" name="直接连接符 19"/>
          <p:cNvCxnSpPr>
            <a:cxnSpLocks/>
          </p:cNvCxnSpPr>
          <p:nvPr/>
        </p:nvCxnSpPr>
        <p:spPr bwMode="auto">
          <a:xfrm flipH="1">
            <a:off x="440027" y="-25400"/>
            <a:ext cx="1587" cy="841375"/>
          </a:xfrm>
          <a:prstGeom prst="line">
            <a:avLst/>
          </a:prstGeom>
          <a:noFill/>
          <a:ln w="28575" algn="ctr">
            <a:solidFill>
              <a:schemeClr val="bg2"/>
            </a:solidFill>
            <a:round/>
            <a:headEnd/>
            <a:tailEnd/>
          </a:ln>
          <a:extLst>
            <a:ext uri="{909E8E84-426E-40DD-AFC4-6F175D3DCCD1}">
              <a14:hiddenFill xmlns:a14="http://schemas.microsoft.com/office/drawing/2010/main">
                <a:noFill/>
              </a14:hiddenFill>
            </a:ext>
          </a:extLst>
        </p:spPr>
      </p:cxnSp>
      <p:cxnSp>
        <p:nvCxnSpPr>
          <p:cNvPr id="8" name="直接连接符 20"/>
          <p:cNvCxnSpPr>
            <a:cxnSpLocks/>
          </p:cNvCxnSpPr>
          <p:nvPr/>
        </p:nvCxnSpPr>
        <p:spPr bwMode="auto">
          <a:xfrm flipH="1">
            <a:off x="511175" y="-26988"/>
            <a:ext cx="1588" cy="554038"/>
          </a:xfrm>
          <a:prstGeom prst="line">
            <a:avLst/>
          </a:prstGeom>
          <a:noFill/>
          <a:ln w="28575" algn="ctr">
            <a:solidFill>
              <a:schemeClr val="bg2"/>
            </a:solidFill>
            <a:round/>
            <a:headEnd/>
            <a:tailEnd/>
          </a:ln>
          <a:extLst>
            <a:ext uri="{909E8E84-426E-40DD-AFC4-6F175D3DCCD1}">
              <a14:hiddenFill xmlns:a14="http://schemas.microsoft.com/office/drawing/2010/main">
                <a:noFill/>
              </a14:hiddenFill>
            </a:ext>
          </a:extLst>
        </p:spPr>
      </p:cxnSp>
      <p:cxnSp>
        <p:nvCxnSpPr>
          <p:cNvPr id="9" name="直接连接符 30"/>
          <p:cNvCxnSpPr>
            <a:cxnSpLocks/>
          </p:cNvCxnSpPr>
          <p:nvPr/>
        </p:nvCxnSpPr>
        <p:spPr bwMode="auto">
          <a:xfrm>
            <a:off x="585499" y="-26988"/>
            <a:ext cx="0" cy="298451"/>
          </a:xfrm>
          <a:prstGeom prst="line">
            <a:avLst/>
          </a:prstGeom>
          <a:noFill/>
          <a:ln w="28575" algn="ctr">
            <a:solidFill>
              <a:schemeClr val="bg2"/>
            </a:solidFill>
            <a:round/>
            <a:headEnd/>
            <a:tailEnd/>
          </a:ln>
          <a:extLst>
            <a:ext uri="{909E8E84-426E-40DD-AFC4-6F175D3DCCD1}">
              <a14:hiddenFill xmlns:a14="http://schemas.microsoft.com/office/drawing/2010/main">
                <a:noFill/>
              </a14:hiddenFill>
            </a:ext>
          </a:extLst>
        </p:spPr>
      </p:cxnSp>
      <p:sp>
        <p:nvSpPr>
          <p:cNvPr id="10" name="文本框 9"/>
          <p:cNvSpPr txBox="1"/>
          <p:nvPr/>
        </p:nvSpPr>
        <p:spPr>
          <a:xfrm>
            <a:off x="881641" y="72121"/>
            <a:ext cx="2773680" cy="646331"/>
          </a:xfrm>
          <a:prstGeom prst="rect">
            <a:avLst/>
          </a:prstGeom>
          <a:noFill/>
        </p:spPr>
        <p:txBody>
          <a:bodyPr wrap="square" rtlCol="0">
            <a:spAutoFit/>
          </a:bodyPr>
          <a:lstStyle/>
          <a:p>
            <a:r>
              <a:rPr lang="zh-CN" altLang="en-US" sz="3600" dirty="0" smtClean="0">
                <a:solidFill>
                  <a:schemeClr val="bg1"/>
                </a:solidFill>
                <a:latin typeface="黑体" panose="02010609060101010101" pitchFamily="49" charset="-122"/>
                <a:ea typeface="黑体" panose="02010609060101010101" pitchFamily="49" charset="-122"/>
              </a:rPr>
              <a:t>技术路线</a:t>
            </a:r>
            <a:endParaRPr lang="zh-CN" altLang="en-US" sz="3200" dirty="0">
              <a:solidFill>
                <a:schemeClr val="bg1"/>
              </a:solidFill>
              <a:latin typeface="黑体" panose="02010609060101010101" pitchFamily="49" charset="-122"/>
              <a:ea typeface="黑体" panose="02010609060101010101" pitchFamily="49" charset="-122"/>
            </a:endParaRPr>
          </a:p>
        </p:txBody>
      </p:sp>
      <p:sp>
        <p:nvSpPr>
          <p:cNvPr id="2" name="文本框 1"/>
          <p:cNvSpPr txBox="1"/>
          <p:nvPr/>
        </p:nvSpPr>
        <p:spPr>
          <a:xfrm>
            <a:off x="680720" y="1225118"/>
            <a:ext cx="7294880" cy="461665"/>
          </a:xfrm>
          <a:prstGeom prst="rect">
            <a:avLst/>
          </a:prstGeom>
          <a:noFill/>
        </p:spPr>
        <p:txBody>
          <a:bodyPr wrap="square" rtlCol="0">
            <a:spAutoFit/>
          </a:bodyPr>
          <a:lstStyle/>
          <a:p>
            <a:pPr marL="285750" indent="-285750">
              <a:buFont typeface="Wingdings" panose="05000000000000000000" pitchFamily="2" charset="2"/>
              <a:buChar char="n"/>
            </a:pPr>
            <a:r>
              <a:rPr lang="zh-CN" altLang="en-US" sz="2400" dirty="0" smtClean="0">
                <a:latin typeface="黑体" panose="02010609060101010101" pitchFamily="49" charset="-122"/>
                <a:ea typeface="黑体" panose="02010609060101010101" pitchFamily="49" charset="-122"/>
              </a:rPr>
              <a:t>基于胶囊神经网络的协调学习</a:t>
            </a:r>
            <a:endParaRPr lang="zh-CN" altLang="en-US" sz="2400" dirty="0">
              <a:latin typeface="黑体" panose="02010609060101010101" pitchFamily="49" charset="-122"/>
              <a:ea typeface="黑体" panose="02010609060101010101" pitchFamily="49" charset="-122"/>
            </a:endParaRPr>
          </a:p>
        </p:txBody>
      </p:sp>
      <p:pic>
        <p:nvPicPr>
          <p:cNvPr id="12" name="图片 11"/>
          <p:cNvPicPr>
            <a:picLocks noChangeAspect="1"/>
          </p:cNvPicPr>
          <p:nvPr/>
        </p:nvPicPr>
        <p:blipFill>
          <a:blip r:embed="rId4"/>
          <a:stretch>
            <a:fillRect/>
          </a:stretch>
        </p:blipFill>
        <p:spPr>
          <a:xfrm>
            <a:off x="57847" y="2794000"/>
            <a:ext cx="8969173" cy="3454400"/>
          </a:xfrm>
          <a:prstGeom prst="rect">
            <a:avLst/>
          </a:prstGeom>
        </p:spPr>
      </p:pic>
      <p:sp>
        <p:nvSpPr>
          <p:cNvPr id="13" name="矩形 12"/>
          <p:cNvSpPr/>
          <p:nvPr/>
        </p:nvSpPr>
        <p:spPr>
          <a:xfrm>
            <a:off x="1108548" y="2039699"/>
            <a:ext cx="2525050" cy="400110"/>
          </a:xfrm>
          <a:prstGeom prst="rect">
            <a:avLst/>
          </a:prstGeom>
        </p:spPr>
        <p:txBody>
          <a:bodyPr wrap="none">
            <a:spAutoFit/>
          </a:bodyPr>
          <a:lstStyle/>
          <a:p>
            <a:pPr marL="285750" indent="-285750">
              <a:buFont typeface="Wingdings" panose="05000000000000000000" pitchFamily="2" charset="2"/>
              <a:buChar char="l"/>
            </a:pPr>
            <a:r>
              <a:rPr lang="zh-CN" altLang="en-US" sz="2000" dirty="0">
                <a:latin typeface="黑体" panose="02010609060101010101" pitchFamily="49" charset="-122"/>
                <a:ea typeface="黑体" panose="02010609060101010101" pitchFamily="49" charset="-122"/>
              </a:rPr>
              <a:t>神经网络输入特征</a:t>
            </a:r>
          </a:p>
        </p:txBody>
      </p:sp>
      <p:sp>
        <p:nvSpPr>
          <p:cNvPr id="14" name="Freeform 5"/>
          <p:cNvSpPr>
            <a:spLocks/>
          </p:cNvSpPr>
          <p:nvPr/>
        </p:nvSpPr>
        <p:spPr bwMode="auto">
          <a:xfrm>
            <a:off x="3633598" y="1855887"/>
            <a:ext cx="263081" cy="789329"/>
          </a:xfrm>
          <a:custGeom>
            <a:avLst/>
            <a:gdLst>
              <a:gd name="T0" fmla="*/ 1999 w 3544"/>
              <a:gd name="T1" fmla="*/ 9150 h 14563"/>
              <a:gd name="T2" fmla="*/ 1999 w 3544"/>
              <a:gd name="T3" fmla="*/ 12306 h 14563"/>
              <a:gd name="T4" fmla="*/ 2353 w 3544"/>
              <a:gd name="T5" fmla="*/ 13628 h 14563"/>
              <a:gd name="T6" fmla="*/ 3544 w 3544"/>
              <a:gd name="T7" fmla="*/ 14112 h 14563"/>
              <a:gd name="T8" fmla="*/ 3544 w 3544"/>
              <a:gd name="T9" fmla="*/ 14563 h 14563"/>
              <a:gd name="T10" fmla="*/ 1933 w 3544"/>
              <a:gd name="T11" fmla="*/ 14016 h 14563"/>
              <a:gd name="T12" fmla="*/ 1419 w 3544"/>
              <a:gd name="T13" fmla="*/ 12050 h 14563"/>
              <a:gd name="T14" fmla="*/ 1419 w 3544"/>
              <a:gd name="T15" fmla="*/ 9279 h 14563"/>
              <a:gd name="T16" fmla="*/ 1160 w 3544"/>
              <a:gd name="T17" fmla="*/ 8022 h 14563"/>
              <a:gd name="T18" fmla="*/ 0 w 3544"/>
              <a:gd name="T19" fmla="*/ 7475 h 14563"/>
              <a:gd name="T20" fmla="*/ 0 w 3544"/>
              <a:gd name="T21" fmla="*/ 7088 h 14563"/>
              <a:gd name="T22" fmla="*/ 1127 w 3544"/>
              <a:gd name="T23" fmla="*/ 6571 h 14563"/>
              <a:gd name="T24" fmla="*/ 1419 w 3544"/>
              <a:gd name="T25" fmla="*/ 5284 h 14563"/>
              <a:gd name="T26" fmla="*/ 1419 w 3544"/>
              <a:gd name="T27" fmla="*/ 2513 h 14563"/>
              <a:gd name="T28" fmla="*/ 1933 w 3544"/>
              <a:gd name="T29" fmla="*/ 547 h 14563"/>
              <a:gd name="T30" fmla="*/ 3544 w 3544"/>
              <a:gd name="T31" fmla="*/ 0 h 14563"/>
              <a:gd name="T32" fmla="*/ 3544 w 3544"/>
              <a:gd name="T33" fmla="*/ 451 h 14563"/>
              <a:gd name="T34" fmla="*/ 2353 w 3544"/>
              <a:gd name="T35" fmla="*/ 902 h 14563"/>
              <a:gd name="T36" fmla="*/ 1999 w 3544"/>
              <a:gd name="T37" fmla="*/ 2254 h 14563"/>
              <a:gd name="T38" fmla="*/ 1999 w 3544"/>
              <a:gd name="T39" fmla="*/ 5413 h 14563"/>
              <a:gd name="T40" fmla="*/ 580 w 3544"/>
              <a:gd name="T41" fmla="*/ 7275 h 14563"/>
              <a:gd name="T42" fmla="*/ 580 w 3544"/>
              <a:gd name="T43" fmla="*/ 7304 h 14563"/>
              <a:gd name="T44" fmla="*/ 1999 w 3544"/>
              <a:gd name="T45" fmla="*/ 9150 h 14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44" h="14563">
                <a:moveTo>
                  <a:pt x="1999" y="9150"/>
                </a:moveTo>
                <a:lnTo>
                  <a:pt x="1999" y="12306"/>
                </a:lnTo>
                <a:cubicBezTo>
                  <a:pt x="1999" y="12867"/>
                  <a:pt x="2117" y="13306"/>
                  <a:pt x="2353" y="13628"/>
                </a:cubicBezTo>
                <a:cubicBezTo>
                  <a:pt x="2590" y="13950"/>
                  <a:pt x="2986" y="14112"/>
                  <a:pt x="3544" y="14112"/>
                </a:cubicBezTo>
                <a:lnTo>
                  <a:pt x="3544" y="14563"/>
                </a:lnTo>
                <a:cubicBezTo>
                  <a:pt x="2815" y="14563"/>
                  <a:pt x="2276" y="14379"/>
                  <a:pt x="1933" y="14016"/>
                </a:cubicBezTo>
                <a:cubicBezTo>
                  <a:pt x="1589" y="13650"/>
                  <a:pt x="1419" y="12993"/>
                  <a:pt x="1419" y="12050"/>
                </a:cubicBezTo>
                <a:lnTo>
                  <a:pt x="1419" y="9279"/>
                </a:lnTo>
                <a:cubicBezTo>
                  <a:pt x="1419" y="8762"/>
                  <a:pt x="1333" y="8344"/>
                  <a:pt x="1160" y="8022"/>
                </a:cubicBezTo>
                <a:cubicBezTo>
                  <a:pt x="990" y="7701"/>
                  <a:pt x="602" y="7516"/>
                  <a:pt x="0" y="7475"/>
                </a:cubicBezTo>
                <a:lnTo>
                  <a:pt x="0" y="7088"/>
                </a:lnTo>
                <a:cubicBezTo>
                  <a:pt x="558" y="7002"/>
                  <a:pt x="935" y="6829"/>
                  <a:pt x="1127" y="6571"/>
                </a:cubicBezTo>
                <a:cubicBezTo>
                  <a:pt x="1322" y="6315"/>
                  <a:pt x="1419" y="5883"/>
                  <a:pt x="1419" y="5284"/>
                </a:cubicBezTo>
                <a:lnTo>
                  <a:pt x="1419" y="2513"/>
                </a:lnTo>
                <a:cubicBezTo>
                  <a:pt x="1419" y="1567"/>
                  <a:pt x="1589" y="913"/>
                  <a:pt x="1933" y="547"/>
                </a:cubicBezTo>
                <a:cubicBezTo>
                  <a:pt x="2276" y="181"/>
                  <a:pt x="2815" y="0"/>
                  <a:pt x="3544" y="0"/>
                </a:cubicBezTo>
                <a:lnTo>
                  <a:pt x="3544" y="451"/>
                </a:lnTo>
                <a:cubicBezTo>
                  <a:pt x="2986" y="451"/>
                  <a:pt x="2590" y="602"/>
                  <a:pt x="2353" y="902"/>
                </a:cubicBezTo>
                <a:cubicBezTo>
                  <a:pt x="2117" y="1201"/>
                  <a:pt x="1999" y="1652"/>
                  <a:pt x="1999" y="2254"/>
                </a:cubicBezTo>
                <a:lnTo>
                  <a:pt x="1999" y="5413"/>
                </a:lnTo>
                <a:cubicBezTo>
                  <a:pt x="1999" y="6265"/>
                  <a:pt x="1592" y="7275"/>
                  <a:pt x="580" y="7275"/>
                </a:cubicBezTo>
                <a:lnTo>
                  <a:pt x="580" y="7304"/>
                </a:lnTo>
                <a:cubicBezTo>
                  <a:pt x="1565" y="7304"/>
                  <a:pt x="1999" y="8309"/>
                  <a:pt x="1999" y="9150"/>
                </a:cubicBezTo>
                <a:close/>
              </a:path>
            </a:pathLst>
          </a:custGeom>
          <a:solidFill>
            <a:srgbClr val="002060"/>
          </a:solidFill>
          <a:ln>
            <a:noFill/>
          </a:ln>
        </p:spPr>
        <p:txBody>
          <a:bodyPr vert="horz" wrap="square" lIns="91440" tIns="45720" rIns="91440" bIns="45720" numCol="1" anchor="t" anchorCtr="0" compatLnSpc="1">
            <a:prstTxWarp prst="textNoShape">
              <a:avLst/>
            </a:prstTxWarp>
          </a:bodyPr>
          <a:lstStyle/>
          <a:p>
            <a:endParaRPr lang="zh-CN" altLang="en-US"/>
          </a:p>
        </p:txBody>
      </p:sp>
      <mc:AlternateContent xmlns:mc="http://schemas.openxmlformats.org/markup-compatibility/2006" xmlns:a14="http://schemas.microsoft.com/office/drawing/2010/main">
        <mc:Choice Requires="a14">
          <p:sp>
            <p:nvSpPr>
              <p:cNvPr id="15" name="矩形 14"/>
              <p:cNvSpPr/>
              <p:nvPr/>
            </p:nvSpPr>
            <p:spPr>
              <a:xfrm>
                <a:off x="3896679" y="1717263"/>
                <a:ext cx="2735301" cy="369332"/>
              </a:xfrm>
              <a:prstGeom prst="rect">
                <a:avLst/>
              </a:prstGeom>
            </p:spPr>
            <p:txBody>
              <a:bodyPr wrap="none">
                <a:spAutoFit/>
              </a:bodyPr>
              <a:lstStyle/>
              <a:p>
                <a:r>
                  <a:rPr lang="zh-CN" altLang="en-US" dirty="0">
                    <a:latin typeface="黑体" panose="02010609060101010101" pitchFamily="49" charset="-122"/>
                    <a:ea typeface="黑体" panose="02010609060101010101" pitchFamily="49" charset="-122"/>
                  </a:rPr>
                  <a:t>主要的空间特征 </a:t>
                </a:r>
                <a14:m>
                  <m:oMath xmlns:m="http://schemas.openxmlformats.org/officeDocument/2006/math">
                    <m:r>
                      <a:rPr lang="en-US" altLang="zh-CN" i="1" dirty="0">
                        <a:latin typeface="Cambria Math" panose="02040503050406030204" pitchFamily="18" charset="0"/>
                      </a:rPr>
                      <m:t>{</m:t>
                    </m:r>
                    <m:r>
                      <a:rPr lang="en-US" altLang="zh-CN" i="1" dirty="0">
                        <a:latin typeface="Cambria Math" panose="02040503050406030204" pitchFamily="18" charset="0"/>
                      </a:rPr>
                      <m:t>𝐷</m:t>
                    </m:r>
                    <m:r>
                      <a:rPr lang="en-US" altLang="zh-CN" i="1" dirty="0">
                        <a:latin typeface="Cambria Math" panose="02040503050406030204" pitchFamily="18" charset="0"/>
                      </a:rPr>
                      <m:t>,</m:t>
                    </m:r>
                    <m:r>
                      <a:rPr lang="en-US" altLang="zh-CN" i="1" dirty="0">
                        <a:latin typeface="Cambria Math" panose="02040503050406030204" pitchFamily="18" charset="0"/>
                      </a:rPr>
                      <m:t>𝐴</m:t>
                    </m:r>
                    <m:r>
                      <a:rPr lang="en-US" altLang="zh-CN" i="1" dirty="0">
                        <a:latin typeface="Cambria Math" panose="02040503050406030204" pitchFamily="18" charset="0"/>
                      </a:rPr>
                      <m:t>,</m:t>
                    </m:r>
                    <m:r>
                      <a:rPr lang="en-US" altLang="zh-CN" i="1" dirty="0">
                        <a:latin typeface="Cambria Math" panose="02040503050406030204" pitchFamily="18" charset="0"/>
                      </a:rPr>
                      <m:t>𝑉</m:t>
                    </m:r>
                    <m:r>
                      <a:rPr lang="en-US" altLang="zh-CN" i="1" dirty="0">
                        <a:latin typeface="Cambria Math" panose="02040503050406030204" pitchFamily="18" charset="0"/>
                      </a:rPr>
                      <m:t>}</m:t>
                    </m:r>
                  </m:oMath>
                </a14:m>
                <a:endParaRPr lang="en-US" altLang="zh-CN" dirty="0"/>
              </a:p>
            </p:txBody>
          </p:sp>
        </mc:Choice>
        <mc:Fallback xmlns="">
          <p:sp>
            <p:nvSpPr>
              <p:cNvPr id="15" name="矩形 14"/>
              <p:cNvSpPr>
                <a:spLocks noRot="1" noChangeAspect="1" noMove="1" noResize="1" noEditPoints="1" noAdjustHandles="1" noChangeArrowheads="1" noChangeShapeType="1" noTextEdit="1"/>
              </p:cNvSpPr>
              <p:nvPr/>
            </p:nvSpPr>
            <p:spPr>
              <a:xfrm>
                <a:off x="3896679" y="1717263"/>
                <a:ext cx="2735301" cy="369332"/>
              </a:xfrm>
              <a:prstGeom prst="rect">
                <a:avLst/>
              </a:prstGeom>
              <a:blipFill>
                <a:blip r:embed="rId5"/>
                <a:stretch>
                  <a:fillRect l="-1782" t="-15000" b="-21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矩形 15"/>
              <p:cNvSpPr/>
              <p:nvPr/>
            </p:nvSpPr>
            <p:spPr>
              <a:xfrm>
                <a:off x="3896679" y="2439809"/>
                <a:ext cx="2069221" cy="369332"/>
              </a:xfrm>
              <a:prstGeom prst="rect">
                <a:avLst/>
              </a:prstGeom>
            </p:spPr>
            <p:txBody>
              <a:bodyPr wrap="none">
                <a:spAutoFit/>
              </a:bodyPr>
              <a:lstStyle/>
              <a:p>
                <a:r>
                  <a:rPr lang="zh-CN" altLang="en-US" dirty="0" smtClean="0">
                    <a:latin typeface="黑体" panose="02010609060101010101" pitchFamily="49" charset="-122"/>
                    <a:ea typeface="黑体" panose="02010609060101010101" pitchFamily="49" charset="-122"/>
                  </a:rPr>
                  <a:t>外部的时间特征 </a:t>
                </a:r>
                <a14:m>
                  <m:oMath xmlns:m="http://schemas.openxmlformats.org/officeDocument/2006/math">
                    <m:r>
                      <a:rPr lang="en-US" altLang="zh-CN" i="1" dirty="0">
                        <a:latin typeface="Cambria Math" panose="02040503050406030204" pitchFamily="18" charset="0"/>
                      </a:rPr>
                      <m:t>𝐸</m:t>
                    </m:r>
                  </m:oMath>
                </a14:m>
                <a:endParaRPr lang="zh-CN" altLang="en-US" dirty="0"/>
              </a:p>
            </p:txBody>
          </p:sp>
        </mc:Choice>
        <mc:Fallback xmlns="">
          <p:sp>
            <p:nvSpPr>
              <p:cNvPr id="16" name="矩形 15"/>
              <p:cNvSpPr>
                <a:spLocks noRot="1" noChangeAspect="1" noMove="1" noResize="1" noEditPoints="1" noAdjustHandles="1" noChangeArrowheads="1" noChangeShapeType="1" noTextEdit="1"/>
              </p:cNvSpPr>
              <p:nvPr/>
            </p:nvSpPr>
            <p:spPr>
              <a:xfrm>
                <a:off x="3896679" y="2439809"/>
                <a:ext cx="2069221" cy="369332"/>
              </a:xfrm>
              <a:prstGeom prst="rect">
                <a:avLst/>
              </a:prstGeom>
              <a:blipFill>
                <a:blip r:embed="rId6"/>
                <a:stretch>
                  <a:fillRect l="-2353" t="-13115" b="-1967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6224716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9144574" cy="89592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01892" y="115412"/>
            <a:ext cx="674253" cy="674253"/>
          </a:xfrm>
          <a:prstGeom prst="rect">
            <a:avLst/>
          </a:prstGeom>
        </p:spPr>
      </p:pic>
      <p:cxnSp>
        <p:nvCxnSpPr>
          <p:cNvPr id="7" name="直接连接符 19"/>
          <p:cNvCxnSpPr>
            <a:cxnSpLocks/>
          </p:cNvCxnSpPr>
          <p:nvPr/>
        </p:nvCxnSpPr>
        <p:spPr bwMode="auto">
          <a:xfrm flipH="1">
            <a:off x="440027" y="-25400"/>
            <a:ext cx="1587" cy="841375"/>
          </a:xfrm>
          <a:prstGeom prst="line">
            <a:avLst/>
          </a:prstGeom>
          <a:noFill/>
          <a:ln w="28575" algn="ctr">
            <a:solidFill>
              <a:schemeClr val="bg2"/>
            </a:solidFill>
            <a:round/>
            <a:headEnd/>
            <a:tailEnd/>
          </a:ln>
          <a:extLst>
            <a:ext uri="{909E8E84-426E-40DD-AFC4-6F175D3DCCD1}">
              <a14:hiddenFill xmlns:a14="http://schemas.microsoft.com/office/drawing/2010/main">
                <a:noFill/>
              </a14:hiddenFill>
            </a:ext>
          </a:extLst>
        </p:spPr>
      </p:cxnSp>
      <p:cxnSp>
        <p:nvCxnSpPr>
          <p:cNvPr id="8" name="直接连接符 20"/>
          <p:cNvCxnSpPr>
            <a:cxnSpLocks/>
          </p:cNvCxnSpPr>
          <p:nvPr/>
        </p:nvCxnSpPr>
        <p:spPr bwMode="auto">
          <a:xfrm flipH="1">
            <a:off x="511175" y="-26988"/>
            <a:ext cx="1588" cy="554038"/>
          </a:xfrm>
          <a:prstGeom prst="line">
            <a:avLst/>
          </a:prstGeom>
          <a:noFill/>
          <a:ln w="28575" algn="ctr">
            <a:solidFill>
              <a:schemeClr val="bg2"/>
            </a:solidFill>
            <a:round/>
            <a:headEnd/>
            <a:tailEnd/>
          </a:ln>
          <a:extLst>
            <a:ext uri="{909E8E84-426E-40DD-AFC4-6F175D3DCCD1}">
              <a14:hiddenFill xmlns:a14="http://schemas.microsoft.com/office/drawing/2010/main">
                <a:noFill/>
              </a14:hiddenFill>
            </a:ext>
          </a:extLst>
        </p:spPr>
      </p:cxnSp>
      <p:cxnSp>
        <p:nvCxnSpPr>
          <p:cNvPr id="9" name="直接连接符 30"/>
          <p:cNvCxnSpPr>
            <a:cxnSpLocks/>
          </p:cNvCxnSpPr>
          <p:nvPr/>
        </p:nvCxnSpPr>
        <p:spPr bwMode="auto">
          <a:xfrm>
            <a:off x="585499" y="-26988"/>
            <a:ext cx="0" cy="298451"/>
          </a:xfrm>
          <a:prstGeom prst="line">
            <a:avLst/>
          </a:prstGeom>
          <a:noFill/>
          <a:ln w="28575" algn="ctr">
            <a:solidFill>
              <a:schemeClr val="bg2"/>
            </a:solidFill>
            <a:round/>
            <a:headEnd/>
            <a:tailEnd/>
          </a:ln>
          <a:extLst>
            <a:ext uri="{909E8E84-426E-40DD-AFC4-6F175D3DCCD1}">
              <a14:hiddenFill xmlns:a14="http://schemas.microsoft.com/office/drawing/2010/main">
                <a:noFill/>
              </a14:hiddenFill>
            </a:ext>
          </a:extLst>
        </p:spPr>
      </p:cxnSp>
      <p:sp>
        <p:nvSpPr>
          <p:cNvPr id="10" name="文本框 9"/>
          <p:cNvSpPr txBox="1"/>
          <p:nvPr/>
        </p:nvSpPr>
        <p:spPr>
          <a:xfrm>
            <a:off x="881641" y="72121"/>
            <a:ext cx="2773680" cy="646331"/>
          </a:xfrm>
          <a:prstGeom prst="rect">
            <a:avLst/>
          </a:prstGeom>
          <a:noFill/>
        </p:spPr>
        <p:txBody>
          <a:bodyPr wrap="square" rtlCol="0">
            <a:spAutoFit/>
          </a:bodyPr>
          <a:lstStyle/>
          <a:p>
            <a:r>
              <a:rPr lang="zh-CN" altLang="en-US" sz="3600" dirty="0" smtClean="0">
                <a:solidFill>
                  <a:schemeClr val="bg1"/>
                </a:solidFill>
                <a:latin typeface="黑体" panose="02010609060101010101" pitchFamily="49" charset="-122"/>
                <a:ea typeface="黑体" panose="02010609060101010101" pitchFamily="49" charset="-122"/>
              </a:rPr>
              <a:t>技术路线</a:t>
            </a:r>
            <a:endParaRPr lang="zh-CN" altLang="en-US" sz="3200" dirty="0">
              <a:solidFill>
                <a:schemeClr val="bg1"/>
              </a:solidFill>
              <a:latin typeface="黑体" panose="02010609060101010101" pitchFamily="49" charset="-122"/>
              <a:ea typeface="黑体" panose="02010609060101010101" pitchFamily="49" charset="-122"/>
            </a:endParaRPr>
          </a:p>
        </p:txBody>
      </p:sp>
      <p:sp>
        <p:nvSpPr>
          <p:cNvPr id="2" name="文本框 1"/>
          <p:cNvSpPr txBox="1"/>
          <p:nvPr/>
        </p:nvSpPr>
        <p:spPr>
          <a:xfrm>
            <a:off x="680720" y="1225118"/>
            <a:ext cx="2824480" cy="461665"/>
          </a:xfrm>
          <a:prstGeom prst="rect">
            <a:avLst/>
          </a:prstGeom>
          <a:noFill/>
        </p:spPr>
        <p:txBody>
          <a:bodyPr wrap="square" rtlCol="0">
            <a:spAutoFit/>
          </a:bodyPr>
          <a:lstStyle/>
          <a:p>
            <a:pPr marL="285750" indent="-285750">
              <a:buFont typeface="Wingdings" panose="05000000000000000000" pitchFamily="2" charset="2"/>
              <a:buChar char="n"/>
            </a:pPr>
            <a:r>
              <a:rPr lang="zh-CN" altLang="en-US" sz="2400" dirty="0" smtClean="0">
                <a:latin typeface="黑体" panose="02010609060101010101" pitchFamily="49" charset="-122"/>
                <a:ea typeface="黑体" panose="02010609060101010101" pitchFamily="49" charset="-122"/>
              </a:rPr>
              <a:t>什么是胶囊网络</a:t>
            </a:r>
            <a:endParaRPr lang="zh-CN" altLang="en-US" sz="2400" dirty="0">
              <a:latin typeface="黑体" panose="02010609060101010101" pitchFamily="49" charset="-122"/>
              <a:ea typeface="黑体" panose="02010609060101010101" pitchFamily="49" charset="-122"/>
            </a:endParaRPr>
          </a:p>
        </p:txBody>
      </p:sp>
      <p:pic>
        <p:nvPicPr>
          <p:cNvPr id="1026" name="Picture 2" descr="https://pic4.zhimg.com/80/v2-0c0ef5502fdc36a938e8085114a629b7_hd.jpg"/>
          <p:cNvPicPr>
            <a:picLocks noChangeAspect="1" noChangeArrowheads="1"/>
          </p:cNvPicPr>
          <p:nvPr/>
        </p:nvPicPr>
        <p:blipFill rotWithShape="1">
          <a:blip r:embed="rId4">
            <a:extLst>
              <a:ext uri="{28A0092B-C50C-407E-A947-70E740481C1C}">
                <a14:useLocalDpi xmlns:a14="http://schemas.microsoft.com/office/drawing/2010/main" val="0"/>
              </a:ext>
            </a:extLst>
          </a:blip>
          <a:srcRect l="1" r="58656"/>
          <a:stretch/>
        </p:blipFill>
        <p:spPr bwMode="auto">
          <a:xfrm>
            <a:off x="2624081" y="2931754"/>
            <a:ext cx="1589753" cy="2060610"/>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979546" y="1801437"/>
            <a:ext cx="7896599" cy="646331"/>
          </a:xfrm>
          <a:prstGeom prst="rect">
            <a:avLst/>
          </a:prstGeom>
        </p:spPr>
        <p:txBody>
          <a:bodyPr wrap="square">
            <a:spAutoFit/>
          </a:bodyPr>
          <a:lstStyle/>
          <a:p>
            <a:r>
              <a:rPr lang="zh-CN" altLang="en-US" dirty="0">
                <a:solidFill>
                  <a:srgbClr val="1A1A1A"/>
                </a:solidFill>
                <a:latin typeface="黑体" panose="02010609060101010101" pitchFamily="49" charset="-122"/>
                <a:ea typeface="黑体" panose="02010609060101010101" pitchFamily="49" charset="-122"/>
              </a:rPr>
              <a:t>深度学习的开创者</a:t>
            </a:r>
            <a:r>
              <a:rPr lang="zh-CN" altLang="en-US" dirty="0" smtClean="0">
                <a:solidFill>
                  <a:srgbClr val="1A1A1A"/>
                </a:solidFill>
                <a:latin typeface="黑体" panose="02010609060101010101" pitchFamily="49" charset="-122"/>
                <a:ea typeface="黑体" panose="02010609060101010101" pitchFamily="49" charset="-122"/>
              </a:rPr>
              <a:t>之一</a:t>
            </a:r>
            <a:r>
              <a:rPr lang="en-US" altLang="zh-CN" dirty="0" smtClean="0">
                <a:latin typeface="Arial" panose="020B0604020202020204" pitchFamily="34" charset="0"/>
                <a:cs typeface="Arial" panose="020B0604020202020204" pitchFamily="34" charset="0"/>
              </a:rPr>
              <a:t>Geoffrey Hinton</a:t>
            </a:r>
            <a:r>
              <a:rPr lang="zh-CN" altLang="en-US" dirty="0" smtClean="0">
                <a:latin typeface="Arial" panose="020B0604020202020204" pitchFamily="34" charset="0"/>
                <a:cs typeface="Arial" panose="020B0604020202020204" pitchFamily="34" charset="0"/>
              </a:rPr>
              <a:t>，</a:t>
            </a:r>
            <a:r>
              <a:rPr lang="zh-CN" altLang="en-US" dirty="0" smtClean="0">
                <a:latin typeface="黑体" panose="02010609060101010101" pitchFamily="49" charset="-122"/>
                <a:ea typeface="黑体" panose="02010609060101010101" pitchFamily="49" charset="-122"/>
                <a:cs typeface="Arial" panose="020B0604020202020204" pitchFamily="34" charset="0"/>
              </a:rPr>
              <a:t>于</a:t>
            </a:r>
            <a:r>
              <a:rPr lang="en-US" altLang="zh-CN" dirty="0" smtClean="0">
                <a:latin typeface="Arial" panose="020B0604020202020204" pitchFamily="34" charset="0"/>
                <a:cs typeface="Arial" panose="020B0604020202020204" pitchFamily="34" charset="0"/>
              </a:rPr>
              <a:t>2017</a:t>
            </a:r>
            <a:r>
              <a:rPr lang="zh-CN" altLang="en-US" dirty="0" smtClean="0">
                <a:latin typeface="黑体" panose="02010609060101010101" pitchFamily="49" charset="-122"/>
                <a:ea typeface="黑体" panose="02010609060101010101" pitchFamily="49" charset="-122"/>
                <a:cs typeface="Arial" panose="020B0604020202020204" pitchFamily="34" charset="0"/>
              </a:rPr>
              <a:t>年发表的文章</a:t>
            </a:r>
            <a:r>
              <a:rPr lang="en-US" altLang="zh-CN" dirty="0" smtClean="0">
                <a:latin typeface="Arial" panose="020B0604020202020204" pitchFamily="34" charset="0"/>
                <a:cs typeface="Arial" panose="020B0604020202020204" pitchFamily="34" charset="0"/>
              </a:rPr>
              <a:t>《</a:t>
            </a:r>
            <a:r>
              <a:rPr lang="en-US" altLang="zh-CN" b="1" dirty="0"/>
              <a:t>Dynamic Routing between </a:t>
            </a:r>
            <a:r>
              <a:rPr lang="en-US" altLang="zh-CN" b="1" dirty="0" smtClean="0"/>
              <a:t>Capsules</a:t>
            </a:r>
            <a:r>
              <a:rPr lang="en-US" altLang="zh-CN" dirty="0" smtClean="0">
                <a:latin typeface="Arial" panose="020B0604020202020204" pitchFamily="34" charset="0"/>
                <a:cs typeface="Arial" panose="020B0604020202020204" pitchFamily="34" charset="0"/>
              </a:rPr>
              <a:t>》</a:t>
            </a:r>
            <a:r>
              <a:rPr lang="zh-CN" altLang="en-US" dirty="0" smtClean="0">
                <a:latin typeface="黑体" panose="02010609060101010101" pitchFamily="49" charset="-122"/>
                <a:ea typeface="黑体" panose="02010609060101010101" pitchFamily="49" charset="-122"/>
                <a:cs typeface="Arial" panose="020B0604020202020204" pitchFamily="34" charset="0"/>
              </a:rPr>
              <a:t>中提出的概念。</a:t>
            </a:r>
            <a:endParaRPr lang="zh-CN" altLang="en-US" dirty="0">
              <a:latin typeface="黑体" panose="02010609060101010101" pitchFamily="49" charset="-122"/>
              <a:ea typeface="黑体" panose="02010609060101010101" pitchFamily="49" charset="-122"/>
              <a:cs typeface="Arial" panose="020B0604020202020204" pitchFamily="34" charset="0"/>
            </a:endParaRPr>
          </a:p>
        </p:txBody>
      </p:sp>
      <p:sp>
        <p:nvSpPr>
          <p:cNvPr id="4" name="文本框 3"/>
          <p:cNvSpPr txBox="1"/>
          <p:nvPr/>
        </p:nvSpPr>
        <p:spPr>
          <a:xfrm>
            <a:off x="979546" y="2562422"/>
            <a:ext cx="4612640" cy="369332"/>
          </a:xfrm>
          <a:prstGeom prst="rect">
            <a:avLst/>
          </a:prstGeom>
          <a:noFill/>
        </p:spPr>
        <p:txBody>
          <a:bodyPr wrap="square" rtlCol="0">
            <a:spAutoFit/>
          </a:bodyPr>
          <a:lstStyle/>
          <a:p>
            <a:pPr marL="285750" indent="-285750">
              <a:buFont typeface="Wingdings" panose="05000000000000000000" pitchFamily="2" charset="2"/>
              <a:buChar char="l"/>
            </a:pPr>
            <a:r>
              <a:rPr lang="zh-CN" altLang="en-US" dirty="0" smtClean="0">
                <a:latin typeface="黑体" panose="02010609060101010101" pitchFamily="49" charset="-122"/>
                <a:ea typeface="黑体" panose="02010609060101010101" pitchFamily="49" charset="-122"/>
              </a:rPr>
              <a:t>卷积神经网络的不足</a:t>
            </a:r>
            <a:endParaRPr lang="zh-CN" altLang="en-US" dirty="0">
              <a:latin typeface="黑体" panose="02010609060101010101" pitchFamily="49" charset="-122"/>
              <a:ea typeface="黑体" panose="02010609060101010101" pitchFamily="49" charset="-122"/>
            </a:endParaRPr>
          </a:p>
        </p:txBody>
      </p:sp>
      <p:pic>
        <p:nvPicPr>
          <p:cNvPr id="1028" name="Picture 4" descr="https://image.jiqizhixin.com/uploads/editor/3371cb7e-c1ab-4561-84a6-fdb7c9e5bc3d/640.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39921" y="2931755"/>
            <a:ext cx="1982949" cy="2060610"/>
          </a:xfrm>
          <a:prstGeom prst="rect">
            <a:avLst/>
          </a:prstGeom>
          <a:noFill/>
          <a:extLst>
            <a:ext uri="{909E8E84-426E-40DD-AFC4-6F175D3DCCD1}">
              <a14:hiddenFill xmlns:a14="http://schemas.microsoft.com/office/drawing/2010/main">
                <a:solidFill>
                  <a:srgbClr val="FFFFFF"/>
                </a:solidFill>
              </a14:hiddenFill>
            </a:ext>
          </a:extLst>
        </p:spPr>
      </p:pic>
      <p:sp>
        <p:nvSpPr>
          <p:cNvPr id="11" name="文本框 10"/>
          <p:cNvSpPr txBox="1"/>
          <p:nvPr/>
        </p:nvSpPr>
        <p:spPr>
          <a:xfrm>
            <a:off x="979546" y="5080000"/>
            <a:ext cx="6992852" cy="1200329"/>
          </a:xfrm>
          <a:prstGeom prst="rect">
            <a:avLst/>
          </a:prstGeom>
          <a:noFill/>
        </p:spPr>
        <p:txBody>
          <a:bodyPr wrap="square" rtlCol="0">
            <a:spAutoFit/>
          </a:bodyPr>
          <a:lstStyle/>
          <a:p>
            <a:pPr marL="285750" indent="-285750">
              <a:buFont typeface="Wingdings" panose="05000000000000000000" pitchFamily="2" charset="2"/>
              <a:buChar char="Ø"/>
            </a:pPr>
            <a:r>
              <a:rPr lang="zh-CN" altLang="en-US" dirty="0" smtClean="0">
                <a:latin typeface="黑体" panose="02010609060101010101" pitchFamily="49" charset="-122"/>
                <a:ea typeface="黑体" panose="02010609060101010101" pitchFamily="49" charset="-122"/>
              </a:rPr>
              <a:t>经过训练的卷积神经网络会将这两张图都识别为正常的人脸图像（没有考虑低维特征和高维特征的空间关系）</a:t>
            </a:r>
            <a:endParaRPr lang="en-US" altLang="zh-CN" dirty="0" smtClean="0">
              <a:latin typeface="黑体" panose="02010609060101010101" pitchFamily="49" charset="-122"/>
              <a:ea typeface="黑体" panose="02010609060101010101" pitchFamily="49" charset="-122"/>
            </a:endParaRPr>
          </a:p>
          <a:p>
            <a:pPr marL="285750" indent="-285750">
              <a:buFont typeface="Wingdings" panose="05000000000000000000" pitchFamily="2" charset="2"/>
              <a:buChar char="Ø"/>
            </a:pPr>
            <a:r>
              <a:rPr lang="zh-CN" altLang="en-US" dirty="0" smtClean="0">
                <a:latin typeface="黑体" panose="02010609060101010101" pitchFamily="49" charset="-122"/>
                <a:ea typeface="黑体" panose="02010609060101010101" pitchFamily="49" charset="-122"/>
              </a:rPr>
              <a:t>胶囊神经网络可以辨认出右边的非正常图片（考虑了低</a:t>
            </a:r>
            <a:r>
              <a:rPr lang="zh-CN" altLang="en-US" dirty="0">
                <a:latin typeface="黑体" panose="02010609060101010101" pitchFamily="49" charset="-122"/>
                <a:ea typeface="黑体" panose="02010609060101010101" pitchFamily="49" charset="-122"/>
              </a:rPr>
              <a:t>维特征和高维特征的空间关系</a:t>
            </a:r>
            <a:r>
              <a:rPr lang="zh-CN" altLang="en-US" dirty="0" smtClean="0">
                <a:latin typeface="黑体" panose="02010609060101010101" pitchFamily="49" charset="-122"/>
                <a:ea typeface="黑体" panose="02010609060101010101" pitchFamily="49" charset="-122"/>
              </a:rPr>
              <a:t>）</a:t>
            </a:r>
            <a:endParaRPr lang="zh-CN" altLang="en-US"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095319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nodeType="withEffect">
                                  <p:stCondLst>
                                    <p:cond delay="0"/>
                                  </p:stCondLst>
                                  <p:childTnLst>
                                    <p:set>
                                      <p:cBhvr>
                                        <p:cTn id="12" dur="1" fill="hold">
                                          <p:stCondLst>
                                            <p:cond delay="0"/>
                                          </p:stCondLst>
                                        </p:cTn>
                                        <p:tgtEl>
                                          <p:spTgt spid="1028"/>
                                        </p:tgtEl>
                                        <p:attrNameLst>
                                          <p:attrName>style.visibility</p:attrName>
                                        </p:attrNameLst>
                                      </p:cBhvr>
                                      <p:to>
                                        <p:strVal val="visible"/>
                                      </p:to>
                                    </p:set>
                                    <p:animEffect transition="in" filter="fade">
                                      <p:cBhvr>
                                        <p:cTn id="13" dur="500"/>
                                        <p:tgtEl>
                                          <p:spTgt spid="1028"/>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9144574" cy="89592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01892" y="115412"/>
            <a:ext cx="674253" cy="674253"/>
          </a:xfrm>
          <a:prstGeom prst="rect">
            <a:avLst/>
          </a:prstGeom>
        </p:spPr>
      </p:pic>
      <p:cxnSp>
        <p:nvCxnSpPr>
          <p:cNvPr id="7" name="直接连接符 19"/>
          <p:cNvCxnSpPr>
            <a:cxnSpLocks/>
          </p:cNvCxnSpPr>
          <p:nvPr/>
        </p:nvCxnSpPr>
        <p:spPr bwMode="auto">
          <a:xfrm flipH="1">
            <a:off x="440027" y="-25400"/>
            <a:ext cx="1587" cy="841375"/>
          </a:xfrm>
          <a:prstGeom prst="line">
            <a:avLst/>
          </a:prstGeom>
          <a:noFill/>
          <a:ln w="28575" algn="ctr">
            <a:solidFill>
              <a:schemeClr val="bg2"/>
            </a:solidFill>
            <a:round/>
            <a:headEnd/>
            <a:tailEnd/>
          </a:ln>
          <a:extLst>
            <a:ext uri="{909E8E84-426E-40DD-AFC4-6F175D3DCCD1}">
              <a14:hiddenFill xmlns:a14="http://schemas.microsoft.com/office/drawing/2010/main">
                <a:noFill/>
              </a14:hiddenFill>
            </a:ext>
          </a:extLst>
        </p:spPr>
      </p:cxnSp>
      <p:cxnSp>
        <p:nvCxnSpPr>
          <p:cNvPr id="8" name="直接连接符 20"/>
          <p:cNvCxnSpPr>
            <a:cxnSpLocks/>
          </p:cNvCxnSpPr>
          <p:nvPr/>
        </p:nvCxnSpPr>
        <p:spPr bwMode="auto">
          <a:xfrm flipH="1">
            <a:off x="511175" y="-26988"/>
            <a:ext cx="1588" cy="554038"/>
          </a:xfrm>
          <a:prstGeom prst="line">
            <a:avLst/>
          </a:prstGeom>
          <a:noFill/>
          <a:ln w="28575" algn="ctr">
            <a:solidFill>
              <a:schemeClr val="bg2"/>
            </a:solidFill>
            <a:round/>
            <a:headEnd/>
            <a:tailEnd/>
          </a:ln>
          <a:extLst>
            <a:ext uri="{909E8E84-426E-40DD-AFC4-6F175D3DCCD1}">
              <a14:hiddenFill xmlns:a14="http://schemas.microsoft.com/office/drawing/2010/main">
                <a:noFill/>
              </a14:hiddenFill>
            </a:ext>
          </a:extLst>
        </p:spPr>
      </p:cxnSp>
      <p:cxnSp>
        <p:nvCxnSpPr>
          <p:cNvPr id="9" name="直接连接符 30"/>
          <p:cNvCxnSpPr>
            <a:cxnSpLocks/>
          </p:cNvCxnSpPr>
          <p:nvPr/>
        </p:nvCxnSpPr>
        <p:spPr bwMode="auto">
          <a:xfrm>
            <a:off x="585499" y="-26988"/>
            <a:ext cx="0" cy="298451"/>
          </a:xfrm>
          <a:prstGeom prst="line">
            <a:avLst/>
          </a:prstGeom>
          <a:noFill/>
          <a:ln w="28575" algn="ctr">
            <a:solidFill>
              <a:schemeClr val="bg2"/>
            </a:solidFill>
            <a:round/>
            <a:headEnd/>
            <a:tailEnd/>
          </a:ln>
          <a:extLst>
            <a:ext uri="{909E8E84-426E-40DD-AFC4-6F175D3DCCD1}">
              <a14:hiddenFill xmlns:a14="http://schemas.microsoft.com/office/drawing/2010/main">
                <a:noFill/>
              </a14:hiddenFill>
            </a:ext>
          </a:extLst>
        </p:spPr>
      </p:cxnSp>
      <p:sp>
        <p:nvSpPr>
          <p:cNvPr id="10" name="文本框 9"/>
          <p:cNvSpPr txBox="1"/>
          <p:nvPr/>
        </p:nvSpPr>
        <p:spPr>
          <a:xfrm>
            <a:off x="881641" y="72121"/>
            <a:ext cx="2773680" cy="646331"/>
          </a:xfrm>
          <a:prstGeom prst="rect">
            <a:avLst/>
          </a:prstGeom>
          <a:noFill/>
        </p:spPr>
        <p:txBody>
          <a:bodyPr wrap="square" rtlCol="0">
            <a:spAutoFit/>
          </a:bodyPr>
          <a:lstStyle/>
          <a:p>
            <a:r>
              <a:rPr lang="zh-CN" altLang="en-US" sz="3600" dirty="0" smtClean="0">
                <a:solidFill>
                  <a:schemeClr val="bg1"/>
                </a:solidFill>
                <a:latin typeface="黑体" panose="02010609060101010101" pitchFamily="49" charset="-122"/>
                <a:ea typeface="黑体" panose="02010609060101010101" pitchFamily="49" charset="-122"/>
              </a:rPr>
              <a:t>技术路线</a:t>
            </a:r>
            <a:endParaRPr lang="zh-CN" altLang="en-US" sz="3200" dirty="0">
              <a:solidFill>
                <a:schemeClr val="bg1"/>
              </a:solidFill>
              <a:latin typeface="黑体" panose="02010609060101010101" pitchFamily="49" charset="-122"/>
              <a:ea typeface="黑体" panose="02010609060101010101" pitchFamily="49" charset="-122"/>
            </a:endParaRPr>
          </a:p>
        </p:txBody>
      </p:sp>
      <p:sp>
        <p:nvSpPr>
          <p:cNvPr id="2" name="文本框 1"/>
          <p:cNvSpPr txBox="1"/>
          <p:nvPr/>
        </p:nvSpPr>
        <p:spPr>
          <a:xfrm>
            <a:off x="749561" y="1274931"/>
            <a:ext cx="4208519" cy="461665"/>
          </a:xfrm>
          <a:prstGeom prst="rect">
            <a:avLst/>
          </a:prstGeom>
          <a:noFill/>
        </p:spPr>
        <p:txBody>
          <a:bodyPr wrap="square" rtlCol="0">
            <a:spAutoFit/>
          </a:bodyPr>
          <a:lstStyle/>
          <a:p>
            <a:pPr marL="285750" indent="-285750">
              <a:buFont typeface="Wingdings" panose="05000000000000000000" pitchFamily="2" charset="2"/>
              <a:buChar char="n"/>
            </a:pPr>
            <a:r>
              <a:rPr lang="zh-CN" altLang="en-US" sz="2400" dirty="0" smtClean="0">
                <a:latin typeface="黑体" panose="02010609060101010101" pitchFamily="49" charset="-122"/>
                <a:ea typeface="黑体" panose="02010609060101010101" pitchFamily="49" charset="-122"/>
              </a:rPr>
              <a:t>主要空间特征作为输入</a:t>
            </a:r>
            <a:endParaRPr lang="zh-CN" altLang="en-US" sz="2400" dirty="0">
              <a:latin typeface="黑体" panose="02010609060101010101" pitchFamily="49" charset="-122"/>
              <a:ea typeface="黑体" panose="02010609060101010101" pitchFamily="49" charset="-122"/>
            </a:endParaRPr>
          </a:p>
        </p:txBody>
      </p:sp>
      <p:sp>
        <p:nvSpPr>
          <p:cNvPr id="3" name="文本框 2"/>
          <p:cNvSpPr txBox="1"/>
          <p:nvPr/>
        </p:nvSpPr>
        <p:spPr>
          <a:xfrm>
            <a:off x="1172381" y="1919858"/>
            <a:ext cx="6045200" cy="369332"/>
          </a:xfrm>
          <a:prstGeom prst="rect">
            <a:avLst/>
          </a:prstGeom>
          <a:noFill/>
        </p:spPr>
        <p:txBody>
          <a:bodyPr wrap="square" rtlCol="0">
            <a:spAutoFit/>
          </a:bodyPr>
          <a:lstStyle/>
          <a:p>
            <a:pPr marL="285750" indent="-285750">
              <a:buFont typeface="Wingdings" panose="05000000000000000000" pitchFamily="2" charset="2"/>
              <a:buChar char="l"/>
            </a:pPr>
            <a:r>
              <a:rPr lang="zh-CN" altLang="en-US" dirty="0" smtClean="0">
                <a:latin typeface="黑体" panose="02010609060101010101" pitchFamily="49" charset="-122"/>
                <a:ea typeface="黑体" panose="02010609060101010101" pitchFamily="49" charset="-122"/>
              </a:rPr>
              <a:t>对于热力图输入：</a:t>
            </a:r>
            <a:endParaRPr lang="zh-CN" altLang="en-US" dirty="0">
              <a:latin typeface="黑体" panose="02010609060101010101" pitchFamily="49" charset="-122"/>
              <a:ea typeface="黑体" panose="02010609060101010101" pitchFamily="49" charset="-122"/>
            </a:endParaRPr>
          </a:p>
        </p:txBody>
      </p:sp>
      <p:pic>
        <p:nvPicPr>
          <p:cNvPr id="4" name="图片 3"/>
          <p:cNvPicPr>
            <a:picLocks noChangeAspect="1"/>
          </p:cNvPicPr>
          <p:nvPr/>
        </p:nvPicPr>
        <p:blipFill>
          <a:blip r:embed="rId4"/>
          <a:stretch>
            <a:fillRect/>
          </a:stretch>
        </p:blipFill>
        <p:spPr>
          <a:xfrm>
            <a:off x="3059951" y="2289190"/>
            <a:ext cx="2899255" cy="425498"/>
          </a:xfrm>
          <a:prstGeom prst="rect">
            <a:avLst/>
          </a:prstGeom>
        </p:spPr>
      </p:pic>
      <p:sp>
        <p:nvSpPr>
          <p:cNvPr id="11" name="文本框 10"/>
          <p:cNvSpPr txBox="1"/>
          <p:nvPr/>
        </p:nvSpPr>
        <p:spPr>
          <a:xfrm>
            <a:off x="1280201" y="2935858"/>
            <a:ext cx="6604000" cy="369332"/>
          </a:xfrm>
          <a:prstGeom prst="rect">
            <a:avLst/>
          </a:prstGeom>
          <a:noFill/>
        </p:spPr>
        <p:txBody>
          <a:bodyPr wrap="square" rtlCol="0">
            <a:spAutoFit/>
          </a:bodyPr>
          <a:lstStyle/>
          <a:p>
            <a:pPr marL="285750" indent="-285750">
              <a:buFont typeface="Wingdings" panose="05000000000000000000" pitchFamily="2" charset="2"/>
              <a:buChar char="Ø"/>
            </a:pPr>
            <a:r>
              <a:rPr lang="zh-CN" altLang="en-US" dirty="0" smtClean="0">
                <a:latin typeface="黑体" panose="02010609060101010101" pitchFamily="49" charset="-122"/>
                <a:ea typeface="黑体" panose="02010609060101010101" pitchFamily="49" charset="-122"/>
              </a:rPr>
              <a:t>胶囊网络包含四个主要组成部分：</a:t>
            </a:r>
            <a:endParaRPr lang="zh-CN" altLang="en-US" dirty="0">
              <a:latin typeface="黑体" panose="02010609060101010101" pitchFamily="49" charset="-122"/>
              <a:ea typeface="黑体" panose="02010609060101010101" pitchFamily="49" charset="-122"/>
            </a:endParaRPr>
          </a:p>
        </p:txBody>
      </p:sp>
      <p:pic>
        <p:nvPicPr>
          <p:cNvPr id="12" name="图片 11"/>
          <p:cNvPicPr>
            <a:picLocks noChangeAspect="1"/>
          </p:cNvPicPr>
          <p:nvPr/>
        </p:nvPicPr>
        <p:blipFill>
          <a:blip r:embed="rId5"/>
          <a:stretch>
            <a:fillRect/>
          </a:stretch>
        </p:blipFill>
        <p:spPr>
          <a:xfrm>
            <a:off x="2834483" y="3358874"/>
            <a:ext cx="3758568" cy="848709"/>
          </a:xfrm>
          <a:prstGeom prst="rect">
            <a:avLst/>
          </a:prstGeom>
        </p:spPr>
      </p:pic>
      <p:sp>
        <p:nvSpPr>
          <p:cNvPr id="13" name="文本框 12"/>
          <p:cNvSpPr txBox="1"/>
          <p:nvPr/>
        </p:nvSpPr>
        <p:spPr>
          <a:xfrm>
            <a:off x="1172381" y="4562343"/>
            <a:ext cx="6860772" cy="923330"/>
          </a:xfrm>
          <a:prstGeom prst="rect">
            <a:avLst/>
          </a:prstGeom>
          <a:noFill/>
        </p:spPr>
        <p:txBody>
          <a:bodyPr wrap="square" rtlCol="0">
            <a:spAutoFit/>
          </a:bodyPr>
          <a:lstStyle/>
          <a:p>
            <a:pPr algn="just"/>
            <a:r>
              <a:rPr lang="zh-CN" altLang="en-US" dirty="0" smtClean="0">
                <a:latin typeface="黑体" panose="02010609060101010101" pitchFamily="49" charset="-122"/>
                <a:ea typeface="黑体" panose="02010609060101010101" pitchFamily="49" charset="-122"/>
              </a:rPr>
              <a:t>其中</a:t>
            </a:r>
            <a:r>
              <a:rPr lang="zh-CN" altLang="en-US" dirty="0">
                <a:latin typeface="黑体" panose="02010609060101010101" pitchFamily="49" charset="-122"/>
                <a:ea typeface="黑体" panose="02010609060101010101" pitchFamily="49" charset="-122"/>
              </a:rPr>
              <a:t>第一个和第四个二维的卷积层被用于在物理热图帧（基于</a:t>
            </a:r>
            <a:r>
              <a:rPr lang="zh-CN" altLang="en-US" dirty="0" smtClean="0">
                <a:latin typeface="黑体" panose="02010609060101010101" pitchFamily="49" charset="-122"/>
                <a:ea typeface="黑体" panose="02010609060101010101" pitchFamily="49" charset="-122"/>
              </a:rPr>
              <a:t>标量）和</a:t>
            </a:r>
            <a:r>
              <a:rPr lang="zh-CN" altLang="en-US" dirty="0">
                <a:latin typeface="黑体" panose="02010609060101010101" pitchFamily="49" charset="-122"/>
                <a:ea typeface="黑体" panose="02010609060101010101" pitchFamily="49" charset="-122"/>
              </a:rPr>
              <a:t>隐藏胶囊层（基于</a:t>
            </a:r>
            <a:r>
              <a:rPr lang="zh-CN" altLang="en-US" dirty="0" smtClean="0">
                <a:latin typeface="黑体" panose="02010609060101010101" pitchFamily="49" charset="-122"/>
                <a:ea typeface="黑体" panose="02010609060101010101" pitchFamily="49" charset="-122"/>
              </a:rPr>
              <a:t>矢量）</a:t>
            </a:r>
            <a:r>
              <a:rPr lang="zh-CN" altLang="en-US" dirty="0">
                <a:latin typeface="黑体" panose="02010609060101010101" pitchFamily="49" charset="-122"/>
                <a:ea typeface="黑体" panose="02010609060101010101" pitchFamily="49" charset="-122"/>
              </a:rPr>
              <a:t>，</a:t>
            </a:r>
            <a:r>
              <a:rPr lang="zh-CN" altLang="en-US" dirty="0" smtClean="0">
                <a:latin typeface="黑体" panose="02010609060101010101" pitchFamily="49" charset="-122"/>
                <a:ea typeface="黑体" panose="02010609060101010101" pitchFamily="49" charset="-122"/>
              </a:rPr>
              <a:t>主</a:t>
            </a:r>
            <a:r>
              <a:rPr lang="zh-CN" altLang="en-US" dirty="0">
                <a:latin typeface="黑体" panose="02010609060101010101" pitchFamily="49" charset="-122"/>
                <a:ea typeface="黑体" panose="02010609060101010101" pitchFamily="49" charset="-122"/>
              </a:rPr>
              <a:t>胶囊（</a:t>
            </a:r>
            <a:r>
              <a:rPr lang="en-US" altLang="zh-CN" dirty="0">
                <a:latin typeface="Arial" panose="020B0604020202020204" pitchFamily="34" charset="0"/>
                <a:ea typeface="黑体" panose="02010609060101010101" pitchFamily="49" charset="-122"/>
                <a:cs typeface="Arial" panose="020B0604020202020204" pitchFamily="34" charset="0"/>
              </a:rPr>
              <a:t>PC</a:t>
            </a:r>
            <a:r>
              <a:rPr lang="zh-CN" altLang="en-US" dirty="0">
                <a:latin typeface="黑体" panose="02010609060101010101" pitchFamily="49" charset="-122"/>
                <a:ea typeface="黑体" panose="02010609060101010101" pitchFamily="49" charset="-122"/>
              </a:rPr>
              <a:t>）和输出胶囊（</a:t>
            </a:r>
            <a:r>
              <a:rPr lang="en-US" altLang="zh-CN" dirty="0">
                <a:latin typeface="Arial" panose="020B0604020202020204" pitchFamily="34" charset="0"/>
                <a:ea typeface="黑体" panose="02010609060101010101" pitchFamily="49" charset="-122"/>
                <a:cs typeface="Arial" panose="020B0604020202020204" pitchFamily="34" charset="0"/>
              </a:rPr>
              <a:t>OC</a:t>
            </a:r>
            <a:r>
              <a:rPr lang="zh-CN" altLang="en-US" dirty="0">
                <a:latin typeface="黑体" panose="02010609060101010101" pitchFamily="49" charset="-122"/>
                <a:ea typeface="黑体" panose="02010609060101010101" pitchFamily="49" charset="-122"/>
              </a:rPr>
              <a:t>）之间的转换。</a:t>
            </a:r>
          </a:p>
        </p:txBody>
      </p:sp>
    </p:spTree>
    <p:extLst>
      <p:ext uri="{BB962C8B-B14F-4D97-AF65-F5344CB8AC3E}">
        <p14:creationId xmlns:p14="http://schemas.microsoft.com/office/powerpoint/2010/main" val="3704357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9144574" cy="89592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01892" y="115412"/>
            <a:ext cx="674253" cy="674253"/>
          </a:xfrm>
          <a:prstGeom prst="rect">
            <a:avLst/>
          </a:prstGeom>
        </p:spPr>
      </p:pic>
      <p:cxnSp>
        <p:nvCxnSpPr>
          <p:cNvPr id="7" name="直接连接符 19"/>
          <p:cNvCxnSpPr>
            <a:cxnSpLocks/>
          </p:cNvCxnSpPr>
          <p:nvPr/>
        </p:nvCxnSpPr>
        <p:spPr bwMode="auto">
          <a:xfrm flipH="1">
            <a:off x="440027" y="-25400"/>
            <a:ext cx="1587" cy="841375"/>
          </a:xfrm>
          <a:prstGeom prst="line">
            <a:avLst/>
          </a:prstGeom>
          <a:noFill/>
          <a:ln w="28575" algn="ctr">
            <a:solidFill>
              <a:schemeClr val="bg2"/>
            </a:solidFill>
            <a:round/>
            <a:headEnd/>
            <a:tailEnd/>
          </a:ln>
          <a:extLst>
            <a:ext uri="{909E8E84-426E-40DD-AFC4-6F175D3DCCD1}">
              <a14:hiddenFill xmlns:a14="http://schemas.microsoft.com/office/drawing/2010/main">
                <a:noFill/>
              </a14:hiddenFill>
            </a:ext>
          </a:extLst>
        </p:spPr>
      </p:cxnSp>
      <p:cxnSp>
        <p:nvCxnSpPr>
          <p:cNvPr id="8" name="直接连接符 20"/>
          <p:cNvCxnSpPr>
            <a:cxnSpLocks/>
          </p:cNvCxnSpPr>
          <p:nvPr/>
        </p:nvCxnSpPr>
        <p:spPr bwMode="auto">
          <a:xfrm flipH="1">
            <a:off x="511175" y="-26988"/>
            <a:ext cx="1588" cy="554038"/>
          </a:xfrm>
          <a:prstGeom prst="line">
            <a:avLst/>
          </a:prstGeom>
          <a:noFill/>
          <a:ln w="28575" algn="ctr">
            <a:solidFill>
              <a:schemeClr val="bg2"/>
            </a:solidFill>
            <a:round/>
            <a:headEnd/>
            <a:tailEnd/>
          </a:ln>
          <a:extLst>
            <a:ext uri="{909E8E84-426E-40DD-AFC4-6F175D3DCCD1}">
              <a14:hiddenFill xmlns:a14="http://schemas.microsoft.com/office/drawing/2010/main">
                <a:noFill/>
              </a14:hiddenFill>
            </a:ext>
          </a:extLst>
        </p:spPr>
      </p:cxnSp>
      <p:cxnSp>
        <p:nvCxnSpPr>
          <p:cNvPr id="9" name="直接连接符 30"/>
          <p:cNvCxnSpPr>
            <a:cxnSpLocks/>
          </p:cNvCxnSpPr>
          <p:nvPr/>
        </p:nvCxnSpPr>
        <p:spPr bwMode="auto">
          <a:xfrm>
            <a:off x="585499" y="-26988"/>
            <a:ext cx="0" cy="298451"/>
          </a:xfrm>
          <a:prstGeom prst="line">
            <a:avLst/>
          </a:prstGeom>
          <a:noFill/>
          <a:ln w="28575" algn="ctr">
            <a:solidFill>
              <a:schemeClr val="bg2"/>
            </a:solidFill>
            <a:round/>
            <a:headEnd/>
            <a:tailEnd/>
          </a:ln>
          <a:extLst>
            <a:ext uri="{909E8E84-426E-40DD-AFC4-6F175D3DCCD1}">
              <a14:hiddenFill xmlns:a14="http://schemas.microsoft.com/office/drawing/2010/main">
                <a:noFill/>
              </a14:hiddenFill>
            </a:ext>
          </a:extLst>
        </p:spPr>
      </p:cxnSp>
      <mc:AlternateContent xmlns:mc="http://schemas.openxmlformats.org/markup-compatibility/2006" xmlns:a14="http://schemas.microsoft.com/office/drawing/2010/main">
        <mc:Choice Requires="a14">
          <p:sp>
            <p:nvSpPr>
              <p:cNvPr id="10" name="文本框 9"/>
              <p:cNvSpPr txBox="1"/>
              <p:nvPr/>
            </p:nvSpPr>
            <p:spPr>
              <a:xfrm>
                <a:off x="749561" y="1274931"/>
                <a:ext cx="6565639" cy="461665"/>
              </a:xfrm>
              <a:prstGeom prst="rect">
                <a:avLst/>
              </a:prstGeom>
              <a:noFill/>
            </p:spPr>
            <p:txBody>
              <a:bodyPr wrap="square" rtlCol="0">
                <a:spAutoFit/>
              </a:bodyPr>
              <a:lstStyle/>
              <a:p>
                <a:pPr marL="285750" indent="-285750">
                  <a:buFont typeface="Wingdings" panose="05000000000000000000" pitchFamily="2" charset="2"/>
                  <a:buChar char="n"/>
                </a:pPr>
                <a:r>
                  <a:rPr lang="zh-CN" altLang="en-US" sz="2400" dirty="0" smtClean="0">
                    <a:latin typeface="黑体" panose="02010609060101010101" pitchFamily="49" charset="-122"/>
                    <a:ea typeface="黑体" panose="02010609060101010101" pitchFamily="49" charset="-122"/>
                  </a:rPr>
                  <a:t>外部时间特征</a:t>
                </a:r>
                <a14:m>
                  <m:oMath xmlns:m="http://schemas.openxmlformats.org/officeDocument/2006/math">
                    <m:r>
                      <a:rPr lang="en-US" altLang="zh-CN" sz="2400" i="1" dirty="0">
                        <a:latin typeface="Cambria Math" panose="02040503050406030204" pitchFamily="18" charset="0"/>
                      </a:rPr>
                      <m:t>𝐸</m:t>
                    </m:r>
                  </m:oMath>
                </a14:m>
                <a:r>
                  <a:rPr lang="zh-CN" altLang="en-US" sz="2400" dirty="0" smtClean="0">
                    <a:latin typeface="黑体" panose="02010609060101010101" pitchFamily="49" charset="-122"/>
                    <a:ea typeface="黑体" panose="02010609060101010101" pitchFamily="49" charset="-122"/>
                  </a:rPr>
                  <a:t>作为输入</a:t>
                </a:r>
                <a:endParaRPr lang="zh-CN" altLang="en-US" sz="2400" dirty="0">
                  <a:latin typeface="黑体" panose="02010609060101010101" pitchFamily="49" charset="-122"/>
                  <a:ea typeface="黑体" panose="02010609060101010101" pitchFamily="49" charset="-122"/>
                </a:endParaRPr>
              </a:p>
            </p:txBody>
          </p:sp>
        </mc:Choice>
        <mc:Fallback xmlns="">
          <p:sp>
            <p:nvSpPr>
              <p:cNvPr id="10" name="文本框 9"/>
              <p:cNvSpPr txBox="1">
                <a:spLocks noRot="1" noChangeAspect="1" noMove="1" noResize="1" noEditPoints="1" noAdjustHandles="1" noChangeArrowheads="1" noChangeShapeType="1" noTextEdit="1"/>
              </p:cNvSpPr>
              <p:nvPr/>
            </p:nvSpPr>
            <p:spPr>
              <a:xfrm>
                <a:off x="749561" y="1274931"/>
                <a:ext cx="6565639" cy="461665"/>
              </a:xfrm>
              <a:prstGeom prst="rect">
                <a:avLst/>
              </a:prstGeom>
              <a:blipFill>
                <a:blip r:embed="rId3"/>
                <a:stretch>
                  <a:fillRect l="-1300" t="-14474" b="-26316"/>
                </a:stretch>
              </a:blipFill>
            </p:spPr>
            <p:txBody>
              <a:bodyPr/>
              <a:lstStyle/>
              <a:p>
                <a:r>
                  <a:rPr lang="zh-CN" altLang="en-US">
                    <a:noFill/>
                  </a:rPr>
                  <a:t> </a:t>
                </a:r>
              </a:p>
            </p:txBody>
          </p:sp>
        </mc:Fallback>
      </mc:AlternateContent>
      <p:sp>
        <p:nvSpPr>
          <p:cNvPr id="11" name="文本框 10"/>
          <p:cNvSpPr txBox="1"/>
          <p:nvPr/>
        </p:nvSpPr>
        <p:spPr>
          <a:xfrm>
            <a:off x="881641" y="72121"/>
            <a:ext cx="2773680" cy="646331"/>
          </a:xfrm>
          <a:prstGeom prst="rect">
            <a:avLst/>
          </a:prstGeom>
          <a:noFill/>
        </p:spPr>
        <p:txBody>
          <a:bodyPr wrap="square" rtlCol="0">
            <a:spAutoFit/>
          </a:bodyPr>
          <a:lstStyle/>
          <a:p>
            <a:r>
              <a:rPr lang="zh-CN" altLang="en-US" sz="3600" dirty="0" smtClean="0">
                <a:solidFill>
                  <a:schemeClr val="bg1"/>
                </a:solidFill>
                <a:latin typeface="黑体" panose="02010609060101010101" pitchFamily="49" charset="-122"/>
                <a:ea typeface="黑体" panose="02010609060101010101" pitchFamily="49" charset="-122"/>
              </a:rPr>
              <a:t>技术路线</a:t>
            </a:r>
            <a:endParaRPr lang="zh-CN" altLang="en-US" sz="3200" dirty="0">
              <a:solidFill>
                <a:schemeClr val="bg1"/>
              </a:solidFill>
              <a:latin typeface="黑体" panose="02010609060101010101" pitchFamily="49" charset="-122"/>
              <a:ea typeface="黑体" panose="02010609060101010101" pitchFamily="49" charset="-122"/>
            </a:endParaRPr>
          </a:p>
        </p:txBody>
      </p:sp>
      <p:pic>
        <p:nvPicPr>
          <p:cNvPr id="12" name="图片 11"/>
          <p:cNvPicPr>
            <a:picLocks noChangeAspect="1"/>
          </p:cNvPicPr>
          <p:nvPr/>
        </p:nvPicPr>
        <p:blipFill>
          <a:blip r:embed="rId4"/>
          <a:stretch>
            <a:fillRect/>
          </a:stretch>
        </p:blipFill>
        <p:spPr>
          <a:xfrm>
            <a:off x="2129967" y="1837601"/>
            <a:ext cx="4884640" cy="4397214"/>
          </a:xfrm>
          <a:prstGeom prst="rect">
            <a:avLst/>
          </a:prstGeom>
        </p:spPr>
      </p:pic>
    </p:spTree>
    <p:extLst>
      <p:ext uri="{BB962C8B-B14F-4D97-AF65-F5344CB8AC3E}">
        <p14:creationId xmlns:p14="http://schemas.microsoft.com/office/powerpoint/2010/main" val="165266382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9144574" cy="89592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01892" y="115412"/>
            <a:ext cx="674253" cy="674253"/>
          </a:xfrm>
          <a:prstGeom prst="rect">
            <a:avLst/>
          </a:prstGeom>
        </p:spPr>
      </p:pic>
      <p:cxnSp>
        <p:nvCxnSpPr>
          <p:cNvPr id="7" name="直接连接符 19"/>
          <p:cNvCxnSpPr>
            <a:cxnSpLocks/>
          </p:cNvCxnSpPr>
          <p:nvPr/>
        </p:nvCxnSpPr>
        <p:spPr bwMode="auto">
          <a:xfrm flipH="1">
            <a:off x="440027" y="-25400"/>
            <a:ext cx="1587" cy="841375"/>
          </a:xfrm>
          <a:prstGeom prst="line">
            <a:avLst/>
          </a:prstGeom>
          <a:noFill/>
          <a:ln w="28575" algn="ctr">
            <a:solidFill>
              <a:schemeClr val="bg2"/>
            </a:solidFill>
            <a:round/>
            <a:headEnd/>
            <a:tailEnd/>
          </a:ln>
          <a:extLst>
            <a:ext uri="{909E8E84-426E-40DD-AFC4-6F175D3DCCD1}">
              <a14:hiddenFill xmlns:a14="http://schemas.microsoft.com/office/drawing/2010/main">
                <a:noFill/>
              </a14:hiddenFill>
            </a:ext>
          </a:extLst>
        </p:spPr>
      </p:cxnSp>
      <p:cxnSp>
        <p:nvCxnSpPr>
          <p:cNvPr id="8" name="直接连接符 20"/>
          <p:cNvCxnSpPr>
            <a:cxnSpLocks/>
          </p:cNvCxnSpPr>
          <p:nvPr/>
        </p:nvCxnSpPr>
        <p:spPr bwMode="auto">
          <a:xfrm flipH="1">
            <a:off x="511175" y="-26988"/>
            <a:ext cx="1588" cy="554038"/>
          </a:xfrm>
          <a:prstGeom prst="line">
            <a:avLst/>
          </a:prstGeom>
          <a:noFill/>
          <a:ln w="28575" algn="ctr">
            <a:solidFill>
              <a:schemeClr val="bg2"/>
            </a:solidFill>
            <a:round/>
            <a:headEnd/>
            <a:tailEnd/>
          </a:ln>
          <a:extLst>
            <a:ext uri="{909E8E84-426E-40DD-AFC4-6F175D3DCCD1}">
              <a14:hiddenFill xmlns:a14="http://schemas.microsoft.com/office/drawing/2010/main">
                <a:noFill/>
              </a14:hiddenFill>
            </a:ext>
          </a:extLst>
        </p:spPr>
      </p:cxnSp>
      <p:cxnSp>
        <p:nvCxnSpPr>
          <p:cNvPr id="9" name="直接连接符 30"/>
          <p:cNvCxnSpPr>
            <a:cxnSpLocks/>
          </p:cNvCxnSpPr>
          <p:nvPr/>
        </p:nvCxnSpPr>
        <p:spPr bwMode="auto">
          <a:xfrm>
            <a:off x="585499" y="-26988"/>
            <a:ext cx="0" cy="298451"/>
          </a:xfrm>
          <a:prstGeom prst="line">
            <a:avLst/>
          </a:prstGeom>
          <a:noFill/>
          <a:ln w="28575" algn="ctr">
            <a:solidFill>
              <a:schemeClr val="bg2"/>
            </a:solidFill>
            <a:round/>
            <a:headEnd/>
            <a:tailEnd/>
          </a:ln>
          <a:extLst>
            <a:ext uri="{909E8E84-426E-40DD-AFC4-6F175D3DCCD1}">
              <a14:hiddenFill xmlns:a14="http://schemas.microsoft.com/office/drawing/2010/main">
                <a:noFill/>
              </a14:hiddenFill>
            </a:ext>
          </a:extLst>
        </p:spPr>
      </p:cxnSp>
      <p:sp>
        <p:nvSpPr>
          <p:cNvPr id="10" name="文本框 9"/>
          <p:cNvSpPr txBox="1"/>
          <p:nvPr/>
        </p:nvSpPr>
        <p:spPr>
          <a:xfrm>
            <a:off x="881641" y="72121"/>
            <a:ext cx="2773680" cy="646331"/>
          </a:xfrm>
          <a:prstGeom prst="rect">
            <a:avLst/>
          </a:prstGeom>
          <a:noFill/>
        </p:spPr>
        <p:txBody>
          <a:bodyPr wrap="square" rtlCol="0">
            <a:spAutoFit/>
          </a:bodyPr>
          <a:lstStyle/>
          <a:p>
            <a:r>
              <a:rPr lang="zh-CN" altLang="en-US" sz="3600" dirty="0" smtClean="0">
                <a:solidFill>
                  <a:schemeClr val="bg1"/>
                </a:solidFill>
                <a:latin typeface="黑体" panose="02010609060101010101" pitchFamily="49" charset="-122"/>
                <a:ea typeface="黑体" panose="02010609060101010101" pitchFamily="49" charset="-122"/>
              </a:rPr>
              <a:t>技术路线</a:t>
            </a:r>
            <a:endParaRPr lang="zh-CN" altLang="en-US" sz="3200" dirty="0">
              <a:solidFill>
                <a:schemeClr val="bg1"/>
              </a:solidFill>
              <a:latin typeface="黑体" panose="02010609060101010101" pitchFamily="49" charset="-122"/>
              <a:ea typeface="黑体" panose="02010609060101010101" pitchFamily="49" charset="-122"/>
            </a:endParaRPr>
          </a:p>
        </p:txBody>
      </p:sp>
      <mc:AlternateContent xmlns:mc="http://schemas.openxmlformats.org/markup-compatibility/2006" xmlns:a14="http://schemas.microsoft.com/office/drawing/2010/main">
        <mc:Choice Requires="a14">
          <p:sp>
            <p:nvSpPr>
              <p:cNvPr id="11" name="文本框 10"/>
              <p:cNvSpPr txBox="1"/>
              <p:nvPr/>
            </p:nvSpPr>
            <p:spPr>
              <a:xfrm>
                <a:off x="749561" y="1274931"/>
                <a:ext cx="3934199" cy="461665"/>
              </a:xfrm>
              <a:prstGeom prst="rect">
                <a:avLst/>
              </a:prstGeom>
              <a:noFill/>
            </p:spPr>
            <p:txBody>
              <a:bodyPr wrap="square" rtlCol="0">
                <a:spAutoFit/>
              </a:bodyPr>
              <a:lstStyle/>
              <a:p>
                <a:pPr marL="285750" indent="-285750">
                  <a:buFont typeface="Wingdings" panose="05000000000000000000" pitchFamily="2" charset="2"/>
                  <a:buChar char="n"/>
                </a:pPr>
                <a:r>
                  <a:rPr lang="zh-CN" altLang="en-US" sz="2400" dirty="0" smtClean="0">
                    <a:latin typeface="黑体" panose="02010609060101010101" pitchFamily="49" charset="-122"/>
                    <a:ea typeface="黑体" panose="02010609060101010101" pitchFamily="49" charset="-122"/>
                  </a:rPr>
                  <a:t>外部时间特征</a:t>
                </a:r>
                <a14:m>
                  <m:oMath xmlns:m="http://schemas.openxmlformats.org/officeDocument/2006/math">
                    <m:r>
                      <a:rPr lang="en-US" altLang="zh-CN" sz="2400" i="1" dirty="0">
                        <a:latin typeface="Cambria Math" panose="02040503050406030204" pitchFamily="18" charset="0"/>
                      </a:rPr>
                      <m:t>𝐸</m:t>
                    </m:r>
                  </m:oMath>
                </a14:m>
                <a:r>
                  <a:rPr lang="zh-CN" altLang="en-US" sz="2400" dirty="0" smtClean="0">
                    <a:latin typeface="黑体" panose="02010609060101010101" pitchFamily="49" charset="-122"/>
                    <a:ea typeface="黑体" panose="02010609060101010101" pitchFamily="49" charset="-122"/>
                  </a:rPr>
                  <a:t>作为输入</a:t>
                </a:r>
                <a:endParaRPr lang="zh-CN" altLang="en-US" sz="2400" dirty="0">
                  <a:latin typeface="黑体" panose="02010609060101010101" pitchFamily="49" charset="-122"/>
                  <a:ea typeface="黑体" panose="02010609060101010101" pitchFamily="49" charset="-122"/>
                </a:endParaRPr>
              </a:p>
            </p:txBody>
          </p:sp>
        </mc:Choice>
        <mc:Fallback xmlns="">
          <p:sp>
            <p:nvSpPr>
              <p:cNvPr id="11" name="文本框 10"/>
              <p:cNvSpPr txBox="1">
                <a:spLocks noRot="1" noChangeAspect="1" noMove="1" noResize="1" noEditPoints="1" noAdjustHandles="1" noChangeArrowheads="1" noChangeShapeType="1" noTextEdit="1"/>
              </p:cNvSpPr>
              <p:nvPr/>
            </p:nvSpPr>
            <p:spPr>
              <a:xfrm>
                <a:off x="749561" y="1274931"/>
                <a:ext cx="3934199" cy="461665"/>
              </a:xfrm>
              <a:prstGeom prst="rect">
                <a:avLst/>
              </a:prstGeom>
              <a:blipFill>
                <a:blip r:embed="rId4"/>
                <a:stretch>
                  <a:fillRect l="-2171" t="-14474" b="-26316"/>
                </a:stretch>
              </a:blipFill>
            </p:spPr>
            <p:txBody>
              <a:bodyPr/>
              <a:lstStyle/>
              <a:p>
                <a:r>
                  <a:rPr lang="zh-CN" altLang="en-US">
                    <a:noFill/>
                  </a:rPr>
                  <a:t> </a:t>
                </a:r>
              </a:p>
            </p:txBody>
          </p:sp>
        </mc:Fallback>
      </mc:AlternateContent>
      <p:sp>
        <p:nvSpPr>
          <p:cNvPr id="2" name="文本框 1"/>
          <p:cNvSpPr txBox="1"/>
          <p:nvPr/>
        </p:nvSpPr>
        <p:spPr>
          <a:xfrm>
            <a:off x="1013721" y="1849120"/>
            <a:ext cx="7276839" cy="923330"/>
          </a:xfrm>
          <a:prstGeom prst="rect">
            <a:avLst/>
          </a:prstGeom>
          <a:noFill/>
        </p:spPr>
        <p:txBody>
          <a:bodyPr wrap="square" rtlCol="0">
            <a:spAutoFit/>
          </a:bodyPr>
          <a:lstStyle/>
          <a:p>
            <a:pPr marL="285750" indent="-285750">
              <a:buFont typeface="Wingdings" panose="05000000000000000000" pitchFamily="2" charset="2"/>
              <a:buChar char="l"/>
            </a:pPr>
            <a:r>
              <a:rPr lang="zh-CN" altLang="en-US" dirty="0">
                <a:latin typeface="黑体" panose="02010609060101010101" pitchFamily="49" charset="-122"/>
                <a:ea typeface="黑体" panose="02010609060101010101" pitchFamily="49" charset="-122"/>
              </a:rPr>
              <a:t>外部时间特征</a:t>
            </a:r>
            <a:r>
              <a:rPr lang="zh-CN" altLang="en-US" dirty="0" smtClean="0">
                <a:latin typeface="黑体" panose="02010609060101010101" pitchFamily="49" charset="-122"/>
                <a:ea typeface="黑体" panose="02010609060101010101" pitchFamily="49" charset="-122"/>
              </a:rPr>
              <a:t>𝐸相比于车辆和乘客的空间上的分布维度较低，因此用一个向量表示。</a:t>
            </a:r>
            <a:endParaRPr lang="en-US" altLang="zh-CN" dirty="0" smtClean="0">
              <a:latin typeface="黑体" panose="02010609060101010101" pitchFamily="49" charset="-122"/>
              <a:ea typeface="黑体" panose="02010609060101010101" pitchFamily="49" charset="-122"/>
            </a:endParaRPr>
          </a:p>
          <a:p>
            <a:pPr marL="285750" indent="-285750">
              <a:buFont typeface="Wingdings" panose="05000000000000000000" pitchFamily="2" charset="2"/>
              <a:buChar char="l"/>
            </a:pPr>
            <a:r>
              <a:rPr lang="zh-CN" altLang="en-US" dirty="0" smtClean="0">
                <a:latin typeface="黑体" panose="02010609060101010101" pitchFamily="49" charset="-122"/>
                <a:ea typeface="黑体" panose="02010609060101010101" pitchFamily="49" charset="-122"/>
              </a:rPr>
              <a:t>神经网络是一个两层的全连接层结构，激活函数是</a:t>
            </a:r>
            <a:r>
              <a:rPr lang="en-US" altLang="zh-CN" dirty="0" err="1" smtClean="0">
                <a:latin typeface="Arial" panose="020B0604020202020204" pitchFamily="34" charset="0"/>
                <a:ea typeface="黑体" panose="02010609060101010101" pitchFamily="49" charset="-122"/>
                <a:cs typeface="Arial" panose="020B0604020202020204" pitchFamily="34" charset="0"/>
              </a:rPr>
              <a:t>ReLU</a:t>
            </a:r>
            <a:endParaRPr lang="zh-CN" altLang="en-US" dirty="0">
              <a:latin typeface="Arial" panose="020B0604020202020204" pitchFamily="34" charset="0"/>
              <a:ea typeface="黑体" panose="02010609060101010101" pitchFamily="49" charset="-122"/>
              <a:cs typeface="Arial" panose="020B0604020202020204" pitchFamily="34" charset="0"/>
            </a:endParaRPr>
          </a:p>
        </p:txBody>
      </p:sp>
      <p:pic>
        <p:nvPicPr>
          <p:cNvPr id="13" name="图片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12223" y="2813090"/>
            <a:ext cx="6784287" cy="1036234"/>
          </a:xfrm>
          <a:prstGeom prst="rect">
            <a:avLst/>
          </a:prstGeom>
        </p:spPr>
      </p:pic>
      <p:pic>
        <p:nvPicPr>
          <p:cNvPr id="14" name="图片 13"/>
          <p:cNvPicPr>
            <a:picLocks noChangeAspect="1"/>
          </p:cNvPicPr>
          <p:nvPr/>
        </p:nvPicPr>
        <p:blipFill>
          <a:blip r:embed="rId6"/>
          <a:stretch>
            <a:fillRect/>
          </a:stretch>
        </p:blipFill>
        <p:spPr>
          <a:xfrm>
            <a:off x="2229955" y="3993851"/>
            <a:ext cx="4719485" cy="745181"/>
          </a:xfrm>
          <a:prstGeom prst="rect">
            <a:avLst/>
          </a:prstGeom>
        </p:spPr>
      </p:pic>
      <p:sp>
        <p:nvSpPr>
          <p:cNvPr id="15" name="文本框 14"/>
          <p:cNvSpPr txBox="1"/>
          <p:nvPr/>
        </p:nvSpPr>
        <p:spPr>
          <a:xfrm>
            <a:off x="749561" y="4944519"/>
            <a:ext cx="7165572" cy="369332"/>
          </a:xfrm>
          <a:prstGeom prst="rect">
            <a:avLst/>
          </a:prstGeom>
          <a:noFill/>
        </p:spPr>
        <p:txBody>
          <a:bodyPr wrap="square" rtlCol="0">
            <a:spAutoFit/>
          </a:bodyPr>
          <a:lstStyle/>
          <a:p>
            <a:pPr marL="285750" indent="-285750">
              <a:buFont typeface="Wingdings" panose="05000000000000000000" pitchFamily="2" charset="2"/>
              <a:buChar char="Ø"/>
            </a:pPr>
            <a:r>
              <a:rPr lang="zh-CN" altLang="en-US" dirty="0" smtClean="0">
                <a:latin typeface="黑体" panose="02010609060101010101" pitchFamily="49" charset="-122"/>
                <a:ea typeface="黑体" panose="02010609060101010101" pitchFamily="49" charset="-122"/>
              </a:rPr>
              <a:t>每一个状态和动作对应的最终估计</a:t>
            </a:r>
            <a:r>
              <a:rPr lang="en-US" altLang="zh-CN" dirty="0" smtClean="0">
                <a:latin typeface="Arial" panose="020B0604020202020204" pitchFamily="34" charset="0"/>
                <a:ea typeface="黑体" panose="02010609060101010101" pitchFamily="49" charset="-122"/>
                <a:cs typeface="Arial" panose="020B0604020202020204" pitchFamily="34" charset="0"/>
              </a:rPr>
              <a:t>Q</a:t>
            </a:r>
            <a:r>
              <a:rPr lang="zh-CN" altLang="en-US" dirty="0" smtClean="0">
                <a:latin typeface="黑体" panose="02010609060101010101" pitchFamily="49" charset="-122"/>
                <a:ea typeface="黑体" panose="02010609060101010101" pitchFamily="49" charset="-122"/>
              </a:rPr>
              <a:t>值表示如下：</a:t>
            </a:r>
            <a:endParaRPr lang="zh-CN" altLang="en-US" dirty="0">
              <a:latin typeface="黑体" panose="02010609060101010101" pitchFamily="49" charset="-122"/>
              <a:ea typeface="黑体" panose="02010609060101010101" pitchFamily="49" charset="-122"/>
            </a:endParaRPr>
          </a:p>
        </p:txBody>
      </p:sp>
      <p:pic>
        <p:nvPicPr>
          <p:cNvPr id="16" name="图片 15"/>
          <p:cNvPicPr>
            <a:picLocks noChangeAspect="1"/>
          </p:cNvPicPr>
          <p:nvPr/>
        </p:nvPicPr>
        <p:blipFill>
          <a:blip r:embed="rId7"/>
          <a:stretch>
            <a:fillRect/>
          </a:stretch>
        </p:blipFill>
        <p:spPr>
          <a:xfrm>
            <a:off x="3506132" y="5424093"/>
            <a:ext cx="2569548" cy="464824"/>
          </a:xfrm>
          <a:prstGeom prst="rect">
            <a:avLst/>
          </a:prstGeom>
        </p:spPr>
      </p:pic>
    </p:spTree>
    <p:extLst>
      <p:ext uri="{BB962C8B-B14F-4D97-AF65-F5344CB8AC3E}">
        <p14:creationId xmlns:p14="http://schemas.microsoft.com/office/powerpoint/2010/main" val="4202116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9144574" cy="89592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01892" y="115412"/>
            <a:ext cx="674253" cy="674253"/>
          </a:xfrm>
          <a:prstGeom prst="rect">
            <a:avLst/>
          </a:prstGeom>
        </p:spPr>
      </p:pic>
      <p:cxnSp>
        <p:nvCxnSpPr>
          <p:cNvPr id="7" name="直接连接符 19"/>
          <p:cNvCxnSpPr>
            <a:cxnSpLocks/>
          </p:cNvCxnSpPr>
          <p:nvPr/>
        </p:nvCxnSpPr>
        <p:spPr bwMode="auto">
          <a:xfrm flipH="1">
            <a:off x="440027" y="-25400"/>
            <a:ext cx="1587" cy="841375"/>
          </a:xfrm>
          <a:prstGeom prst="line">
            <a:avLst/>
          </a:prstGeom>
          <a:noFill/>
          <a:ln w="28575" algn="ctr">
            <a:solidFill>
              <a:schemeClr val="bg2"/>
            </a:solidFill>
            <a:round/>
            <a:headEnd/>
            <a:tailEnd/>
          </a:ln>
          <a:extLst>
            <a:ext uri="{909E8E84-426E-40DD-AFC4-6F175D3DCCD1}">
              <a14:hiddenFill xmlns:a14="http://schemas.microsoft.com/office/drawing/2010/main">
                <a:noFill/>
              </a14:hiddenFill>
            </a:ext>
          </a:extLst>
        </p:spPr>
      </p:cxnSp>
      <p:cxnSp>
        <p:nvCxnSpPr>
          <p:cNvPr id="8" name="直接连接符 20"/>
          <p:cNvCxnSpPr>
            <a:cxnSpLocks/>
          </p:cNvCxnSpPr>
          <p:nvPr/>
        </p:nvCxnSpPr>
        <p:spPr bwMode="auto">
          <a:xfrm flipH="1">
            <a:off x="511175" y="-26988"/>
            <a:ext cx="1588" cy="554038"/>
          </a:xfrm>
          <a:prstGeom prst="line">
            <a:avLst/>
          </a:prstGeom>
          <a:noFill/>
          <a:ln w="28575" algn="ctr">
            <a:solidFill>
              <a:schemeClr val="bg2"/>
            </a:solidFill>
            <a:round/>
            <a:headEnd/>
            <a:tailEnd/>
          </a:ln>
          <a:extLst>
            <a:ext uri="{909E8E84-426E-40DD-AFC4-6F175D3DCCD1}">
              <a14:hiddenFill xmlns:a14="http://schemas.microsoft.com/office/drawing/2010/main">
                <a:noFill/>
              </a14:hiddenFill>
            </a:ext>
          </a:extLst>
        </p:spPr>
      </p:cxnSp>
      <p:cxnSp>
        <p:nvCxnSpPr>
          <p:cNvPr id="9" name="直接连接符 30"/>
          <p:cNvCxnSpPr>
            <a:cxnSpLocks/>
          </p:cNvCxnSpPr>
          <p:nvPr/>
        </p:nvCxnSpPr>
        <p:spPr bwMode="auto">
          <a:xfrm>
            <a:off x="585499" y="-26988"/>
            <a:ext cx="0" cy="298451"/>
          </a:xfrm>
          <a:prstGeom prst="line">
            <a:avLst/>
          </a:prstGeom>
          <a:noFill/>
          <a:ln w="28575" algn="ctr">
            <a:solidFill>
              <a:schemeClr val="bg2"/>
            </a:solidFill>
            <a:round/>
            <a:headEnd/>
            <a:tailEnd/>
          </a:ln>
          <a:extLst>
            <a:ext uri="{909E8E84-426E-40DD-AFC4-6F175D3DCCD1}">
              <a14:hiddenFill xmlns:a14="http://schemas.microsoft.com/office/drawing/2010/main">
                <a:noFill/>
              </a14:hiddenFill>
            </a:ext>
          </a:extLst>
        </p:spPr>
      </p:cxnSp>
      <p:sp>
        <p:nvSpPr>
          <p:cNvPr id="10" name="文本框 9"/>
          <p:cNvSpPr txBox="1"/>
          <p:nvPr/>
        </p:nvSpPr>
        <p:spPr>
          <a:xfrm>
            <a:off x="731520" y="1205944"/>
            <a:ext cx="7802880" cy="400110"/>
          </a:xfrm>
          <a:prstGeom prst="rect">
            <a:avLst/>
          </a:prstGeom>
          <a:noFill/>
        </p:spPr>
        <p:txBody>
          <a:bodyPr wrap="square" rtlCol="0">
            <a:spAutoFit/>
          </a:bodyPr>
          <a:lstStyle/>
          <a:p>
            <a:pPr marL="285750" indent="-285750">
              <a:buFont typeface="Wingdings" panose="05000000000000000000" pitchFamily="2" charset="2"/>
              <a:buChar char="n"/>
            </a:pPr>
            <a:r>
              <a:rPr lang="zh-CN" altLang="en-US" sz="2000" dirty="0" smtClean="0">
                <a:latin typeface="黑体" panose="02010609060101010101" pitchFamily="49" charset="-122"/>
                <a:ea typeface="黑体" panose="02010609060101010101" pitchFamily="49" charset="-122"/>
              </a:rPr>
              <a:t>三个大规模的</a:t>
            </a:r>
            <a:r>
              <a:rPr lang="en-US" altLang="zh-CN" sz="2000" dirty="0" smtClean="0">
                <a:latin typeface="Arial" panose="020B0604020202020204" pitchFamily="34" charset="0"/>
                <a:ea typeface="黑体" panose="02010609060101010101" pitchFamily="49" charset="-122"/>
                <a:cs typeface="Arial" panose="020B0604020202020204" pitchFamily="34" charset="0"/>
              </a:rPr>
              <a:t>MOD</a:t>
            </a:r>
            <a:r>
              <a:rPr lang="zh-CN" altLang="en-US" sz="2000" dirty="0" smtClean="0">
                <a:latin typeface="黑体" panose="02010609060101010101" pitchFamily="49" charset="-122"/>
                <a:ea typeface="黑体" panose="02010609060101010101" pitchFamily="49" charset="-122"/>
              </a:rPr>
              <a:t>数据集</a:t>
            </a:r>
            <a:endParaRPr lang="zh-CN" altLang="en-US" sz="2000" dirty="0">
              <a:latin typeface="黑体" panose="02010609060101010101" pitchFamily="49" charset="-122"/>
              <a:ea typeface="黑体" panose="02010609060101010101" pitchFamily="49" charset="-122"/>
            </a:endParaRPr>
          </a:p>
        </p:txBody>
      </p:sp>
      <p:sp>
        <p:nvSpPr>
          <p:cNvPr id="11" name="文本框 10"/>
          <p:cNvSpPr txBox="1"/>
          <p:nvPr/>
        </p:nvSpPr>
        <p:spPr>
          <a:xfrm>
            <a:off x="1239520" y="1604506"/>
            <a:ext cx="6014720" cy="923330"/>
          </a:xfrm>
          <a:prstGeom prst="rect">
            <a:avLst/>
          </a:prstGeom>
          <a:noFill/>
        </p:spPr>
        <p:txBody>
          <a:bodyPr wrap="square" rtlCol="0">
            <a:spAutoFit/>
          </a:bodyPr>
          <a:lstStyle/>
          <a:p>
            <a:pPr marL="285750" indent="-285750">
              <a:buFont typeface="Wingdings" panose="05000000000000000000" pitchFamily="2" charset="2"/>
              <a:buChar char="l"/>
            </a:pPr>
            <a:r>
              <a:rPr lang="en-US" altLang="zh-CN" dirty="0" smtClean="0">
                <a:latin typeface="Arial" panose="020B0604020202020204" pitchFamily="34" charset="0"/>
                <a:cs typeface="Arial" panose="020B0604020202020204" pitchFamily="34" charset="0"/>
              </a:rPr>
              <a:t>Uber, NYC</a:t>
            </a:r>
            <a:r>
              <a:rPr lang="en-US" altLang="zh-CN" dirty="0"/>
              <a:t>:  </a:t>
            </a:r>
            <a:r>
              <a:rPr lang="en-US" altLang="zh-CN" dirty="0" smtClean="0"/>
              <a:t>2015</a:t>
            </a:r>
            <a:r>
              <a:rPr lang="zh-CN" altLang="en-US" dirty="0" smtClean="0">
                <a:latin typeface="黑体" panose="02010609060101010101" pitchFamily="49" charset="-122"/>
                <a:ea typeface="黑体" panose="02010609060101010101" pitchFamily="49" charset="-122"/>
              </a:rPr>
              <a:t>年</a:t>
            </a:r>
            <a:r>
              <a:rPr lang="zh-CN" altLang="en-US" dirty="0" smtClean="0"/>
              <a:t>，</a:t>
            </a:r>
            <a:r>
              <a:rPr lang="en-US" altLang="zh-CN" dirty="0" smtClean="0"/>
              <a:t>2,816,895 </a:t>
            </a:r>
            <a:r>
              <a:rPr lang="en-US" altLang="zh-CN" dirty="0">
                <a:latin typeface="Arial" panose="020B0604020202020204" pitchFamily="34" charset="0"/>
                <a:cs typeface="Arial" panose="020B0604020202020204" pitchFamily="34" charset="0"/>
              </a:rPr>
              <a:t>rides</a:t>
            </a:r>
            <a:endParaRPr lang="en-US" altLang="zh-CN" dirty="0" smtClean="0">
              <a:latin typeface="Arial" panose="020B0604020202020204" pitchFamily="34" charset="0"/>
              <a:cs typeface="Arial" panose="020B0604020202020204" pitchFamily="34" charset="0"/>
            </a:endParaRPr>
          </a:p>
          <a:p>
            <a:pPr marL="285750" indent="-285750">
              <a:buFont typeface="Wingdings" panose="05000000000000000000" pitchFamily="2" charset="2"/>
              <a:buChar char="l"/>
            </a:pPr>
            <a:r>
              <a:rPr lang="en-US" altLang="zh-CN" dirty="0" smtClean="0">
                <a:latin typeface="Arial" panose="020B0604020202020204" pitchFamily="34" charset="0"/>
                <a:cs typeface="Arial" panose="020B0604020202020204" pitchFamily="34" charset="0"/>
              </a:rPr>
              <a:t>Yellow Taxis, NYC: 2016</a:t>
            </a:r>
            <a:r>
              <a:rPr lang="zh-CN" altLang="en-US" dirty="0" smtClean="0">
                <a:latin typeface="黑体" panose="02010609060101010101" pitchFamily="49" charset="-122"/>
                <a:ea typeface="黑体" panose="02010609060101010101" pitchFamily="49" charset="-122"/>
                <a:cs typeface="Arial" panose="020B0604020202020204" pitchFamily="34" charset="0"/>
              </a:rPr>
              <a:t>年</a:t>
            </a:r>
            <a:r>
              <a:rPr lang="zh-CN" altLang="en-US" dirty="0" smtClean="0">
                <a:latin typeface="Arial" panose="020B0604020202020204" pitchFamily="34" charset="0"/>
                <a:cs typeface="Arial" panose="020B0604020202020204" pitchFamily="34" charset="0"/>
              </a:rPr>
              <a:t>，</a:t>
            </a:r>
            <a:r>
              <a:rPr lang="en-US" altLang="zh-CN" dirty="0" smtClean="0">
                <a:latin typeface="Arial" panose="020B0604020202020204" pitchFamily="34" charset="0"/>
                <a:cs typeface="Arial" panose="020B0604020202020204" pitchFamily="34" charset="0"/>
              </a:rPr>
              <a:t>11,588,760 </a:t>
            </a:r>
            <a:r>
              <a:rPr lang="en-US" altLang="zh-CN" dirty="0">
                <a:latin typeface="Arial" panose="020B0604020202020204" pitchFamily="34" charset="0"/>
                <a:cs typeface="Arial" panose="020B0604020202020204" pitchFamily="34" charset="0"/>
              </a:rPr>
              <a:t>rides</a:t>
            </a:r>
            <a:endParaRPr lang="en-US" altLang="zh-CN" dirty="0" smtClean="0">
              <a:latin typeface="Arial" panose="020B0604020202020204" pitchFamily="34" charset="0"/>
              <a:cs typeface="Arial" panose="020B0604020202020204" pitchFamily="34" charset="0"/>
            </a:endParaRPr>
          </a:p>
          <a:p>
            <a:pPr marL="285750" indent="-285750">
              <a:buFont typeface="Wingdings" panose="05000000000000000000" pitchFamily="2" charset="2"/>
              <a:buChar char="l"/>
            </a:pPr>
            <a:r>
              <a:rPr lang="en-US" altLang="zh-CN" dirty="0" err="1" smtClean="0">
                <a:latin typeface="Arial" panose="020B0604020202020204" pitchFamily="34" charset="0"/>
                <a:cs typeface="Arial" panose="020B0604020202020204" pitchFamily="34" charset="0"/>
              </a:rPr>
              <a:t>Didi</a:t>
            </a:r>
            <a:r>
              <a:rPr lang="en-US" altLang="zh-CN" dirty="0">
                <a:latin typeface="Arial" panose="020B0604020202020204" pitchFamily="34" charset="0"/>
                <a:cs typeface="Arial" panose="020B0604020202020204" pitchFamily="34" charset="0"/>
              </a:rPr>
              <a:t>,</a:t>
            </a:r>
            <a:r>
              <a:rPr lang="zh-CN" altLang="en-US" dirty="0" smtClean="0">
                <a:latin typeface="Arial" panose="020B0604020202020204" pitchFamily="34" charset="0"/>
                <a:cs typeface="Arial" panose="020B0604020202020204" pitchFamily="34" charset="0"/>
              </a:rPr>
              <a:t> </a:t>
            </a:r>
            <a:r>
              <a:rPr lang="en-US" altLang="zh-CN" dirty="0" smtClean="0">
                <a:latin typeface="Arial" panose="020B0604020202020204" pitchFamily="34" charset="0"/>
                <a:cs typeface="Arial" panose="020B0604020202020204" pitchFamily="34" charset="0"/>
              </a:rPr>
              <a:t>Chengdu: 2016</a:t>
            </a:r>
            <a:r>
              <a:rPr lang="zh-CN" altLang="en-US" dirty="0" smtClean="0">
                <a:latin typeface="黑体" panose="02010609060101010101" pitchFamily="49" charset="-122"/>
                <a:ea typeface="黑体" panose="02010609060101010101" pitchFamily="49" charset="-122"/>
                <a:cs typeface="Arial" panose="020B0604020202020204" pitchFamily="34" charset="0"/>
              </a:rPr>
              <a:t>年</a:t>
            </a:r>
            <a:r>
              <a:rPr lang="zh-CN" altLang="en-US" dirty="0" smtClean="0">
                <a:latin typeface="Arial" panose="020B0604020202020204" pitchFamily="34" charset="0"/>
                <a:cs typeface="Arial" panose="020B0604020202020204" pitchFamily="34" charset="0"/>
              </a:rPr>
              <a:t>，</a:t>
            </a:r>
            <a:r>
              <a:rPr lang="en-US" altLang="zh-CN" dirty="0">
                <a:latin typeface="Arial" panose="020B0604020202020204" pitchFamily="34" charset="0"/>
                <a:cs typeface="Arial" panose="020B0604020202020204" pitchFamily="34" charset="0"/>
              </a:rPr>
              <a:t> </a:t>
            </a:r>
            <a:r>
              <a:rPr lang="en-US" altLang="zh-CN" dirty="0" smtClean="0">
                <a:latin typeface="Arial" panose="020B0604020202020204" pitchFamily="34" charset="0"/>
                <a:cs typeface="Arial" panose="020B0604020202020204" pitchFamily="34" charset="0"/>
              </a:rPr>
              <a:t>6,744,508 </a:t>
            </a:r>
            <a:r>
              <a:rPr lang="en-US" altLang="zh-CN" dirty="0">
                <a:latin typeface="Arial" panose="020B0604020202020204" pitchFamily="34" charset="0"/>
                <a:cs typeface="Arial" panose="020B0604020202020204" pitchFamily="34" charset="0"/>
              </a:rPr>
              <a:t>rides</a:t>
            </a:r>
            <a:endParaRPr lang="zh-CN" altLang="en-US" dirty="0">
              <a:latin typeface="Arial" panose="020B0604020202020204" pitchFamily="34" charset="0"/>
              <a:cs typeface="Arial" panose="020B0604020202020204" pitchFamily="34" charset="0"/>
            </a:endParaRPr>
          </a:p>
        </p:txBody>
      </p:sp>
      <p:sp>
        <p:nvSpPr>
          <p:cNvPr id="12" name="文本框 11"/>
          <p:cNvSpPr txBox="1"/>
          <p:nvPr/>
        </p:nvSpPr>
        <p:spPr>
          <a:xfrm>
            <a:off x="881641" y="72121"/>
            <a:ext cx="2773680" cy="646331"/>
          </a:xfrm>
          <a:prstGeom prst="rect">
            <a:avLst/>
          </a:prstGeom>
          <a:noFill/>
        </p:spPr>
        <p:txBody>
          <a:bodyPr wrap="square" rtlCol="0">
            <a:spAutoFit/>
          </a:bodyPr>
          <a:lstStyle/>
          <a:p>
            <a:r>
              <a:rPr lang="zh-CN" altLang="en-US" sz="3600" dirty="0" smtClean="0">
                <a:solidFill>
                  <a:schemeClr val="bg1"/>
                </a:solidFill>
                <a:latin typeface="黑体" panose="02010609060101010101" pitchFamily="49" charset="-122"/>
                <a:ea typeface="黑体" panose="02010609060101010101" pitchFamily="49" charset="-122"/>
              </a:rPr>
              <a:t>实验设计</a:t>
            </a:r>
            <a:endParaRPr lang="zh-CN" altLang="en-US" sz="3200" dirty="0">
              <a:solidFill>
                <a:schemeClr val="bg1"/>
              </a:solidFill>
              <a:latin typeface="黑体" panose="02010609060101010101" pitchFamily="49" charset="-122"/>
              <a:ea typeface="黑体" panose="02010609060101010101" pitchFamily="49" charset="-122"/>
            </a:endParaRPr>
          </a:p>
        </p:txBody>
      </p:sp>
      <p:sp>
        <p:nvSpPr>
          <p:cNvPr id="2" name="文本框 1"/>
          <p:cNvSpPr txBox="1"/>
          <p:nvPr/>
        </p:nvSpPr>
        <p:spPr>
          <a:xfrm>
            <a:off x="731520" y="2748260"/>
            <a:ext cx="5842000" cy="369332"/>
          </a:xfrm>
          <a:prstGeom prst="rect">
            <a:avLst/>
          </a:prstGeom>
          <a:noFill/>
        </p:spPr>
        <p:txBody>
          <a:bodyPr wrap="square" rtlCol="0">
            <a:spAutoFit/>
          </a:bodyPr>
          <a:lstStyle/>
          <a:p>
            <a:pPr marL="285750" indent="-285750">
              <a:buFont typeface="Wingdings" panose="05000000000000000000" pitchFamily="2" charset="2"/>
              <a:buChar char="n"/>
            </a:pPr>
            <a:r>
              <a:rPr lang="zh-CN" altLang="en-US" dirty="0" smtClean="0">
                <a:latin typeface="黑体" panose="02010609060101010101" pitchFamily="49" charset="-122"/>
                <a:ea typeface="黑体" panose="02010609060101010101" pitchFamily="49" charset="-122"/>
              </a:rPr>
              <a:t>几种不同的对比算法</a:t>
            </a:r>
            <a:endParaRPr lang="zh-CN" altLang="en-US" dirty="0">
              <a:latin typeface="黑体" panose="02010609060101010101" pitchFamily="49" charset="-122"/>
              <a:ea typeface="黑体" panose="02010609060101010101" pitchFamily="49" charset="-122"/>
            </a:endParaRPr>
          </a:p>
        </p:txBody>
      </p:sp>
      <p:sp>
        <p:nvSpPr>
          <p:cNvPr id="3" name="文本框 2"/>
          <p:cNvSpPr txBox="1"/>
          <p:nvPr/>
        </p:nvSpPr>
        <p:spPr>
          <a:xfrm>
            <a:off x="1239520" y="3117592"/>
            <a:ext cx="6471920" cy="1754326"/>
          </a:xfrm>
          <a:prstGeom prst="rect">
            <a:avLst/>
          </a:prstGeom>
          <a:noFill/>
        </p:spPr>
        <p:txBody>
          <a:bodyPr wrap="square" rtlCol="0">
            <a:spAutoFit/>
          </a:bodyPr>
          <a:lstStyle/>
          <a:p>
            <a:pPr marL="285750" indent="-285750" algn="just">
              <a:buFont typeface="Wingdings" panose="05000000000000000000" pitchFamily="2" charset="2"/>
              <a:buChar char="l"/>
            </a:pPr>
            <a:r>
              <a:rPr lang="en-US" altLang="zh-CN" dirty="0" smtClean="0">
                <a:latin typeface="Arial" panose="020B0604020202020204" pitchFamily="34" charset="0"/>
                <a:cs typeface="Arial" panose="020B0604020202020204" pitchFamily="34" charset="0"/>
              </a:rPr>
              <a:t>CRL:  </a:t>
            </a:r>
            <a:r>
              <a:rPr lang="zh-CN" altLang="en-US" dirty="0" smtClean="0">
                <a:latin typeface="黑体" panose="02010609060101010101" pitchFamily="49" charset="-122"/>
                <a:ea typeface="黑体" panose="02010609060101010101" pitchFamily="49" charset="-122"/>
                <a:cs typeface="Arial" panose="020B0604020202020204" pitchFamily="34" charset="0"/>
              </a:rPr>
              <a:t>一个利用</a:t>
            </a:r>
            <a:r>
              <a:rPr lang="zh-CN" altLang="en-US" dirty="0">
                <a:latin typeface="黑体" panose="02010609060101010101" pitchFamily="49" charset="-122"/>
                <a:ea typeface="黑体" panose="02010609060101010101" pitchFamily="49" charset="-122"/>
                <a:cs typeface="Arial" panose="020B0604020202020204" pitchFamily="34" charset="0"/>
              </a:rPr>
              <a:t>传统的卷积神经网络（</a:t>
            </a:r>
            <a:r>
              <a:rPr lang="en-US" altLang="zh-CN" dirty="0">
                <a:latin typeface="Arial" panose="020B0604020202020204" pitchFamily="34" charset="0"/>
                <a:ea typeface="黑体" panose="02010609060101010101" pitchFamily="49" charset="-122"/>
                <a:cs typeface="Arial" panose="020B0604020202020204" pitchFamily="34" charset="0"/>
              </a:rPr>
              <a:t>CNN</a:t>
            </a:r>
            <a:r>
              <a:rPr lang="zh-CN" altLang="en-US" dirty="0">
                <a:latin typeface="黑体" panose="02010609060101010101" pitchFamily="49" charset="-122"/>
                <a:ea typeface="黑体" panose="02010609060101010101" pitchFamily="49" charset="-122"/>
                <a:cs typeface="Arial" panose="020B0604020202020204" pitchFamily="34" charset="0"/>
              </a:rPr>
              <a:t>）进行</a:t>
            </a:r>
            <a:r>
              <a:rPr lang="zh-CN" altLang="en-US" dirty="0" smtClean="0">
                <a:latin typeface="黑体" panose="02010609060101010101" pitchFamily="49" charset="-122"/>
                <a:ea typeface="黑体" panose="02010609060101010101" pitchFamily="49" charset="-122"/>
                <a:cs typeface="Arial" panose="020B0604020202020204" pitchFamily="34" charset="0"/>
              </a:rPr>
              <a:t>协调</a:t>
            </a:r>
            <a:r>
              <a:rPr lang="zh-CN" altLang="en-US" dirty="0">
                <a:latin typeface="黑体" panose="02010609060101010101" pitchFamily="49" charset="-122"/>
                <a:ea typeface="黑体" panose="02010609060101010101" pitchFamily="49" charset="-122"/>
                <a:cs typeface="Arial" panose="020B0604020202020204" pitchFamily="34" charset="0"/>
              </a:rPr>
              <a:t>策略</a:t>
            </a:r>
            <a:r>
              <a:rPr lang="zh-CN" altLang="en-US" dirty="0" smtClean="0">
                <a:latin typeface="黑体" panose="02010609060101010101" pitchFamily="49" charset="-122"/>
                <a:ea typeface="黑体" panose="02010609060101010101" pitchFamily="49" charset="-122"/>
                <a:cs typeface="Arial" panose="020B0604020202020204" pitchFamily="34" charset="0"/>
              </a:rPr>
              <a:t>学习</a:t>
            </a:r>
            <a:r>
              <a:rPr lang="zh-CN" altLang="en-US" dirty="0">
                <a:latin typeface="黑体" panose="02010609060101010101" pitchFamily="49" charset="-122"/>
                <a:ea typeface="黑体" panose="02010609060101010101" pitchFamily="49" charset="-122"/>
                <a:cs typeface="Arial" panose="020B0604020202020204" pitchFamily="34" charset="0"/>
              </a:rPr>
              <a:t>的</a:t>
            </a:r>
            <a:r>
              <a:rPr lang="zh-CN" altLang="en-US" dirty="0" smtClean="0">
                <a:latin typeface="黑体" panose="02010609060101010101" pitchFamily="49" charset="-122"/>
                <a:ea typeface="黑体" panose="02010609060101010101" pitchFamily="49" charset="-122"/>
                <a:cs typeface="Arial" panose="020B0604020202020204" pitchFamily="34" charset="0"/>
              </a:rPr>
              <a:t>在线</a:t>
            </a:r>
            <a:r>
              <a:rPr lang="zh-CN" altLang="en-US" dirty="0">
                <a:latin typeface="黑体" panose="02010609060101010101" pitchFamily="49" charset="-122"/>
                <a:ea typeface="黑体" panose="02010609060101010101" pitchFamily="49" charset="-122"/>
                <a:cs typeface="Arial" panose="020B0604020202020204" pitchFamily="34" charset="0"/>
              </a:rPr>
              <a:t>学习</a:t>
            </a:r>
            <a:r>
              <a:rPr lang="zh-CN" altLang="en-US" dirty="0" smtClean="0">
                <a:latin typeface="黑体" panose="02010609060101010101" pitchFamily="49" charset="-122"/>
                <a:ea typeface="黑体" panose="02010609060101010101" pitchFamily="49" charset="-122"/>
                <a:cs typeface="Arial" panose="020B0604020202020204" pitchFamily="34" charset="0"/>
              </a:rPr>
              <a:t>框架。</a:t>
            </a:r>
            <a:endParaRPr lang="en-US" altLang="zh-CN" dirty="0" smtClean="0">
              <a:latin typeface="黑体" panose="02010609060101010101" pitchFamily="49" charset="-122"/>
              <a:ea typeface="黑体" panose="02010609060101010101" pitchFamily="49" charset="-122"/>
              <a:cs typeface="Arial" panose="020B0604020202020204" pitchFamily="34" charset="0"/>
            </a:endParaRPr>
          </a:p>
          <a:p>
            <a:pPr marL="285750" indent="-285750" algn="just">
              <a:buFont typeface="Wingdings" panose="05000000000000000000" pitchFamily="2" charset="2"/>
              <a:buChar char="l"/>
            </a:pPr>
            <a:r>
              <a:rPr lang="en-US" altLang="zh-CN" dirty="0" smtClean="0">
                <a:latin typeface="Arial" panose="020B0604020202020204" pitchFamily="34" charset="0"/>
                <a:cs typeface="Arial" panose="020B0604020202020204" pitchFamily="34" charset="0"/>
              </a:rPr>
              <a:t>CONT</a:t>
            </a:r>
            <a:r>
              <a:rPr lang="zh-CN" altLang="en-US" dirty="0" smtClean="0">
                <a:latin typeface="Arial" panose="020B0604020202020204" pitchFamily="34" charset="0"/>
                <a:cs typeface="Arial" panose="020B0604020202020204" pitchFamily="34" charset="0"/>
              </a:rPr>
              <a:t>：</a:t>
            </a:r>
            <a:r>
              <a:rPr lang="zh-CN" altLang="en-US" dirty="0" smtClean="0">
                <a:latin typeface="黑体" panose="02010609060101010101" pitchFamily="49" charset="-122"/>
                <a:ea typeface="黑体" panose="02010609060101010101" pitchFamily="49" charset="-122"/>
                <a:cs typeface="Arial" panose="020B0604020202020204" pitchFamily="34" charset="0"/>
              </a:rPr>
              <a:t>一种传统</a:t>
            </a:r>
            <a:r>
              <a:rPr lang="zh-CN" altLang="en-US" dirty="0">
                <a:latin typeface="黑体" panose="02010609060101010101" pitchFamily="49" charset="-122"/>
                <a:ea typeface="黑体" panose="02010609060101010101" pitchFamily="49" charset="-122"/>
                <a:cs typeface="Arial" panose="020B0604020202020204" pitchFamily="34" charset="0"/>
              </a:rPr>
              <a:t>的基于模型的方法，根据</a:t>
            </a:r>
            <a:r>
              <a:rPr lang="zh-CN" altLang="en-US" dirty="0" smtClean="0">
                <a:latin typeface="黑体" panose="02010609060101010101" pitchFamily="49" charset="-122"/>
                <a:ea typeface="黑体" panose="02010609060101010101" pitchFamily="49" charset="-122"/>
                <a:cs typeface="Arial" panose="020B0604020202020204" pitchFamily="34" charset="0"/>
              </a:rPr>
              <a:t>需求</a:t>
            </a:r>
            <a:r>
              <a:rPr lang="en-US" altLang="zh-CN" dirty="0" smtClean="0">
                <a:latin typeface="黑体" panose="02010609060101010101" pitchFamily="49" charset="-122"/>
                <a:ea typeface="黑体" panose="02010609060101010101" pitchFamily="49" charset="-122"/>
                <a:cs typeface="Arial" panose="020B0604020202020204" pitchFamily="34" charset="0"/>
              </a:rPr>
              <a:t>-</a:t>
            </a:r>
            <a:r>
              <a:rPr lang="zh-CN" altLang="en-US" dirty="0" smtClean="0">
                <a:latin typeface="黑体" panose="02010609060101010101" pitchFamily="49" charset="-122"/>
                <a:ea typeface="黑体" panose="02010609060101010101" pitchFamily="49" charset="-122"/>
                <a:cs typeface="Arial" panose="020B0604020202020204" pitchFamily="34" charset="0"/>
              </a:rPr>
              <a:t>供给</a:t>
            </a:r>
            <a:r>
              <a:rPr lang="zh-CN" altLang="en-US" dirty="0">
                <a:latin typeface="黑体" panose="02010609060101010101" pitchFamily="49" charset="-122"/>
                <a:ea typeface="黑体" panose="02010609060101010101" pitchFamily="49" charset="-122"/>
                <a:cs typeface="Arial" panose="020B0604020202020204" pitchFamily="34" charset="0"/>
              </a:rPr>
              <a:t>平衡模型制定交通控制问题</a:t>
            </a:r>
            <a:r>
              <a:rPr lang="zh-CN" altLang="en-US" dirty="0" smtClean="0">
                <a:latin typeface="黑体" panose="02010609060101010101" pitchFamily="49" charset="-122"/>
                <a:ea typeface="黑体" panose="02010609060101010101" pitchFamily="49" charset="-122"/>
                <a:cs typeface="Arial" panose="020B0604020202020204" pitchFamily="34" charset="0"/>
              </a:rPr>
              <a:t>，以找出</a:t>
            </a:r>
            <a:r>
              <a:rPr lang="zh-CN" altLang="en-US" dirty="0">
                <a:latin typeface="黑体" panose="02010609060101010101" pitchFamily="49" charset="-122"/>
                <a:ea typeface="黑体" panose="02010609060101010101" pitchFamily="49" charset="-122"/>
                <a:cs typeface="Arial" panose="020B0604020202020204" pitchFamily="34" charset="0"/>
              </a:rPr>
              <a:t>调度匹配</a:t>
            </a:r>
            <a:r>
              <a:rPr lang="zh-CN" altLang="en-US" dirty="0" smtClean="0">
                <a:latin typeface="黑体" panose="02010609060101010101" pitchFamily="49" charset="-122"/>
                <a:ea typeface="黑体" panose="02010609060101010101" pitchFamily="49" charset="-122"/>
                <a:cs typeface="Arial" panose="020B0604020202020204" pitchFamily="34" charset="0"/>
              </a:rPr>
              <a:t>策略。</a:t>
            </a:r>
            <a:endParaRPr lang="en-US" altLang="zh-CN" dirty="0" smtClean="0">
              <a:latin typeface="黑体" panose="02010609060101010101" pitchFamily="49" charset="-122"/>
              <a:ea typeface="黑体" panose="02010609060101010101" pitchFamily="49" charset="-122"/>
              <a:cs typeface="Arial" panose="020B0604020202020204" pitchFamily="34" charset="0"/>
            </a:endParaRPr>
          </a:p>
          <a:p>
            <a:pPr marL="285750" indent="-285750" algn="just">
              <a:buFont typeface="Wingdings" panose="05000000000000000000" pitchFamily="2" charset="2"/>
              <a:buChar char="l"/>
            </a:pPr>
            <a:r>
              <a:rPr lang="en-US" altLang="zh-CN" dirty="0" smtClean="0">
                <a:latin typeface="Arial" panose="020B0604020202020204" pitchFamily="34" charset="0"/>
                <a:cs typeface="Arial" panose="020B0604020202020204" pitchFamily="34" charset="0"/>
              </a:rPr>
              <a:t>GD</a:t>
            </a:r>
            <a:r>
              <a:rPr lang="zh-CN" altLang="en-US" dirty="0" smtClean="0">
                <a:latin typeface="Arial" panose="020B0604020202020204" pitchFamily="34" charset="0"/>
                <a:cs typeface="Arial" panose="020B0604020202020204" pitchFamily="34" charset="0"/>
              </a:rPr>
              <a:t>：</a:t>
            </a:r>
            <a:r>
              <a:rPr lang="zh-CN" altLang="en-US" dirty="0" smtClean="0">
                <a:latin typeface="黑体" panose="02010609060101010101" pitchFamily="49" charset="-122"/>
                <a:ea typeface="黑体" panose="02010609060101010101" pitchFamily="49" charset="-122"/>
                <a:cs typeface="Arial" panose="020B0604020202020204" pitchFamily="34" charset="0"/>
              </a:rPr>
              <a:t>一种启发式的车辆调度策略</a:t>
            </a:r>
            <a:r>
              <a:rPr lang="en-US" altLang="zh-CN" dirty="0" smtClean="0">
                <a:latin typeface="黑体" panose="02010609060101010101" pitchFamily="49" charset="-122"/>
                <a:ea typeface="黑体" panose="02010609060101010101" pitchFamily="49" charset="-122"/>
                <a:cs typeface="Arial" panose="020B0604020202020204" pitchFamily="34" charset="0"/>
              </a:rPr>
              <a:t>.</a:t>
            </a:r>
            <a:r>
              <a:rPr lang="en-US" altLang="zh-CN" dirty="0">
                <a:latin typeface="Arial" panose="020B0604020202020204" pitchFamily="34" charset="0"/>
                <a:ea typeface="黑体" panose="02010609060101010101" pitchFamily="49" charset="-122"/>
                <a:cs typeface="Arial" panose="020B0604020202020204" pitchFamily="34" charset="0"/>
              </a:rPr>
              <a:t>MOD</a:t>
            </a:r>
            <a:r>
              <a:rPr lang="zh-CN" altLang="en-US" dirty="0" smtClean="0">
                <a:latin typeface="黑体" panose="02010609060101010101" pitchFamily="49" charset="-122"/>
                <a:ea typeface="黑体" panose="02010609060101010101" pitchFamily="49" charset="-122"/>
                <a:cs typeface="Arial" panose="020B0604020202020204" pitchFamily="34" charset="0"/>
              </a:rPr>
              <a:t>车辆以贪心策略派</a:t>
            </a:r>
            <a:r>
              <a:rPr lang="zh-CN" altLang="en-US" dirty="0">
                <a:latin typeface="黑体" panose="02010609060101010101" pitchFamily="49" charset="-122"/>
                <a:ea typeface="黑体" panose="02010609060101010101" pitchFamily="49" charset="-122"/>
                <a:cs typeface="Arial" panose="020B0604020202020204" pitchFamily="34" charset="0"/>
              </a:rPr>
              <a:t>往具有最高</a:t>
            </a:r>
            <a:r>
              <a:rPr lang="zh-CN" altLang="en-US" dirty="0" smtClean="0">
                <a:latin typeface="黑体" panose="02010609060101010101" pitchFamily="49" charset="-122"/>
                <a:ea typeface="黑体" panose="02010609060101010101" pitchFamily="49" charset="-122"/>
                <a:cs typeface="Arial" panose="020B0604020202020204" pitchFamily="34" charset="0"/>
              </a:rPr>
              <a:t>需求</a:t>
            </a:r>
            <a:r>
              <a:rPr lang="en-US" altLang="zh-CN" dirty="0" smtClean="0">
                <a:latin typeface="黑体" panose="02010609060101010101" pitchFamily="49" charset="-122"/>
                <a:ea typeface="黑体" panose="02010609060101010101" pitchFamily="49" charset="-122"/>
                <a:cs typeface="Arial" panose="020B0604020202020204" pitchFamily="34" charset="0"/>
              </a:rPr>
              <a:t>-</a:t>
            </a:r>
            <a:r>
              <a:rPr lang="zh-CN" altLang="en-US" dirty="0" smtClean="0">
                <a:latin typeface="黑体" panose="02010609060101010101" pitchFamily="49" charset="-122"/>
                <a:ea typeface="黑体" panose="02010609060101010101" pitchFamily="49" charset="-122"/>
                <a:cs typeface="Arial" panose="020B0604020202020204" pitchFamily="34" charset="0"/>
              </a:rPr>
              <a:t>供应</a:t>
            </a:r>
            <a:r>
              <a:rPr lang="zh-CN" altLang="en-US" dirty="0">
                <a:latin typeface="黑体" panose="02010609060101010101" pitchFamily="49" charset="-122"/>
                <a:ea typeface="黑体" panose="02010609060101010101" pitchFamily="49" charset="-122"/>
                <a:cs typeface="Arial" panose="020B0604020202020204" pitchFamily="34" charset="0"/>
              </a:rPr>
              <a:t>不平衡的区域</a:t>
            </a:r>
          </a:p>
        </p:txBody>
      </p:sp>
      <p:sp>
        <p:nvSpPr>
          <p:cNvPr id="13" name="文本框 12"/>
          <p:cNvSpPr txBox="1"/>
          <p:nvPr/>
        </p:nvSpPr>
        <p:spPr>
          <a:xfrm>
            <a:off x="731520" y="5067378"/>
            <a:ext cx="6687559" cy="369332"/>
          </a:xfrm>
          <a:prstGeom prst="rect">
            <a:avLst/>
          </a:prstGeom>
          <a:noFill/>
        </p:spPr>
        <p:txBody>
          <a:bodyPr wrap="square" rtlCol="0">
            <a:spAutoFit/>
          </a:bodyPr>
          <a:lstStyle/>
          <a:p>
            <a:pPr marL="285750" indent="-285750">
              <a:buFont typeface="Wingdings" panose="05000000000000000000" pitchFamily="2" charset="2"/>
              <a:buChar char="n"/>
            </a:pPr>
            <a:r>
              <a:rPr lang="zh-CN" altLang="en-US" dirty="0">
                <a:latin typeface="黑体" panose="02010609060101010101" pitchFamily="49" charset="-122"/>
                <a:ea typeface="黑体" panose="02010609060101010101" pitchFamily="49" charset="-122"/>
              </a:rPr>
              <a:t>五</a:t>
            </a:r>
            <a:r>
              <a:rPr lang="zh-CN" altLang="en-US" dirty="0" smtClean="0">
                <a:latin typeface="黑体" panose="02010609060101010101" pitchFamily="49" charset="-122"/>
                <a:ea typeface="黑体" panose="02010609060101010101" pitchFamily="49" charset="-122"/>
              </a:rPr>
              <a:t>种实验对比指标</a:t>
            </a:r>
            <a:endParaRPr lang="zh-CN" altLang="en-US" dirty="0">
              <a:latin typeface="黑体" panose="02010609060101010101" pitchFamily="49" charset="-122"/>
              <a:ea typeface="黑体" panose="02010609060101010101" pitchFamily="49" charset="-122"/>
            </a:endParaRPr>
          </a:p>
        </p:txBody>
      </p:sp>
      <p:sp>
        <p:nvSpPr>
          <p:cNvPr id="14" name="文本框 13"/>
          <p:cNvSpPr txBox="1"/>
          <p:nvPr/>
        </p:nvSpPr>
        <p:spPr>
          <a:xfrm>
            <a:off x="1239520" y="5461674"/>
            <a:ext cx="6350000" cy="369332"/>
          </a:xfrm>
          <a:prstGeom prst="rect">
            <a:avLst/>
          </a:prstGeom>
          <a:noFill/>
        </p:spPr>
        <p:txBody>
          <a:bodyPr wrap="square" rtlCol="0">
            <a:spAutoFit/>
          </a:bodyPr>
          <a:lstStyle/>
          <a:p>
            <a:r>
              <a:rPr lang="zh-CN" altLang="en-US" dirty="0" smtClean="0">
                <a:latin typeface="黑体" panose="02010609060101010101" pitchFamily="49" charset="-122"/>
                <a:ea typeface="黑体" panose="02010609060101010101" pitchFamily="49" charset="-122"/>
              </a:rPr>
              <a:t>利润、协调效率</a:t>
            </a:r>
            <a:r>
              <a:rPr lang="zh-CN" altLang="en-US" dirty="0">
                <a:latin typeface="黑体" panose="02010609060101010101" pitchFamily="49" charset="-122"/>
                <a:ea typeface="黑体" panose="02010609060101010101" pitchFamily="49" charset="-122"/>
              </a:rPr>
              <a:t>、闲置驾驶</a:t>
            </a:r>
            <a:r>
              <a:rPr lang="zh-CN" altLang="en-US" dirty="0" smtClean="0">
                <a:latin typeface="黑体" panose="02010609060101010101" pitchFamily="49" charset="-122"/>
                <a:ea typeface="黑体" panose="02010609060101010101" pitchFamily="49" charset="-122"/>
              </a:rPr>
              <a:t>时间、拒载率、乘客等待时间</a:t>
            </a:r>
            <a:endParaRPr lang="zh-CN" altLang="en-US"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785731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13" grpId="0"/>
      <p:bldP spid="1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9144574" cy="89592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01892" y="115412"/>
            <a:ext cx="674253" cy="674253"/>
          </a:xfrm>
          <a:prstGeom prst="rect">
            <a:avLst/>
          </a:prstGeom>
        </p:spPr>
      </p:pic>
      <p:cxnSp>
        <p:nvCxnSpPr>
          <p:cNvPr id="7" name="直接连接符 19"/>
          <p:cNvCxnSpPr>
            <a:cxnSpLocks/>
          </p:cNvCxnSpPr>
          <p:nvPr/>
        </p:nvCxnSpPr>
        <p:spPr bwMode="auto">
          <a:xfrm flipH="1">
            <a:off x="440027" y="-25400"/>
            <a:ext cx="1587" cy="841375"/>
          </a:xfrm>
          <a:prstGeom prst="line">
            <a:avLst/>
          </a:prstGeom>
          <a:noFill/>
          <a:ln w="28575" algn="ctr">
            <a:solidFill>
              <a:schemeClr val="bg2"/>
            </a:solidFill>
            <a:round/>
            <a:headEnd/>
            <a:tailEnd/>
          </a:ln>
          <a:extLst>
            <a:ext uri="{909E8E84-426E-40DD-AFC4-6F175D3DCCD1}">
              <a14:hiddenFill xmlns:a14="http://schemas.microsoft.com/office/drawing/2010/main">
                <a:noFill/>
              </a14:hiddenFill>
            </a:ext>
          </a:extLst>
        </p:spPr>
      </p:cxnSp>
      <p:cxnSp>
        <p:nvCxnSpPr>
          <p:cNvPr id="8" name="直接连接符 20"/>
          <p:cNvCxnSpPr>
            <a:cxnSpLocks/>
          </p:cNvCxnSpPr>
          <p:nvPr/>
        </p:nvCxnSpPr>
        <p:spPr bwMode="auto">
          <a:xfrm flipH="1">
            <a:off x="511175" y="-26988"/>
            <a:ext cx="1588" cy="554038"/>
          </a:xfrm>
          <a:prstGeom prst="line">
            <a:avLst/>
          </a:prstGeom>
          <a:noFill/>
          <a:ln w="28575" algn="ctr">
            <a:solidFill>
              <a:schemeClr val="bg2"/>
            </a:solidFill>
            <a:round/>
            <a:headEnd/>
            <a:tailEnd/>
          </a:ln>
          <a:extLst>
            <a:ext uri="{909E8E84-426E-40DD-AFC4-6F175D3DCCD1}">
              <a14:hiddenFill xmlns:a14="http://schemas.microsoft.com/office/drawing/2010/main">
                <a:noFill/>
              </a14:hiddenFill>
            </a:ext>
          </a:extLst>
        </p:spPr>
      </p:cxnSp>
      <p:cxnSp>
        <p:nvCxnSpPr>
          <p:cNvPr id="9" name="直接连接符 30"/>
          <p:cNvCxnSpPr>
            <a:cxnSpLocks/>
          </p:cNvCxnSpPr>
          <p:nvPr/>
        </p:nvCxnSpPr>
        <p:spPr bwMode="auto">
          <a:xfrm>
            <a:off x="585499" y="-26988"/>
            <a:ext cx="0" cy="298451"/>
          </a:xfrm>
          <a:prstGeom prst="line">
            <a:avLst/>
          </a:prstGeom>
          <a:noFill/>
          <a:ln w="28575" algn="ctr">
            <a:solidFill>
              <a:schemeClr val="bg2"/>
            </a:solidFill>
            <a:round/>
            <a:headEnd/>
            <a:tailEnd/>
          </a:ln>
          <a:extLst>
            <a:ext uri="{909E8E84-426E-40DD-AFC4-6F175D3DCCD1}">
              <a14:hiddenFill xmlns:a14="http://schemas.microsoft.com/office/drawing/2010/main">
                <a:noFill/>
              </a14:hiddenFill>
            </a:ext>
          </a:extLst>
        </p:spPr>
      </p:cxnSp>
      <p:sp>
        <p:nvSpPr>
          <p:cNvPr id="10" name="文本框 9"/>
          <p:cNvSpPr txBox="1"/>
          <p:nvPr/>
        </p:nvSpPr>
        <p:spPr>
          <a:xfrm>
            <a:off x="881641" y="72121"/>
            <a:ext cx="2773680" cy="646331"/>
          </a:xfrm>
          <a:prstGeom prst="rect">
            <a:avLst/>
          </a:prstGeom>
          <a:noFill/>
        </p:spPr>
        <p:txBody>
          <a:bodyPr wrap="square" rtlCol="0">
            <a:spAutoFit/>
          </a:bodyPr>
          <a:lstStyle/>
          <a:p>
            <a:r>
              <a:rPr lang="zh-CN" altLang="en-US" sz="3600" dirty="0" smtClean="0">
                <a:solidFill>
                  <a:schemeClr val="bg1"/>
                </a:solidFill>
                <a:latin typeface="黑体" panose="02010609060101010101" pitchFamily="49" charset="-122"/>
                <a:ea typeface="黑体" panose="02010609060101010101" pitchFamily="49" charset="-122"/>
              </a:rPr>
              <a:t>实验设计</a:t>
            </a:r>
            <a:endParaRPr lang="zh-CN" altLang="en-US" sz="3200" dirty="0">
              <a:solidFill>
                <a:schemeClr val="bg1"/>
              </a:solidFill>
              <a:latin typeface="黑体" panose="02010609060101010101" pitchFamily="49" charset="-122"/>
              <a:ea typeface="黑体" panose="02010609060101010101" pitchFamily="49" charset="-122"/>
            </a:endParaRPr>
          </a:p>
        </p:txBody>
      </p:sp>
      <p:sp>
        <p:nvSpPr>
          <p:cNvPr id="14" name="文本框 13"/>
          <p:cNvSpPr txBox="1"/>
          <p:nvPr/>
        </p:nvSpPr>
        <p:spPr>
          <a:xfrm>
            <a:off x="769881" y="1169192"/>
            <a:ext cx="2773680" cy="461665"/>
          </a:xfrm>
          <a:prstGeom prst="rect">
            <a:avLst/>
          </a:prstGeom>
          <a:noFill/>
        </p:spPr>
        <p:txBody>
          <a:bodyPr wrap="square" rtlCol="0">
            <a:spAutoFit/>
          </a:bodyPr>
          <a:lstStyle/>
          <a:p>
            <a:pPr marL="285750" indent="-285750">
              <a:buFont typeface="Wingdings" panose="05000000000000000000" pitchFamily="2" charset="2"/>
              <a:buChar char="n"/>
            </a:pPr>
            <a:r>
              <a:rPr lang="zh-CN" altLang="en-US" sz="2400" dirty="0" smtClean="0">
                <a:latin typeface="黑体" panose="02010609060101010101" pitchFamily="49" charset="-122"/>
                <a:ea typeface="黑体" panose="02010609060101010101" pitchFamily="49" charset="-122"/>
              </a:rPr>
              <a:t>超参数设定</a:t>
            </a:r>
            <a:endParaRPr lang="zh-CN" altLang="en-US" sz="2400" dirty="0">
              <a:latin typeface="黑体" panose="02010609060101010101" pitchFamily="49" charset="-122"/>
              <a:ea typeface="黑体" panose="02010609060101010101" pitchFamily="49" charset="-122"/>
            </a:endParaRPr>
          </a:p>
        </p:txBody>
      </p:sp>
      <mc:AlternateContent xmlns:mc="http://schemas.openxmlformats.org/markup-compatibility/2006" xmlns:a14="http://schemas.microsoft.com/office/drawing/2010/main">
        <mc:Choice Requires="a14">
          <p:graphicFrame>
            <p:nvGraphicFramePr>
              <p:cNvPr id="15" name="表格 14"/>
              <p:cNvGraphicFramePr>
                <a:graphicFrameLocks noGrp="1"/>
              </p:cNvGraphicFramePr>
              <p:nvPr>
                <p:extLst>
                  <p:ext uri="{D42A27DB-BD31-4B8C-83A1-F6EECF244321}">
                    <p14:modId xmlns:p14="http://schemas.microsoft.com/office/powerpoint/2010/main" val="402791530"/>
                  </p:ext>
                </p:extLst>
              </p:nvPr>
            </p:nvGraphicFramePr>
            <p:xfrm>
              <a:off x="1656367" y="1802522"/>
              <a:ext cx="5831840" cy="4334119"/>
            </p:xfrm>
            <a:graphic>
              <a:graphicData uri="http://schemas.openxmlformats.org/drawingml/2006/table">
                <a:tbl>
                  <a:tblPr firstRow="1" bandRow="1">
                    <a:tableStyleId>{5C22544A-7EE6-4342-B048-85BDC9FD1C3A}</a:tableStyleId>
                  </a:tblPr>
                  <a:tblGrid>
                    <a:gridCol w="1457960">
                      <a:extLst>
                        <a:ext uri="{9D8B030D-6E8A-4147-A177-3AD203B41FA5}">
                          <a16:colId xmlns:a16="http://schemas.microsoft.com/office/drawing/2014/main" val="395125890"/>
                        </a:ext>
                      </a:extLst>
                    </a:gridCol>
                    <a:gridCol w="1457960">
                      <a:extLst>
                        <a:ext uri="{9D8B030D-6E8A-4147-A177-3AD203B41FA5}">
                          <a16:colId xmlns:a16="http://schemas.microsoft.com/office/drawing/2014/main" val="1682954052"/>
                        </a:ext>
                      </a:extLst>
                    </a:gridCol>
                    <a:gridCol w="1457960">
                      <a:extLst>
                        <a:ext uri="{9D8B030D-6E8A-4147-A177-3AD203B41FA5}">
                          <a16:colId xmlns:a16="http://schemas.microsoft.com/office/drawing/2014/main" val="3646763820"/>
                        </a:ext>
                      </a:extLst>
                    </a:gridCol>
                    <a:gridCol w="1457960">
                      <a:extLst>
                        <a:ext uri="{9D8B030D-6E8A-4147-A177-3AD203B41FA5}">
                          <a16:colId xmlns:a16="http://schemas.microsoft.com/office/drawing/2014/main" val="2217401253"/>
                        </a:ext>
                      </a:extLst>
                    </a:gridCol>
                  </a:tblGrid>
                  <a:tr h="467839">
                    <a:tc>
                      <a:txBody>
                        <a:bodyPr/>
                        <a:lstStyle/>
                        <a:p>
                          <a:pPr algn="ctr"/>
                          <a:r>
                            <a:rPr lang="zh-CN" altLang="en-US" dirty="0" smtClean="0">
                              <a:solidFill>
                                <a:schemeClr val="tx1"/>
                              </a:solidFill>
                              <a:latin typeface="黑体" panose="02010609060101010101" pitchFamily="49" charset="-122"/>
                              <a:ea typeface="黑体" panose="02010609060101010101" pitchFamily="49" charset="-122"/>
                            </a:rPr>
                            <a:t>变量</a:t>
                          </a:r>
                          <a:endParaRPr lang="zh-CN" altLang="en-US" dirty="0">
                            <a:solidFill>
                              <a:schemeClr val="tx1"/>
                            </a:solidFill>
                            <a:latin typeface="黑体" panose="02010609060101010101" pitchFamily="49" charset="-122"/>
                            <a:ea typeface="黑体" panose="02010609060101010101" pitchFamily="49" charset="-122"/>
                          </a:endParaRPr>
                        </a:p>
                      </a:txBody>
                      <a:tcPr/>
                    </a:tc>
                    <a:tc>
                      <a:txBody>
                        <a:bodyPr/>
                        <a:lstStyle/>
                        <a:p>
                          <a:pPr algn="ctr"/>
                          <a:r>
                            <a:rPr lang="zh-CN" altLang="en-US" dirty="0" smtClean="0">
                              <a:solidFill>
                                <a:schemeClr val="tx1"/>
                              </a:solidFill>
                              <a:latin typeface="黑体" panose="02010609060101010101" pitchFamily="49" charset="-122"/>
                              <a:ea typeface="黑体" panose="02010609060101010101" pitchFamily="49" charset="-122"/>
                            </a:rPr>
                            <a:t>值</a:t>
                          </a:r>
                          <a:endParaRPr lang="zh-CN" altLang="en-US" dirty="0">
                            <a:solidFill>
                              <a:schemeClr val="tx1"/>
                            </a:solidFill>
                            <a:latin typeface="黑体" panose="02010609060101010101" pitchFamily="49" charset="-122"/>
                            <a:ea typeface="黑体" panose="02010609060101010101" pitchFamily="49" charset="-122"/>
                          </a:endParaRPr>
                        </a:p>
                      </a:txBody>
                      <a:tcPr/>
                    </a:tc>
                    <a:tc>
                      <a:txBody>
                        <a:bodyPr/>
                        <a:lstStyle/>
                        <a:p>
                          <a:pPr algn="ctr"/>
                          <a:r>
                            <a:rPr lang="zh-CN" altLang="en-US" dirty="0" smtClean="0">
                              <a:solidFill>
                                <a:schemeClr val="tx1"/>
                              </a:solidFill>
                              <a:latin typeface="黑体" panose="02010609060101010101" pitchFamily="49" charset="-122"/>
                              <a:ea typeface="黑体" panose="02010609060101010101" pitchFamily="49" charset="-122"/>
                            </a:rPr>
                            <a:t>变量</a:t>
                          </a:r>
                          <a:endParaRPr lang="zh-CN" altLang="en-US" dirty="0">
                            <a:solidFill>
                              <a:schemeClr val="tx1"/>
                            </a:solidFill>
                            <a:latin typeface="黑体" panose="02010609060101010101" pitchFamily="49" charset="-122"/>
                            <a:ea typeface="黑体" panose="02010609060101010101" pitchFamily="49" charset="-122"/>
                          </a:endParaRPr>
                        </a:p>
                      </a:txBody>
                      <a:tcPr/>
                    </a:tc>
                    <a:tc>
                      <a:txBody>
                        <a:bodyPr/>
                        <a:lstStyle/>
                        <a:p>
                          <a:pPr algn="ctr"/>
                          <a:r>
                            <a:rPr lang="zh-CN" altLang="en-US" dirty="0" smtClean="0">
                              <a:solidFill>
                                <a:schemeClr val="tx1"/>
                              </a:solidFill>
                              <a:latin typeface="黑体" panose="02010609060101010101" pitchFamily="49" charset="-122"/>
                              <a:ea typeface="黑体" panose="02010609060101010101" pitchFamily="49" charset="-122"/>
                            </a:rPr>
                            <a:t>值</a:t>
                          </a:r>
                          <a:endParaRPr lang="zh-CN" altLang="en-US" dirty="0">
                            <a:solidFill>
                              <a:schemeClr val="tx1"/>
                            </a:solidFill>
                            <a:latin typeface="黑体" panose="02010609060101010101" pitchFamily="49" charset="-122"/>
                            <a:ea typeface="黑体" panose="02010609060101010101" pitchFamily="49" charset="-122"/>
                          </a:endParaRPr>
                        </a:p>
                      </a:txBody>
                      <a:tcPr/>
                    </a:tc>
                    <a:extLst>
                      <a:ext uri="{0D108BD9-81ED-4DB2-BD59-A6C34878D82A}">
                        <a16:rowId xmlns:a16="http://schemas.microsoft.com/office/drawing/2014/main" val="3364684353"/>
                      </a:ext>
                    </a:extLst>
                  </a:tr>
                  <a:tr h="673149">
                    <a:tc>
                      <a:txBody>
                        <a:bodyPr/>
                        <a:lstStyle/>
                        <a:p>
                          <a:pPr algn="ctr"/>
                          <a:r>
                            <a:rPr lang="zh-CN" altLang="en-US" dirty="0" smtClean="0">
                              <a:latin typeface="黑体" panose="02010609060101010101" pitchFamily="49" charset="-122"/>
                              <a:ea typeface="黑体" panose="02010609060101010101" pitchFamily="49" charset="-122"/>
                            </a:rPr>
                            <a:t>车辆数量</a:t>
                          </a:r>
                          <a14:m>
                            <m:oMath xmlns:m="http://schemas.openxmlformats.org/officeDocument/2006/math">
                              <m:r>
                                <a:rPr lang="en-US" altLang="zh-CN" i="1" dirty="0" smtClean="0">
                                  <a:latin typeface="Cambria Math" panose="02040503050406030204" pitchFamily="18" charset="0"/>
                                  <a:ea typeface="黑体" panose="02010609060101010101" pitchFamily="49" charset="-122"/>
                                </a:rPr>
                                <m:t>𝑀</m:t>
                              </m:r>
                            </m:oMath>
                          </a14:m>
                          <a:endParaRPr lang="zh-CN" altLang="en-US" dirty="0">
                            <a:latin typeface="黑体" panose="02010609060101010101" pitchFamily="49" charset="-122"/>
                            <a:ea typeface="黑体" panose="02010609060101010101" pitchFamily="49" charset="-122"/>
                          </a:endParaRPr>
                        </a:p>
                      </a:txBody>
                      <a:tcPr/>
                    </a:tc>
                    <a:tc>
                      <a:txBody>
                        <a:bodyPr/>
                        <a:lstStyle/>
                        <a:p>
                          <a:pPr algn="ctr"/>
                          <a:r>
                            <a:rPr lang="en-US" altLang="zh-CN" dirty="0" smtClean="0">
                              <a:latin typeface="Arial" panose="020B0604020202020204" pitchFamily="34" charset="0"/>
                              <a:ea typeface="黑体" panose="02010609060101010101" pitchFamily="49" charset="-122"/>
                              <a:cs typeface="Arial" panose="020B0604020202020204" pitchFamily="34" charset="0"/>
                            </a:rPr>
                            <a:t>8000</a:t>
                          </a:r>
                          <a:endParaRPr lang="zh-CN" altLang="en-US" dirty="0">
                            <a:latin typeface="Arial" panose="020B0604020202020204" pitchFamily="34" charset="0"/>
                            <a:ea typeface="黑体" panose="02010609060101010101" pitchFamily="49" charset="-122"/>
                            <a:cs typeface="Arial" panose="020B0604020202020204" pitchFamily="34" charset="0"/>
                          </a:endParaRPr>
                        </a:p>
                      </a:txBody>
                      <a:tcPr/>
                    </a:tc>
                    <a:tc>
                      <a:txBody>
                        <a:bodyPr/>
                        <a:lstStyle/>
                        <a:p>
                          <a:pPr algn="ctr"/>
                          <a:r>
                            <a:rPr lang="zh-CN" altLang="en-US" sz="1600" dirty="0" smtClean="0">
                              <a:latin typeface="黑体" panose="02010609060101010101" pitchFamily="49" charset="-122"/>
                              <a:ea typeface="黑体" panose="02010609060101010101" pitchFamily="49" charset="-122"/>
                            </a:rPr>
                            <a:t>  城市地图（</a:t>
                          </a:r>
                          <a14:m>
                            <m:oMath xmlns:m="http://schemas.openxmlformats.org/officeDocument/2006/math">
                              <m:sSub>
                                <m:sSubPr>
                                  <m:ctrlPr>
                                    <a:rPr lang="en-US" altLang="zh-CN" sz="1600" i="1" smtClean="0">
                                      <a:latin typeface="Cambria Math" panose="02040503050406030204" pitchFamily="18" charset="0"/>
                                      <a:ea typeface="黑体" panose="02010609060101010101" pitchFamily="49" charset="-122"/>
                                    </a:rPr>
                                  </m:ctrlPr>
                                </m:sSubPr>
                                <m:e>
                                  <m:r>
                                    <a:rPr lang="en-US" altLang="zh-CN" sz="1600" i="1" smtClean="0">
                                      <a:latin typeface="Cambria Math" panose="02040503050406030204" pitchFamily="18" charset="0"/>
                                      <a:ea typeface="黑体" panose="02010609060101010101" pitchFamily="49" charset="-122"/>
                                    </a:rPr>
                                    <m:t>𝐿</m:t>
                                  </m:r>
                                </m:e>
                                <m:sub>
                                  <m:r>
                                    <a:rPr lang="en-US" altLang="zh-CN" sz="1600" i="1">
                                      <a:latin typeface="Cambria Math" panose="02040503050406030204" pitchFamily="18" charset="0"/>
                                      <a:ea typeface="黑体" panose="02010609060101010101" pitchFamily="49" charset="-122"/>
                                    </a:rPr>
                                    <m:t>𝑙𝑜𝑛</m:t>
                                  </m:r>
                                </m:sub>
                              </m:sSub>
                              <m:r>
                                <a:rPr lang="en-US" altLang="zh-CN" sz="1600" i="1" dirty="0" smtClean="0">
                                  <a:latin typeface="Cambria Math" panose="02040503050406030204" pitchFamily="18" charset="0"/>
                                  <a:ea typeface="黑体" panose="02010609060101010101" pitchFamily="49" charset="-122"/>
                                </a:rPr>
                                <m:t>×</m:t>
                              </m:r>
                              <m:r>
                                <a:rPr lang="en-US" altLang="zh-CN" sz="1600" b="0" i="1" dirty="0" smtClean="0">
                                  <a:latin typeface="Cambria Math" panose="02040503050406030204" pitchFamily="18" charset="0"/>
                                  <a:ea typeface="黑体" panose="02010609060101010101" pitchFamily="49" charset="-122"/>
                                </a:rPr>
                                <m:t> </m:t>
                              </m:r>
                              <m:sSub>
                                <m:sSubPr>
                                  <m:ctrlPr>
                                    <a:rPr lang="en-US" altLang="zh-CN" sz="1600" i="1">
                                      <a:latin typeface="Cambria Math" panose="02040503050406030204" pitchFamily="18" charset="0"/>
                                      <a:ea typeface="黑体" panose="02010609060101010101" pitchFamily="49" charset="-122"/>
                                    </a:rPr>
                                  </m:ctrlPr>
                                </m:sSubPr>
                                <m:e>
                                  <m:r>
                                    <a:rPr lang="en-US" altLang="zh-CN" sz="1600" i="1">
                                      <a:latin typeface="Cambria Math" panose="02040503050406030204" pitchFamily="18" charset="0"/>
                                      <a:ea typeface="黑体" panose="02010609060101010101" pitchFamily="49" charset="-122"/>
                                    </a:rPr>
                                    <m:t>𝐿</m:t>
                                  </m:r>
                                </m:e>
                                <m:sub>
                                  <m:r>
                                    <a:rPr lang="en-US" altLang="zh-CN" sz="1600" i="1" smtClean="0">
                                      <a:latin typeface="Cambria Math" panose="02040503050406030204" pitchFamily="18" charset="0"/>
                                      <a:ea typeface="黑体" panose="02010609060101010101" pitchFamily="49" charset="-122"/>
                                    </a:rPr>
                                    <m:t>𝑙𝑎𝑛</m:t>
                                  </m:r>
                                </m:sub>
                              </m:sSub>
                            </m:oMath>
                          </a14:m>
                          <a:r>
                            <a:rPr lang="zh-CN" altLang="en-US" sz="1600" dirty="0" smtClean="0">
                              <a:latin typeface="黑体" panose="02010609060101010101" pitchFamily="49" charset="-122"/>
                              <a:ea typeface="黑体" panose="02010609060101010101" pitchFamily="49" charset="-122"/>
                            </a:rPr>
                            <a:t>）</a:t>
                          </a:r>
                          <a:endParaRPr lang="zh-CN" altLang="en-US" sz="1600" dirty="0">
                            <a:latin typeface="黑体" panose="02010609060101010101" pitchFamily="49" charset="-122"/>
                            <a:ea typeface="黑体" panose="02010609060101010101" pitchFamily="49" charset="-122"/>
                          </a:endParaRPr>
                        </a:p>
                      </a:txBody>
                      <a:tcPr/>
                    </a:tc>
                    <a:tc>
                      <a:txBody>
                        <a:bodyPr/>
                        <a:lstStyle/>
                        <a:p>
                          <a:pPr algn="ctr"/>
                          <a:r>
                            <a:rPr lang="en-US" altLang="zh-CN" dirty="0" smtClean="0">
                              <a:latin typeface="Arial" panose="020B0604020202020204" pitchFamily="34" charset="0"/>
                              <a:ea typeface="黑体" panose="02010609060101010101" pitchFamily="49" charset="-122"/>
                              <a:cs typeface="Arial" panose="020B0604020202020204" pitchFamily="34" charset="0"/>
                            </a:rPr>
                            <a:t>219×219</a:t>
                          </a:r>
                          <a:r>
                            <a:rPr lang="zh-CN" altLang="en-US" dirty="0" smtClean="0">
                              <a:latin typeface="黑体" panose="02010609060101010101" pitchFamily="49" charset="-122"/>
                              <a:ea typeface="黑体" panose="02010609060101010101" pitchFamily="49" charset="-122"/>
                            </a:rPr>
                            <a:t>个区域</a:t>
                          </a:r>
                          <a:endParaRPr lang="zh-CN" altLang="en-US" dirty="0">
                            <a:latin typeface="黑体" panose="02010609060101010101" pitchFamily="49" charset="-122"/>
                            <a:ea typeface="黑体" panose="02010609060101010101" pitchFamily="49" charset="-122"/>
                          </a:endParaRPr>
                        </a:p>
                      </a:txBody>
                      <a:tcPr/>
                    </a:tc>
                    <a:extLst>
                      <a:ext uri="{0D108BD9-81ED-4DB2-BD59-A6C34878D82A}">
                        <a16:rowId xmlns:a16="http://schemas.microsoft.com/office/drawing/2014/main" val="1999096237"/>
                      </a:ext>
                    </a:extLst>
                  </a:tr>
                  <a:tr h="673149">
                    <a:tc>
                      <a:txBody>
                        <a:bodyPr/>
                        <a:lstStyle/>
                        <a:p>
                          <a:pPr algn="ctr"/>
                          <a14:m>
                            <m:oMathPara xmlns:m="http://schemas.openxmlformats.org/officeDocument/2006/math">
                              <m:oMathParaPr>
                                <m:jc m:val="centerGroup"/>
                              </m:oMathParaPr>
                              <m:oMath xmlns:m="http://schemas.openxmlformats.org/officeDocument/2006/math">
                                <m:r>
                                  <a:rPr lang="el-GR" altLang="zh-CN" i="1" dirty="0" smtClean="0">
                                    <a:latin typeface="Cambria Math" panose="02040503050406030204" pitchFamily="18" charset="0"/>
                                    <a:ea typeface="黑体" panose="02010609060101010101" pitchFamily="49" charset="-122"/>
                                    <a:hlinkClick r:id="rId4" action="ppaction://hlinksldjump"/>
                                  </a:rPr>
                                  <m:t>𝛼</m:t>
                                </m:r>
                              </m:oMath>
                            </m:oMathPara>
                          </a14:m>
                          <a:endParaRPr lang="zh-CN" altLang="en-US" dirty="0">
                            <a:latin typeface="黑体" panose="02010609060101010101" pitchFamily="49" charset="-122"/>
                            <a:ea typeface="黑体" panose="02010609060101010101" pitchFamily="49" charset="-122"/>
                          </a:endParaRPr>
                        </a:p>
                      </a:txBody>
                      <a:tcPr/>
                    </a:tc>
                    <a:tc>
                      <a:txBody>
                        <a:bodyPr/>
                        <a:lstStyle/>
                        <a:p>
                          <a:pPr algn="ctr"/>
                          <a:r>
                            <a:rPr lang="en-US" altLang="zh-CN" dirty="0" smtClean="0">
                              <a:latin typeface="Arial" panose="020B0604020202020204" pitchFamily="34" charset="0"/>
                              <a:ea typeface="黑体" panose="02010609060101010101" pitchFamily="49" charset="-122"/>
                              <a:cs typeface="Arial" panose="020B0604020202020204" pitchFamily="34" charset="0"/>
                            </a:rPr>
                            <a:t>1.0</a:t>
                          </a:r>
                          <a:endParaRPr lang="zh-CN" altLang="en-US" dirty="0">
                            <a:latin typeface="Arial" panose="020B0604020202020204" pitchFamily="34" charset="0"/>
                            <a:ea typeface="黑体" panose="02010609060101010101" pitchFamily="49" charset="-122"/>
                            <a:cs typeface="Arial" panose="020B0604020202020204" pitchFamily="34" charset="0"/>
                          </a:endParaRPr>
                        </a:p>
                      </a:txBody>
                      <a:tcPr/>
                    </a:tc>
                    <a:tc>
                      <a:txBody>
                        <a:bodyPr/>
                        <a:lstStyle/>
                        <a:p>
                          <a:pPr algn="ctr"/>
                          <a:r>
                            <a:rPr lang="zh-CN" altLang="en-US" dirty="0" smtClean="0">
                              <a:latin typeface="黑体" panose="02010609060101010101" pitchFamily="49" charset="-122"/>
                              <a:ea typeface="黑体" panose="02010609060101010101" pitchFamily="49" charset="-122"/>
                            </a:rPr>
                            <a:t>车辆的邻居区域</a:t>
                          </a:r>
                          <a:endParaRPr lang="zh-CN" altLang="en-US" dirty="0">
                            <a:latin typeface="黑体" panose="02010609060101010101" pitchFamily="49" charset="-122"/>
                            <a:ea typeface="黑体" panose="02010609060101010101" pitchFamily="49" charset="-122"/>
                          </a:endParaRPr>
                        </a:p>
                      </a:txBody>
                      <a:tcPr/>
                    </a:tc>
                    <a:tc>
                      <a:txBody>
                        <a:bodyPr/>
                        <a:lstStyle/>
                        <a:p>
                          <a:pPr algn="ctr"/>
                          <a:r>
                            <a:rPr lang="en-US" altLang="zh-CN" dirty="0" smtClean="0">
                              <a:latin typeface="Arial" panose="020B0604020202020204" pitchFamily="34" charset="0"/>
                              <a:ea typeface="黑体" panose="02010609060101010101" pitchFamily="49" charset="-122"/>
                              <a:cs typeface="Arial" panose="020B0604020202020204" pitchFamily="34" charset="0"/>
                            </a:rPr>
                            <a:t>15×15</a:t>
                          </a:r>
                          <a:r>
                            <a:rPr lang="zh-CN" altLang="en-US" dirty="0" smtClean="0">
                              <a:latin typeface="黑体" panose="02010609060101010101" pitchFamily="49" charset="-122"/>
                              <a:ea typeface="黑体" panose="02010609060101010101" pitchFamily="49" charset="-122"/>
                            </a:rPr>
                            <a:t>个区域</a:t>
                          </a:r>
                          <a:endParaRPr lang="zh-CN" altLang="en-US" dirty="0">
                            <a:latin typeface="黑体" panose="02010609060101010101" pitchFamily="49" charset="-122"/>
                            <a:ea typeface="黑体" panose="02010609060101010101" pitchFamily="49" charset="-122"/>
                          </a:endParaRPr>
                        </a:p>
                      </a:txBody>
                      <a:tcPr/>
                    </a:tc>
                    <a:extLst>
                      <a:ext uri="{0D108BD9-81ED-4DB2-BD59-A6C34878D82A}">
                        <a16:rowId xmlns:a16="http://schemas.microsoft.com/office/drawing/2014/main" val="2498859851"/>
                      </a:ext>
                    </a:extLst>
                  </a:tr>
                  <a:tr h="648626">
                    <a:tc>
                      <a:txBody>
                        <a:bodyPr/>
                        <a:lstStyle/>
                        <a:p>
                          <a:pPr algn="ctr"/>
                          <a14:m>
                            <m:oMathPara xmlns:m="http://schemas.openxmlformats.org/officeDocument/2006/math">
                              <m:oMathParaPr>
                                <m:jc m:val="centerGroup"/>
                              </m:oMathParaPr>
                              <m:oMath xmlns:m="http://schemas.openxmlformats.org/officeDocument/2006/math">
                                <m:r>
                                  <a:rPr lang="el-GR" altLang="zh-CN" i="1" dirty="0" smtClean="0">
                                    <a:latin typeface="Cambria Math" panose="02040503050406030204" pitchFamily="18" charset="0"/>
                                    <a:ea typeface="黑体" panose="02010609060101010101" pitchFamily="49" charset="-122"/>
                                    <a:hlinkClick r:id="rId5" action="ppaction://hlinksldjump"/>
                                  </a:rPr>
                                  <m:t>𝛽</m:t>
                                </m:r>
                              </m:oMath>
                            </m:oMathPara>
                          </a14:m>
                          <a:endParaRPr lang="zh-CN" altLang="en-US" dirty="0">
                            <a:latin typeface="+mj-lt"/>
                            <a:ea typeface="黑体" panose="02010609060101010101" pitchFamily="49" charset="-122"/>
                          </a:endParaRPr>
                        </a:p>
                      </a:txBody>
                      <a:tcPr/>
                    </a:tc>
                    <a:tc>
                      <a:txBody>
                        <a:bodyPr/>
                        <a:lstStyle/>
                        <a:p>
                          <a:pPr algn="ctr"/>
                          <a:r>
                            <a:rPr lang="en-US" altLang="zh-CN" dirty="0" smtClean="0">
                              <a:latin typeface="Arial" panose="020B0604020202020204" pitchFamily="34" charset="0"/>
                              <a:ea typeface="黑体" panose="02010609060101010101" pitchFamily="49" charset="-122"/>
                              <a:cs typeface="Arial" panose="020B0604020202020204" pitchFamily="34" charset="0"/>
                            </a:rPr>
                            <a:t>0.3</a:t>
                          </a:r>
                          <a:endParaRPr lang="zh-CN" altLang="en-US" dirty="0">
                            <a:latin typeface="Arial" panose="020B0604020202020204" pitchFamily="34" charset="0"/>
                            <a:ea typeface="黑体" panose="02010609060101010101" pitchFamily="49" charset="-122"/>
                            <a:cs typeface="Arial" panose="020B0604020202020204" pitchFamily="34" charset="0"/>
                          </a:endParaRPr>
                        </a:p>
                      </a:txBody>
                      <a:tcPr/>
                    </a:tc>
                    <a:tc>
                      <a:txBody>
                        <a:bodyPr/>
                        <a:lstStyle/>
                        <a:p>
                          <a:pPr algn="ctr"/>
                          <a:r>
                            <a:rPr lang="zh-CN" altLang="en-US" sz="1600" dirty="0" smtClean="0">
                              <a:latin typeface="黑体" panose="02010609060101010101" pitchFamily="49" charset="-122"/>
                              <a:ea typeface="黑体" panose="02010609060101010101" pitchFamily="49" charset="-122"/>
                            </a:rPr>
                            <a:t>  车辆范围（</a:t>
                          </a:r>
                          <a14:m>
                            <m:oMath xmlns:m="http://schemas.openxmlformats.org/officeDocument/2006/math">
                              <m:sSubSup>
                                <m:sSubSupPr>
                                  <m:ctrlPr>
                                    <a:rPr lang="en-US" altLang="zh-CN" sz="1600" i="1" smtClean="0">
                                      <a:latin typeface="Cambria Math" panose="02040503050406030204" pitchFamily="18" charset="0"/>
                                      <a:ea typeface="黑体" panose="02010609060101010101" pitchFamily="49" charset="-122"/>
                                    </a:rPr>
                                  </m:ctrlPr>
                                </m:sSubSupPr>
                                <m:e>
                                  <m:r>
                                    <a:rPr lang="en-US" altLang="zh-CN" sz="1600" i="1" smtClean="0">
                                      <a:latin typeface="Cambria Math" panose="02040503050406030204" pitchFamily="18" charset="0"/>
                                      <a:ea typeface="黑体" panose="02010609060101010101" pitchFamily="49" charset="-122"/>
                                    </a:rPr>
                                    <m:t>𝐿</m:t>
                                  </m:r>
                                </m:e>
                                <m:sub>
                                  <m:r>
                                    <a:rPr lang="en-US" altLang="zh-CN" sz="1600" i="1" smtClean="0">
                                      <a:latin typeface="Cambria Math" panose="02040503050406030204" pitchFamily="18" charset="0"/>
                                      <a:ea typeface="黑体" panose="02010609060101010101" pitchFamily="49" charset="-122"/>
                                    </a:rPr>
                                    <m:t>𝑙𝑜𝑛</m:t>
                                  </m:r>
                                </m:sub>
                                <m:sup>
                                  <m:r>
                                    <a:rPr lang="zh-CN" altLang="en-US" sz="1600" i="1" smtClean="0">
                                      <a:latin typeface="Cambria Math" panose="02040503050406030204" pitchFamily="18" charset="0"/>
                                      <a:ea typeface="黑体" panose="02010609060101010101" pitchFamily="49" charset="-122"/>
                                    </a:rPr>
                                    <m:t>‘</m:t>
                                  </m:r>
                                </m:sup>
                              </m:sSubSup>
                              <m:r>
                                <a:rPr lang="en-US" altLang="zh-CN" sz="1600" i="1" dirty="0" smtClean="0">
                                  <a:latin typeface="Cambria Math" panose="02040503050406030204" pitchFamily="18" charset="0"/>
                                  <a:ea typeface="黑体" panose="02010609060101010101" pitchFamily="49" charset="-122"/>
                                </a:rPr>
                                <m:t>×</m:t>
                              </m:r>
                              <m:sSubSup>
                                <m:sSubSupPr>
                                  <m:ctrlPr>
                                    <a:rPr lang="en-US" altLang="zh-CN" sz="1600" i="1" smtClean="0">
                                      <a:latin typeface="Cambria Math" panose="02040503050406030204" pitchFamily="18" charset="0"/>
                                      <a:ea typeface="黑体" panose="02010609060101010101" pitchFamily="49" charset="-122"/>
                                    </a:rPr>
                                  </m:ctrlPr>
                                </m:sSubSupPr>
                                <m:e>
                                  <m:r>
                                    <a:rPr lang="en-US" altLang="zh-CN" sz="1600" i="1" smtClean="0">
                                      <a:latin typeface="Cambria Math" panose="02040503050406030204" pitchFamily="18" charset="0"/>
                                      <a:ea typeface="黑体" panose="02010609060101010101" pitchFamily="49" charset="-122"/>
                                    </a:rPr>
                                    <m:t>𝐿</m:t>
                                  </m:r>
                                </m:e>
                                <m:sub>
                                  <m:r>
                                    <a:rPr lang="en-US" altLang="zh-CN" sz="1600" i="1" smtClean="0">
                                      <a:latin typeface="Cambria Math" panose="02040503050406030204" pitchFamily="18" charset="0"/>
                                      <a:ea typeface="黑体" panose="02010609060101010101" pitchFamily="49" charset="-122"/>
                                    </a:rPr>
                                    <m:t>𝑙</m:t>
                                  </m:r>
                                  <m:r>
                                    <m:rPr>
                                      <m:sty m:val="p"/>
                                    </m:rPr>
                                    <a:rPr lang="en-US" altLang="zh-CN" sz="1600" i="1" smtClean="0">
                                      <a:latin typeface="Cambria Math" panose="02040503050406030204" pitchFamily="18" charset="0"/>
                                      <a:ea typeface="黑体" panose="02010609060101010101" pitchFamily="49" charset="-122"/>
                                    </a:rPr>
                                    <m:t>an</m:t>
                                  </m:r>
                                </m:sub>
                                <m:sup>
                                  <m:r>
                                    <a:rPr lang="zh-CN" altLang="en-US" sz="1600" i="1" smtClean="0">
                                      <a:latin typeface="Cambria Math" panose="02040503050406030204" pitchFamily="18" charset="0"/>
                                      <a:ea typeface="黑体" panose="02010609060101010101" pitchFamily="49" charset="-122"/>
                                    </a:rPr>
                                    <m:t>‘</m:t>
                                  </m:r>
                                </m:sup>
                              </m:sSubSup>
                            </m:oMath>
                          </a14:m>
                          <a:r>
                            <a:rPr lang="zh-CN" altLang="en-US" sz="1600" dirty="0" smtClean="0">
                              <a:latin typeface="黑体" panose="02010609060101010101" pitchFamily="49" charset="-122"/>
                              <a:ea typeface="黑体" panose="02010609060101010101" pitchFamily="49" charset="-122"/>
                            </a:rPr>
                            <a:t>）</a:t>
                          </a:r>
                          <a:endParaRPr lang="zh-CN" altLang="en-US" sz="1600" dirty="0">
                            <a:latin typeface="黑体" panose="02010609060101010101" pitchFamily="49" charset="-122"/>
                            <a:ea typeface="黑体" panose="02010609060101010101" pitchFamily="49" charset="-122"/>
                          </a:endParaRPr>
                        </a:p>
                      </a:txBody>
                      <a:tcPr/>
                    </a:tc>
                    <a:tc>
                      <a:txBody>
                        <a:bodyPr/>
                        <a:lstStyle/>
                        <a:p>
                          <a:pPr algn="ctr"/>
                          <a:r>
                            <a:rPr lang="en-US" altLang="zh-CN" dirty="0" smtClean="0">
                              <a:latin typeface="Arial" panose="020B0604020202020204" pitchFamily="34" charset="0"/>
                              <a:ea typeface="黑体" panose="02010609060101010101" pitchFamily="49" charset="-122"/>
                              <a:cs typeface="Arial" panose="020B0604020202020204" pitchFamily="34" charset="0"/>
                              <a:hlinkClick r:id="rId6" action="ppaction://hlinksldjump"/>
                            </a:rPr>
                            <a:t>23×23</a:t>
                          </a:r>
                          <a:r>
                            <a:rPr lang="zh-CN" altLang="en-US" dirty="0" smtClean="0">
                              <a:latin typeface="黑体" panose="02010609060101010101" pitchFamily="49" charset="-122"/>
                              <a:ea typeface="黑体" panose="02010609060101010101" pitchFamily="49" charset="-122"/>
                              <a:hlinkClick r:id="rId6" action="ppaction://hlinksldjump"/>
                            </a:rPr>
                            <a:t>个区域</a:t>
                          </a:r>
                          <a:endParaRPr lang="zh-CN" altLang="en-US" dirty="0">
                            <a:latin typeface="黑体" panose="02010609060101010101" pitchFamily="49" charset="-122"/>
                            <a:ea typeface="黑体" panose="02010609060101010101" pitchFamily="49" charset="-122"/>
                          </a:endParaRPr>
                        </a:p>
                      </a:txBody>
                      <a:tcPr/>
                    </a:tc>
                    <a:extLst>
                      <a:ext uri="{0D108BD9-81ED-4DB2-BD59-A6C34878D82A}">
                        <a16:rowId xmlns:a16="http://schemas.microsoft.com/office/drawing/2014/main" val="3698023231"/>
                      </a:ext>
                    </a:extLst>
                  </a:tr>
                  <a:tr h="467839">
                    <a:tc>
                      <a:txBody>
                        <a:bodyPr/>
                        <a:lstStyle/>
                        <a:p>
                          <a:pPr algn="ctr"/>
                          <a14:m>
                            <m:oMath xmlns:m="http://schemas.openxmlformats.org/officeDocument/2006/math">
                              <m:r>
                                <a:rPr lang="zh-CN" altLang="en-US" i="1" dirty="0" smtClean="0">
                                  <a:latin typeface="Cambria Math" panose="02040503050406030204" pitchFamily="18" charset="0"/>
                                  <a:ea typeface="黑体" panose="02010609060101010101" pitchFamily="49" charset="-122"/>
                                </a:rPr>
                                <m:t>贪心因子</m:t>
                              </m:r>
                              <m:r>
                                <a:rPr lang="el-GR" altLang="zh-CN" i="1" dirty="0" smtClean="0">
                                  <a:latin typeface="Cambria Math" panose="02040503050406030204" pitchFamily="18" charset="0"/>
                                  <a:ea typeface="黑体" panose="02010609060101010101" pitchFamily="49" charset="-122"/>
                                </a:rPr>
                                <m:t>𝜖</m:t>
                              </m:r>
                            </m:oMath>
                          </a14:m>
                          <a:r>
                            <a:rPr lang="el-GR" altLang="zh-CN" dirty="0" smtClean="0">
                              <a:latin typeface="黑体" panose="02010609060101010101" pitchFamily="49" charset="-122"/>
                              <a:ea typeface="黑体" panose="02010609060101010101" pitchFamily="49" charset="-122"/>
                            </a:rPr>
                            <a:t> </a:t>
                          </a:r>
                          <a:endParaRPr lang="zh-CN" altLang="en-US" dirty="0">
                            <a:latin typeface="黑体" panose="02010609060101010101" pitchFamily="49" charset="-122"/>
                            <a:ea typeface="黑体" panose="02010609060101010101" pitchFamily="49" charset="-122"/>
                          </a:endParaRPr>
                        </a:p>
                      </a:txBody>
                      <a:tcPr/>
                    </a:tc>
                    <a:tc>
                      <a:txBody>
                        <a:bodyPr/>
                        <a:lstStyle/>
                        <a:p>
                          <a:pPr algn="ctr"/>
                          <a:r>
                            <a:rPr lang="en-US" altLang="zh-CN" dirty="0" smtClean="0">
                              <a:latin typeface="Arial" panose="020B0604020202020204" pitchFamily="34" charset="0"/>
                              <a:ea typeface="黑体" panose="02010609060101010101" pitchFamily="49" charset="-122"/>
                              <a:cs typeface="Arial" panose="020B0604020202020204" pitchFamily="34" charset="0"/>
                            </a:rPr>
                            <a:t>0.1</a:t>
                          </a:r>
                          <a:endParaRPr lang="zh-CN" altLang="en-US" dirty="0">
                            <a:latin typeface="Arial" panose="020B0604020202020204" pitchFamily="34" charset="0"/>
                            <a:ea typeface="黑体" panose="02010609060101010101" pitchFamily="49" charset="-122"/>
                            <a:cs typeface="Arial" panose="020B0604020202020204" pitchFamily="34" charset="0"/>
                          </a:endParaRPr>
                        </a:p>
                      </a:txBody>
                      <a:tcPr/>
                    </a:tc>
                    <a:tc>
                      <a:txBody>
                        <a:bodyPr/>
                        <a:lstStyle/>
                        <a:p>
                          <a:pPr algn="ctr"/>
                          <a:r>
                            <a:rPr lang="zh-CN" altLang="en-US" dirty="0" smtClean="0">
                              <a:latin typeface="黑体" panose="02010609060101010101" pitchFamily="49" charset="-122"/>
                              <a:ea typeface="黑体" panose="02010609060101010101" pitchFamily="49" charset="-122"/>
                            </a:rPr>
                            <a:t>优步</a:t>
                          </a:r>
                          <a:r>
                            <a:rPr lang="en-US" altLang="zh-CN" dirty="0" smtClean="0">
                              <a:latin typeface="黑体" panose="02010609060101010101" pitchFamily="49" charset="-122"/>
                              <a:ea typeface="黑体" panose="02010609060101010101" pitchFamily="49" charset="-122"/>
                            </a:rPr>
                            <a:t>/</a:t>
                          </a:r>
                          <a:r>
                            <a:rPr lang="zh-CN" altLang="en-US" dirty="0" smtClean="0">
                              <a:latin typeface="黑体" panose="02010609060101010101" pitchFamily="49" charset="-122"/>
                              <a:ea typeface="黑体" panose="02010609060101010101" pitchFamily="49" charset="-122"/>
                            </a:rPr>
                            <a:t>出租车</a:t>
                          </a:r>
                          <a:endParaRPr lang="zh-CN" altLang="en-US" dirty="0">
                            <a:latin typeface="黑体" panose="02010609060101010101" pitchFamily="49" charset="-122"/>
                            <a:ea typeface="黑体" panose="02010609060101010101" pitchFamily="49" charset="-122"/>
                          </a:endParaRPr>
                        </a:p>
                      </a:txBody>
                      <a:tcPr/>
                    </a:tc>
                    <a:tc>
                      <a:txBody>
                        <a:bodyPr/>
                        <a:lstStyle/>
                        <a:p>
                          <a:pPr algn="ctr"/>
                          <a:r>
                            <a:rPr lang="en-US" altLang="zh-CN" dirty="0" smtClean="0">
                              <a:latin typeface="Arial" panose="020B0604020202020204" pitchFamily="34" charset="0"/>
                              <a:ea typeface="黑体" panose="02010609060101010101" pitchFamily="49" charset="-122"/>
                              <a:cs typeface="Arial" panose="020B0604020202020204" pitchFamily="34" charset="0"/>
                              <a:hlinkClick r:id="rId4" action="ppaction://hlinksldjump"/>
                            </a:rPr>
                            <a:t>a=5</a:t>
                          </a:r>
                          <a:r>
                            <a:rPr lang="zh-CN" altLang="en-US" dirty="0" smtClean="0">
                              <a:latin typeface="Arial" panose="020B0604020202020204" pitchFamily="34" charset="0"/>
                              <a:ea typeface="黑体" panose="02010609060101010101" pitchFamily="49" charset="-122"/>
                              <a:cs typeface="Arial" panose="020B0604020202020204" pitchFamily="34" charset="0"/>
                              <a:hlinkClick r:id="rId4" action="ppaction://hlinksldjump"/>
                            </a:rPr>
                            <a:t>，</a:t>
                          </a:r>
                          <a:r>
                            <a:rPr lang="en-US" altLang="zh-CN" dirty="0" smtClean="0">
                              <a:latin typeface="Arial" panose="020B0604020202020204" pitchFamily="34" charset="0"/>
                              <a:ea typeface="黑体" panose="02010609060101010101" pitchFamily="49" charset="-122"/>
                              <a:cs typeface="Arial" panose="020B0604020202020204" pitchFamily="34" charset="0"/>
                              <a:hlinkClick r:id="rId4" action="ppaction://hlinksldjump"/>
                            </a:rPr>
                            <a:t>b=3</a:t>
                          </a:r>
                          <a:endParaRPr lang="zh-CN" altLang="en-US" dirty="0">
                            <a:latin typeface="Arial" panose="020B0604020202020204" pitchFamily="34" charset="0"/>
                            <a:ea typeface="黑体" panose="02010609060101010101" pitchFamily="49" charset="-122"/>
                            <a:cs typeface="Arial" panose="020B0604020202020204" pitchFamily="34" charset="0"/>
                          </a:endParaRPr>
                        </a:p>
                      </a:txBody>
                      <a:tcPr/>
                    </a:tc>
                    <a:extLst>
                      <a:ext uri="{0D108BD9-81ED-4DB2-BD59-A6C34878D82A}">
                        <a16:rowId xmlns:a16="http://schemas.microsoft.com/office/drawing/2014/main" val="475459098"/>
                      </a:ext>
                    </a:extLst>
                  </a:tr>
                  <a:tr h="467839">
                    <a:tc>
                      <a:txBody>
                        <a:bodyPr/>
                        <a:lstStyle/>
                        <a:p>
                          <a:pPr algn="ctr"/>
                          <a:r>
                            <a:rPr lang="zh-CN" altLang="en-US" dirty="0" smtClean="0">
                              <a:latin typeface="黑体" panose="02010609060101010101" pitchFamily="49" charset="-122"/>
                              <a:ea typeface="黑体" panose="02010609060101010101" pitchFamily="49" charset="-122"/>
                            </a:rPr>
                            <a:t>总回合数</a:t>
                          </a:r>
                          <a:endParaRPr lang="zh-CN" altLang="en-US" dirty="0">
                            <a:latin typeface="黑体" panose="02010609060101010101" pitchFamily="49" charset="-122"/>
                            <a:ea typeface="黑体" panose="02010609060101010101" pitchFamily="49" charset="-122"/>
                          </a:endParaRPr>
                        </a:p>
                      </a:txBody>
                      <a:tcPr/>
                    </a:tc>
                    <a:tc>
                      <a:txBody>
                        <a:bodyPr/>
                        <a:lstStyle/>
                        <a:p>
                          <a:pPr algn="ctr"/>
                          <a:r>
                            <a:rPr lang="en-US" altLang="zh-CN" dirty="0" smtClean="0">
                              <a:latin typeface="Arial" panose="020B0604020202020204" pitchFamily="34" charset="0"/>
                              <a:ea typeface="黑体" panose="02010609060101010101" pitchFamily="49" charset="-122"/>
                              <a:cs typeface="Arial" panose="020B0604020202020204" pitchFamily="34" charset="0"/>
                            </a:rPr>
                            <a:t>12</a:t>
                          </a:r>
                          <a:endParaRPr lang="zh-CN" altLang="en-US" dirty="0">
                            <a:latin typeface="Arial" panose="020B0604020202020204" pitchFamily="34" charset="0"/>
                            <a:ea typeface="黑体" panose="02010609060101010101" pitchFamily="49" charset="-122"/>
                            <a:cs typeface="Arial" panose="020B0604020202020204" pitchFamily="34" charset="0"/>
                          </a:endParaRPr>
                        </a:p>
                      </a:txBody>
                      <a:tcPr/>
                    </a:tc>
                    <a:tc>
                      <a:txBody>
                        <a:bodyPr/>
                        <a:lstStyle/>
                        <a:p>
                          <a:pPr algn="ctr"/>
                          <a:r>
                            <a:rPr lang="zh-CN" altLang="en-US" dirty="0" smtClean="0">
                              <a:latin typeface="黑体" panose="02010609060101010101" pitchFamily="49" charset="-122"/>
                              <a:ea typeface="黑体" panose="02010609060101010101" pitchFamily="49" charset="-122"/>
                            </a:rPr>
                            <a:t>滴滴</a:t>
                          </a:r>
                          <a:endParaRPr lang="zh-CN" altLang="en-US" dirty="0">
                            <a:latin typeface="黑体" panose="02010609060101010101" pitchFamily="49" charset="-122"/>
                            <a:ea typeface="黑体" panose="02010609060101010101" pitchFamily="49" charset="-122"/>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latin typeface="Arial" panose="020B0604020202020204" pitchFamily="34" charset="0"/>
                              <a:ea typeface="黑体" panose="02010609060101010101" pitchFamily="49" charset="-122"/>
                              <a:cs typeface="Arial" panose="020B0604020202020204" pitchFamily="34" charset="0"/>
                            </a:rPr>
                            <a:t>a=5</a:t>
                          </a:r>
                          <a:r>
                            <a:rPr lang="zh-CN" altLang="en-US" dirty="0" smtClean="0">
                              <a:latin typeface="Arial" panose="020B0604020202020204" pitchFamily="34" charset="0"/>
                              <a:ea typeface="黑体" panose="02010609060101010101" pitchFamily="49" charset="-122"/>
                              <a:cs typeface="Arial" panose="020B0604020202020204" pitchFamily="34" charset="0"/>
                            </a:rPr>
                            <a:t>，</a:t>
                          </a:r>
                          <a:r>
                            <a:rPr lang="en-US" altLang="zh-CN" dirty="0" smtClean="0">
                              <a:latin typeface="Arial" panose="020B0604020202020204" pitchFamily="34" charset="0"/>
                              <a:ea typeface="黑体" panose="02010609060101010101" pitchFamily="49" charset="-122"/>
                              <a:cs typeface="Arial" panose="020B0604020202020204" pitchFamily="34" charset="0"/>
                            </a:rPr>
                            <a:t>b=1</a:t>
                          </a:r>
                          <a:endParaRPr lang="zh-CN" altLang="en-US" dirty="0" smtClean="0">
                            <a:latin typeface="Arial" panose="020B0604020202020204" pitchFamily="34" charset="0"/>
                            <a:ea typeface="黑体" panose="02010609060101010101" pitchFamily="49" charset="-122"/>
                            <a:cs typeface="Arial" panose="020B0604020202020204" pitchFamily="34" charset="0"/>
                          </a:endParaRPr>
                        </a:p>
                      </a:txBody>
                      <a:tcPr/>
                    </a:tc>
                    <a:extLst>
                      <a:ext uri="{0D108BD9-81ED-4DB2-BD59-A6C34878D82A}">
                        <a16:rowId xmlns:a16="http://schemas.microsoft.com/office/drawing/2014/main" val="3550578421"/>
                      </a:ext>
                    </a:extLst>
                  </a:tr>
                  <a:tr h="467839">
                    <a:tc>
                      <a:txBody>
                        <a:bodyPr/>
                        <a:lstStyle/>
                        <a:p>
                          <a:pPr algn="ctr"/>
                          <a:r>
                            <a:rPr lang="zh-CN" altLang="en-US" dirty="0" smtClean="0">
                              <a:latin typeface="黑体" panose="02010609060101010101" pitchFamily="49" charset="-122"/>
                              <a:ea typeface="黑体" panose="02010609060101010101" pitchFamily="49" charset="-122"/>
                            </a:rPr>
                            <a:t>每回合时间</a:t>
                          </a:r>
                          <a:endParaRPr lang="zh-CN" altLang="en-US" dirty="0">
                            <a:latin typeface="黑体" panose="02010609060101010101" pitchFamily="49" charset="-122"/>
                            <a:ea typeface="黑体" panose="02010609060101010101" pitchFamily="49" charset="-122"/>
                          </a:endParaRPr>
                        </a:p>
                      </a:txBody>
                      <a:tcPr/>
                    </a:tc>
                    <a:tc>
                      <a:txBody>
                        <a:bodyPr/>
                        <a:lstStyle/>
                        <a:p>
                          <a:pPr algn="ctr"/>
                          <a:r>
                            <a:rPr lang="en-US" altLang="zh-CN" dirty="0" smtClean="0">
                              <a:latin typeface="Arial" panose="020B0604020202020204" pitchFamily="34" charset="0"/>
                              <a:ea typeface="黑体" panose="02010609060101010101" pitchFamily="49" charset="-122"/>
                              <a:cs typeface="Arial" panose="020B0604020202020204" pitchFamily="34" charset="0"/>
                            </a:rPr>
                            <a:t>30</a:t>
                          </a:r>
                          <a:r>
                            <a:rPr lang="zh-CN" altLang="en-US" dirty="0" smtClean="0">
                              <a:latin typeface="Arial" panose="020B0604020202020204" pitchFamily="34" charset="0"/>
                              <a:ea typeface="黑体" panose="02010609060101010101" pitchFamily="49" charset="-122"/>
                              <a:cs typeface="Arial" panose="020B0604020202020204" pitchFamily="34" charset="0"/>
                            </a:rPr>
                            <a:t>小时</a:t>
                          </a:r>
                          <a:endParaRPr lang="zh-CN" altLang="en-US" dirty="0">
                            <a:latin typeface="Arial" panose="020B0604020202020204" pitchFamily="34" charset="0"/>
                            <a:ea typeface="黑体" panose="02010609060101010101" pitchFamily="49" charset="-122"/>
                            <a:cs typeface="Arial" panose="020B0604020202020204" pitchFamily="34" charset="0"/>
                          </a:endParaRPr>
                        </a:p>
                      </a:txBody>
                      <a:tcPr/>
                    </a:tc>
                    <a:tc>
                      <a:txBody>
                        <a:bodyPr/>
                        <a:lstStyle/>
                        <a:p>
                          <a:pPr algn="ctr"/>
                          <a:r>
                            <a:rPr lang="zh-CN" altLang="en-US" dirty="0" smtClean="0">
                              <a:latin typeface="黑体" panose="02010609060101010101" pitchFamily="49" charset="-122"/>
                              <a:ea typeface="黑体" panose="02010609060101010101" pitchFamily="49" charset="-122"/>
                            </a:rPr>
                            <a:t>拒载距离</a:t>
                          </a:r>
                          <a:endParaRPr lang="zh-CN" altLang="en-US" dirty="0">
                            <a:latin typeface="黑体" panose="02010609060101010101" pitchFamily="49" charset="-122"/>
                            <a:ea typeface="黑体" panose="02010609060101010101" pitchFamily="49" charset="-122"/>
                          </a:endParaRPr>
                        </a:p>
                      </a:txBody>
                      <a:tcPr/>
                    </a:tc>
                    <a:tc>
                      <a:txBody>
                        <a:bodyPr/>
                        <a:lstStyle/>
                        <a:p>
                          <a:pPr algn="ctr"/>
                          <a:r>
                            <a:rPr lang="en-US" altLang="zh-CN" dirty="0" smtClean="0">
                              <a:latin typeface="Arial" panose="020B0604020202020204" pitchFamily="34" charset="0"/>
                              <a:ea typeface="黑体" panose="02010609060101010101" pitchFamily="49" charset="-122"/>
                              <a:cs typeface="Arial" panose="020B0604020202020204" pitchFamily="34" charset="0"/>
                            </a:rPr>
                            <a:t>5.0KM</a:t>
                          </a:r>
                          <a:endParaRPr lang="zh-CN" altLang="en-US" dirty="0">
                            <a:latin typeface="Arial" panose="020B0604020202020204" pitchFamily="34" charset="0"/>
                            <a:ea typeface="黑体" panose="02010609060101010101" pitchFamily="49" charset="-122"/>
                            <a:cs typeface="Arial" panose="020B0604020202020204" pitchFamily="34" charset="0"/>
                          </a:endParaRPr>
                        </a:p>
                      </a:txBody>
                      <a:tcPr/>
                    </a:tc>
                    <a:extLst>
                      <a:ext uri="{0D108BD9-81ED-4DB2-BD59-A6C34878D82A}">
                        <a16:rowId xmlns:a16="http://schemas.microsoft.com/office/drawing/2014/main" val="57954543"/>
                      </a:ext>
                    </a:extLst>
                  </a:tr>
                  <a:tr h="467839">
                    <a:tc>
                      <a:txBody>
                        <a:bodyPr/>
                        <a:lstStyle/>
                        <a:p>
                          <a:pPr algn="ctr"/>
                          <a:r>
                            <a:rPr lang="zh-CN" altLang="en-US" dirty="0" smtClean="0">
                              <a:latin typeface="黑体" panose="02010609060101010101" pitchFamily="49" charset="-122"/>
                              <a:ea typeface="黑体" panose="02010609060101010101" pitchFamily="49" charset="-122"/>
                            </a:rPr>
                            <a:t>每个时间歩</a:t>
                          </a:r>
                          <a:endParaRPr lang="zh-CN" altLang="en-US" dirty="0">
                            <a:latin typeface="黑体" panose="02010609060101010101" pitchFamily="49" charset="-122"/>
                            <a:ea typeface="黑体" panose="02010609060101010101" pitchFamily="49" charset="-122"/>
                          </a:endParaRPr>
                        </a:p>
                      </a:txBody>
                      <a:tcPr/>
                    </a:tc>
                    <a:tc>
                      <a:txBody>
                        <a:bodyPr/>
                        <a:lstStyle/>
                        <a:p>
                          <a:pPr algn="ctr"/>
                          <a:r>
                            <a:rPr lang="en-US" altLang="zh-CN" dirty="0" smtClean="0">
                              <a:latin typeface="Arial" panose="020B0604020202020204" pitchFamily="34" charset="0"/>
                              <a:ea typeface="黑体" panose="02010609060101010101" pitchFamily="49" charset="-122"/>
                              <a:cs typeface="Arial" panose="020B0604020202020204" pitchFamily="34" charset="0"/>
                            </a:rPr>
                            <a:t>30</a:t>
                          </a:r>
                          <a:r>
                            <a:rPr lang="zh-CN" altLang="en-US" dirty="0" smtClean="0">
                              <a:latin typeface="Arial" panose="020B0604020202020204" pitchFamily="34" charset="0"/>
                              <a:ea typeface="黑体" panose="02010609060101010101" pitchFamily="49" charset="-122"/>
                              <a:cs typeface="Arial" panose="020B0604020202020204" pitchFamily="34" charset="0"/>
                            </a:rPr>
                            <a:t>分钟</a:t>
                          </a:r>
                          <a:endParaRPr lang="zh-CN" altLang="en-US" dirty="0">
                            <a:latin typeface="Arial" panose="020B0604020202020204" pitchFamily="34" charset="0"/>
                            <a:ea typeface="黑体" panose="02010609060101010101" pitchFamily="49" charset="-122"/>
                            <a:cs typeface="Arial" panose="020B0604020202020204" pitchFamily="34" charset="0"/>
                          </a:endParaRPr>
                        </a:p>
                      </a:txBody>
                      <a:tcPr/>
                    </a:tc>
                    <a:tc>
                      <a:txBody>
                        <a:bodyPr/>
                        <a:lstStyle/>
                        <a:p>
                          <a:pPr algn="ctr"/>
                          <a:endParaRPr lang="zh-CN" altLang="en-US" dirty="0">
                            <a:latin typeface="黑体" panose="02010609060101010101" pitchFamily="49" charset="-122"/>
                            <a:ea typeface="黑体" panose="02010609060101010101" pitchFamily="49" charset="-122"/>
                          </a:endParaRPr>
                        </a:p>
                      </a:txBody>
                      <a:tcPr/>
                    </a:tc>
                    <a:tc>
                      <a:txBody>
                        <a:bodyPr/>
                        <a:lstStyle/>
                        <a:p>
                          <a:pPr algn="ctr"/>
                          <a:endParaRPr lang="zh-CN" altLang="en-US" dirty="0">
                            <a:latin typeface="黑体" panose="02010609060101010101" pitchFamily="49" charset="-122"/>
                            <a:ea typeface="黑体" panose="02010609060101010101" pitchFamily="49" charset="-122"/>
                          </a:endParaRPr>
                        </a:p>
                      </a:txBody>
                      <a:tcPr/>
                    </a:tc>
                    <a:extLst>
                      <a:ext uri="{0D108BD9-81ED-4DB2-BD59-A6C34878D82A}">
                        <a16:rowId xmlns:a16="http://schemas.microsoft.com/office/drawing/2014/main" val="4194470995"/>
                      </a:ext>
                    </a:extLst>
                  </a:tr>
                </a:tbl>
              </a:graphicData>
            </a:graphic>
          </p:graphicFrame>
        </mc:Choice>
        <mc:Fallback xmlns="">
          <p:graphicFrame>
            <p:nvGraphicFramePr>
              <p:cNvPr id="15" name="表格 14"/>
              <p:cNvGraphicFramePr>
                <a:graphicFrameLocks noGrp="1"/>
              </p:cNvGraphicFramePr>
              <p:nvPr>
                <p:extLst>
                  <p:ext uri="{D42A27DB-BD31-4B8C-83A1-F6EECF244321}">
                    <p14:modId xmlns:p14="http://schemas.microsoft.com/office/powerpoint/2010/main" val="402791530"/>
                  </p:ext>
                </p:extLst>
              </p:nvPr>
            </p:nvGraphicFramePr>
            <p:xfrm>
              <a:off x="1656367" y="1802522"/>
              <a:ext cx="5831840" cy="4334119"/>
            </p:xfrm>
            <a:graphic>
              <a:graphicData uri="http://schemas.openxmlformats.org/drawingml/2006/table">
                <a:tbl>
                  <a:tblPr firstRow="1" bandRow="1">
                    <a:tableStyleId>{5C22544A-7EE6-4342-B048-85BDC9FD1C3A}</a:tableStyleId>
                  </a:tblPr>
                  <a:tblGrid>
                    <a:gridCol w="1457960">
                      <a:extLst>
                        <a:ext uri="{9D8B030D-6E8A-4147-A177-3AD203B41FA5}">
                          <a16:colId xmlns:a16="http://schemas.microsoft.com/office/drawing/2014/main" val="395125890"/>
                        </a:ext>
                      </a:extLst>
                    </a:gridCol>
                    <a:gridCol w="1457960">
                      <a:extLst>
                        <a:ext uri="{9D8B030D-6E8A-4147-A177-3AD203B41FA5}">
                          <a16:colId xmlns:a16="http://schemas.microsoft.com/office/drawing/2014/main" val="1682954052"/>
                        </a:ext>
                      </a:extLst>
                    </a:gridCol>
                    <a:gridCol w="1457960">
                      <a:extLst>
                        <a:ext uri="{9D8B030D-6E8A-4147-A177-3AD203B41FA5}">
                          <a16:colId xmlns:a16="http://schemas.microsoft.com/office/drawing/2014/main" val="3646763820"/>
                        </a:ext>
                      </a:extLst>
                    </a:gridCol>
                    <a:gridCol w="1457960">
                      <a:extLst>
                        <a:ext uri="{9D8B030D-6E8A-4147-A177-3AD203B41FA5}">
                          <a16:colId xmlns:a16="http://schemas.microsoft.com/office/drawing/2014/main" val="2217401253"/>
                        </a:ext>
                      </a:extLst>
                    </a:gridCol>
                  </a:tblGrid>
                  <a:tr h="467839">
                    <a:tc>
                      <a:txBody>
                        <a:bodyPr/>
                        <a:lstStyle/>
                        <a:p>
                          <a:pPr algn="ctr"/>
                          <a:r>
                            <a:rPr lang="zh-CN" altLang="en-US" dirty="0" smtClean="0">
                              <a:solidFill>
                                <a:schemeClr val="tx1"/>
                              </a:solidFill>
                              <a:latin typeface="黑体" panose="02010609060101010101" pitchFamily="49" charset="-122"/>
                              <a:ea typeface="黑体" panose="02010609060101010101" pitchFamily="49" charset="-122"/>
                            </a:rPr>
                            <a:t>变量</a:t>
                          </a:r>
                          <a:endParaRPr lang="zh-CN" altLang="en-US" dirty="0">
                            <a:solidFill>
                              <a:schemeClr val="tx1"/>
                            </a:solidFill>
                            <a:latin typeface="黑体" panose="02010609060101010101" pitchFamily="49" charset="-122"/>
                            <a:ea typeface="黑体" panose="02010609060101010101" pitchFamily="49" charset="-122"/>
                          </a:endParaRPr>
                        </a:p>
                      </a:txBody>
                      <a:tcPr/>
                    </a:tc>
                    <a:tc>
                      <a:txBody>
                        <a:bodyPr/>
                        <a:lstStyle/>
                        <a:p>
                          <a:pPr algn="ctr"/>
                          <a:r>
                            <a:rPr lang="zh-CN" altLang="en-US" dirty="0" smtClean="0">
                              <a:solidFill>
                                <a:schemeClr val="tx1"/>
                              </a:solidFill>
                              <a:latin typeface="黑体" panose="02010609060101010101" pitchFamily="49" charset="-122"/>
                              <a:ea typeface="黑体" panose="02010609060101010101" pitchFamily="49" charset="-122"/>
                            </a:rPr>
                            <a:t>值</a:t>
                          </a:r>
                          <a:endParaRPr lang="zh-CN" altLang="en-US" dirty="0">
                            <a:solidFill>
                              <a:schemeClr val="tx1"/>
                            </a:solidFill>
                            <a:latin typeface="黑体" panose="02010609060101010101" pitchFamily="49" charset="-122"/>
                            <a:ea typeface="黑体" panose="02010609060101010101" pitchFamily="49" charset="-122"/>
                          </a:endParaRPr>
                        </a:p>
                      </a:txBody>
                      <a:tcPr/>
                    </a:tc>
                    <a:tc>
                      <a:txBody>
                        <a:bodyPr/>
                        <a:lstStyle/>
                        <a:p>
                          <a:pPr algn="ctr"/>
                          <a:r>
                            <a:rPr lang="zh-CN" altLang="en-US" dirty="0" smtClean="0">
                              <a:solidFill>
                                <a:schemeClr val="tx1"/>
                              </a:solidFill>
                              <a:latin typeface="黑体" panose="02010609060101010101" pitchFamily="49" charset="-122"/>
                              <a:ea typeface="黑体" panose="02010609060101010101" pitchFamily="49" charset="-122"/>
                            </a:rPr>
                            <a:t>变量</a:t>
                          </a:r>
                          <a:endParaRPr lang="zh-CN" altLang="en-US" dirty="0">
                            <a:solidFill>
                              <a:schemeClr val="tx1"/>
                            </a:solidFill>
                            <a:latin typeface="黑体" panose="02010609060101010101" pitchFamily="49" charset="-122"/>
                            <a:ea typeface="黑体" panose="02010609060101010101" pitchFamily="49" charset="-122"/>
                          </a:endParaRPr>
                        </a:p>
                      </a:txBody>
                      <a:tcPr/>
                    </a:tc>
                    <a:tc>
                      <a:txBody>
                        <a:bodyPr/>
                        <a:lstStyle/>
                        <a:p>
                          <a:pPr algn="ctr"/>
                          <a:r>
                            <a:rPr lang="zh-CN" altLang="en-US" dirty="0" smtClean="0">
                              <a:solidFill>
                                <a:schemeClr val="tx1"/>
                              </a:solidFill>
                              <a:latin typeface="黑体" panose="02010609060101010101" pitchFamily="49" charset="-122"/>
                              <a:ea typeface="黑体" panose="02010609060101010101" pitchFamily="49" charset="-122"/>
                            </a:rPr>
                            <a:t>值</a:t>
                          </a:r>
                          <a:endParaRPr lang="zh-CN" altLang="en-US" dirty="0">
                            <a:solidFill>
                              <a:schemeClr val="tx1"/>
                            </a:solidFill>
                            <a:latin typeface="黑体" panose="02010609060101010101" pitchFamily="49" charset="-122"/>
                            <a:ea typeface="黑体" panose="02010609060101010101" pitchFamily="49" charset="-122"/>
                          </a:endParaRPr>
                        </a:p>
                      </a:txBody>
                      <a:tcPr/>
                    </a:tc>
                    <a:extLst>
                      <a:ext uri="{0D108BD9-81ED-4DB2-BD59-A6C34878D82A}">
                        <a16:rowId xmlns:a16="http://schemas.microsoft.com/office/drawing/2014/main" val="3364684353"/>
                      </a:ext>
                    </a:extLst>
                  </a:tr>
                  <a:tr h="673149">
                    <a:tc>
                      <a:txBody>
                        <a:bodyPr/>
                        <a:lstStyle/>
                        <a:p>
                          <a:endParaRPr lang="zh-CN"/>
                        </a:p>
                      </a:txBody>
                      <a:tcPr>
                        <a:blipFill>
                          <a:blip r:embed="rId7"/>
                          <a:stretch>
                            <a:fillRect l="-417" t="-74545" r="-300833" b="-479091"/>
                          </a:stretch>
                        </a:blipFill>
                      </a:tcPr>
                    </a:tc>
                    <a:tc>
                      <a:txBody>
                        <a:bodyPr/>
                        <a:lstStyle/>
                        <a:p>
                          <a:pPr algn="ctr"/>
                          <a:r>
                            <a:rPr lang="en-US" altLang="zh-CN" dirty="0" smtClean="0">
                              <a:latin typeface="Arial" panose="020B0604020202020204" pitchFamily="34" charset="0"/>
                              <a:ea typeface="黑体" panose="02010609060101010101" pitchFamily="49" charset="-122"/>
                              <a:cs typeface="Arial" panose="020B0604020202020204" pitchFamily="34" charset="0"/>
                            </a:rPr>
                            <a:t>8000</a:t>
                          </a:r>
                          <a:endParaRPr lang="zh-CN" altLang="en-US" dirty="0">
                            <a:latin typeface="Arial" panose="020B0604020202020204" pitchFamily="34" charset="0"/>
                            <a:ea typeface="黑体" panose="02010609060101010101" pitchFamily="49" charset="-122"/>
                            <a:cs typeface="Arial" panose="020B0604020202020204" pitchFamily="34" charset="0"/>
                          </a:endParaRPr>
                        </a:p>
                      </a:txBody>
                      <a:tcPr/>
                    </a:tc>
                    <a:tc>
                      <a:txBody>
                        <a:bodyPr/>
                        <a:lstStyle/>
                        <a:p>
                          <a:endParaRPr lang="zh-CN"/>
                        </a:p>
                      </a:txBody>
                      <a:tcPr>
                        <a:blipFill>
                          <a:blip r:embed="rId7"/>
                          <a:stretch>
                            <a:fillRect l="-200000" t="-74545" r="-101250" b="-479091"/>
                          </a:stretch>
                        </a:blipFill>
                      </a:tcPr>
                    </a:tc>
                    <a:tc>
                      <a:txBody>
                        <a:bodyPr/>
                        <a:lstStyle/>
                        <a:p>
                          <a:pPr algn="ctr"/>
                          <a:r>
                            <a:rPr lang="en-US" altLang="zh-CN" dirty="0" smtClean="0">
                              <a:latin typeface="Arial" panose="020B0604020202020204" pitchFamily="34" charset="0"/>
                              <a:ea typeface="黑体" panose="02010609060101010101" pitchFamily="49" charset="-122"/>
                              <a:cs typeface="Arial" panose="020B0604020202020204" pitchFamily="34" charset="0"/>
                            </a:rPr>
                            <a:t>219×219</a:t>
                          </a:r>
                          <a:r>
                            <a:rPr lang="zh-CN" altLang="en-US" dirty="0" smtClean="0">
                              <a:latin typeface="黑体" panose="02010609060101010101" pitchFamily="49" charset="-122"/>
                              <a:ea typeface="黑体" panose="02010609060101010101" pitchFamily="49" charset="-122"/>
                            </a:rPr>
                            <a:t>个区域</a:t>
                          </a:r>
                          <a:endParaRPr lang="zh-CN" altLang="en-US" dirty="0">
                            <a:latin typeface="黑体" panose="02010609060101010101" pitchFamily="49" charset="-122"/>
                            <a:ea typeface="黑体" panose="02010609060101010101" pitchFamily="49" charset="-122"/>
                          </a:endParaRPr>
                        </a:p>
                      </a:txBody>
                      <a:tcPr/>
                    </a:tc>
                    <a:extLst>
                      <a:ext uri="{0D108BD9-81ED-4DB2-BD59-A6C34878D82A}">
                        <a16:rowId xmlns:a16="http://schemas.microsoft.com/office/drawing/2014/main" val="1999096237"/>
                      </a:ext>
                    </a:extLst>
                  </a:tr>
                  <a:tr h="673149">
                    <a:tc>
                      <a:txBody>
                        <a:bodyPr/>
                        <a:lstStyle/>
                        <a:p>
                          <a:endParaRPr lang="zh-CN"/>
                        </a:p>
                      </a:txBody>
                      <a:tcPr>
                        <a:blipFill>
                          <a:blip r:embed="rId7"/>
                          <a:stretch>
                            <a:fillRect l="-417" t="-172973" r="-300833" b="-374775"/>
                          </a:stretch>
                        </a:blipFill>
                      </a:tcPr>
                    </a:tc>
                    <a:tc>
                      <a:txBody>
                        <a:bodyPr/>
                        <a:lstStyle/>
                        <a:p>
                          <a:pPr algn="ctr"/>
                          <a:r>
                            <a:rPr lang="en-US" altLang="zh-CN" dirty="0" smtClean="0">
                              <a:latin typeface="Arial" panose="020B0604020202020204" pitchFamily="34" charset="0"/>
                              <a:ea typeface="黑体" panose="02010609060101010101" pitchFamily="49" charset="-122"/>
                              <a:cs typeface="Arial" panose="020B0604020202020204" pitchFamily="34" charset="0"/>
                            </a:rPr>
                            <a:t>1.0</a:t>
                          </a:r>
                          <a:endParaRPr lang="zh-CN" altLang="en-US" dirty="0">
                            <a:latin typeface="Arial" panose="020B0604020202020204" pitchFamily="34" charset="0"/>
                            <a:ea typeface="黑体" panose="02010609060101010101" pitchFamily="49" charset="-122"/>
                            <a:cs typeface="Arial" panose="020B0604020202020204" pitchFamily="34" charset="0"/>
                          </a:endParaRPr>
                        </a:p>
                      </a:txBody>
                      <a:tcPr/>
                    </a:tc>
                    <a:tc>
                      <a:txBody>
                        <a:bodyPr/>
                        <a:lstStyle/>
                        <a:p>
                          <a:pPr algn="ctr"/>
                          <a:r>
                            <a:rPr lang="zh-CN" altLang="en-US" dirty="0" smtClean="0">
                              <a:latin typeface="黑体" panose="02010609060101010101" pitchFamily="49" charset="-122"/>
                              <a:ea typeface="黑体" panose="02010609060101010101" pitchFamily="49" charset="-122"/>
                            </a:rPr>
                            <a:t>车辆的邻居区域</a:t>
                          </a:r>
                          <a:endParaRPr lang="zh-CN" altLang="en-US" dirty="0">
                            <a:latin typeface="黑体" panose="02010609060101010101" pitchFamily="49" charset="-122"/>
                            <a:ea typeface="黑体" panose="02010609060101010101" pitchFamily="49" charset="-122"/>
                          </a:endParaRPr>
                        </a:p>
                      </a:txBody>
                      <a:tcPr/>
                    </a:tc>
                    <a:tc>
                      <a:txBody>
                        <a:bodyPr/>
                        <a:lstStyle/>
                        <a:p>
                          <a:pPr algn="ctr"/>
                          <a:r>
                            <a:rPr lang="en-US" altLang="zh-CN" dirty="0" smtClean="0">
                              <a:latin typeface="Arial" panose="020B0604020202020204" pitchFamily="34" charset="0"/>
                              <a:ea typeface="黑体" panose="02010609060101010101" pitchFamily="49" charset="-122"/>
                              <a:cs typeface="Arial" panose="020B0604020202020204" pitchFamily="34" charset="0"/>
                            </a:rPr>
                            <a:t>15×15</a:t>
                          </a:r>
                          <a:r>
                            <a:rPr lang="zh-CN" altLang="en-US" dirty="0" smtClean="0">
                              <a:latin typeface="黑体" panose="02010609060101010101" pitchFamily="49" charset="-122"/>
                              <a:ea typeface="黑体" panose="02010609060101010101" pitchFamily="49" charset="-122"/>
                            </a:rPr>
                            <a:t>个区域</a:t>
                          </a:r>
                          <a:endParaRPr lang="zh-CN" altLang="en-US" dirty="0">
                            <a:latin typeface="黑体" panose="02010609060101010101" pitchFamily="49" charset="-122"/>
                            <a:ea typeface="黑体" panose="02010609060101010101" pitchFamily="49" charset="-122"/>
                          </a:endParaRPr>
                        </a:p>
                      </a:txBody>
                      <a:tcPr/>
                    </a:tc>
                    <a:extLst>
                      <a:ext uri="{0D108BD9-81ED-4DB2-BD59-A6C34878D82A}">
                        <a16:rowId xmlns:a16="http://schemas.microsoft.com/office/drawing/2014/main" val="2498859851"/>
                      </a:ext>
                    </a:extLst>
                  </a:tr>
                  <a:tr h="648626">
                    <a:tc>
                      <a:txBody>
                        <a:bodyPr/>
                        <a:lstStyle/>
                        <a:p>
                          <a:endParaRPr lang="zh-CN"/>
                        </a:p>
                      </a:txBody>
                      <a:tcPr>
                        <a:blipFill>
                          <a:blip r:embed="rId7"/>
                          <a:stretch>
                            <a:fillRect l="-417" t="-283178" r="-300833" b="-288785"/>
                          </a:stretch>
                        </a:blipFill>
                      </a:tcPr>
                    </a:tc>
                    <a:tc>
                      <a:txBody>
                        <a:bodyPr/>
                        <a:lstStyle/>
                        <a:p>
                          <a:pPr algn="ctr"/>
                          <a:r>
                            <a:rPr lang="en-US" altLang="zh-CN" dirty="0" smtClean="0">
                              <a:latin typeface="Arial" panose="020B0604020202020204" pitchFamily="34" charset="0"/>
                              <a:ea typeface="黑体" panose="02010609060101010101" pitchFamily="49" charset="-122"/>
                              <a:cs typeface="Arial" panose="020B0604020202020204" pitchFamily="34" charset="0"/>
                            </a:rPr>
                            <a:t>0.3</a:t>
                          </a:r>
                          <a:endParaRPr lang="zh-CN" altLang="en-US" dirty="0">
                            <a:latin typeface="Arial" panose="020B0604020202020204" pitchFamily="34" charset="0"/>
                            <a:ea typeface="黑体" panose="02010609060101010101" pitchFamily="49" charset="-122"/>
                            <a:cs typeface="Arial" panose="020B0604020202020204" pitchFamily="34" charset="0"/>
                          </a:endParaRPr>
                        </a:p>
                      </a:txBody>
                      <a:tcPr/>
                    </a:tc>
                    <a:tc>
                      <a:txBody>
                        <a:bodyPr/>
                        <a:lstStyle/>
                        <a:p>
                          <a:endParaRPr lang="zh-CN"/>
                        </a:p>
                      </a:txBody>
                      <a:tcPr>
                        <a:blipFill>
                          <a:blip r:embed="rId7"/>
                          <a:stretch>
                            <a:fillRect l="-200000" t="-283178" r="-101250" b="-288785"/>
                          </a:stretch>
                        </a:blipFill>
                      </a:tcPr>
                    </a:tc>
                    <a:tc>
                      <a:txBody>
                        <a:bodyPr/>
                        <a:lstStyle/>
                        <a:p>
                          <a:pPr algn="ctr"/>
                          <a:r>
                            <a:rPr lang="en-US" altLang="zh-CN" dirty="0" smtClean="0">
                              <a:latin typeface="Arial" panose="020B0604020202020204" pitchFamily="34" charset="0"/>
                              <a:ea typeface="黑体" panose="02010609060101010101" pitchFamily="49" charset="-122"/>
                              <a:cs typeface="Arial" panose="020B0604020202020204" pitchFamily="34" charset="0"/>
                              <a:hlinkClick r:id="rId8" action="ppaction://hlinksldjump"/>
                            </a:rPr>
                            <a:t>23×23</a:t>
                          </a:r>
                          <a:r>
                            <a:rPr lang="zh-CN" altLang="en-US" dirty="0" smtClean="0">
                              <a:latin typeface="黑体" panose="02010609060101010101" pitchFamily="49" charset="-122"/>
                              <a:ea typeface="黑体" panose="02010609060101010101" pitchFamily="49" charset="-122"/>
                              <a:hlinkClick r:id="rId8" action="ppaction://hlinksldjump"/>
                            </a:rPr>
                            <a:t>个区域</a:t>
                          </a:r>
                          <a:endParaRPr lang="zh-CN" altLang="en-US" dirty="0">
                            <a:latin typeface="黑体" panose="02010609060101010101" pitchFamily="49" charset="-122"/>
                            <a:ea typeface="黑体" panose="02010609060101010101" pitchFamily="49" charset="-122"/>
                          </a:endParaRPr>
                        </a:p>
                      </a:txBody>
                      <a:tcPr/>
                    </a:tc>
                    <a:extLst>
                      <a:ext uri="{0D108BD9-81ED-4DB2-BD59-A6C34878D82A}">
                        <a16:rowId xmlns:a16="http://schemas.microsoft.com/office/drawing/2014/main" val="3698023231"/>
                      </a:ext>
                    </a:extLst>
                  </a:tr>
                  <a:tr h="467839">
                    <a:tc>
                      <a:txBody>
                        <a:bodyPr/>
                        <a:lstStyle/>
                        <a:p>
                          <a:endParaRPr lang="zh-CN"/>
                        </a:p>
                      </a:txBody>
                      <a:tcPr>
                        <a:blipFill>
                          <a:blip r:embed="rId7"/>
                          <a:stretch>
                            <a:fillRect l="-417" t="-539474" r="-300833" b="-306579"/>
                          </a:stretch>
                        </a:blipFill>
                      </a:tcPr>
                    </a:tc>
                    <a:tc>
                      <a:txBody>
                        <a:bodyPr/>
                        <a:lstStyle/>
                        <a:p>
                          <a:pPr algn="ctr"/>
                          <a:r>
                            <a:rPr lang="en-US" altLang="zh-CN" dirty="0" smtClean="0">
                              <a:latin typeface="Arial" panose="020B0604020202020204" pitchFamily="34" charset="0"/>
                              <a:ea typeface="黑体" panose="02010609060101010101" pitchFamily="49" charset="-122"/>
                              <a:cs typeface="Arial" panose="020B0604020202020204" pitchFamily="34" charset="0"/>
                            </a:rPr>
                            <a:t>0.1</a:t>
                          </a:r>
                          <a:endParaRPr lang="zh-CN" altLang="en-US" dirty="0">
                            <a:latin typeface="Arial" panose="020B0604020202020204" pitchFamily="34" charset="0"/>
                            <a:ea typeface="黑体" panose="02010609060101010101" pitchFamily="49" charset="-122"/>
                            <a:cs typeface="Arial" panose="020B0604020202020204" pitchFamily="34" charset="0"/>
                          </a:endParaRPr>
                        </a:p>
                      </a:txBody>
                      <a:tcPr/>
                    </a:tc>
                    <a:tc>
                      <a:txBody>
                        <a:bodyPr/>
                        <a:lstStyle/>
                        <a:p>
                          <a:pPr algn="ctr"/>
                          <a:r>
                            <a:rPr lang="zh-CN" altLang="en-US" dirty="0" smtClean="0">
                              <a:latin typeface="黑体" panose="02010609060101010101" pitchFamily="49" charset="-122"/>
                              <a:ea typeface="黑体" panose="02010609060101010101" pitchFamily="49" charset="-122"/>
                            </a:rPr>
                            <a:t>优步</a:t>
                          </a:r>
                          <a:r>
                            <a:rPr lang="en-US" altLang="zh-CN" dirty="0" smtClean="0">
                              <a:latin typeface="黑体" panose="02010609060101010101" pitchFamily="49" charset="-122"/>
                              <a:ea typeface="黑体" panose="02010609060101010101" pitchFamily="49" charset="-122"/>
                            </a:rPr>
                            <a:t>/</a:t>
                          </a:r>
                          <a:r>
                            <a:rPr lang="zh-CN" altLang="en-US" dirty="0" smtClean="0">
                              <a:latin typeface="黑体" panose="02010609060101010101" pitchFamily="49" charset="-122"/>
                              <a:ea typeface="黑体" panose="02010609060101010101" pitchFamily="49" charset="-122"/>
                            </a:rPr>
                            <a:t>出租车</a:t>
                          </a:r>
                          <a:endParaRPr lang="zh-CN" altLang="en-US" dirty="0">
                            <a:latin typeface="黑体" panose="02010609060101010101" pitchFamily="49" charset="-122"/>
                            <a:ea typeface="黑体" panose="02010609060101010101" pitchFamily="49" charset="-122"/>
                          </a:endParaRPr>
                        </a:p>
                      </a:txBody>
                      <a:tcPr/>
                    </a:tc>
                    <a:tc>
                      <a:txBody>
                        <a:bodyPr/>
                        <a:lstStyle/>
                        <a:p>
                          <a:pPr algn="ctr"/>
                          <a:r>
                            <a:rPr lang="en-US" altLang="zh-CN" dirty="0" smtClean="0">
                              <a:latin typeface="Arial" panose="020B0604020202020204" pitchFamily="34" charset="0"/>
                              <a:ea typeface="黑体" panose="02010609060101010101" pitchFamily="49" charset="-122"/>
                              <a:cs typeface="Arial" panose="020B0604020202020204" pitchFamily="34" charset="0"/>
                              <a:hlinkClick r:id="rId9" action="ppaction://hlinksldjump"/>
                            </a:rPr>
                            <a:t>a=5</a:t>
                          </a:r>
                          <a:r>
                            <a:rPr lang="zh-CN" altLang="en-US" dirty="0" smtClean="0">
                              <a:latin typeface="Arial" panose="020B0604020202020204" pitchFamily="34" charset="0"/>
                              <a:ea typeface="黑体" panose="02010609060101010101" pitchFamily="49" charset="-122"/>
                              <a:cs typeface="Arial" panose="020B0604020202020204" pitchFamily="34" charset="0"/>
                              <a:hlinkClick r:id="rId9" action="ppaction://hlinksldjump"/>
                            </a:rPr>
                            <a:t>，</a:t>
                          </a:r>
                          <a:r>
                            <a:rPr lang="en-US" altLang="zh-CN" dirty="0" smtClean="0">
                              <a:latin typeface="Arial" panose="020B0604020202020204" pitchFamily="34" charset="0"/>
                              <a:ea typeface="黑体" panose="02010609060101010101" pitchFamily="49" charset="-122"/>
                              <a:cs typeface="Arial" panose="020B0604020202020204" pitchFamily="34" charset="0"/>
                              <a:hlinkClick r:id="rId9" action="ppaction://hlinksldjump"/>
                            </a:rPr>
                            <a:t>b=3</a:t>
                          </a:r>
                          <a:endParaRPr lang="zh-CN" altLang="en-US" dirty="0">
                            <a:latin typeface="Arial" panose="020B0604020202020204" pitchFamily="34" charset="0"/>
                            <a:ea typeface="黑体" panose="02010609060101010101" pitchFamily="49" charset="-122"/>
                            <a:cs typeface="Arial" panose="020B0604020202020204" pitchFamily="34" charset="0"/>
                          </a:endParaRPr>
                        </a:p>
                      </a:txBody>
                      <a:tcPr/>
                    </a:tc>
                    <a:extLst>
                      <a:ext uri="{0D108BD9-81ED-4DB2-BD59-A6C34878D82A}">
                        <a16:rowId xmlns:a16="http://schemas.microsoft.com/office/drawing/2014/main" val="475459098"/>
                      </a:ext>
                    </a:extLst>
                  </a:tr>
                  <a:tr h="467839">
                    <a:tc>
                      <a:txBody>
                        <a:bodyPr/>
                        <a:lstStyle/>
                        <a:p>
                          <a:pPr algn="ctr"/>
                          <a:r>
                            <a:rPr lang="zh-CN" altLang="en-US" dirty="0" smtClean="0">
                              <a:latin typeface="黑体" panose="02010609060101010101" pitchFamily="49" charset="-122"/>
                              <a:ea typeface="黑体" panose="02010609060101010101" pitchFamily="49" charset="-122"/>
                            </a:rPr>
                            <a:t>总回合数</a:t>
                          </a:r>
                          <a:endParaRPr lang="zh-CN" altLang="en-US" dirty="0">
                            <a:latin typeface="黑体" panose="02010609060101010101" pitchFamily="49" charset="-122"/>
                            <a:ea typeface="黑体" panose="02010609060101010101" pitchFamily="49" charset="-122"/>
                          </a:endParaRPr>
                        </a:p>
                      </a:txBody>
                      <a:tcPr/>
                    </a:tc>
                    <a:tc>
                      <a:txBody>
                        <a:bodyPr/>
                        <a:lstStyle/>
                        <a:p>
                          <a:pPr algn="ctr"/>
                          <a:r>
                            <a:rPr lang="en-US" altLang="zh-CN" dirty="0" smtClean="0">
                              <a:latin typeface="Arial" panose="020B0604020202020204" pitchFamily="34" charset="0"/>
                              <a:ea typeface="黑体" panose="02010609060101010101" pitchFamily="49" charset="-122"/>
                              <a:cs typeface="Arial" panose="020B0604020202020204" pitchFamily="34" charset="0"/>
                            </a:rPr>
                            <a:t>12</a:t>
                          </a:r>
                          <a:endParaRPr lang="zh-CN" altLang="en-US" dirty="0">
                            <a:latin typeface="Arial" panose="020B0604020202020204" pitchFamily="34" charset="0"/>
                            <a:ea typeface="黑体" panose="02010609060101010101" pitchFamily="49" charset="-122"/>
                            <a:cs typeface="Arial" panose="020B0604020202020204" pitchFamily="34" charset="0"/>
                          </a:endParaRPr>
                        </a:p>
                      </a:txBody>
                      <a:tcPr/>
                    </a:tc>
                    <a:tc>
                      <a:txBody>
                        <a:bodyPr/>
                        <a:lstStyle/>
                        <a:p>
                          <a:pPr algn="ctr"/>
                          <a:r>
                            <a:rPr lang="zh-CN" altLang="en-US" dirty="0" smtClean="0">
                              <a:latin typeface="黑体" panose="02010609060101010101" pitchFamily="49" charset="-122"/>
                              <a:ea typeface="黑体" panose="02010609060101010101" pitchFamily="49" charset="-122"/>
                            </a:rPr>
                            <a:t>滴滴</a:t>
                          </a:r>
                          <a:endParaRPr lang="zh-CN" altLang="en-US" dirty="0">
                            <a:latin typeface="黑体" panose="02010609060101010101" pitchFamily="49" charset="-122"/>
                            <a:ea typeface="黑体" panose="02010609060101010101" pitchFamily="49" charset="-122"/>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latin typeface="Arial" panose="020B0604020202020204" pitchFamily="34" charset="0"/>
                              <a:ea typeface="黑体" panose="02010609060101010101" pitchFamily="49" charset="-122"/>
                              <a:cs typeface="Arial" panose="020B0604020202020204" pitchFamily="34" charset="0"/>
                            </a:rPr>
                            <a:t>a=5</a:t>
                          </a:r>
                          <a:r>
                            <a:rPr lang="zh-CN" altLang="en-US" dirty="0" smtClean="0">
                              <a:latin typeface="Arial" panose="020B0604020202020204" pitchFamily="34" charset="0"/>
                              <a:ea typeface="黑体" panose="02010609060101010101" pitchFamily="49" charset="-122"/>
                              <a:cs typeface="Arial" panose="020B0604020202020204" pitchFamily="34" charset="0"/>
                            </a:rPr>
                            <a:t>，</a:t>
                          </a:r>
                          <a:r>
                            <a:rPr lang="en-US" altLang="zh-CN" dirty="0" smtClean="0">
                              <a:latin typeface="Arial" panose="020B0604020202020204" pitchFamily="34" charset="0"/>
                              <a:ea typeface="黑体" panose="02010609060101010101" pitchFamily="49" charset="-122"/>
                              <a:cs typeface="Arial" panose="020B0604020202020204" pitchFamily="34" charset="0"/>
                            </a:rPr>
                            <a:t>b=1</a:t>
                          </a:r>
                          <a:endParaRPr lang="zh-CN" altLang="en-US" dirty="0" smtClean="0">
                            <a:latin typeface="Arial" panose="020B0604020202020204" pitchFamily="34" charset="0"/>
                            <a:ea typeface="黑体" panose="02010609060101010101" pitchFamily="49" charset="-122"/>
                            <a:cs typeface="Arial" panose="020B0604020202020204" pitchFamily="34" charset="0"/>
                          </a:endParaRPr>
                        </a:p>
                      </a:txBody>
                      <a:tcPr/>
                    </a:tc>
                    <a:extLst>
                      <a:ext uri="{0D108BD9-81ED-4DB2-BD59-A6C34878D82A}">
                        <a16:rowId xmlns:a16="http://schemas.microsoft.com/office/drawing/2014/main" val="3550578421"/>
                      </a:ext>
                    </a:extLst>
                  </a:tr>
                  <a:tr h="467839">
                    <a:tc>
                      <a:txBody>
                        <a:bodyPr/>
                        <a:lstStyle/>
                        <a:p>
                          <a:pPr algn="ctr"/>
                          <a:r>
                            <a:rPr lang="zh-CN" altLang="en-US" dirty="0" smtClean="0">
                              <a:latin typeface="黑体" panose="02010609060101010101" pitchFamily="49" charset="-122"/>
                              <a:ea typeface="黑体" panose="02010609060101010101" pitchFamily="49" charset="-122"/>
                            </a:rPr>
                            <a:t>每回合时间</a:t>
                          </a:r>
                          <a:endParaRPr lang="zh-CN" altLang="en-US" dirty="0">
                            <a:latin typeface="黑体" panose="02010609060101010101" pitchFamily="49" charset="-122"/>
                            <a:ea typeface="黑体" panose="02010609060101010101" pitchFamily="49" charset="-122"/>
                          </a:endParaRPr>
                        </a:p>
                      </a:txBody>
                      <a:tcPr/>
                    </a:tc>
                    <a:tc>
                      <a:txBody>
                        <a:bodyPr/>
                        <a:lstStyle/>
                        <a:p>
                          <a:pPr algn="ctr"/>
                          <a:r>
                            <a:rPr lang="en-US" altLang="zh-CN" dirty="0" smtClean="0">
                              <a:latin typeface="Arial" panose="020B0604020202020204" pitchFamily="34" charset="0"/>
                              <a:ea typeface="黑体" panose="02010609060101010101" pitchFamily="49" charset="-122"/>
                              <a:cs typeface="Arial" panose="020B0604020202020204" pitchFamily="34" charset="0"/>
                            </a:rPr>
                            <a:t>30</a:t>
                          </a:r>
                          <a:r>
                            <a:rPr lang="zh-CN" altLang="en-US" dirty="0" smtClean="0">
                              <a:latin typeface="Arial" panose="020B0604020202020204" pitchFamily="34" charset="0"/>
                              <a:ea typeface="黑体" panose="02010609060101010101" pitchFamily="49" charset="-122"/>
                              <a:cs typeface="Arial" panose="020B0604020202020204" pitchFamily="34" charset="0"/>
                            </a:rPr>
                            <a:t>小时</a:t>
                          </a:r>
                          <a:endParaRPr lang="zh-CN" altLang="en-US" dirty="0">
                            <a:latin typeface="Arial" panose="020B0604020202020204" pitchFamily="34" charset="0"/>
                            <a:ea typeface="黑体" panose="02010609060101010101" pitchFamily="49" charset="-122"/>
                            <a:cs typeface="Arial" panose="020B0604020202020204" pitchFamily="34" charset="0"/>
                          </a:endParaRPr>
                        </a:p>
                      </a:txBody>
                      <a:tcPr/>
                    </a:tc>
                    <a:tc>
                      <a:txBody>
                        <a:bodyPr/>
                        <a:lstStyle/>
                        <a:p>
                          <a:pPr algn="ctr"/>
                          <a:r>
                            <a:rPr lang="zh-CN" altLang="en-US" dirty="0" smtClean="0">
                              <a:latin typeface="黑体" panose="02010609060101010101" pitchFamily="49" charset="-122"/>
                              <a:ea typeface="黑体" panose="02010609060101010101" pitchFamily="49" charset="-122"/>
                            </a:rPr>
                            <a:t>拒载距离</a:t>
                          </a:r>
                          <a:endParaRPr lang="zh-CN" altLang="en-US" dirty="0">
                            <a:latin typeface="黑体" panose="02010609060101010101" pitchFamily="49" charset="-122"/>
                            <a:ea typeface="黑体" panose="02010609060101010101" pitchFamily="49" charset="-122"/>
                          </a:endParaRPr>
                        </a:p>
                      </a:txBody>
                      <a:tcPr/>
                    </a:tc>
                    <a:tc>
                      <a:txBody>
                        <a:bodyPr/>
                        <a:lstStyle/>
                        <a:p>
                          <a:pPr algn="ctr"/>
                          <a:r>
                            <a:rPr lang="en-US" altLang="zh-CN" dirty="0" smtClean="0">
                              <a:latin typeface="Arial" panose="020B0604020202020204" pitchFamily="34" charset="0"/>
                              <a:ea typeface="黑体" panose="02010609060101010101" pitchFamily="49" charset="-122"/>
                              <a:cs typeface="Arial" panose="020B0604020202020204" pitchFamily="34" charset="0"/>
                            </a:rPr>
                            <a:t>5.0KM</a:t>
                          </a:r>
                          <a:endParaRPr lang="zh-CN" altLang="en-US" dirty="0">
                            <a:latin typeface="Arial" panose="020B0604020202020204" pitchFamily="34" charset="0"/>
                            <a:ea typeface="黑体" panose="02010609060101010101" pitchFamily="49" charset="-122"/>
                            <a:cs typeface="Arial" panose="020B0604020202020204" pitchFamily="34" charset="0"/>
                          </a:endParaRPr>
                        </a:p>
                      </a:txBody>
                      <a:tcPr/>
                    </a:tc>
                    <a:extLst>
                      <a:ext uri="{0D108BD9-81ED-4DB2-BD59-A6C34878D82A}">
                        <a16:rowId xmlns:a16="http://schemas.microsoft.com/office/drawing/2014/main" val="57954543"/>
                      </a:ext>
                    </a:extLst>
                  </a:tr>
                  <a:tr h="467839">
                    <a:tc>
                      <a:txBody>
                        <a:bodyPr/>
                        <a:lstStyle/>
                        <a:p>
                          <a:pPr algn="ctr"/>
                          <a:r>
                            <a:rPr lang="zh-CN" altLang="en-US" dirty="0" smtClean="0">
                              <a:latin typeface="黑体" panose="02010609060101010101" pitchFamily="49" charset="-122"/>
                              <a:ea typeface="黑体" panose="02010609060101010101" pitchFamily="49" charset="-122"/>
                            </a:rPr>
                            <a:t>每个时间歩</a:t>
                          </a:r>
                          <a:endParaRPr lang="zh-CN" altLang="en-US" dirty="0">
                            <a:latin typeface="黑体" panose="02010609060101010101" pitchFamily="49" charset="-122"/>
                            <a:ea typeface="黑体" panose="02010609060101010101" pitchFamily="49" charset="-122"/>
                          </a:endParaRPr>
                        </a:p>
                      </a:txBody>
                      <a:tcPr/>
                    </a:tc>
                    <a:tc>
                      <a:txBody>
                        <a:bodyPr/>
                        <a:lstStyle/>
                        <a:p>
                          <a:pPr algn="ctr"/>
                          <a:r>
                            <a:rPr lang="en-US" altLang="zh-CN" dirty="0" smtClean="0">
                              <a:latin typeface="Arial" panose="020B0604020202020204" pitchFamily="34" charset="0"/>
                              <a:ea typeface="黑体" panose="02010609060101010101" pitchFamily="49" charset="-122"/>
                              <a:cs typeface="Arial" panose="020B0604020202020204" pitchFamily="34" charset="0"/>
                            </a:rPr>
                            <a:t>30</a:t>
                          </a:r>
                          <a:r>
                            <a:rPr lang="zh-CN" altLang="en-US" dirty="0" smtClean="0">
                              <a:latin typeface="Arial" panose="020B0604020202020204" pitchFamily="34" charset="0"/>
                              <a:ea typeface="黑体" panose="02010609060101010101" pitchFamily="49" charset="-122"/>
                              <a:cs typeface="Arial" panose="020B0604020202020204" pitchFamily="34" charset="0"/>
                            </a:rPr>
                            <a:t>分钟</a:t>
                          </a:r>
                          <a:endParaRPr lang="zh-CN" altLang="en-US" dirty="0">
                            <a:latin typeface="Arial" panose="020B0604020202020204" pitchFamily="34" charset="0"/>
                            <a:ea typeface="黑体" panose="02010609060101010101" pitchFamily="49" charset="-122"/>
                            <a:cs typeface="Arial" panose="020B0604020202020204" pitchFamily="34" charset="0"/>
                          </a:endParaRPr>
                        </a:p>
                      </a:txBody>
                      <a:tcPr/>
                    </a:tc>
                    <a:tc>
                      <a:txBody>
                        <a:bodyPr/>
                        <a:lstStyle/>
                        <a:p>
                          <a:pPr algn="ctr"/>
                          <a:endParaRPr lang="zh-CN" altLang="en-US" dirty="0">
                            <a:latin typeface="黑体" panose="02010609060101010101" pitchFamily="49" charset="-122"/>
                            <a:ea typeface="黑体" panose="02010609060101010101" pitchFamily="49" charset="-122"/>
                          </a:endParaRPr>
                        </a:p>
                      </a:txBody>
                      <a:tcPr/>
                    </a:tc>
                    <a:tc>
                      <a:txBody>
                        <a:bodyPr/>
                        <a:lstStyle/>
                        <a:p>
                          <a:pPr algn="ctr"/>
                          <a:endParaRPr lang="zh-CN" altLang="en-US" dirty="0">
                            <a:latin typeface="黑体" panose="02010609060101010101" pitchFamily="49" charset="-122"/>
                            <a:ea typeface="黑体" panose="02010609060101010101" pitchFamily="49" charset="-122"/>
                          </a:endParaRPr>
                        </a:p>
                      </a:txBody>
                      <a:tcPr/>
                    </a:tc>
                    <a:extLst>
                      <a:ext uri="{0D108BD9-81ED-4DB2-BD59-A6C34878D82A}">
                        <a16:rowId xmlns:a16="http://schemas.microsoft.com/office/drawing/2014/main" val="4194470995"/>
                      </a:ext>
                    </a:extLst>
                  </a:tr>
                </a:tbl>
              </a:graphicData>
            </a:graphic>
          </p:graphicFrame>
        </mc:Fallback>
      </mc:AlternateContent>
      <p:sp>
        <p:nvSpPr>
          <p:cNvPr id="16" name="右箭头 15"/>
          <p:cNvSpPr/>
          <p:nvPr/>
        </p:nvSpPr>
        <p:spPr>
          <a:xfrm>
            <a:off x="7305327" y="3190240"/>
            <a:ext cx="528033" cy="254000"/>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7" name="文本框 16"/>
          <p:cNvSpPr txBox="1"/>
          <p:nvPr/>
        </p:nvSpPr>
        <p:spPr>
          <a:xfrm>
            <a:off x="7813040" y="3114458"/>
            <a:ext cx="1117600" cy="369332"/>
          </a:xfrm>
          <a:prstGeom prst="rect">
            <a:avLst/>
          </a:prstGeom>
          <a:noFill/>
        </p:spPr>
        <p:txBody>
          <a:bodyPr wrap="square" rtlCol="0">
            <a:spAutoFit/>
          </a:bodyPr>
          <a:lstStyle/>
          <a:p>
            <a:r>
              <a:rPr lang="zh-CN" altLang="en-US" dirty="0" smtClean="0">
                <a:latin typeface="黑体" panose="02010609060101010101" pitchFamily="49" charset="-122"/>
                <a:ea typeface="黑体" panose="02010609060101010101" pitchFamily="49" charset="-122"/>
              </a:rPr>
              <a:t>动作空间</a:t>
            </a:r>
            <a:endParaRPr lang="zh-CN" altLang="en-US"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25643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9144574" cy="89592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01892" y="115412"/>
            <a:ext cx="674253" cy="674253"/>
          </a:xfrm>
          <a:prstGeom prst="rect">
            <a:avLst/>
          </a:prstGeom>
        </p:spPr>
      </p:pic>
      <p:cxnSp>
        <p:nvCxnSpPr>
          <p:cNvPr id="7" name="直接连接符 19"/>
          <p:cNvCxnSpPr>
            <a:cxnSpLocks/>
          </p:cNvCxnSpPr>
          <p:nvPr/>
        </p:nvCxnSpPr>
        <p:spPr bwMode="auto">
          <a:xfrm flipH="1">
            <a:off x="440027" y="-25400"/>
            <a:ext cx="1587" cy="841375"/>
          </a:xfrm>
          <a:prstGeom prst="line">
            <a:avLst/>
          </a:prstGeom>
          <a:noFill/>
          <a:ln w="28575" algn="ctr">
            <a:solidFill>
              <a:schemeClr val="bg2"/>
            </a:solidFill>
            <a:round/>
            <a:headEnd/>
            <a:tailEnd/>
          </a:ln>
          <a:extLst>
            <a:ext uri="{909E8E84-426E-40DD-AFC4-6F175D3DCCD1}">
              <a14:hiddenFill xmlns:a14="http://schemas.microsoft.com/office/drawing/2010/main">
                <a:noFill/>
              </a14:hiddenFill>
            </a:ext>
          </a:extLst>
        </p:spPr>
      </p:cxnSp>
      <p:cxnSp>
        <p:nvCxnSpPr>
          <p:cNvPr id="8" name="直接连接符 20"/>
          <p:cNvCxnSpPr>
            <a:cxnSpLocks/>
          </p:cNvCxnSpPr>
          <p:nvPr/>
        </p:nvCxnSpPr>
        <p:spPr bwMode="auto">
          <a:xfrm flipH="1">
            <a:off x="511175" y="-26988"/>
            <a:ext cx="1588" cy="554038"/>
          </a:xfrm>
          <a:prstGeom prst="line">
            <a:avLst/>
          </a:prstGeom>
          <a:noFill/>
          <a:ln w="28575" algn="ctr">
            <a:solidFill>
              <a:schemeClr val="bg2"/>
            </a:solidFill>
            <a:round/>
            <a:headEnd/>
            <a:tailEnd/>
          </a:ln>
          <a:extLst>
            <a:ext uri="{909E8E84-426E-40DD-AFC4-6F175D3DCCD1}">
              <a14:hiddenFill xmlns:a14="http://schemas.microsoft.com/office/drawing/2010/main">
                <a:noFill/>
              </a14:hiddenFill>
            </a:ext>
          </a:extLst>
        </p:spPr>
      </p:cxnSp>
      <p:cxnSp>
        <p:nvCxnSpPr>
          <p:cNvPr id="9" name="直接连接符 30"/>
          <p:cNvCxnSpPr>
            <a:cxnSpLocks/>
          </p:cNvCxnSpPr>
          <p:nvPr/>
        </p:nvCxnSpPr>
        <p:spPr bwMode="auto">
          <a:xfrm>
            <a:off x="585499" y="-26988"/>
            <a:ext cx="0" cy="298451"/>
          </a:xfrm>
          <a:prstGeom prst="line">
            <a:avLst/>
          </a:prstGeom>
          <a:noFill/>
          <a:ln w="28575" algn="ctr">
            <a:solidFill>
              <a:schemeClr val="bg2"/>
            </a:solidFill>
            <a:round/>
            <a:headEnd/>
            <a:tailEnd/>
          </a:ln>
          <a:extLst>
            <a:ext uri="{909E8E84-426E-40DD-AFC4-6F175D3DCCD1}">
              <a14:hiddenFill xmlns:a14="http://schemas.microsoft.com/office/drawing/2010/main">
                <a:noFill/>
              </a14:hiddenFill>
            </a:ext>
          </a:extLst>
        </p:spPr>
      </p:cxnSp>
      <p:sp>
        <p:nvSpPr>
          <p:cNvPr id="10" name="文本框 9"/>
          <p:cNvSpPr txBox="1"/>
          <p:nvPr/>
        </p:nvSpPr>
        <p:spPr>
          <a:xfrm>
            <a:off x="881641" y="72121"/>
            <a:ext cx="2773680" cy="646331"/>
          </a:xfrm>
          <a:prstGeom prst="rect">
            <a:avLst/>
          </a:prstGeom>
          <a:noFill/>
        </p:spPr>
        <p:txBody>
          <a:bodyPr wrap="square" rtlCol="0">
            <a:spAutoFit/>
          </a:bodyPr>
          <a:lstStyle/>
          <a:p>
            <a:r>
              <a:rPr lang="zh-CN" altLang="en-US" sz="3600" dirty="0" smtClean="0">
                <a:solidFill>
                  <a:schemeClr val="bg1"/>
                </a:solidFill>
                <a:latin typeface="黑体" panose="02010609060101010101" pitchFamily="49" charset="-122"/>
                <a:ea typeface="黑体" panose="02010609060101010101" pitchFamily="49" charset="-122"/>
              </a:rPr>
              <a:t>实验结果</a:t>
            </a:r>
            <a:endParaRPr lang="zh-CN" altLang="en-US" sz="3200" dirty="0">
              <a:solidFill>
                <a:schemeClr val="bg1"/>
              </a:solidFill>
              <a:latin typeface="黑体" panose="02010609060101010101" pitchFamily="49" charset="-122"/>
              <a:ea typeface="黑体" panose="02010609060101010101" pitchFamily="49" charset="-122"/>
            </a:endParaRPr>
          </a:p>
        </p:txBody>
      </p:sp>
      <p:sp>
        <p:nvSpPr>
          <p:cNvPr id="3" name="文本框 2"/>
          <p:cNvSpPr txBox="1"/>
          <p:nvPr/>
        </p:nvSpPr>
        <p:spPr>
          <a:xfrm>
            <a:off x="782321" y="1330960"/>
            <a:ext cx="6705599" cy="461665"/>
          </a:xfrm>
          <a:prstGeom prst="rect">
            <a:avLst/>
          </a:prstGeom>
          <a:noFill/>
        </p:spPr>
        <p:txBody>
          <a:bodyPr wrap="square" rtlCol="0">
            <a:spAutoFit/>
          </a:bodyPr>
          <a:lstStyle/>
          <a:p>
            <a:pPr marL="285750" indent="-285750">
              <a:buFont typeface="Wingdings" panose="05000000000000000000" pitchFamily="2" charset="2"/>
              <a:buChar char="n"/>
            </a:pPr>
            <a:r>
              <a:rPr lang="zh-CN" altLang="en-US" sz="2400" dirty="0" smtClean="0">
                <a:latin typeface="黑体" panose="02010609060101010101" pitchFamily="49" charset="-122"/>
                <a:ea typeface="黑体" panose="02010609060101010101" pitchFamily="49" charset="-122"/>
              </a:rPr>
              <a:t>利润</a:t>
            </a:r>
            <a:r>
              <a:rPr lang="zh-CN" altLang="en-US" sz="2400" dirty="0">
                <a:latin typeface="黑体" panose="02010609060101010101" pitchFamily="49" charset="-122"/>
                <a:ea typeface="黑体" panose="02010609060101010101" pitchFamily="49" charset="-122"/>
              </a:rPr>
              <a:t>对比</a:t>
            </a:r>
            <a:r>
              <a:rPr lang="zh-CN" altLang="en-US" sz="2400" dirty="0" smtClean="0">
                <a:latin typeface="黑体" panose="02010609060101010101" pitchFamily="49" charset="-122"/>
                <a:ea typeface="黑体" panose="02010609060101010101" pitchFamily="49" charset="-122"/>
              </a:rPr>
              <a:t>（载客收入减去行驶的燃料成本）</a:t>
            </a:r>
            <a:endParaRPr lang="zh-CN" altLang="en-US" sz="2400" dirty="0">
              <a:latin typeface="黑体" panose="02010609060101010101" pitchFamily="49" charset="-122"/>
              <a:ea typeface="黑体" panose="02010609060101010101" pitchFamily="49" charset="-122"/>
            </a:endParaRPr>
          </a:p>
        </p:txBody>
      </p:sp>
      <p:pic>
        <p:nvPicPr>
          <p:cNvPr id="4" name="图片 3"/>
          <p:cNvPicPr>
            <a:picLocks noChangeAspect="1"/>
          </p:cNvPicPr>
          <p:nvPr/>
        </p:nvPicPr>
        <p:blipFill>
          <a:blip r:embed="rId4"/>
          <a:stretch>
            <a:fillRect/>
          </a:stretch>
        </p:blipFill>
        <p:spPr>
          <a:xfrm>
            <a:off x="782321" y="2016923"/>
            <a:ext cx="3647440" cy="2597511"/>
          </a:xfrm>
          <a:prstGeom prst="rect">
            <a:avLst/>
          </a:prstGeom>
        </p:spPr>
      </p:pic>
      <p:pic>
        <p:nvPicPr>
          <p:cNvPr id="11" name="图片 10"/>
          <p:cNvPicPr>
            <a:picLocks noChangeAspect="1"/>
          </p:cNvPicPr>
          <p:nvPr/>
        </p:nvPicPr>
        <p:blipFill>
          <a:blip r:embed="rId5"/>
          <a:stretch>
            <a:fillRect/>
          </a:stretch>
        </p:blipFill>
        <p:spPr>
          <a:xfrm>
            <a:off x="4572287" y="2073699"/>
            <a:ext cx="3972482" cy="2483957"/>
          </a:xfrm>
          <a:prstGeom prst="rect">
            <a:avLst/>
          </a:prstGeom>
        </p:spPr>
      </p:pic>
      <p:sp>
        <p:nvSpPr>
          <p:cNvPr id="12" name="文本框 11"/>
          <p:cNvSpPr txBox="1"/>
          <p:nvPr/>
        </p:nvSpPr>
        <p:spPr>
          <a:xfrm>
            <a:off x="1309500" y="4695714"/>
            <a:ext cx="2867399" cy="923330"/>
          </a:xfrm>
          <a:prstGeom prst="rect">
            <a:avLst/>
          </a:prstGeom>
          <a:noFill/>
        </p:spPr>
        <p:txBody>
          <a:bodyPr wrap="square" rtlCol="0">
            <a:spAutoFit/>
          </a:bodyPr>
          <a:lstStyle/>
          <a:p>
            <a:pPr marL="285750" indent="-285750">
              <a:buFont typeface="Wingdings" panose="05000000000000000000" pitchFamily="2" charset="2"/>
              <a:buChar char="l"/>
            </a:pPr>
            <a:r>
              <a:rPr lang="zh-CN" altLang="en-US" dirty="0" smtClean="0">
                <a:latin typeface="黑体" panose="02010609060101010101" pitchFamily="49" charset="-122"/>
                <a:ea typeface="黑体" panose="02010609060101010101" pitchFamily="49" charset="-122"/>
              </a:rPr>
              <a:t>没有考虑乘车偏好</a:t>
            </a:r>
            <a:endParaRPr lang="en-US" altLang="zh-CN" dirty="0" smtClean="0">
              <a:latin typeface="黑体" panose="02010609060101010101" pitchFamily="49" charset="-122"/>
              <a:ea typeface="黑体" panose="02010609060101010101" pitchFamily="49" charset="-122"/>
            </a:endParaRPr>
          </a:p>
          <a:p>
            <a:pPr marL="285750" indent="-285750">
              <a:buFont typeface="Wingdings" panose="05000000000000000000" pitchFamily="2" charset="2"/>
              <a:buChar char="l"/>
            </a:pPr>
            <a:r>
              <a:rPr lang="zh-CN" altLang="en-US" dirty="0" smtClean="0">
                <a:latin typeface="黑体" panose="02010609060101010101" pitchFamily="49" charset="-122"/>
                <a:ea typeface="黑体" panose="02010609060101010101" pitchFamily="49" charset="-122"/>
              </a:rPr>
              <a:t>没有考虑外部影响因素</a:t>
            </a:r>
            <a:endParaRPr lang="en-US" altLang="zh-CN" dirty="0" smtClean="0">
              <a:latin typeface="黑体" panose="02010609060101010101" pitchFamily="49" charset="-122"/>
              <a:ea typeface="黑体" panose="02010609060101010101" pitchFamily="49" charset="-122"/>
            </a:endParaRPr>
          </a:p>
          <a:p>
            <a:pPr marL="285750" indent="-285750">
              <a:buFont typeface="Wingdings" panose="05000000000000000000" pitchFamily="2" charset="2"/>
              <a:buChar char="l"/>
            </a:pPr>
            <a:r>
              <a:rPr lang="zh-CN" altLang="en-US" dirty="0" smtClean="0">
                <a:latin typeface="黑体" panose="02010609060101010101" pitchFamily="49" charset="-122"/>
                <a:ea typeface="黑体" panose="02010609060101010101" pitchFamily="49" charset="-122"/>
              </a:rPr>
              <a:t>两者都考虑（利润更高）</a:t>
            </a:r>
            <a:endParaRPr lang="zh-CN" altLang="en-US" dirty="0">
              <a:latin typeface="黑体" panose="02010609060101010101" pitchFamily="49" charset="-122"/>
              <a:ea typeface="黑体" panose="02010609060101010101" pitchFamily="49" charset="-122"/>
            </a:endParaRPr>
          </a:p>
        </p:txBody>
      </p:sp>
      <p:sp>
        <p:nvSpPr>
          <p:cNvPr id="13" name="文本框 12"/>
          <p:cNvSpPr txBox="1"/>
          <p:nvPr/>
        </p:nvSpPr>
        <p:spPr>
          <a:xfrm>
            <a:off x="5043978" y="4695714"/>
            <a:ext cx="3495040" cy="640080"/>
          </a:xfrm>
          <a:prstGeom prst="rect">
            <a:avLst/>
          </a:prstGeom>
          <a:noFill/>
        </p:spPr>
        <p:txBody>
          <a:bodyPr wrap="square" rtlCol="0">
            <a:spAutoFit/>
          </a:bodyPr>
          <a:lstStyle/>
          <a:p>
            <a:pPr marL="285750" indent="-285750">
              <a:buFont typeface="Wingdings" panose="05000000000000000000" pitchFamily="2" charset="2"/>
              <a:buChar char="l"/>
            </a:pPr>
            <a:r>
              <a:rPr lang="zh-CN" altLang="en-US" dirty="0">
                <a:latin typeface="黑体" panose="02010609060101010101" pitchFamily="49" charset="-122"/>
                <a:ea typeface="黑体" panose="02010609060101010101" pitchFamily="49" charset="-122"/>
              </a:rPr>
              <a:t>显示</a:t>
            </a:r>
            <a:r>
              <a:rPr lang="en-US" altLang="zh-CN" dirty="0" err="1">
                <a:latin typeface="Arial" panose="020B0604020202020204" pitchFamily="34" charset="0"/>
                <a:cs typeface="Arial" panose="020B0604020202020204" pitchFamily="34" charset="0"/>
              </a:rPr>
              <a:t>STRide</a:t>
            </a:r>
            <a:r>
              <a:rPr lang="zh-CN" altLang="en-US" dirty="0">
                <a:latin typeface="黑体" panose="02010609060101010101" pitchFamily="49" charset="-122"/>
                <a:ea typeface="黑体" panose="02010609060101010101" pitchFamily="49" charset="-122"/>
              </a:rPr>
              <a:t>比其他方案获得更高的利润</a:t>
            </a:r>
          </a:p>
        </p:txBody>
      </p:sp>
    </p:spTree>
    <p:extLst>
      <p:ext uri="{BB962C8B-B14F-4D97-AF65-F5344CB8AC3E}">
        <p14:creationId xmlns:p14="http://schemas.microsoft.com/office/powerpoint/2010/main" val="3355137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9144574" cy="89592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01892" y="115412"/>
            <a:ext cx="674253" cy="674253"/>
          </a:xfrm>
          <a:prstGeom prst="rect">
            <a:avLst/>
          </a:prstGeom>
        </p:spPr>
      </p:pic>
      <p:cxnSp>
        <p:nvCxnSpPr>
          <p:cNvPr id="7" name="直接连接符 19"/>
          <p:cNvCxnSpPr>
            <a:cxnSpLocks/>
          </p:cNvCxnSpPr>
          <p:nvPr/>
        </p:nvCxnSpPr>
        <p:spPr bwMode="auto">
          <a:xfrm flipH="1">
            <a:off x="440027" y="-25400"/>
            <a:ext cx="1587" cy="841375"/>
          </a:xfrm>
          <a:prstGeom prst="line">
            <a:avLst/>
          </a:prstGeom>
          <a:noFill/>
          <a:ln w="28575" algn="ctr">
            <a:solidFill>
              <a:schemeClr val="bg2"/>
            </a:solidFill>
            <a:round/>
            <a:headEnd/>
            <a:tailEnd/>
          </a:ln>
          <a:extLst>
            <a:ext uri="{909E8E84-426E-40DD-AFC4-6F175D3DCCD1}">
              <a14:hiddenFill xmlns:a14="http://schemas.microsoft.com/office/drawing/2010/main">
                <a:noFill/>
              </a14:hiddenFill>
            </a:ext>
          </a:extLst>
        </p:spPr>
      </p:cxnSp>
      <p:cxnSp>
        <p:nvCxnSpPr>
          <p:cNvPr id="8" name="直接连接符 20"/>
          <p:cNvCxnSpPr>
            <a:cxnSpLocks/>
          </p:cNvCxnSpPr>
          <p:nvPr/>
        </p:nvCxnSpPr>
        <p:spPr bwMode="auto">
          <a:xfrm flipH="1">
            <a:off x="511175" y="-26988"/>
            <a:ext cx="1588" cy="554038"/>
          </a:xfrm>
          <a:prstGeom prst="line">
            <a:avLst/>
          </a:prstGeom>
          <a:noFill/>
          <a:ln w="28575" algn="ctr">
            <a:solidFill>
              <a:schemeClr val="bg2"/>
            </a:solidFill>
            <a:round/>
            <a:headEnd/>
            <a:tailEnd/>
          </a:ln>
          <a:extLst>
            <a:ext uri="{909E8E84-426E-40DD-AFC4-6F175D3DCCD1}">
              <a14:hiddenFill xmlns:a14="http://schemas.microsoft.com/office/drawing/2010/main">
                <a:noFill/>
              </a14:hiddenFill>
            </a:ext>
          </a:extLst>
        </p:spPr>
      </p:cxnSp>
      <p:cxnSp>
        <p:nvCxnSpPr>
          <p:cNvPr id="9" name="直接连接符 30"/>
          <p:cNvCxnSpPr>
            <a:cxnSpLocks/>
          </p:cNvCxnSpPr>
          <p:nvPr/>
        </p:nvCxnSpPr>
        <p:spPr bwMode="auto">
          <a:xfrm>
            <a:off x="585499" y="-26988"/>
            <a:ext cx="0" cy="298451"/>
          </a:xfrm>
          <a:prstGeom prst="line">
            <a:avLst/>
          </a:prstGeom>
          <a:noFill/>
          <a:ln w="28575" algn="ctr">
            <a:solidFill>
              <a:schemeClr val="bg2"/>
            </a:solidFill>
            <a:round/>
            <a:headEnd/>
            <a:tailEnd/>
          </a:ln>
          <a:extLst>
            <a:ext uri="{909E8E84-426E-40DD-AFC4-6F175D3DCCD1}">
              <a14:hiddenFill xmlns:a14="http://schemas.microsoft.com/office/drawing/2010/main">
                <a:noFill/>
              </a14:hiddenFill>
            </a:ext>
          </a:extLst>
        </p:spPr>
      </p:cxnSp>
      <p:pic>
        <p:nvPicPr>
          <p:cNvPr id="2" name="图片 1"/>
          <p:cNvPicPr>
            <a:picLocks noChangeAspect="1"/>
          </p:cNvPicPr>
          <p:nvPr/>
        </p:nvPicPr>
        <p:blipFill>
          <a:blip r:embed="rId4"/>
          <a:stretch>
            <a:fillRect/>
          </a:stretch>
        </p:blipFill>
        <p:spPr>
          <a:xfrm>
            <a:off x="1826779" y="1920241"/>
            <a:ext cx="5366501" cy="3318352"/>
          </a:xfrm>
          <a:prstGeom prst="rect">
            <a:avLst/>
          </a:prstGeom>
        </p:spPr>
      </p:pic>
      <p:sp>
        <p:nvSpPr>
          <p:cNvPr id="10" name="文本框 9"/>
          <p:cNvSpPr txBox="1"/>
          <p:nvPr/>
        </p:nvSpPr>
        <p:spPr>
          <a:xfrm>
            <a:off x="782321" y="1330960"/>
            <a:ext cx="5455919" cy="461665"/>
          </a:xfrm>
          <a:prstGeom prst="rect">
            <a:avLst/>
          </a:prstGeom>
          <a:noFill/>
        </p:spPr>
        <p:txBody>
          <a:bodyPr wrap="square" rtlCol="0">
            <a:spAutoFit/>
          </a:bodyPr>
          <a:lstStyle/>
          <a:p>
            <a:pPr marL="285750" indent="-285750">
              <a:buFont typeface="Wingdings" panose="05000000000000000000" pitchFamily="2" charset="2"/>
              <a:buChar char="n"/>
            </a:pPr>
            <a:r>
              <a:rPr lang="zh-CN" altLang="en-US" sz="2400" dirty="0">
                <a:latin typeface="黑体" panose="02010609060101010101" pitchFamily="49" charset="-122"/>
                <a:ea typeface="黑体" panose="02010609060101010101" pitchFamily="49" charset="-122"/>
              </a:rPr>
              <a:t>效率</a:t>
            </a:r>
            <a:r>
              <a:rPr lang="zh-CN" altLang="en-US" sz="2400" dirty="0" smtClean="0">
                <a:latin typeface="黑体" panose="02010609060101010101" pitchFamily="49" charset="-122"/>
                <a:ea typeface="黑体" panose="02010609060101010101" pitchFamily="49" charset="-122"/>
              </a:rPr>
              <a:t>对比（在线协调车辆的时间）</a:t>
            </a:r>
            <a:endParaRPr lang="zh-CN" altLang="en-US" sz="2400" dirty="0">
              <a:latin typeface="黑体" panose="02010609060101010101" pitchFamily="49" charset="-122"/>
              <a:ea typeface="黑体" panose="02010609060101010101" pitchFamily="49" charset="-122"/>
            </a:endParaRPr>
          </a:p>
        </p:txBody>
      </p:sp>
      <p:sp>
        <p:nvSpPr>
          <p:cNvPr id="3" name="文本框 2"/>
          <p:cNvSpPr txBox="1"/>
          <p:nvPr/>
        </p:nvSpPr>
        <p:spPr>
          <a:xfrm>
            <a:off x="1036320" y="5366209"/>
            <a:ext cx="7165572" cy="646331"/>
          </a:xfrm>
          <a:prstGeom prst="rect">
            <a:avLst/>
          </a:prstGeom>
          <a:noFill/>
        </p:spPr>
        <p:txBody>
          <a:bodyPr wrap="square" rtlCol="0">
            <a:spAutoFit/>
          </a:bodyPr>
          <a:lstStyle/>
          <a:p>
            <a:r>
              <a:rPr lang="zh-CN" altLang="en-US" dirty="0">
                <a:latin typeface="黑体" panose="02010609060101010101" pitchFamily="49" charset="-122"/>
                <a:ea typeface="黑体" panose="02010609060101010101" pitchFamily="49" charset="-122"/>
              </a:rPr>
              <a:t>以大型</a:t>
            </a:r>
            <a:r>
              <a:rPr lang="en-US" altLang="zh-CN" dirty="0">
                <a:latin typeface="Arial" panose="020B0604020202020204" pitchFamily="34" charset="0"/>
                <a:ea typeface="黑体" panose="02010609060101010101" pitchFamily="49" charset="-122"/>
                <a:cs typeface="Arial" panose="020B0604020202020204" pitchFamily="34" charset="0"/>
              </a:rPr>
              <a:t>NYC</a:t>
            </a:r>
            <a:r>
              <a:rPr lang="zh-CN" altLang="en-US" dirty="0">
                <a:latin typeface="黑体" panose="02010609060101010101" pitchFamily="49" charset="-122"/>
                <a:ea typeface="黑体" panose="02010609060101010101" pitchFamily="49" charset="-122"/>
              </a:rPr>
              <a:t>出租车数据集为</a:t>
            </a:r>
            <a:r>
              <a:rPr lang="zh-CN" altLang="en-US" dirty="0" smtClean="0">
                <a:latin typeface="黑体" panose="02010609060101010101" pitchFamily="49" charset="-122"/>
                <a:ea typeface="黑体" panose="02010609060101010101" pitchFamily="49" charset="-122"/>
              </a:rPr>
              <a:t>例的计算时间</a:t>
            </a:r>
            <a:r>
              <a:rPr lang="zh-CN" altLang="en-US" dirty="0">
                <a:latin typeface="黑体" panose="02010609060101010101" pitchFamily="49" charset="-122"/>
                <a:ea typeface="黑体" panose="02010609060101010101" pitchFamily="49" charset="-122"/>
              </a:rPr>
              <a:t>的</a:t>
            </a:r>
            <a:r>
              <a:rPr lang="en-US" altLang="zh-CN" dirty="0" smtClean="0">
                <a:latin typeface="Arial" panose="020B0604020202020204" pitchFamily="34" charset="0"/>
                <a:ea typeface="黑体" panose="02010609060101010101" pitchFamily="49" charset="-122"/>
                <a:cs typeface="Arial" panose="020B0604020202020204" pitchFamily="34" charset="0"/>
              </a:rPr>
              <a:t>CDF</a:t>
            </a:r>
            <a:r>
              <a:rPr lang="zh-CN" altLang="en-US" dirty="0" smtClean="0">
                <a:latin typeface="Arial" panose="020B0604020202020204" pitchFamily="34" charset="0"/>
                <a:ea typeface="黑体" panose="02010609060101010101" pitchFamily="49" charset="-122"/>
                <a:cs typeface="Arial" panose="020B0604020202020204" pitchFamily="34" charset="0"/>
              </a:rPr>
              <a:t>图，可以看出</a:t>
            </a:r>
            <a:r>
              <a:rPr lang="en-US" altLang="zh-CN" dirty="0" err="1" smtClean="0">
                <a:latin typeface="Arial" panose="020B0604020202020204" pitchFamily="34" charset="0"/>
                <a:ea typeface="黑体" panose="02010609060101010101" pitchFamily="49" charset="-122"/>
                <a:cs typeface="Arial" panose="020B0604020202020204" pitchFamily="34" charset="0"/>
              </a:rPr>
              <a:t>STRide</a:t>
            </a:r>
            <a:r>
              <a:rPr lang="zh-CN" altLang="en-US" dirty="0" smtClean="0">
                <a:latin typeface="Arial" panose="020B0604020202020204" pitchFamily="34" charset="0"/>
                <a:ea typeface="黑体" panose="02010609060101010101" pitchFamily="49" charset="-122"/>
                <a:cs typeface="Arial" panose="020B0604020202020204" pitchFamily="34" charset="0"/>
              </a:rPr>
              <a:t>有更快的计算效率，因此更适合实时协调策略。</a:t>
            </a:r>
            <a:endParaRPr lang="zh-CN" altLang="en-US" dirty="0">
              <a:latin typeface="Arial" panose="020B0604020202020204" pitchFamily="34" charset="0"/>
              <a:ea typeface="黑体" panose="02010609060101010101" pitchFamily="49" charset="-122"/>
              <a:cs typeface="Arial" panose="020B0604020202020204" pitchFamily="34" charset="0"/>
            </a:endParaRPr>
          </a:p>
        </p:txBody>
      </p:sp>
      <p:sp>
        <p:nvSpPr>
          <p:cNvPr id="11" name="文本框 10"/>
          <p:cNvSpPr txBox="1"/>
          <p:nvPr/>
        </p:nvSpPr>
        <p:spPr>
          <a:xfrm>
            <a:off x="881641" y="72121"/>
            <a:ext cx="2773680" cy="646331"/>
          </a:xfrm>
          <a:prstGeom prst="rect">
            <a:avLst/>
          </a:prstGeom>
          <a:noFill/>
        </p:spPr>
        <p:txBody>
          <a:bodyPr wrap="square" rtlCol="0">
            <a:spAutoFit/>
          </a:bodyPr>
          <a:lstStyle/>
          <a:p>
            <a:r>
              <a:rPr lang="zh-CN" altLang="en-US" sz="3600" dirty="0" smtClean="0">
                <a:solidFill>
                  <a:schemeClr val="bg1"/>
                </a:solidFill>
                <a:latin typeface="黑体" panose="02010609060101010101" pitchFamily="49" charset="-122"/>
                <a:ea typeface="黑体" panose="02010609060101010101" pitchFamily="49" charset="-122"/>
              </a:rPr>
              <a:t>实验结果</a:t>
            </a:r>
            <a:endParaRPr lang="zh-CN" altLang="en-US" sz="3200" dirty="0">
              <a:solidFill>
                <a:schemeClr val="bg1"/>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3476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9144574" cy="89592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01892" y="115412"/>
            <a:ext cx="674253" cy="674253"/>
          </a:xfrm>
          <a:prstGeom prst="rect">
            <a:avLst/>
          </a:prstGeom>
        </p:spPr>
      </p:pic>
      <p:cxnSp>
        <p:nvCxnSpPr>
          <p:cNvPr id="7" name="直接连接符 19"/>
          <p:cNvCxnSpPr>
            <a:cxnSpLocks/>
          </p:cNvCxnSpPr>
          <p:nvPr/>
        </p:nvCxnSpPr>
        <p:spPr bwMode="auto">
          <a:xfrm flipH="1">
            <a:off x="440027" y="-25400"/>
            <a:ext cx="1587" cy="841375"/>
          </a:xfrm>
          <a:prstGeom prst="line">
            <a:avLst/>
          </a:prstGeom>
          <a:noFill/>
          <a:ln w="28575" algn="ctr">
            <a:solidFill>
              <a:schemeClr val="bg2"/>
            </a:solidFill>
            <a:round/>
            <a:headEnd/>
            <a:tailEnd/>
          </a:ln>
          <a:extLst>
            <a:ext uri="{909E8E84-426E-40DD-AFC4-6F175D3DCCD1}">
              <a14:hiddenFill xmlns:a14="http://schemas.microsoft.com/office/drawing/2010/main">
                <a:noFill/>
              </a14:hiddenFill>
            </a:ext>
          </a:extLst>
        </p:spPr>
      </p:cxnSp>
      <p:cxnSp>
        <p:nvCxnSpPr>
          <p:cNvPr id="8" name="直接连接符 20"/>
          <p:cNvCxnSpPr>
            <a:cxnSpLocks/>
          </p:cNvCxnSpPr>
          <p:nvPr/>
        </p:nvCxnSpPr>
        <p:spPr bwMode="auto">
          <a:xfrm flipH="1">
            <a:off x="511175" y="-26988"/>
            <a:ext cx="1588" cy="554038"/>
          </a:xfrm>
          <a:prstGeom prst="line">
            <a:avLst/>
          </a:prstGeom>
          <a:noFill/>
          <a:ln w="28575" algn="ctr">
            <a:solidFill>
              <a:schemeClr val="bg2"/>
            </a:solidFill>
            <a:round/>
            <a:headEnd/>
            <a:tailEnd/>
          </a:ln>
          <a:extLst>
            <a:ext uri="{909E8E84-426E-40DD-AFC4-6F175D3DCCD1}">
              <a14:hiddenFill xmlns:a14="http://schemas.microsoft.com/office/drawing/2010/main">
                <a:noFill/>
              </a14:hiddenFill>
            </a:ext>
          </a:extLst>
        </p:spPr>
      </p:cxnSp>
      <p:cxnSp>
        <p:nvCxnSpPr>
          <p:cNvPr id="9" name="直接连接符 30"/>
          <p:cNvCxnSpPr>
            <a:cxnSpLocks/>
          </p:cNvCxnSpPr>
          <p:nvPr/>
        </p:nvCxnSpPr>
        <p:spPr bwMode="auto">
          <a:xfrm>
            <a:off x="585499" y="-26988"/>
            <a:ext cx="0" cy="298451"/>
          </a:xfrm>
          <a:prstGeom prst="line">
            <a:avLst/>
          </a:prstGeom>
          <a:noFill/>
          <a:ln w="28575" algn="ctr">
            <a:solidFill>
              <a:schemeClr val="bg2"/>
            </a:solidFill>
            <a:round/>
            <a:headEnd/>
            <a:tailEnd/>
          </a:ln>
          <a:extLst>
            <a:ext uri="{909E8E84-426E-40DD-AFC4-6F175D3DCCD1}">
              <a14:hiddenFill xmlns:a14="http://schemas.microsoft.com/office/drawing/2010/main">
                <a:noFill/>
              </a14:hiddenFill>
            </a:ext>
          </a:extLst>
        </p:spPr>
      </p:cxnSp>
      <p:sp>
        <p:nvSpPr>
          <p:cNvPr id="10" name="文本框 9"/>
          <p:cNvSpPr txBox="1"/>
          <p:nvPr/>
        </p:nvSpPr>
        <p:spPr>
          <a:xfrm>
            <a:off x="881641" y="72121"/>
            <a:ext cx="2773680" cy="646331"/>
          </a:xfrm>
          <a:prstGeom prst="rect">
            <a:avLst/>
          </a:prstGeom>
          <a:noFill/>
        </p:spPr>
        <p:txBody>
          <a:bodyPr wrap="square" rtlCol="0">
            <a:spAutoFit/>
          </a:bodyPr>
          <a:lstStyle/>
          <a:p>
            <a:r>
              <a:rPr lang="zh-CN" altLang="en-US" sz="3600" dirty="0" smtClean="0">
                <a:solidFill>
                  <a:schemeClr val="bg1"/>
                </a:solidFill>
                <a:latin typeface="黑体" panose="02010609060101010101" pitchFamily="49" charset="-122"/>
                <a:ea typeface="黑体" panose="02010609060101010101" pitchFamily="49" charset="-122"/>
              </a:rPr>
              <a:t>实验结果</a:t>
            </a:r>
            <a:endParaRPr lang="zh-CN" altLang="en-US" sz="3200" dirty="0">
              <a:solidFill>
                <a:schemeClr val="bg1"/>
              </a:solidFill>
              <a:latin typeface="黑体" panose="02010609060101010101" pitchFamily="49" charset="-122"/>
              <a:ea typeface="黑体" panose="02010609060101010101" pitchFamily="49" charset="-122"/>
            </a:endParaRPr>
          </a:p>
        </p:txBody>
      </p:sp>
      <p:sp>
        <p:nvSpPr>
          <p:cNvPr id="2" name="文本框 1"/>
          <p:cNvSpPr txBox="1"/>
          <p:nvPr/>
        </p:nvSpPr>
        <p:spPr>
          <a:xfrm>
            <a:off x="749561" y="1214445"/>
            <a:ext cx="7855959" cy="830997"/>
          </a:xfrm>
          <a:prstGeom prst="rect">
            <a:avLst/>
          </a:prstGeom>
          <a:noFill/>
        </p:spPr>
        <p:txBody>
          <a:bodyPr wrap="square" rtlCol="0">
            <a:spAutoFit/>
          </a:bodyPr>
          <a:lstStyle/>
          <a:p>
            <a:pPr marL="285750" indent="-285750">
              <a:buFont typeface="Wingdings" panose="05000000000000000000" pitchFamily="2" charset="2"/>
              <a:buChar char="n"/>
            </a:pPr>
            <a:r>
              <a:rPr lang="zh-CN" altLang="en-US" sz="2400" dirty="0" smtClean="0">
                <a:latin typeface="黑体" panose="02010609060101010101" pitchFamily="49" charset="-122"/>
                <a:ea typeface="黑体" panose="02010609060101010101" pitchFamily="49" charset="-122"/>
              </a:rPr>
              <a:t>闲置驾驶</a:t>
            </a:r>
            <a:r>
              <a:rPr lang="zh-CN" altLang="en-US" sz="2400" dirty="0">
                <a:latin typeface="黑体" panose="02010609060101010101" pitchFamily="49" charset="-122"/>
                <a:ea typeface="黑体" panose="02010609060101010101" pitchFamily="49" charset="-122"/>
              </a:rPr>
              <a:t>时间（车辆未被占用但仍会产生驾驶成本的时间）</a:t>
            </a:r>
          </a:p>
        </p:txBody>
      </p:sp>
      <p:pic>
        <p:nvPicPr>
          <p:cNvPr id="3" name="图片 2"/>
          <p:cNvPicPr>
            <a:picLocks noChangeAspect="1"/>
          </p:cNvPicPr>
          <p:nvPr/>
        </p:nvPicPr>
        <p:blipFill>
          <a:blip r:embed="rId4"/>
          <a:stretch>
            <a:fillRect/>
          </a:stretch>
        </p:blipFill>
        <p:spPr>
          <a:xfrm>
            <a:off x="1818136" y="2045442"/>
            <a:ext cx="5508302" cy="3370040"/>
          </a:xfrm>
          <a:prstGeom prst="rect">
            <a:avLst/>
          </a:prstGeom>
        </p:spPr>
      </p:pic>
      <p:sp>
        <p:nvSpPr>
          <p:cNvPr id="11" name="圆角矩形 10"/>
          <p:cNvSpPr/>
          <p:nvPr/>
        </p:nvSpPr>
        <p:spPr>
          <a:xfrm>
            <a:off x="1837568" y="5618480"/>
            <a:ext cx="5679944" cy="528320"/>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err="1">
                <a:latin typeface="Arial" panose="020B0604020202020204" pitchFamily="34" charset="0"/>
                <a:ea typeface="黑体" panose="02010609060101010101" pitchFamily="49" charset="-122"/>
                <a:cs typeface="Arial" panose="020B0604020202020204" pitchFamily="34" charset="0"/>
              </a:rPr>
              <a:t>STRide</a:t>
            </a:r>
            <a:r>
              <a:rPr lang="zh-CN" altLang="en-US" sz="2400" dirty="0">
                <a:latin typeface="黑体" panose="02010609060101010101" pitchFamily="49" charset="-122"/>
                <a:ea typeface="黑体" panose="02010609060101010101" pitchFamily="49" charset="-122"/>
              </a:rPr>
              <a:t>拥有更短的闲置驾驶</a:t>
            </a:r>
            <a:r>
              <a:rPr lang="zh-CN" altLang="en-US" sz="2400" dirty="0" smtClean="0">
                <a:latin typeface="黑体" panose="02010609060101010101" pitchFamily="49" charset="-122"/>
                <a:ea typeface="黑体" panose="02010609060101010101" pitchFamily="49" charset="-122"/>
              </a:rPr>
              <a:t>时间</a:t>
            </a:r>
            <a:endParaRPr lang="zh-CN" altLang="en-US" sz="24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896658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9144574" cy="89592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01892" y="115412"/>
            <a:ext cx="674253" cy="674253"/>
          </a:xfrm>
          <a:prstGeom prst="rect">
            <a:avLst/>
          </a:prstGeom>
        </p:spPr>
      </p:pic>
      <p:cxnSp>
        <p:nvCxnSpPr>
          <p:cNvPr id="7" name="直接连接符 19"/>
          <p:cNvCxnSpPr>
            <a:cxnSpLocks/>
          </p:cNvCxnSpPr>
          <p:nvPr/>
        </p:nvCxnSpPr>
        <p:spPr bwMode="auto">
          <a:xfrm flipH="1">
            <a:off x="440027" y="-25400"/>
            <a:ext cx="1587" cy="841375"/>
          </a:xfrm>
          <a:prstGeom prst="line">
            <a:avLst/>
          </a:prstGeom>
          <a:noFill/>
          <a:ln w="28575" algn="ctr">
            <a:solidFill>
              <a:schemeClr val="bg2"/>
            </a:solidFill>
            <a:round/>
            <a:headEnd/>
            <a:tailEnd/>
          </a:ln>
          <a:extLst>
            <a:ext uri="{909E8E84-426E-40DD-AFC4-6F175D3DCCD1}">
              <a14:hiddenFill xmlns:a14="http://schemas.microsoft.com/office/drawing/2010/main">
                <a:noFill/>
              </a14:hiddenFill>
            </a:ext>
          </a:extLst>
        </p:spPr>
      </p:cxnSp>
      <p:cxnSp>
        <p:nvCxnSpPr>
          <p:cNvPr id="8" name="直接连接符 20"/>
          <p:cNvCxnSpPr>
            <a:cxnSpLocks/>
          </p:cNvCxnSpPr>
          <p:nvPr/>
        </p:nvCxnSpPr>
        <p:spPr bwMode="auto">
          <a:xfrm flipH="1">
            <a:off x="511175" y="-26988"/>
            <a:ext cx="1588" cy="554038"/>
          </a:xfrm>
          <a:prstGeom prst="line">
            <a:avLst/>
          </a:prstGeom>
          <a:noFill/>
          <a:ln w="28575" algn="ctr">
            <a:solidFill>
              <a:schemeClr val="bg2"/>
            </a:solidFill>
            <a:round/>
            <a:headEnd/>
            <a:tailEnd/>
          </a:ln>
          <a:extLst>
            <a:ext uri="{909E8E84-426E-40DD-AFC4-6F175D3DCCD1}">
              <a14:hiddenFill xmlns:a14="http://schemas.microsoft.com/office/drawing/2010/main">
                <a:noFill/>
              </a14:hiddenFill>
            </a:ext>
          </a:extLst>
        </p:spPr>
      </p:cxnSp>
      <p:cxnSp>
        <p:nvCxnSpPr>
          <p:cNvPr id="9" name="直接连接符 30"/>
          <p:cNvCxnSpPr>
            <a:cxnSpLocks/>
          </p:cNvCxnSpPr>
          <p:nvPr/>
        </p:nvCxnSpPr>
        <p:spPr bwMode="auto">
          <a:xfrm>
            <a:off x="585499" y="-26988"/>
            <a:ext cx="0" cy="298451"/>
          </a:xfrm>
          <a:prstGeom prst="line">
            <a:avLst/>
          </a:prstGeom>
          <a:noFill/>
          <a:ln w="28575" algn="ctr">
            <a:solidFill>
              <a:schemeClr val="bg2"/>
            </a:solidFill>
            <a:round/>
            <a:headEnd/>
            <a:tailEnd/>
          </a:ln>
          <a:extLst>
            <a:ext uri="{909E8E84-426E-40DD-AFC4-6F175D3DCCD1}">
              <a14:hiddenFill xmlns:a14="http://schemas.microsoft.com/office/drawing/2010/main">
                <a:noFill/>
              </a14:hiddenFill>
            </a:ext>
          </a:extLst>
        </p:spPr>
      </p:cxnSp>
      <p:sp>
        <p:nvSpPr>
          <p:cNvPr id="10" name="文本框 9"/>
          <p:cNvSpPr txBox="1"/>
          <p:nvPr/>
        </p:nvSpPr>
        <p:spPr>
          <a:xfrm>
            <a:off x="881641" y="72121"/>
            <a:ext cx="2773680" cy="646331"/>
          </a:xfrm>
          <a:prstGeom prst="rect">
            <a:avLst/>
          </a:prstGeom>
          <a:noFill/>
        </p:spPr>
        <p:txBody>
          <a:bodyPr wrap="square" rtlCol="0">
            <a:spAutoFit/>
          </a:bodyPr>
          <a:lstStyle/>
          <a:p>
            <a:r>
              <a:rPr lang="zh-CN" altLang="en-US" sz="3600" dirty="0" smtClean="0">
                <a:solidFill>
                  <a:schemeClr val="bg1"/>
                </a:solidFill>
                <a:latin typeface="黑体" panose="02010609060101010101" pitchFamily="49" charset="-122"/>
                <a:ea typeface="黑体" panose="02010609060101010101" pitchFamily="49" charset="-122"/>
              </a:rPr>
              <a:t>研究背景</a:t>
            </a:r>
            <a:endParaRPr lang="zh-CN" altLang="en-US" sz="3200" dirty="0">
              <a:solidFill>
                <a:schemeClr val="bg1"/>
              </a:solidFill>
              <a:latin typeface="黑体" panose="02010609060101010101" pitchFamily="49" charset="-122"/>
              <a:ea typeface="黑体" panose="02010609060101010101" pitchFamily="49" charset="-122"/>
            </a:endParaRPr>
          </a:p>
        </p:txBody>
      </p:sp>
      <p:sp>
        <p:nvSpPr>
          <p:cNvPr id="2" name="文本框 1"/>
          <p:cNvSpPr txBox="1"/>
          <p:nvPr/>
        </p:nvSpPr>
        <p:spPr>
          <a:xfrm>
            <a:off x="729241" y="1303402"/>
            <a:ext cx="7215879" cy="492443"/>
          </a:xfrm>
          <a:prstGeom prst="rect">
            <a:avLst/>
          </a:prstGeom>
          <a:noFill/>
        </p:spPr>
        <p:txBody>
          <a:bodyPr wrap="square" rtlCol="0">
            <a:spAutoFit/>
          </a:bodyPr>
          <a:lstStyle/>
          <a:p>
            <a:pPr marL="285750" indent="-285750">
              <a:buFont typeface="Wingdings" panose="05000000000000000000" pitchFamily="2" charset="2"/>
              <a:buChar char="n"/>
            </a:pPr>
            <a:r>
              <a:rPr lang="zh-CN" altLang="en-US" sz="2600" dirty="0" smtClean="0">
                <a:latin typeface="黑体" panose="02010609060101010101" pitchFamily="49" charset="-122"/>
                <a:ea typeface="黑体" panose="02010609060101010101" pitchFamily="49" charset="-122"/>
              </a:rPr>
              <a:t>便捷智能的交通方式</a:t>
            </a:r>
            <a:endParaRPr lang="zh-CN" altLang="en-US" sz="2600" dirty="0">
              <a:latin typeface="黑体" panose="02010609060101010101" pitchFamily="49" charset="-122"/>
              <a:ea typeface="黑体" panose="02010609060101010101" pitchFamily="49" charset="-122"/>
            </a:endParaRPr>
          </a:p>
        </p:txBody>
      </p:sp>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21580" y="2182219"/>
            <a:ext cx="3308082" cy="2176718"/>
          </a:xfrm>
          <a:prstGeom prst="rect">
            <a:avLst/>
          </a:prstGeom>
        </p:spPr>
      </p:pic>
      <p:pic>
        <p:nvPicPr>
          <p:cNvPr id="11" name="图片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1641" y="2191897"/>
            <a:ext cx="3268345" cy="2176718"/>
          </a:xfrm>
          <a:prstGeom prst="rect">
            <a:avLst/>
          </a:prstGeom>
        </p:spPr>
      </p:pic>
      <p:sp>
        <p:nvSpPr>
          <p:cNvPr id="12" name="文本框 11"/>
          <p:cNvSpPr txBox="1"/>
          <p:nvPr/>
        </p:nvSpPr>
        <p:spPr>
          <a:xfrm>
            <a:off x="2092960" y="4541389"/>
            <a:ext cx="1899920" cy="400110"/>
          </a:xfrm>
          <a:prstGeom prst="rect">
            <a:avLst/>
          </a:prstGeom>
          <a:noFill/>
        </p:spPr>
        <p:txBody>
          <a:bodyPr wrap="square" rtlCol="0">
            <a:spAutoFit/>
          </a:bodyPr>
          <a:lstStyle/>
          <a:p>
            <a:r>
              <a:rPr lang="zh-CN" altLang="en-US" sz="2000" dirty="0" smtClean="0">
                <a:latin typeface="黑体" panose="02010609060101010101" pitchFamily="49" charset="-122"/>
                <a:ea typeface="黑体" panose="02010609060101010101" pitchFamily="49" charset="-122"/>
              </a:rPr>
              <a:t>滴滴</a:t>
            </a:r>
            <a:endParaRPr lang="zh-CN" altLang="en-US" sz="2000" dirty="0">
              <a:latin typeface="黑体" panose="02010609060101010101" pitchFamily="49" charset="-122"/>
              <a:ea typeface="黑体" panose="02010609060101010101" pitchFamily="49" charset="-122"/>
            </a:endParaRPr>
          </a:p>
        </p:txBody>
      </p:sp>
      <p:sp>
        <p:nvSpPr>
          <p:cNvPr id="13" name="文本框 12"/>
          <p:cNvSpPr txBox="1"/>
          <p:nvPr/>
        </p:nvSpPr>
        <p:spPr>
          <a:xfrm>
            <a:off x="6348462" y="4541389"/>
            <a:ext cx="1981200" cy="400110"/>
          </a:xfrm>
          <a:prstGeom prst="rect">
            <a:avLst/>
          </a:prstGeom>
          <a:noFill/>
        </p:spPr>
        <p:txBody>
          <a:bodyPr wrap="square" rtlCol="0">
            <a:spAutoFit/>
          </a:bodyPr>
          <a:lstStyle/>
          <a:p>
            <a:r>
              <a:rPr lang="zh-CN" altLang="en-US" sz="2000" dirty="0" smtClean="0">
                <a:latin typeface="黑体" panose="02010609060101010101" pitchFamily="49" charset="-122"/>
                <a:ea typeface="黑体" panose="02010609060101010101" pitchFamily="49" charset="-122"/>
              </a:rPr>
              <a:t>优步</a:t>
            </a:r>
            <a:endParaRPr lang="zh-CN" altLang="en-US" sz="2000" dirty="0">
              <a:latin typeface="黑体" panose="02010609060101010101" pitchFamily="49" charset="-122"/>
              <a:ea typeface="黑体" panose="02010609060101010101" pitchFamily="49" charset="-122"/>
            </a:endParaRPr>
          </a:p>
        </p:txBody>
      </p:sp>
      <p:sp>
        <p:nvSpPr>
          <p:cNvPr id="16" name="椭圆 15"/>
          <p:cNvSpPr/>
          <p:nvPr/>
        </p:nvSpPr>
        <p:spPr>
          <a:xfrm>
            <a:off x="6264604" y="5196630"/>
            <a:ext cx="2274414" cy="897198"/>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latin typeface="黑体" panose="02010609060101010101" pitchFamily="49" charset="-122"/>
                <a:ea typeface="黑体" panose="02010609060101010101" pitchFamily="49" charset="-122"/>
              </a:rPr>
              <a:t>高</a:t>
            </a:r>
            <a:r>
              <a:rPr lang="zh-CN" altLang="en-US" sz="2800" dirty="0" smtClean="0">
                <a:latin typeface="黑体" panose="02010609060101010101" pitchFamily="49" charset="-122"/>
                <a:ea typeface="黑体" panose="02010609060101010101" pitchFamily="49" charset="-122"/>
              </a:rPr>
              <a:t>速发展</a:t>
            </a:r>
            <a:endParaRPr lang="zh-CN" altLang="en-US" sz="2800" dirty="0">
              <a:latin typeface="黑体" panose="02010609060101010101" pitchFamily="49" charset="-122"/>
              <a:ea typeface="黑体" panose="02010609060101010101" pitchFamily="49" charset="-122"/>
            </a:endParaRPr>
          </a:p>
        </p:txBody>
      </p:sp>
      <p:sp>
        <p:nvSpPr>
          <p:cNvPr id="18" name="右箭头 17"/>
          <p:cNvSpPr/>
          <p:nvPr/>
        </p:nvSpPr>
        <p:spPr>
          <a:xfrm>
            <a:off x="729241" y="5046984"/>
            <a:ext cx="5285479" cy="1196490"/>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Arial" panose="020B0604020202020204" pitchFamily="34" charset="0"/>
                <a:ea typeface="黑体" panose="02010609060101010101" pitchFamily="49" charset="-122"/>
                <a:cs typeface="Arial" panose="020B0604020202020204" pitchFamily="34" charset="0"/>
              </a:rPr>
              <a:t>mobility-on-demand</a:t>
            </a:r>
            <a:r>
              <a:rPr lang="zh-CN" altLang="en-US" sz="2800" dirty="0">
                <a:latin typeface="Arial" panose="020B0604020202020204" pitchFamily="34" charset="0"/>
                <a:ea typeface="黑体" panose="02010609060101010101" pitchFamily="49" charset="-122"/>
                <a:cs typeface="Arial" panose="020B0604020202020204" pitchFamily="34" charset="0"/>
              </a:rPr>
              <a:t>，</a:t>
            </a:r>
            <a:r>
              <a:rPr lang="en-US" altLang="zh-CN" sz="2800" dirty="0" smtClean="0">
                <a:latin typeface="Arial" panose="020B0604020202020204" pitchFamily="34" charset="0"/>
                <a:ea typeface="黑体" panose="02010609060101010101" pitchFamily="49" charset="-122"/>
                <a:cs typeface="Arial" panose="020B0604020202020204" pitchFamily="34" charset="0"/>
              </a:rPr>
              <a:t>MOD</a:t>
            </a:r>
            <a:endParaRPr lang="zh-CN" altLang="en-US" sz="2800" dirty="0">
              <a:latin typeface="Arial" panose="020B0604020202020204" pitchFamily="34" charset="0"/>
              <a:ea typeface="黑体" panose="02010609060101010101" pitchFamily="49" charset="-122"/>
              <a:cs typeface="Arial" panose="020B0604020202020204" pitchFamily="34" charset="0"/>
            </a:endParaRPr>
          </a:p>
        </p:txBody>
      </p:sp>
    </p:spTree>
    <p:extLst>
      <p:ext uri="{BB962C8B-B14F-4D97-AF65-F5344CB8AC3E}">
        <p14:creationId xmlns:p14="http://schemas.microsoft.com/office/powerpoint/2010/main" val="275207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8"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9144574" cy="89592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01892" y="115412"/>
            <a:ext cx="674253" cy="674253"/>
          </a:xfrm>
          <a:prstGeom prst="rect">
            <a:avLst/>
          </a:prstGeom>
        </p:spPr>
      </p:pic>
      <p:cxnSp>
        <p:nvCxnSpPr>
          <p:cNvPr id="7" name="直接连接符 19"/>
          <p:cNvCxnSpPr>
            <a:cxnSpLocks/>
          </p:cNvCxnSpPr>
          <p:nvPr/>
        </p:nvCxnSpPr>
        <p:spPr bwMode="auto">
          <a:xfrm flipH="1">
            <a:off x="440027" y="-25400"/>
            <a:ext cx="1587" cy="841375"/>
          </a:xfrm>
          <a:prstGeom prst="line">
            <a:avLst/>
          </a:prstGeom>
          <a:noFill/>
          <a:ln w="28575" algn="ctr">
            <a:solidFill>
              <a:schemeClr val="bg2"/>
            </a:solidFill>
            <a:round/>
            <a:headEnd/>
            <a:tailEnd/>
          </a:ln>
          <a:extLst>
            <a:ext uri="{909E8E84-426E-40DD-AFC4-6F175D3DCCD1}">
              <a14:hiddenFill xmlns:a14="http://schemas.microsoft.com/office/drawing/2010/main">
                <a:noFill/>
              </a14:hiddenFill>
            </a:ext>
          </a:extLst>
        </p:spPr>
      </p:cxnSp>
      <p:cxnSp>
        <p:nvCxnSpPr>
          <p:cNvPr id="8" name="直接连接符 20"/>
          <p:cNvCxnSpPr>
            <a:cxnSpLocks/>
          </p:cNvCxnSpPr>
          <p:nvPr/>
        </p:nvCxnSpPr>
        <p:spPr bwMode="auto">
          <a:xfrm flipH="1">
            <a:off x="511175" y="-26988"/>
            <a:ext cx="1588" cy="554038"/>
          </a:xfrm>
          <a:prstGeom prst="line">
            <a:avLst/>
          </a:prstGeom>
          <a:noFill/>
          <a:ln w="28575" algn="ctr">
            <a:solidFill>
              <a:schemeClr val="bg2"/>
            </a:solidFill>
            <a:round/>
            <a:headEnd/>
            <a:tailEnd/>
          </a:ln>
          <a:extLst>
            <a:ext uri="{909E8E84-426E-40DD-AFC4-6F175D3DCCD1}">
              <a14:hiddenFill xmlns:a14="http://schemas.microsoft.com/office/drawing/2010/main">
                <a:noFill/>
              </a14:hiddenFill>
            </a:ext>
          </a:extLst>
        </p:spPr>
      </p:cxnSp>
      <p:cxnSp>
        <p:nvCxnSpPr>
          <p:cNvPr id="9" name="直接连接符 30"/>
          <p:cNvCxnSpPr>
            <a:cxnSpLocks/>
          </p:cNvCxnSpPr>
          <p:nvPr/>
        </p:nvCxnSpPr>
        <p:spPr bwMode="auto">
          <a:xfrm>
            <a:off x="585499" y="-26988"/>
            <a:ext cx="0" cy="298451"/>
          </a:xfrm>
          <a:prstGeom prst="line">
            <a:avLst/>
          </a:prstGeom>
          <a:noFill/>
          <a:ln w="28575" algn="ctr">
            <a:solidFill>
              <a:schemeClr val="bg2"/>
            </a:solidFill>
            <a:round/>
            <a:headEnd/>
            <a:tailEnd/>
          </a:ln>
          <a:extLst>
            <a:ext uri="{909E8E84-426E-40DD-AFC4-6F175D3DCCD1}">
              <a14:hiddenFill xmlns:a14="http://schemas.microsoft.com/office/drawing/2010/main">
                <a:noFill/>
              </a14:hiddenFill>
            </a:ext>
          </a:extLst>
        </p:spPr>
      </p:cxnSp>
      <p:pic>
        <p:nvPicPr>
          <p:cNvPr id="2" name="图片 1"/>
          <p:cNvPicPr>
            <a:picLocks noChangeAspect="1"/>
          </p:cNvPicPr>
          <p:nvPr/>
        </p:nvPicPr>
        <p:blipFill>
          <a:blip r:embed="rId4"/>
          <a:stretch>
            <a:fillRect/>
          </a:stretch>
        </p:blipFill>
        <p:spPr>
          <a:xfrm>
            <a:off x="2064771" y="1928295"/>
            <a:ext cx="5015031" cy="3377040"/>
          </a:xfrm>
          <a:prstGeom prst="rect">
            <a:avLst/>
          </a:prstGeom>
        </p:spPr>
      </p:pic>
      <p:sp>
        <p:nvSpPr>
          <p:cNvPr id="10" name="文本框 9"/>
          <p:cNvSpPr txBox="1"/>
          <p:nvPr/>
        </p:nvSpPr>
        <p:spPr>
          <a:xfrm>
            <a:off x="881641" y="72121"/>
            <a:ext cx="2773680" cy="646331"/>
          </a:xfrm>
          <a:prstGeom prst="rect">
            <a:avLst/>
          </a:prstGeom>
          <a:noFill/>
        </p:spPr>
        <p:txBody>
          <a:bodyPr wrap="square" rtlCol="0">
            <a:spAutoFit/>
          </a:bodyPr>
          <a:lstStyle/>
          <a:p>
            <a:r>
              <a:rPr lang="zh-CN" altLang="en-US" sz="3600" dirty="0" smtClean="0">
                <a:solidFill>
                  <a:schemeClr val="bg1"/>
                </a:solidFill>
                <a:latin typeface="黑体" panose="02010609060101010101" pitchFamily="49" charset="-122"/>
                <a:ea typeface="黑体" panose="02010609060101010101" pitchFamily="49" charset="-122"/>
              </a:rPr>
              <a:t>实验结果</a:t>
            </a:r>
            <a:endParaRPr lang="zh-CN" altLang="en-US" sz="3200" dirty="0">
              <a:solidFill>
                <a:schemeClr val="bg1"/>
              </a:solidFill>
              <a:latin typeface="黑体" panose="02010609060101010101" pitchFamily="49" charset="-122"/>
              <a:ea typeface="黑体" panose="02010609060101010101" pitchFamily="49" charset="-122"/>
            </a:endParaRPr>
          </a:p>
        </p:txBody>
      </p:sp>
      <p:sp>
        <p:nvSpPr>
          <p:cNvPr id="11" name="文本框 10"/>
          <p:cNvSpPr txBox="1"/>
          <p:nvPr/>
        </p:nvSpPr>
        <p:spPr>
          <a:xfrm>
            <a:off x="749561" y="1214445"/>
            <a:ext cx="5173719" cy="461665"/>
          </a:xfrm>
          <a:prstGeom prst="rect">
            <a:avLst/>
          </a:prstGeom>
          <a:noFill/>
        </p:spPr>
        <p:txBody>
          <a:bodyPr wrap="square" rtlCol="0">
            <a:spAutoFit/>
          </a:bodyPr>
          <a:lstStyle/>
          <a:p>
            <a:pPr marL="285750" indent="-285750">
              <a:buFont typeface="Wingdings" panose="05000000000000000000" pitchFamily="2" charset="2"/>
              <a:buChar char="n"/>
            </a:pPr>
            <a:r>
              <a:rPr lang="zh-CN" altLang="en-US" sz="2400" dirty="0" smtClean="0">
                <a:latin typeface="黑体" panose="02010609060101010101" pitchFamily="49" charset="-122"/>
                <a:ea typeface="黑体" panose="02010609060101010101" pitchFamily="49" charset="-122"/>
              </a:rPr>
              <a:t>拒载</a:t>
            </a:r>
            <a:r>
              <a:rPr lang="zh-CN" altLang="en-US" sz="2400" dirty="0">
                <a:latin typeface="黑体" panose="02010609060101010101" pitchFamily="49" charset="-122"/>
                <a:ea typeface="黑体" panose="02010609060101010101" pitchFamily="49" charset="-122"/>
              </a:rPr>
              <a:t>率（由于</a:t>
            </a:r>
            <a:r>
              <a:rPr lang="zh-CN" altLang="en-US" sz="2400" dirty="0" smtClean="0">
                <a:latin typeface="黑体" panose="02010609060101010101" pitchFamily="49" charset="-122"/>
                <a:ea typeface="黑体" panose="02010609060101010101" pitchFamily="49" charset="-122"/>
              </a:rPr>
              <a:t>附近</a:t>
            </a:r>
            <a:r>
              <a:rPr lang="en-US" altLang="zh-CN" sz="2400" dirty="0" smtClean="0">
                <a:latin typeface="Arial" panose="020B0604020202020204" pitchFamily="34" charset="0"/>
                <a:ea typeface="黑体" panose="02010609060101010101" pitchFamily="49" charset="-122"/>
                <a:cs typeface="Arial" panose="020B0604020202020204" pitchFamily="34" charset="0"/>
              </a:rPr>
              <a:t>5KM</a:t>
            </a:r>
            <a:r>
              <a:rPr lang="zh-CN" altLang="en-US" sz="2400" dirty="0" smtClean="0">
                <a:latin typeface="黑体" panose="02010609060101010101" pitchFamily="49" charset="-122"/>
                <a:ea typeface="黑体" panose="02010609060101010101" pitchFamily="49" charset="-122"/>
              </a:rPr>
              <a:t>内没有</a:t>
            </a:r>
            <a:r>
              <a:rPr lang="zh-CN" altLang="en-US" sz="2400" dirty="0">
                <a:latin typeface="黑体" panose="02010609060101010101" pitchFamily="49" charset="-122"/>
                <a:ea typeface="黑体" panose="02010609060101010101" pitchFamily="49" charset="-122"/>
              </a:rPr>
              <a:t>车辆）</a:t>
            </a:r>
          </a:p>
        </p:txBody>
      </p:sp>
      <p:sp>
        <p:nvSpPr>
          <p:cNvPr id="3" name="圆角矩形 2"/>
          <p:cNvSpPr/>
          <p:nvPr/>
        </p:nvSpPr>
        <p:spPr>
          <a:xfrm>
            <a:off x="2066489" y="5557520"/>
            <a:ext cx="5308136" cy="628238"/>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err="1">
                <a:latin typeface="Arial" panose="020B0604020202020204" pitchFamily="34" charset="0"/>
                <a:ea typeface="黑体" panose="02010609060101010101" pitchFamily="49" charset="-122"/>
                <a:cs typeface="Arial" panose="020B0604020202020204" pitchFamily="34" charset="0"/>
              </a:rPr>
              <a:t>STRide</a:t>
            </a:r>
            <a:r>
              <a:rPr lang="zh-CN" altLang="en-US" sz="2400" dirty="0">
                <a:latin typeface="黑体" panose="02010609060101010101" pitchFamily="49" charset="-122"/>
                <a:ea typeface="黑体" panose="02010609060101010101" pitchFamily="49" charset="-122"/>
              </a:rPr>
              <a:t>拥有更低的拒载</a:t>
            </a:r>
            <a:r>
              <a:rPr lang="zh-CN" altLang="en-US" sz="2400" dirty="0" smtClean="0">
                <a:latin typeface="黑体" panose="02010609060101010101" pitchFamily="49" charset="-122"/>
                <a:ea typeface="黑体" panose="02010609060101010101" pitchFamily="49" charset="-122"/>
              </a:rPr>
              <a:t>率</a:t>
            </a:r>
            <a:endParaRPr lang="zh-CN" altLang="en-US" sz="24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789705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9144574" cy="89592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01892" y="115412"/>
            <a:ext cx="674253" cy="674253"/>
          </a:xfrm>
          <a:prstGeom prst="rect">
            <a:avLst/>
          </a:prstGeom>
        </p:spPr>
      </p:pic>
      <p:cxnSp>
        <p:nvCxnSpPr>
          <p:cNvPr id="7" name="直接连接符 19"/>
          <p:cNvCxnSpPr>
            <a:cxnSpLocks/>
          </p:cNvCxnSpPr>
          <p:nvPr/>
        </p:nvCxnSpPr>
        <p:spPr bwMode="auto">
          <a:xfrm flipH="1">
            <a:off x="440027" y="-25400"/>
            <a:ext cx="1587" cy="841375"/>
          </a:xfrm>
          <a:prstGeom prst="line">
            <a:avLst/>
          </a:prstGeom>
          <a:noFill/>
          <a:ln w="28575" algn="ctr">
            <a:solidFill>
              <a:schemeClr val="bg2"/>
            </a:solidFill>
            <a:round/>
            <a:headEnd/>
            <a:tailEnd/>
          </a:ln>
          <a:extLst>
            <a:ext uri="{909E8E84-426E-40DD-AFC4-6F175D3DCCD1}">
              <a14:hiddenFill xmlns:a14="http://schemas.microsoft.com/office/drawing/2010/main">
                <a:noFill/>
              </a14:hiddenFill>
            </a:ext>
          </a:extLst>
        </p:spPr>
      </p:cxnSp>
      <p:cxnSp>
        <p:nvCxnSpPr>
          <p:cNvPr id="8" name="直接连接符 20"/>
          <p:cNvCxnSpPr>
            <a:cxnSpLocks/>
          </p:cNvCxnSpPr>
          <p:nvPr/>
        </p:nvCxnSpPr>
        <p:spPr bwMode="auto">
          <a:xfrm flipH="1">
            <a:off x="511175" y="-26988"/>
            <a:ext cx="1588" cy="554038"/>
          </a:xfrm>
          <a:prstGeom prst="line">
            <a:avLst/>
          </a:prstGeom>
          <a:noFill/>
          <a:ln w="28575" algn="ctr">
            <a:solidFill>
              <a:schemeClr val="bg2"/>
            </a:solidFill>
            <a:round/>
            <a:headEnd/>
            <a:tailEnd/>
          </a:ln>
          <a:extLst>
            <a:ext uri="{909E8E84-426E-40DD-AFC4-6F175D3DCCD1}">
              <a14:hiddenFill xmlns:a14="http://schemas.microsoft.com/office/drawing/2010/main">
                <a:noFill/>
              </a14:hiddenFill>
            </a:ext>
          </a:extLst>
        </p:spPr>
      </p:cxnSp>
      <p:cxnSp>
        <p:nvCxnSpPr>
          <p:cNvPr id="9" name="直接连接符 30"/>
          <p:cNvCxnSpPr>
            <a:cxnSpLocks/>
          </p:cNvCxnSpPr>
          <p:nvPr/>
        </p:nvCxnSpPr>
        <p:spPr bwMode="auto">
          <a:xfrm>
            <a:off x="585499" y="-26988"/>
            <a:ext cx="0" cy="298451"/>
          </a:xfrm>
          <a:prstGeom prst="line">
            <a:avLst/>
          </a:prstGeom>
          <a:noFill/>
          <a:ln w="28575" algn="ctr">
            <a:solidFill>
              <a:schemeClr val="bg2"/>
            </a:solidFill>
            <a:round/>
            <a:headEnd/>
            <a:tailEnd/>
          </a:ln>
          <a:extLst>
            <a:ext uri="{909E8E84-426E-40DD-AFC4-6F175D3DCCD1}">
              <a14:hiddenFill xmlns:a14="http://schemas.microsoft.com/office/drawing/2010/main">
                <a:noFill/>
              </a14:hiddenFill>
            </a:ext>
          </a:extLst>
        </p:spPr>
      </p:cxnSp>
      <p:sp>
        <p:nvSpPr>
          <p:cNvPr id="10" name="文本框 9"/>
          <p:cNvSpPr txBox="1"/>
          <p:nvPr/>
        </p:nvSpPr>
        <p:spPr>
          <a:xfrm>
            <a:off x="881641" y="72121"/>
            <a:ext cx="2773680" cy="646331"/>
          </a:xfrm>
          <a:prstGeom prst="rect">
            <a:avLst/>
          </a:prstGeom>
          <a:noFill/>
        </p:spPr>
        <p:txBody>
          <a:bodyPr wrap="square" rtlCol="0">
            <a:spAutoFit/>
          </a:bodyPr>
          <a:lstStyle/>
          <a:p>
            <a:r>
              <a:rPr lang="zh-CN" altLang="en-US" sz="3600" dirty="0" smtClean="0">
                <a:solidFill>
                  <a:schemeClr val="bg1"/>
                </a:solidFill>
                <a:latin typeface="黑体" panose="02010609060101010101" pitchFamily="49" charset="-122"/>
                <a:ea typeface="黑体" panose="02010609060101010101" pitchFamily="49" charset="-122"/>
              </a:rPr>
              <a:t>实验结果</a:t>
            </a:r>
            <a:endParaRPr lang="zh-CN" altLang="en-US" sz="3200" dirty="0">
              <a:solidFill>
                <a:schemeClr val="bg1"/>
              </a:solidFill>
              <a:latin typeface="黑体" panose="02010609060101010101" pitchFamily="49" charset="-122"/>
              <a:ea typeface="黑体" panose="02010609060101010101" pitchFamily="49" charset="-122"/>
            </a:endParaRPr>
          </a:p>
        </p:txBody>
      </p:sp>
      <p:pic>
        <p:nvPicPr>
          <p:cNvPr id="2" name="图片 1"/>
          <p:cNvPicPr>
            <a:picLocks noChangeAspect="1"/>
          </p:cNvPicPr>
          <p:nvPr/>
        </p:nvPicPr>
        <p:blipFill>
          <a:blip r:embed="rId4"/>
          <a:stretch>
            <a:fillRect/>
          </a:stretch>
        </p:blipFill>
        <p:spPr>
          <a:xfrm>
            <a:off x="2081660" y="1889760"/>
            <a:ext cx="5026721" cy="3261360"/>
          </a:xfrm>
          <a:prstGeom prst="rect">
            <a:avLst/>
          </a:prstGeom>
        </p:spPr>
      </p:pic>
      <p:sp>
        <p:nvSpPr>
          <p:cNvPr id="11" name="文本框 10"/>
          <p:cNvSpPr txBox="1"/>
          <p:nvPr/>
        </p:nvSpPr>
        <p:spPr>
          <a:xfrm>
            <a:off x="749561" y="1214445"/>
            <a:ext cx="2664199" cy="461665"/>
          </a:xfrm>
          <a:prstGeom prst="rect">
            <a:avLst/>
          </a:prstGeom>
          <a:noFill/>
        </p:spPr>
        <p:txBody>
          <a:bodyPr wrap="square" rtlCol="0">
            <a:spAutoFit/>
          </a:bodyPr>
          <a:lstStyle/>
          <a:p>
            <a:pPr marL="285750" indent="-285750">
              <a:buFont typeface="Wingdings" panose="05000000000000000000" pitchFamily="2" charset="2"/>
              <a:buChar char="n"/>
            </a:pPr>
            <a:r>
              <a:rPr lang="zh-CN" altLang="en-US" sz="2400" dirty="0" smtClean="0">
                <a:latin typeface="黑体" panose="02010609060101010101" pitchFamily="49" charset="-122"/>
                <a:ea typeface="黑体" panose="02010609060101010101" pitchFamily="49" charset="-122"/>
              </a:rPr>
              <a:t>乘客等待时间</a:t>
            </a:r>
            <a:endParaRPr lang="zh-CN" altLang="en-US" sz="2400" dirty="0">
              <a:latin typeface="黑体" panose="02010609060101010101" pitchFamily="49" charset="-122"/>
              <a:ea typeface="黑体" panose="02010609060101010101" pitchFamily="49" charset="-122"/>
            </a:endParaRPr>
          </a:p>
        </p:txBody>
      </p:sp>
      <p:sp>
        <p:nvSpPr>
          <p:cNvPr id="3" name="圆角矩形 2"/>
          <p:cNvSpPr/>
          <p:nvPr/>
        </p:nvSpPr>
        <p:spPr>
          <a:xfrm>
            <a:off x="1613060" y="5415570"/>
            <a:ext cx="5963920" cy="650240"/>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err="1">
                <a:latin typeface="Arial" panose="020B0604020202020204" pitchFamily="34" charset="0"/>
                <a:ea typeface="黑体" panose="02010609060101010101" pitchFamily="49" charset="-122"/>
                <a:cs typeface="Arial" panose="020B0604020202020204" pitchFamily="34" charset="0"/>
              </a:rPr>
              <a:t>STRide</a:t>
            </a:r>
            <a:r>
              <a:rPr lang="zh-CN" altLang="en-US" sz="2400" dirty="0">
                <a:latin typeface="黑体" panose="02010609060101010101" pitchFamily="49" charset="-122"/>
                <a:ea typeface="黑体" panose="02010609060101010101" pitchFamily="49" charset="-122"/>
              </a:rPr>
              <a:t>拥有更短的乘客</a:t>
            </a:r>
            <a:r>
              <a:rPr lang="zh-CN" altLang="en-US" sz="2400" dirty="0" smtClean="0">
                <a:latin typeface="黑体" panose="02010609060101010101" pitchFamily="49" charset="-122"/>
                <a:ea typeface="黑体" panose="02010609060101010101" pitchFamily="49" charset="-122"/>
              </a:rPr>
              <a:t>等待时间</a:t>
            </a:r>
            <a:endParaRPr lang="zh-CN" altLang="en-US" sz="24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630361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9144574" cy="89592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01892" y="115412"/>
            <a:ext cx="674253" cy="674253"/>
          </a:xfrm>
          <a:prstGeom prst="rect">
            <a:avLst/>
          </a:prstGeom>
        </p:spPr>
      </p:pic>
      <p:cxnSp>
        <p:nvCxnSpPr>
          <p:cNvPr id="7" name="直接连接符 19"/>
          <p:cNvCxnSpPr>
            <a:cxnSpLocks/>
          </p:cNvCxnSpPr>
          <p:nvPr/>
        </p:nvCxnSpPr>
        <p:spPr bwMode="auto">
          <a:xfrm flipH="1">
            <a:off x="440027" y="-25400"/>
            <a:ext cx="1587" cy="841375"/>
          </a:xfrm>
          <a:prstGeom prst="line">
            <a:avLst/>
          </a:prstGeom>
          <a:noFill/>
          <a:ln w="28575" algn="ctr">
            <a:solidFill>
              <a:schemeClr val="bg2"/>
            </a:solidFill>
            <a:round/>
            <a:headEnd/>
            <a:tailEnd/>
          </a:ln>
          <a:extLst>
            <a:ext uri="{909E8E84-426E-40DD-AFC4-6F175D3DCCD1}">
              <a14:hiddenFill xmlns:a14="http://schemas.microsoft.com/office/drawing/2010/main">
                <a:noFill/>
              </a14:hiddenFill>
            </a:ext>
          </a:extLst>
        </p:spPr>
      </p:cxnSp>
      <p:cxnSp>
        <p:nvCxnSpPr>
          <p:cNvPr id="8" name="直接连接符 20"/>
          <p:cNvCxnSpPr>
            <a:cxnSpLocks/>
          </p:cNvCxnSpPr>
          <p:nvPr/>
        </p:nvCxnSpPr>
        <p:spPr bwMode="auto">
          <a:xfrm flipH="1">
            <a:off x="511175" y="-26988"/>
            <a:ext cx="1588" cy="554038"/>
          </a:xfrm>
          <a:prstGeom prst="line">
            <a:avLst/>
          </a:prstGeom>
          <a:noFill/>
          <a:ln w="28575" algn="ctr">
            <a:solidFill>
              <a:schemeClr val="bg2"/>
            </a:solidFill>
            <a:round/>
            <a:headEnd/>
            <a:tailEnd/>
          </a:ln>
          <a:extLst>
            <a:ext uri="{909E8E84-426E-40DD-AFC4-6F175D3DCCD1}">
              <a14:hiddenFill xmlns:a14="http://schemas.microsoft.com/office/drawing/2010/main">
                <a:noFill/>
              </a14:hiddenFill>
            </a:ext>
          </a:extLst>
        </p:spPr>
      </p:cxnSp>
      <p:cxnSp>
        <p:nvCxnSpPr>
          <p:cNvPr id="9" name="直接连接符 30"/>
          <p:cNvCxnSpPr>
            <a:cxnSpLocks/>
          </p:cNvCxnSpPr>
          <p:nvPr/>
        </p:nvCxnSpPr>
        <p:spPr bwMode="auto">
          <a:xfrm>
            <a:off x="585499" y="-26988"/>
            <a:ext cx="0" cy="298451"/>
          </a:xfrm>
          <a:prstGeom prst="line">
            <a:avLst/>
          </a:prstGeom>
          <a:noFill/>
          <a:ln w="28575" algn="ctr">
            <a:solidFill>
              <a:schemeClr val="bg2"/>
            </a:solidFill>
            <a:round/>
            <a:headEnd/>
            <a:tailEnd/>
          </a:ln>
          <a:extLst>
            <a:ext uri="{909E8E84-426E-40DD-AFC4-6F175D3DCCD1}">
              <a14:hiddenFill xmlns:a14="http://schemas.microsoft.com/office/drawing/2010/main">
                <a:noFill/>
              </a14:hiddenFill>
            </a:ext>
          </a:extLst>
        </p:spPr>
      </p:cxnSp>
      <p:sp>
        <p:nvSpPr>
          <p:cNvPr id="10" name="文本框 9"/>
          <p:cNvSpPr txBox="1"/>
          <p:nvPr/>
        </p:nvSpPr>
        <p:spPr>
          <a:xfrm>
            <a:off x="881641" y="72121"/>
            <a:ext cx="2773680" cy="646331"/>
          </a:xfrm>
          <a:prstGeom prst="rect">
            <a:avLst/>
          </a:prstGeom>
          <a:noFill/>
        </p:spPr>
        <p:txBody>
          <a:bodyPr wrap="square" rtlCol="0">
            <a:spAutoFit/>
          </a:bodyPr>
          <a:lstStyle/>
          <a:p>
            <a:r>
              <a:rPr lang="zh-CN" altLang="en-US" sz="3600" dirty="0">
                <a:solidFill>
                  <a:schemeClr val="bg1"/>
                </a:solidFill>
                <a:latin typeface="黑体" panose="02010609060101010101" pitchFamily="49" charset="-122"/>
                <a:ea typeface="黑体" panose="02010609060101010101" pitchFamily="49" charset="-122"/>
              </a:rPr>
              <a:t>总结</a:t>
            </a:r>
            <a:endParaRPr lang="zh-CN" altLang="en-US" sz="3200" dirty="0">
              <a:solidFill>
                <a:schemeClr val="bg1"/>
              </a:solidFill>
              <a:latin typeface="黑体" panose="02010609060101010101" pitchFamily="49" charset="-122"/>
              <a:ea typeface="黑体" panose="02010609060101010101" pitchFamily="49" charset="-122"/>
            </a:endParaRPr>
          </a:p>
        </p:txBody>
      </p:sp>
      <p:sp>
        <p:nvSpPr>
          <p:cNvPr id="13" name="文本框 12"/>
          <p:cNvSpPr txBox="1"/>
          <p:nvPr/>
        </p:nvSpPr>
        <p:spPr>
          <a:xfrm>
            <a:off x="881641" y="1544320"/>
            <a:ext cx="7551159" cy="1200329"/>
          </a:xfrm>
          <a:prstGeom prst="rect">
            <a:avLst/>
          </a:prstGeom>
          <a:noFill/>
        </p:spPr>
        <p:txBody>
          <a:bodyPr wrap="square" rtlCol="0">
            <a:spAutoFit/>
          </a:bodyPr>
          <a:lstStyle/>
          <a:p>
            <a:pPr marL="285750" indent="-285750">
              <a:buFont typeface="Wingdings" panose="05000000000000000000" pitchFamily="2" charset="2"/>
              <a:buChar char="n"/>
            </a:pPr>
            <a:r>
              <a:rPr lang="zh-CN" altLang="en-US" sz="2400" dirty="0" smtClean="0">
                <a:latin typeface="黑体" panose="02010609060101010101" pitchFamily="49" charset="-122"/>
                <a:ea typeface="黑体" panose="02010609060101010101" pitchFamily="49" charset="-122"/>
              </a:rPr>
              <a:t>设计了高效的</a:t>
            </a:r>
            <a:r>
              <a:rPr lang="en-US" altLang="zh-CN" sz="2400" dirty="0" smtClean="0">
                <a:latin typeface="Arial" panose="020B0604020202020204" pitchFamily="34" charset="0"/>
                <a:ea typeface="黑体" panose="02010609060101010101" pitchFamily="49" charset="-122"/>
                <a:cs typeface="Arial" panose="020B0604020202020204" pitchFamily="34" charset="0"/>
              </a:rPr>
              <a:t>MOD</a:t>
            </a:r>
            <a:r>
              <a:rPr lang="zh-CN" altLang="en-US" sz="2400" dirty="0">
                <a:latin typeface="黑体" panose="02010609060101010101" pitchFamily="49" charset="-122"/>
                <a:ea typeface="黑体" panose="02010609060101010101" pitchFamily="49" charset="-122"/>
              </a:rPr>
              <a:t>协调的综合学习</a:t>
            </a:r>
            <a:r>
              <a:rPr lang="zh-CN" altLang="en-US" sz="2400" dirty="0" smtClean="0">
                <a:latin typeface="黑体" panose="02010609060101010101" pitchFamily="49" charset="-122"/>
                <a:ea typeface="黑体" panose="02010609060101010101" pitchFamily="49" charset="-122"/>
              </a:rPr>
              <a:t>框架</a:t>
            </a:r>
            <a:endParaRPr lang="en-US" altLang="zh-CN" sz="2400" dirty="0" smtClean="0">
              <a:latin typeface="黑体" panose="02010609060101010101" pitchFamily="49" charset="-122"/>
              <a:ea typeface="黑体" panose="02010609060101010101" pitchFamily="49" charset="-122"/>
            </a:endParaRPr>
          </a:p>
          <a:p>
            <a:pPr marL="285750" indent="-285750">
              <a:buFont typeface="Wingdings" panose="05000000000000000000" pitchFamily="2" charset="2"/>
              <a:buChar char="n"/>
            </a:pPr>
            <a:r>
              <a:rPr lang="zh-CN" altLang="en-US" sz="2400" dirty="0" smtClean="0">
                <a:latin typeface="黑体" panose="02010609060101010101" pitchFamily="49" charset="-122"/>
                <a:ea typeface="黑体" panose="02010609060101010101" pitchFamily="49" charset="-122"/>
              </a:rPr>
              <a:t>设计了一个新颖的时空胶囊神经网络，用于训练学习</a:t>
            </a:r>
            <a:endParaRPr lang="en-US" altLang="zh-CN" sz="2400" dirty="0" smtClean="0">
              <a:latin typeface="黑体" panose="02010609060101010101" pitchFamily="49" charset="-122"/>
              <a:ea typeface="黑体" panose="02010609060101010101" pitchFamily="49" charset="-122"/>
            </a:endParaRPr>
          </a:p>
          <a:p>
            <a:pPr marL="285750" indent="-285750">
              <a:buFont typeface="Wingdings" panose="05000000000000000000" pitchFamily="2" charset="2"/>
              <a:buChar char="n"/>
            </a:pPr>
            <a:r>
              <a:rPr lang="zh-CN" altLang="en-US" sz="2400" dirty="0" smtClean="0">
                <a:latin typeface="黑体" panose="02010609060101010101" pitchFamily="49" charset="-122"/>
                <a:ea typeface="黑体" panose="02010609060101010101" pitchFamily="49" charset="-122"/>
              </a:rPr>
              <a:t>数据驱动的分析和评估，多方面验证了算法的有效性</a:t>
            </a:r>
            <a:endParaRPr lang="zh-CN" altLang="en-US" sz="24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83562048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9144574" cy="89592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01892" y="115412"/>
            <a:ext cx="674253" cy="674253"/>
          </a:xfrm>
          <a:prstGeom prst="rect">
            <a:avLst/>
          </a:prstGeom>
        </p:spPr>
      </p:pic>
      <p:cxnSp>
        <p:nvCxnSpPr>
          <p:cNvPr id="7" name="直接连接符 19"/>
          <p:cNvCxnSpPr>
            <a:cxnSpLocks/>
          </p:cNvCxnSpPr>
          <p:nvPr/>
        </p:nvCxnSpPr>
        <p:spPr bwMode="auto">
          <a:xfrm flipH="1">
            <a:off x="440027" y="-25400"/>
            <a:ext cx="1587" cy="841375"/>
          </a:xfrm>
          <a:prstGeom prst="line">
            <a:avLst/>
          </a:prstGeom>
          <a:noFill/>
          <a:ln w="28575" algn="ctr">
            <a:solidFill>
              <a:schemeClr val="bg2"/>
            </a:solidFill>
            <a:round/>
            <a:headEnd/>
            <a:tailEnd/>
          </a:ln>
          <a:extLst>
            <a:ext uri="{909E8E84-426E-40DD-AFC4-6F175D3DCCD1}">
              <a14:hiddenFill xmlns:a14="http://schemas.microsoft.com/office/drawing/2010/main">
                <a:noFill/>
              </a14:hiddenFill>
            </a:ext>
          </a:extLst>
        </p:spPr>
      </p:cxnSp>
      <p:cxnSp>
        <p:nvCxnSpPr>
          <p:cNvPr id="8" name="直接连接符 20"/>
          <p:cNvCxnSpPr>
            <a:cxnSpLocks/>
          </p:cNvCxnSpPr>
          <p:nvPr/>
        </p:nvCxnSpPr>
        <p:spPr bwMode="auto">
          <a:xfrm flipH="1">
            <a:off x="511175" y="-26988"/>
            <a:ext cx="1588" cy="554038"/>
          </a:xfrm>
          <a:prstGeom prst="line">
            <a:avLst/>
          </a:prstGeom>
          <a:noFill/>
          <a:ln w="28575" algn="ctr">
            <a:solidFill>
              <a:schemeClr val="bg2"/>
            </a:solidFill>
            <a:round/>
            <a:headEnd/>
            <a:tailEnd/>
          </a:ln>
          <a:extLst>
            <a:ext uri="{909E8E84-426E-40DD-AFC4-6F175D3DCCD1}">
              <a14:hiddenFill xmlns:a14="http://schemas.microsoft.com/office/drawing/2010/main">
                <a:noFill/>
              </a14:hiddenFill>
            </a:ext>
          </a:extLst>
        </p:spPr>
      </p:cxnSp>
      <p:cxnSp>
        <p:nvCxnSpPr>
          <p:cNvPr id="9" name="直接连接符 30"/>
          <p:cNvCxnSpPr>
            <a:cxnSpLocks/>
          </p:cNvCxnSpPr>
          <p:nvPr/>
        </p:nvCxnSpPr>
        <p:spPr bwMode="auto">
          <a:xfrm>
            <a:off x="585499" y="-26988"/>
            <a:ext cx="0" cy="298451"/>
          </a:xfrm>
          <a:prstGeom prst="line">
            <a:avLst/>
          </a:prstGeom>
          <a:noFill/>
          <a:ln w="28575" algn="ctr">
            <a:solidFill>
              <a:schemeClr val="bg2"/>
            </a:solidFill>
            <a:round/>
            <a:headEnd/>
            <a:tailEnd/>
          </a:ln>
          <a:extLst>
            <a:ext uri="{909E8E84-426E-40DD-AFC4-6F175D3DCCD1}">
              <a14:hiddenFill xmlns:a14="http://schemas.microsoft.com/office/drawing/2010/main">
                <a:noFill/>
              </a14:hiddenFill>
            </a:ext>
          </a:extLst>
        </p:spPr>
      </p:cxnSp>
      <p:sp>
        <p:nvSpPr>
          <p:cNvPr id="2" name="文本框 1"/>
          <p:cNvSpPr txBox="1"/>
          <p:nvPr/>
        </p:nvSpPr>
        <p:spPr>
          <a:xfrm>
            <a:off x="2763807" y="2804160"/>
            <a:ext cx="3616960" cy="1015663"/>
          </a:xfrm>
          <a:prstGeom prst="rect">
            <a:avLst/>
          </a:prstGeom>
          <a:noFill/>
        </p:spPr>
        <p:txBody>
          <a:bodyPr wrap="square" rtlCol="0">
            <a:spAutoFit/>
          </a:bodyPr>
          <a:lstStyle/>
          <a:p>
            <a:r>
              <a:rPr lang="zh-CN" altLang="en-US" sz="6000" dirty="0" smtClean="0">
                <a:latin typeface="黑体" panose="02010609060101010101" pitchFamily="49" charset="-122"/>
                <a:ea typeface="黑体" panose="02010609060101010101" pitchFamily="49" charset="-122"/>
              </a:rPr>
              <a:t>谢谢大家！</a:t>
            </a:r>
            <a:endParaRPr lang="zh-CN" altLang="en-US" sz="60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5396271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图片 28"/>
          <p:cNvPicPr>
            <a:picLocks noChangeAspect="1"/>
          </p:cNvPicPr>
          <p:nvPr/>
        </p:nvPicPr>
        <p:blipFill rotWithShape="1">
          <a:blip r:embed="rId3">
            <a:extLst>
              <a:ext uri="{28A0092B-C50C-407E-A947-70E740481C1C}">
                <a14:useLocalDpi xmlns:a14="http://schemas.microsoft.com/office/drawing/2010/main" val="0"/>
              </a:ext>
            </a:extLst>
          </a:blip>
          <a:srcRect t="25218" b="12591"/>
          <a:stretch/>
        </p:blipFill>
        <p:spPr>
          <a:xfrm>
            <a:off x="737924" y="3058160"/>
            <a:ext cx="3846581" cy="2696743"/>
          </a:xfrm>
          <a:prstGeom prst="rect">
            <a:avLst/>
          </a:prstGeom>
        </p:spPr>
      </p:pic>
      <p:sp>
        <p:nvSpPr>
          <p:cNvPr id="5" name="矩形 4"/>
          <p:cNvSpPr/>
          <p:nvPr/>
        </p:nvSpPr>
        <p:spPr>
          <a:xfrm>
            <a:off x="0" y="0"/>
            <a:ext cx="9144574" cy="89592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6" name="图片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01892" y="115412"/>
            <a:ext cx="674253" cy="674253"/>
          </a:xfrm>
          <a:prstGeom prst="rect">
            <a:avLst/>
          </a:prstGeom>
        </p:spPr>
      </p:pic>
      <p:cxnSp>
        <p:nvCxnSpPr>
          <p:cNvPr id="7" name="直接连接符 19"/>
          <p:cNvCxnSpPr>
            <a:cxnSpLocks/>
          </p:cNvCxnSpPr>
          <p:nvPr/>
        </p:nvCxnSpPr>
        <p:spPr bwMode="auto">
          <a:xfrm flipH="1">
            <a:off x="440027" y="-25400"/>
            <a:ext cx="1587" cy="841375"/>
          </a:xfrm>
          <a:prstGeom prst="line">
            <a:avLst/>
          </a:prstGeom>
          <a:noFill/>
          <a:ln w="28575" algn="ctr">
            <a:solidFill>
              <a:schemeClr val="bg2"/>
            </a:solidFill>
            <a:round/>
            <a:headEnd/>
            <a:tailEnd/>
          </a:ln>
          <a:extLst>
            <a:ext uri="{909E8E84-426E-40DD-AFC4-6F175D3DCCD1}">
              <a14:hiddenFill xmlns:a14="http://schemas.microsoft.com/office/drawing/2010/main">
                <a:noFill/>
              </a14:hiddenFill>
            </a:ext>
          </a:extLst>
        </p:spPr>
      </p:cxnSp>
      <p:cxnSp>
        <p:nvCxnSpPr>
          <p:cNvPr id="8" name="直接连接符 20"/>
          <p:cNvCxnSpPr>
            <a:cxnSpLocks/>
          </p:cNvCxnSpPr>
          <p:nvPr/>
        </p:nvCxnSpPr>
        <p:spPr bwMode="auto">
          <a:xfrm flipH="1">
            <a:off x="511175" y="-26988"/>
            <a:ext cx="1588" cy="554038"/>
          </a:xfrm>
          <a:prstGeom prst="line">
            <a:avLst/>
          </a:prstGeom>
          <a:noFill/>
          <a:ln w="28575" algn="ctr">
            <a:solidFill>
              <a:schemeClr val="bg2"/>
            </a:solidFill>
            <a:round/>
            <a:headEnd/>
            <a:tailEnd/>
          </a:ln>
          <a:extLst>
            <a:ext uri="{909E8E84-426E-40DD-AFC4-6F175D3DCCD1}">
              <a14:hiddenFill xmlns:a14="http://schemas.microsoft.com/office/drawing/2010/main">
                <a:noFill/>
              </a14:hiddenFill>
            </a:ext>
          </a:extLst>
        </p:spPr>
      </p:cxnSp>
      <p:cxnSp>
        <p:nvCxnSpPr>
          <p:cNvPr id="9" name="直接连接符 30"/>
          <p:cNvCxnSpPr>
            <a:cxnSpLocks/>
          </p:cNvCxnSpPr>
          <p:nvPr/>
        </p:nvCxnSpPr>
        <p:spPr bwMode="auto">
          <a:xfrm>
            <a:off x="585499" y="-26988"/>
            <a:ext cx="0" cy="298451"/>
          </a:xfrm>
          <a:prstGeom prst="line">
            <a:avLst/>
          </a:prstGeom>
          <a:noFill/>
          <a:ln w="28575" algn="ctr">
            <a:solidFill>
              <a:schemeClr val="bg2"/>
            </a:solidFill>
            <a:round/>
            <a:headEnd/>
            <a:tailEnd/>
          </a:ln>
          <a:extLst>
            <a:ext uri="{909E8E84-426E-40DD-AFC4-6F175D3DCCD1}">
              <a14:hiddenFill xmlns:a14="http://schemas.microsoft.com/office/drawing/2010/main">
                <a:noFill/>
              </a14:hiddenFill>
            </a:ext>
          </a:extLst>
        </p:spPr>
      </p:cxnSp>
      <p:sp>
        <p:nvSpPr>
          <p:cNvPr id="10" name="文本框 9"/>
          <p:cNvSpPr txBox="1"/>
          <p:nvPr/>
        </p:nvSpPr>
        <p:spPr>
          <a:xfrm>
            <a:off x="881641" y="72121"/>
            <a:ext cx="2773680" cy="646331"/>
          </a:xfrm>
          <a:prstGeom prst="rect">
            <a:avLst/>
          </a:prstGeom>
          <a:noFill/>
        </p:spPr>
        <p:txBody>
          <a:bodyPr wrap="square" rtlCol="0">
            <a:spAutoFit/>
          </a:bodyPr>
          <a:lstStyle/>
          <a:p>
            <a:r>
              <a:rPr lang="zh-CN" altLang="en-US" sz="3600" dirty="0" smtClean="0">
                <a:solidFill>
                  <a:schemeClr val="bg1"/>
                </a:solidFill>
                <a:latin typeface="黑体" panose="02010609060101010101" pitchFamily="49" charset="-122"/>
                <a:ea typeface="黑体" panose="02010609060101010101" pitchFamily="49" charset="-122"/>
              </a:rPr>
              <a:t>研究背景</a:t>
            </a:r>
            <a:endParaRPr lang="zh-CN" altLang="en-US" sz="3200" dirty="0">
              <a:solidFill>
                <a:schemeClr val="bg1"/>
              </a:solidFill>
              <a:latin typeface="黑体" panose="02010609060101010101" pitchFamily="49" charset="-122"/>
              <a:ea typeface="黑体" panose="02010609060101010101" pitchFamily="49" charset="-122"/>
            </a:endParaRPr>
          </a:p>
        </p:txBody>
      </p:sp>
      <p:sp>
        <p:nvSpPr>
          <p:cNvPr id="4" name="文本框 3"/>
          <p:cNvSpPr txBox="1"/>
          <p:nvPr/>
        </p:nvSpPr>
        <p:spPr>
          <a:xfrm>
            <a:off x="650240" y="1284882"/>
            <a:ext cx="4897120" cy="492443"/>
          </a:xfrm>
          <a:prstGeom prst="rect">
            <a:avLst/>
          </a:prstGeom>
          <a:noFill/>
        </p:spPr>
        <p:txBody>
          <a:bodyPr wrap="square" rtlCol="0">
            <a:spAutoFit/>
          </a:bodyPr>
          <a:lstStyle/>
          <a:p>
            <a:pPr marL="285750" indent="-285750">
              <a:buFont typeface="Wingdings" panose="05000000000000000000" pitchFamily="2" charset="2"/>
              <a:buChar char="n"/>
            </a:pPr>
            <a:r>
              <a:rPr lang="en-US" altLang="zh-CN" sz="2600" dirty="0" smtClean="0">
                <a:latin typeface="Arial" panose="020B0604020202020204" pitchFamily="34" charset="0"/>
                <a:ea typeface="黑体" panose="02010609060101010101" pitchFamily="49" charset="-122"/>
                <a:cs typeface="Arial" panose="020B0604020202020204" pitchFamily="34" charset="0"/>
              </a:rPr>
              <a:t>MOD</a:t>
            </a:r>
            <a:r>
              <a:rPr lang="zh-CN" altLang="en-US" sz="2600" dirty="0" smtClean="0">
                <a:latin typeface="黑体" panose="02010609060101010101" pitchFamily="49" charset="-122"/>
                <a:ea typeface="黑体" panose="02010609060101010101" pitchFamily="49" charset="-122"/>
              </a:rPr>
              <a:t>协调策略</a:t>
            </a:r>
            <a:endParaRPr lang="zh-CN" altLang="en-US" sz="2600" dirty="0">
              <a:latin typeface="黑体" panose="02010609060101010101" pitchFamily="49" charset="-122"/>
              <a:ea typeface="黑体" panose="02010609060101010101" pitchFamily="49" charset="-122"/>
            </a:endParaRPr>
          </a:p>
        </p:txBody>
      </p:sp>
      <p:sp>
        <p:nvSpPr>
          <p:cNvPr id="16" name="文本框 15"/>
          <p:cNvSpPr txBox="1"/>
          <p:nvPr/>
        </p:nvSpPr>
        <p:spPr>
          <a:xfrm>
            <a:off x="650240" y="1863459"/>
            <a:ext cx="7874000" cy="707886"/>
          </a:xfrm>
          <a:prstGeom prst="rect">
            <a:avLst/>
          </a:prstGeom>
          <a:noFill/>
        </p:spPr>
        <p:txBody>
          <a:bodyPr wrap="square" rtlCol="0">
            <a:spAutoFit/>
          </a:bodyPr>
          <a:lstStyle/>
          <a:p>
            <a:r>
              <a:rPr lang="zh-CN" altLang="en-US" sz="2000" dirty="0" smtClean="0">
                <a:latin typeface="黑体" panose="02010609060101010101" pitchFamily="49" charset="-122"/>
                <a:ea typeface="黑体" panose="02010609060101010101" pitchFamily="49" charset="-122"/>
              </a:rPr>
              <a:t>协调策略通常是使用</a:t>
            </a:r>
            <a:r>
              <a:rPr lang="zh-CN" altLang="en-US" sz="2000" dirty="0">
                <a:latin typeface="黑体" panose="02010609060101010101" pitchFamily="49" charset="-122"/>
                <a:ea typeface="黑体" panose="02010609060101010101" pitchFamily="49" charset="-122"/>
              </a:rPr>
              <a:t>当前的观察来</a:t>
            </a:r>
            <a:r>
              <a:rPr lang="zh-CN" altLang="en-US" sz="2000" dirty="0" smtClean="0">
                <a:latin typeface="黑体" panose="02010609060101010101" pitchFamily="49" charset="-122"/>
                <a:ea typeface="黑体" panose="02010609060101010101" pitchFamily="49" charset="-122"/>
              </a:rPr>
              <a:t>确定在何时移动车辆到何地，</a:t>
            </a:r>
            <a:r>
              <a:rPr lang="zh-CN" altLang="en-US" sz="2000" dirty="0">
                <a:latin typeface="黑体" panose="02010609060101010101" pitchFamily="49" charset="-122"/>
                <a:ea typeface="黑体" panose="02010609060101010101" pitchFamily="49" charset="-122"/>
              </a:rPr>
              <a:t>以最大化</a:t>
            </a:r>
            <a:r>
              <a:rPr lang="en-US" altLang="zh-CN" sz="2000" dirty="0">
                <a:latin typeface="Arial" panose="020B0604020202020204" pitchFamily="34" charset="0"/>
                <a:ea typeface="黑体" panose="02010609060101010101" pitchFamily="49" charset="-122"/>
                <a:cs typeface="Arial" panose="020B0604020202020204" pitchFamily="34" charset="0"/>
              </a:rPr>
              <a:t>MOD</a:t>
            </a:r>
            <a:r>
              <a:rPr lang="zh-CN" altLang="en-US" sz="2000" dirty="0">
                <a:latin typeface="黑体" panose="02010609060101010101" pitchFamily="49" charset="-122"/>
                <a:ea typeface="黑体" panose="02010609060101010101" pitchFamily="49" charset="-122"/>
              </a:rPr>
              <a:t>服务提供商的</a:t>
            </a:r>
            <a:r>
              <a:rPr lang="zh-CN" altLang="en-US" sz="2000" dirty="0" smtClean="0">
                <a:latin typeface="黑体" panose="02010609060101010101" pitchFamily="49" charset="-122"/>
                <a:ea typeface="黑体" panose="02010609060101010101" pitchFamily="49" charset="-122"/>
              </a:rPr>
              <a:t>利润，同时满足</a:t>
            </a:r>
            <a:r>
              <a:rPr lang="zh-CN" altLang="en-US" sz="2000" dirty="0">
                <a:latin typeface="黑体" panose="02010609060101010101" pitchFamily="49" charset="-122"/>
                <a:ea typeface="黑体" panose="02010609060101010101" pitchFamily="49" charset="-122"/>
              </a:rPr>
              <a:t>乘客</a:t>
            </a:r>
            <a:r>
              <a:rPr lang="zh-CN" altLang="en-US" sz="2000" dirty="0" smtClean="0">
                <a:latin typeface="黑体" panose="02010609060101010101" pitchFamily="49" charset="-122"/>
                <a:ea typeface="黑体" panose="02010609060101010101" pitchFamily="49" charset="-122"/>
              </a:rPr>
              <a:t>的需求。</a:t>
            </a:r>
            <a:endParaRPr lang="zh-CN" altLang="en-US" sz="2000" dirty="0">
              <a:latin typeface="黑体" panose="02010609060101010101" pitchFamily="49" charset="-122"/>
              <a:ea typeface="黑体" panose="02010609060101010101" pitchFamily="49" charset="-122"/>
            </a:endParaRPr>
          </a:p>
        </p:txBody>
      </p:sp>
      <p:pic>
        <p:nvPicPr>
          <p:cNvPr id="20" name="图片 19"/>
          <p:cNvPicPr>
            <a:picLocks noChangeAspect="1"/>
          </p:cNvPicPr>
          <p:nvPr/>
        </p:nvPicPr>
        <p:blipFill rotWithShape="1">
          <a:blip r:embed="rId5">
            <a:extLst>
              <a:ext uri="{28A0092B-C50C-407E-A947-70E740481C1C}">
                <a14:useLocalDpi xmlns:a14="http://schemas.microsoft.com/office/drawing/2010/main" val="0"/>
              </a:ext>
            </a:extLst>
          </a:blip>
          <a:srcRect l="-642" t="33023" r="642" b="43125"/>
          <a:stretch/>
        </p:blipFill>
        <p:spPr>
          <a:xfrm>
            <a:off x="5176129" y="3058160"/>
            <a:ext cx="3165231" cy="1635760"/>
          </a:xfrm>
          <a:prstGeom prst="rect">
            <a:avLst/>
          </a:prstGeom>
        </p:spPr>
      </p:pic>
      <p:cxnSp>
        <p:nvCxnSpPr>
          <p:cNvPr id="24" name="直接箭头连接符 23"/>
          <p:cNvCxnSpPr/>
          <p:nvPr/>
        </p:nvCxnSpPr>
        <p:spPr>
          <a:xfrm>
            <a:off x="3098800" y="4785360"/>
            <a:ext cx="2865120" cy="609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flipH="1">
            <a:off x="6672384" y="4459375"/>
            <a:ext cx="172720" cy="7518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圆角矩形 27"/>
          <p:cNvSpPr/>
          <p:nvPr/>
        </p:nvSpPr>
        <p:spPr>
          <a:xfrm>
            <a:off x="6177280" y="5332270"/>
            <a:ext cx="1595120" cy="792480"/>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latin typeface="Arial" panose="020B0604020202020204" pitchFamily="34" charset="0"/>
                <a:cs typeface="Arial" panose="020B0604020202020204" pitchFamily="34" charset="0"/>
              </a:rPr>
              <a:t>MOD</a:t>
            </a:r>
            <a:r>
              <a:rPr lang="zh-CN" altLang="en-US" sz="2400" dirty="0" smtClean="0">
                <a:latin typeface="黑体" panose="02010609060101010101" pitchFamily="49" charset="-122"/>
                <a:ea typeface="黑体" panose="02010609060101010101" pitchFamily="49" charset="-122"/>
              </a:rPr>
              <a:t>网络</a:t>
            </a:r>
            <a:endParaRPr lang="zh-CN" altLang="en-US" sz="24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4150845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par>
                                <p:cTn id="8" presetID="10" presetClass="entr" presetSubtype="0" fill="hold"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500"/>
                                        <p:tgtEl>
                                          <p:spTgt spid="2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fade">
                                      <p:cBhvr>
                                        <p:cTn id="15" dur="500"/>
                                        <p:tgtEl>
                                          <p:spTgt spid="24"/>
                                        </p:tgtEl>
                                      </p:cBhvr>
                                    </p:animEffect>
                                  </p:childTnLst>
                                </p:cTn>
                              </p:par>
                              <p:par>
                                <p:cTn id="16" presetID="10" presetClass="entr" presetSubtype="0" fill="hold" nodeType="with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fade">
                                      <p:cBhvr>
                                        <p:cTn id="18" dur="500"/>
                                        <p:tgtEl>
                                          <p:spTgt spid="2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8"/>
                                        </p:tgtEl>
                                        <p:attrNameLst>
                                          <p:attrName>style.visibility</p:attrName>
                                        </p:attrNameLst>
                                      </p:cBhvr>
                                      <p:to>
                                        <p:strVal val="visible"/>
                                      </p:to>
                                    </p:set>
                                    <p:animEffect transition="in" filter="fade">
                                      <p:cBhvr>
                                        <p:cTn id="21"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9144574" cy="89592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01892" y="115412"/>
            <a:ext cx="674253" cy="674253"/>
          </a:xfrm>
          <a:prstGeom prst="rect">
            <a:avLst/>
          </a:prstGeom>
        </p:spPr>
      </p:pic>
      <p:cxnSp>
        <p:nvCxnSpPr>
          <p:cNvPr id="7" name="直接连接符 19"/>
          <p:cNvCxnSpPr>
            <a:cxnSpLocks/>
          </p:cNvCxnSpPr>
          <p:nvPr/>
        </p:nvCxnSpPr>
        <p:spPr bwMode="auto">
          <a:xfrm flipH="1">
            <a:off x="440027" y="-25400"/>
            <a:ext cx="1587" cy="841375"/>
          </a:xfrm>
          <a:prstGeom prst="line">
            <a:avLst/>
          </a:prstGeom>
          <a:noFill/>
          <a:ln w="28575" algn="ctr">
            <a:solidFill>
              <a:schemeClr val="bg2"/>
            </a:solidFill>
            <a:round/>
            <a:headEnd/>
            <a:tailEnd/>
          </a:ln>
          <a:extLst>
            <a:ext uri="{909E8E84-426E-40DD-AFC4-6F175D3DCCD1}">
              <a14:hiddenFill xmlns:a14="http://schemas.microsoft.com/office/drawing/2010/main">
                <a:noFill/>
              </a14:hiddenFill>
            </a:ext>
          </a:extLst>
        </p:spPr>
      </p:cxnSp>
      <p:cxnSp>
        <p:nvCxnSpPr>
          <p:cNvPr id="8" name="直接连接符 20"/>
          <p:cNvCxnSpPr>
            <a:cxnSpLocks/>
          </p:cNvCxnSpPr>
          <p:nvPr/>
        </p:nvCxnSpPr>
        <p:spPr bwMode="auto">
          <a:xfrm flipH="1">
            <a:off x="511175" y="-26988"/>
            <a:ext cx="1588" cy="554038"/>
          </a:xfrm>
          <a:prstGeom prst="line">
            <a:avLst/>
          </a:prstGeom>
          <a:noFill/>
          <a:ln w="28575" algn="ctr">
            <a:solidFill>
              <a:schemeClr val="bg2"/>
            </a:solidFill>
            <a:round/>
            <a:headEnd/>
            <a:tailEnd/>
          </a:ln>
          <a:extLst>
            <a:ext uri="{909E8E84-426E-40DD-AFC4-6F175D3DCCD1}">
              <a14:hiddenFill xmlns:a14="http://schemas.microsoft.com/office/drawing/2010/main">
                <a:noFill/>
              </a14:hiddenFill>
            </a:ext>
          </a:extLst>
        </p:spPr>
      </p:cxnSp>
      <p:cxnSp>
        <p:nvCxnSpPr>
          <p:cNvPr id="9" name="直接连接符 30"/>
          <p:cNvCxnSpPr>
            <a:cxnSpLocks/>
          </p:cNvCxnSpPr>
          <p:nvPr/>
        </p:nvCxnSpPr>
        <p:spPr bwMode="auto">
          <a:xfrm>
            <a:off x="585499" y="-26988"/>
            <a:ext cx="0" cy="298451"/>
          </a:xfrm>
          <a:prstGeom prst="line">
            <a:avLst/>
          </a:prstGeom>
          <a:noFill/>
          <a:ln w="28575" algn="ctr">
            <a:solidFill>
              <a:schemeClr val="bg2"/>
            </a:solidFill>
            <a:round/>
            <a:headEnd/>
            <a:tailEnd/>
          </a:ln>
          <a:extLst>
            <a:ext uri="{909E8E84-426E-40DD-AFC4-6F175D3DCCD1}">
              <a14:hiddenFill xmlns:a14="http://schemas.microsoft.com/office/drawing/2010/main">
                <a:noFill/>
              </a14:hiddenFill>
            </a:ext>
          </a:extLst>
        </p:spPr>
      </p:cxnSp>
      <p:sp>
        <p:nvSpPr>
          <p:cNvPr id="10" name="文本框 9"/>
          <p:cNvSpPr txBox="1"/>
          <p:nvPr/>
        </p:nvSpPr>
        <p:spPr>
          <a:xfrm>
            <a:off x="881641" y="72121"/>
            <a:ext cx="2773680" cy="646331"/>
          </a:xfrm>
          <a:prstGeom prst="rect">
            <a:avLst/>
          </a:prstGeom>
          <a:noFill/>
        </p:spPr>
        <p:txBody>
          <a:bodyPr wrap="square" rtlCol="0">
            <a:spAutoFit/>
          </a:bodyPr>
          <a:lstStyle/>
          <a:p>
            <a:r>
              <a:rPr lang="zh-CN" altLang="en-US" sz="3600" dirty="0" smtClean="0">
                <a:solidFill>
                  <a:schemeClr val="bg1"/>
                </a:solidFill>
                <a:latin typeface="黑体" panose="02010609060101010101" pitchFamily="49" charset="-122"/>
                <a:ea typeface="黑体" panose="02010609060101010101" pitchFamily="49" charset="-122"/>
              </a:rPr>
              <a:t>研究背景</a:t>
            </a:r>
            <a:endParaRPr lang="zh-CN" altLang="en-US" sz="3200" dirty="0">
              <a:solidFill>
                <a:schemeClr val="bg1"/>
              </a:solidFill>
              <a:latin typeface="黑体" panose="02010609060101010101" pitchFamily="49" charset="-122"/>
              <a:ea typeface="黑体" panose="02010609060101010101" pitchFamily="49" charset="-122"/>
            </a:endParaRPr>
          </a:p>
        </p:txBody>
      </p:sp>
      <p:sp>
        <p:nvSpPr>
          <p:cNvPr id="2" name="文本框 1"/>
          <p:cNvSpPr txBox="1"/>
          <p:nvPr/>
        </p:nvSpPr>
        <p:spPr>
          <a:xfrm>
            <a:off x="585499" y="1209040"/>
            <a:ext cx="7022839" cy="492443"/>
          </a:xfrm>
          <a:prstGeom prst="rect">
            <a:avLst/>
          </a:prstGeom>
          <a:noFill/>
        </p:spPr>
        <p:txBody>
          <a:bodyPr wrap="square" rtlCol="0">
            <a:spAutoFit/>
          </a:bodyPr>
          <a:lstStyle/>
          <a:p>
            <a:pPr marL="285750" indent="-285750">
              <a:buFont typeface="Wingdings" panose="05000000000000000000" pitchFamily="2" charset="2"/>
              <a:buChar char="n"/>
            </a:pPr>
            <a:r>
              <a:rPr lang="en-US" altLang="zh-CN" sz="2600" dirty="0" smtClean="0">
                <a:latin typeface="Arial" panose="020B0604020202020204" pitchFamily="34" charset="0"/>
                <a:ea typeface="黑体" panose="02010609060101010101" pitchFamily="49" charset="-122"/>
                <a:cs typeface="Arial" panose="020B0604020202020204" pitchFamily="34" charset="0"/>
              </a:rPr>
              <a:t>MOD</a:t>
            </a:r>
            <a:r>
              <a:rPr lang="zh-CN" altLang="en-US" sz="2600" dirty="0" smtClean="0">
                <a:latin typeface="黑体" panose="02010609060101010101" pitchFamily="49" charset="-122"/>
                <a:ea typeface="黑体" panose="02010609060101010101" pitchFamily="49" charset="-122"/>
              </a:rPr>
              <a:t>协调策略面临的问题</a:t>
            </a:r>
            <a:endParaRPr lang="zh-CN" altLang="en-US" sz="2600" dirty="0">
              <a:latin typeface="黑体" panose="02010609060101010101" pitchFamily="49" charset="-122"/>
              <a:ea typeface="黑体" panose="02010609060101010101" pitchFamily="49" charset="-122"/>
            </a:endParaRPr>
          </a:p>
        </p:txBody>
      </p:sp>
      <p:sp>
        <p:nvSpPr>
          <p:cNvPr id="4" name="文本框 3"/>
          <p:cNvSpPr txBox="1"/>
          <p:nvPr/>
        </p:nvSpPr>
        <p:spPr>
          <a:xfrm>
            <a:off x="881641" y="1711643"/>
            <a:ext cx="7784839" cy="923330"/>
          </a:xfrm>
          <a:prstGeom prst="rect">
            <a:avLst/>
          </a:prstGeom>
          <a:noFill/>
        </p:spPr>
        <p:txBody>
          <a:bodyPr wrap="square" rtlCol="0">
            <a:spAutoFit/>
          </a:bodyPr>
          <a:lstStyle/>
          <a:p>
            <a:pPr marL="342900" indent="-342900" algn="just">
              <a:buFont typeface="Wingdings" panose="05000000000000000000" pitchFamily="2" charset="2"/>
              <a:buChar char="l"/>
            </a:pPr>
            <a:r>
              <a:rPr lang="zh-CN" altLang="en-US" dirty="0">
                <a:latin typeface="黑体" panose="02010609060101010101" pitchFamily="49" charset="-122"/>
                <a:ea typeface="黑体" panose="02010609060101010101" pitchFamily="49" charset="-122"/>
                <a:cs typeface="Arial" panose="020B0604020202020204" pitchFamily="34" charset="0"/>
              </a:rPr>
              <a:t>日益复杂的城市交通网络和供需动态的错误</a:t>
            </a:r>
            <a:r>
              <a:rPr lang="zh-CN" altLang="en-US" dirty="0" smtClean="0">
                <a:latin typeface="黑体" panose="02010609060101010101" pitchFamily="49" charset="-122"/>
                <a:ea typeface="黑体" panose="02010609060101010101" pitchFamily="49" charset="-122"/>
                <a:cs typeface="Arial" panose="020B0604020202020204" pitchFamily="34" charset="0"/>
              </a:rPr>
              <a:t>协调，往往造成许多</a:t>
            </a:r>
            <a:r>
              <a:rPr lang="zh-CN" altLang="en-US" dirty="0">
                <a:latin typeface="黑体" panose="02010609060101010101" pitchFamily="49" charset="-122"/>
                <a:ea typeface="黑体" panose="02010609060101010101" pitchFamily="49" charset="-122"/>
                <a:cs typeface="Arial" panose="020B0604020202020204" pitchFamily="34" charset="0"/>
              </a:rPr>
              <a:t>服务区域</a:t>
            </a:r>
            <a:r>
              <a:rPr lang="zh-CN" altLang="en-US" dirty="0" smtClean="0">
                <a:latin typeface="黑体" panose="02010609060101010101" pitchFamily="49" charset="-122"/>
                <a:ea typeface="黑体" panose="02010609060101010101" pitchFamily="49" charset="-122"/>
                <a:cs typeface="Arial" panose="020B0604020202020204" pitchFamily="34" charset="0"/>
              </a:rPr>
              <a:t>内的欠服务或者过度服务。</a:t>
            </a:r>
            <a:endParaRPr lang="en-US" altLang="zh-CN" dirty="0" smtClean="0">
              <a:latin typeface="黑体" panose="02010609060101010101" pitchFamily="49" charset="-122"/>
              <a:ea typeface="黑体" panose="02010609060101010101" pitchFamily="49" charset="-122"/>
              <a:cs typeface="Arial" panose="020B0604020202020204" pitchFamily="34" charset="0"/>
            </a:endParaRPr>
          </a:p>
          <a:p>
            <a:pPr marL="342900" indent="-342900" algn="just">
              <a:buFont typeface="Wingdings" panose="05000000000000000000" pitchFamily="2" charset="2"/>
              <a:buChar char="l"/>
            </a:pPr>
            <a:r>
              <a:rPr lang="zh-CN" altLang="en-US" dirty="0" smtClean="0">
                <a:latin typeface="黑体" panose="02010609060101010101" pitchFamily="49" charset="-122"/>
                <a:ea typeface="黑体" panose="02010609060101010101" pitchFamily="49" charset="-122"/>
                <a:cs typeface="Arial" panose="020B0604020202020204" pitchFamily="34" charset="0"/>
              </a:rPr>
              <a:t>在上下班或者节假日等特殊时期，错误协调的问题尤其严重。</a:t>
            </a:r>
            <a:endParaRPr lang="zh-CN" altLang="en-US" dirty="0">
              <a:latin typeface="黑体" panose="02010609060101010101" pitchFamily="49" charset="-122"/>
              <a:ea typeface="黑体" panose="02010609060101010101" pitchFamily="49" charset="-122"/>
              <a:cs typeface="Arial" panose="020B0604020202020204" pitchFamily="34" charset="0"/>
            </a:endParaRPr>
          </a:p>
        </p:txBody>
      </p:sp>
      <p:sp>
        <p:nvSpPr>
          <p:cNvPr id="11" name="文本框 10"/>
          <p:cNvSpPr txBox="1"/>
          <p:nvPr/>
        </p:nvSpPr>
        <p:spPr>
          <a:xfrm>
            <a:off x="585498" y="2820015"/>
            <a:ext cx="7022839" cy="492443"/>
          </a:xfrm>
          <a:prstGeom prst="rect">
            <a:avLst/>
          </a:prstGeom>
          <a:noFill/>
        </p:spPr>
        <p:txBody>
          <a:bodyPr wrap="square" rtlCol="0">
            <a:spAutoFit/>
          </a:bodyPr>
          <a:lstStyle/>
          <a:p>
            <a:pPr marL="285750" indent="-285750">
              <a:buFont typeface="Wingdings" panose="05000000000000000000" pitchFamily="2" charset="2"/>
              <a:buChar char="n"/>
            </a:pPr>
            <a:r>
              <a:rPr lang="zh-CN" altLang="en-US" sz="2600" dirty="0" smtClean="0">
                <a:latin typeface="Arial" panose="020B0604020202020204" pitchFamily="34" charset="0"/>
                <a:ea typeface="黑体" panose="02010609060101010101" pitchFamily="49" charset="-122"/>
                <a:cs typeface="Arial" panose="020B0604020202020204" pitchFamily="34" charset="0"/>
              </a:rPr>
              <a:t>好的</a:t>
            </a:r>
            <a:r>
              <a:rPr lang="en-US" altLang="zh-CN" sz="2600" dirty="0" smtClean="0">
                <a:latin typeface="Arial" panose="020B0604020202020204" pitchFamily="34" charset="0"/>
                <a:ea typeface="黑体" panose="02010609060101010101" pitchFamily="49" charset="-122"/>
                <a:cs typeface="Arial" panose="020B0604020202020204" pitchFamily="34" charset="0"/>
              </a:rPr>
              <a:t>MOD</a:t>
            </a:r>
            <a:r>
              <a:rPr lang="zh-CN" altLang="en-US" sz="2600" dirty="0" smtClean="0">
                <a:latin typeface="黑体" panose="02010609060101010101" pitchFamily="49" charset="-122"/>
                <a:ea typeface="黑体" panose="02010609060101010101" pitchFamily="49" charset="-122"/>
              </a:rPr>
              <a:t>协调策略的难点</a:t>
            </a:r>
            <a:endParaRPr lang="zh-CN" altLang="en-US" sz="2600" dirty="0">
              <a:latin typeface="黑体" panose="02010609060101010101" pitchFamily="49" charset="-122"/>
              <a:ea typeface="黑体" panose="02010609060101010101" pitchFamily="49" charset="-122"/>
            </a:endParaRPr>
          </a:p>
        </p:txBody>
      </p:sp>
      <p:sp>
        <p:nvSpPr>
          <p:cNvPr id="12" name="文本框 11"/>
          <p:cNvSpPr txBox="1"/>
          <p:nvPr/>
        </p:nvSpPr>
        <p:spPr>
          <a:xfrm>
            <a:off x="881641" y="3434991"/>
            <a:ext cx="7784839" cy="1754326"/>
          </a:xfrm>
          <a:prstGeom prst="rect">
            <a:avLst/>
          </a:prstGeom>
          <a:noFill/>
        </p:spPr>
        <p:txBody>
          <a:bodyPr wrap="square" rtlCol="0">
            <a:spAutoFit/>
          </a:bodyPr>
          <a:lstStyle/>
          <a:p>
            <a:pPr marL="342900" indent="-342900" algn="just">
              <a:buFont typeface="Wingdings" panose="05000000000000000000" pitchFamily="2" charset="2"/>
              <a:buChar char="l"/>
            </a:pPr>
            <a:r>
              <a:rPr lang="zh-CN" altLang="en-US" dirty="0">
                <a:latin typeface="黑体" panose="02010609060101010101" pitchFamily="49" charset="-122"/>
                <a:ea typeface="黑体" panose="02010609060101010101" pitchFamily="49" charset="-122"/>
              </a:rPr>
              <a:t>由于城市化和</a:t>
            </a:r>
            <a:r>
              <a:rPr lang="en-US" altLang="zh-CN" dirty="0">
                <a:latin typeface="Arial" panose="020B0604020202020204" pitchFamily="34" charset="0"/>
                <a:ea typeface="黑体" panose="02010609060101010101" pitchFamily="49" charset="-122"/>
                <a:cs typeface="Arial" panose="020B0604020202020204" pitchFamily="34" charset="0"/>
              </a:rPr>
              <a:t>MOD</a:t>
            </a:r>
            <a:r>
              <a:rPr lang="zh-CN" altLang="en-US" dirty="0">
                <a:latin typeface="黑体" panose="02010609060101010101" pitchFamily="49" charset="-122"/>
                <a:ea typeface="黑体" panose="02010609060101010101" pitchFamily="49" charset="-122"/>
              </a:rPr>
              <a:t>市场的扩展，在一些区域内基于旧数据的静态协调不能在动态变化的</a:t>
            </a:r>
            <a:r>
              <a:rPr lang="en-US" altLang="zh-CN" dirty="0">
                <a:latin typeface="Arial" panose="020B0604020202020204" pitchFamily="34" charset="0"/>
                <a:ea typeface="黑体" panose="02010609060101010101" pitchFamily="49" charset="-122"/>
                <a:cs typeface="Arial" panose="020B0604020202020204" pitchFamily="34" charset="0"/>
              </a:rPr>
              <a:t>MOD</a:t>
            </a:r>
            <a:r>
              <a:rPr lang="zh-CN" altLang="en-US" dirty="0">
                <a:latin typeface="黑体" panose="02010609060101010101" pitchFamily="49" charset="-122"/>
                <a:ea typeface="黑体" panose="02010609060101010101" pitchFamily="49" charset="-122"/>
              </a:rPr>
              <a:t>网络中应用和</a:t>
            </a:r>
            <a:r>
              <a:rPr lang="zh-CN" altLang="en-US" dirty="0" smtClean="0">
                <a:latin typeface="黑体" panose="02010609060101010101" pitchFamily="49" charset="-122"/>
                <a:ea typeface="黑体" panose="02010609060101010101" pitchFamily="49" charset="-122"/>
              </a:rPr>
              <a:t>扩展。因此</a:t>
            </a:r>
            <a:r>
              <a:rPr lang="zh-CN" altLang="en-US" dirty="0">
                <a:latin typeface="黑体" panose="02010609060101010101" pitchFamily="49" charset="-122"/>
                <a:ea typeface="黑体" panose="02010609060101010101" pitchFamily="49" charset="-122"/>
              </a:rPr>
              <a:t>需要一种自适应</a:t>
            </a:r>
            <a:r>
              <a:rPr lang="zh-CN" altLang="en-US" dirty="0" smtClean="0">
                <a:latin typeface="黑体" panose="02010609060101010101" pitchFamily="49" charset="-122"/>
                <a:ea typeface="黑体" panose="02010609060101010101" pitchFamily="49" charset="-122"/>
              </a:rPr>
              <a:t>机制。</a:t>
            </a:r>
            <a:endParaRPr lang="en-US" altLang="zh-CN" dirty="0" smtClean="0">
              <a:latin typeface="黑体" panose="02010609060101010101" pitchFamily="49" charset="-122"/>
              <a:ea typeface="黑体" panose="02010609060101010101" pitchFamily="49" charset="-122"/>
            </a:endParaRPr>
          </a:p>
          <a:p>
            <a:pPr marL="342900" indent="-342900" algn="just">
              <a:buFont typeface="Wingdings" panose="05000000000000000000" pitchFamily="2" charset="2"/>
              <a:buChar char="l"/>
            </a:pPr>
            <a:r>
              <a:rPr lang="zh-CN" altLang="en-US" dirty="0">
                <a:latin typeface="黑体" panose="02010609060101010101" pitchFamily="49" charset="-122"/>
                <a:ea typeface="黑体" panose="02010609060101010101" pitchFamily="49" charset="-122"/>
              </a:rPr>
              <a:t>协调复杂的</a:t>
            </a:r>
            <a:r>
              <a:rPr lang="en-US" altLang="zh-CN" dirty="0">
                <a:latin typeface="Arial" panose="020B0604020202020204" pitchFamily="34" charset="0"/>
                <a:ea typeface="黑体" panose="02010609060101010101" pitchFamily="49" charset="-122"/>
                <a:cs typeface="Arial" panose="020B0604020202020204" pitchFamily="34" charset="0"/>
              </a:rPr>
              <a:t>MOD</a:t>
            </a:r>
            <a:r>
              <a:rPr lang="zh-CN" altLang="en-US" dirty="0" smtClean="0">
                <a:latin typeface="黑体" panose="02010609060101010101" pitchFamily="49" charset="-122"/>
                <a:ea typeface="黑体" panose="02010609060101010101" pitchFamily="49" charset="-122"/>
              </a:rPr>
              <a:t>供需会</a:t>
            </a:r>
            <a:r>
              <a:rPr lang="zh-CN" altLang="en-US" dirty="0">
                <a:latin typeface="黑体" panose="02010609060101010101" pitchFamily="49" charset="-122"/>
                <a:ea typeface="黑体" panose="02010609060101010101" pitchFamily="49" charset="-122"/>
              </a:rPr>
              <a:t>产生连续和长期的影响</a:t>
            </a:r>
            <a:r>
              <a:rPr lang="zh-CN" altLang="en-US" dirty="0" smtClean="0">
                <a:latin typeface="黑体" panose="02010609060101010101" pitchFamily="49" charset="-122"/>
                <a:ea typeface="黑体" panose="02010609060101010101" pitchFamily="49" charset="-122"/>
              </a:rPr>
              <a:t>。单个的</a:t>
            </a:r>
            <a:r>
              <a:rPr lang="zh-CN" altLang="en-US" dirty="0">
                <a:latin typeface="黑体" panose="02010609060101010101" pitchFamily="49" charset="-122"/>
                <a:ea typeface="黑体" panose="02010609060101010101" pitchFamily="49" charset="-122"/>
              </a:rPr>
              <a:t>车辆调度动作可能会对环境和其他车辆产生深远的</a:t>
            </a:r>
            <a:r>
              <a:rPr lang="zh-CN" altLang="en-US" dirty="0" smtClean="0">
                <a:latin typeface="黑体" panose="02010609060101010101" pitchFamily="49" charset="-122"/>
                <a:ea typeface="黑体" panose="02010609060101010101" pitchFamily="49" charset="-122"/>
              </a:rPr>
              <a:t>影响。</a:t>
            </a:r>
            <a:endParaRPr lang="en-US" altLang="zh-CN" dirty="0" smtClean="0">
              <a:latin typeface="黑体" panose="02010609060101010101" pitchFamily="49" charset="-122"/>
              <a:ea typeface="黑体" panose="02010609060101010101" pitchFamily="49" charset="-122"/>
            </a:endParaRPr>
          </a:p>
          <a:p>
            <a:pPr marL="342900" indent="-342900" algn="just">
              <a:buFont typeface="Wingdings" panose="05000000000000000000" pitchFamily="2" charset="2"/>
              <a:buChar char="l"/>
            </a:pPr>
            <a:r>
              <a:rPr lang="zh-CN" altLang="en-US" dirty="0" smtClean="0">
                <a:latin typeface="黑体" panose="02010609060101010101" pitchFamily="49" charset="-122"/>
                <a:ea typeface="黑体" panose="02010609060101010101" pitchFamily="49" charset="-122"/>
              </a:rPr>
              <a:t>在</a:t>
            </a:r>
            <a:r>
              <a:rPr lang="zh-CN" altLang="en-US" dirty="0">
                <a:latin typeface="黑体" panose="02010609060101010101" pitchFamily="49" charset="-122"/>
                <a:ea typeface="黑体" panose="02010609060101010101" pitchFamily="49" charset="-122"/>
              </a:rPr>
              <a:t>交通</a:t>
            </a:r>
            <a:r>
              <a:rPr lang="zh-CN" altLang="en-US" dirty="0" smtClean="0">
                <a:latin typeface="黑体" panose="02010609060101010101" pitchFamily="49" charset="-122"/>
                <a:ea typeface="黑体" panose="02010609060101010101" pitchFamily="49" charset="-122"/>
              </a:rPr>
              <a:t>例程</a:t>
            </a:r>
            <a:r>
              <a:rPr lang="zh-CN" altLang="en-US" dirty="0">
                <a:latin typeface="黑体" panose="02010609060101010101" pitchFamily="49" charset="-122"/>
                <a:ea typeface="黑体" panose="02010609060101010101" pitchFamily="49" charset="-122"/>
              </a:rPr>
              <a:t>、</a:t>
            </a:r>
            <a:r>
              <a:rPr lang="zh-CN" altLang="en-US" dirty="0" smtClean="0">
                <a:latin typeface="黑体" panose="02010609060101010101" pitchFamily="49" charset="-122"/>
                <a:ea typeface="黑体" panose="02010609060101010101" pitchFamily="49" charset="-122"/>
              </a:rPr>
              <a:t>年度</a:t>
            </a:r>
            <a:r>
              <a:rPr lang="zh-CN" altLang="en-US" dirty="0">
                <a:latin typeface="黑体" panose="02010609060101010101" pitchFamily="49" charset="-122"/>
                <a:ea typeface="黑体" panose="02010609060101010101" pitchFamily="49" charset="-122"/>
              </a:rPr>
              <a:t>节日活动和乘车偏好中通常存在惯例性。天气也会影响</a:t>
            </a:r>
            <a:r>
              <a:rPr lang="zh-CN" altLang="en-US" dirty="0" smtClean="0">
                <a:latin typeface="黑体" panose="02010609060101010101" pitchFamily="49" charset="-122"/>
                <a:ea typeface="黑体" panose="02010609060101010101" pitchFamily="49" charset="-122"/>
              </a:rPr>
              <a:t>乘车需求</a:t>
            </a:r>
            <a:r>
              <a:rPr lang="zh-CN" altLang="en-US" dirty="0">
                <a:latin typeface="黑体" panose="02010609060101010101" pitchFamily="49" charset="-122"/>
                <a:ea typeface="黑体" panose="02010609060101010101" pitchFamily="49" charset="-122"/>
              </a:rPr>
              <a:t>，例如，在雨天会激增。</a:t>
            </a:r>
          </a:p>
        </p:txBody>
      </p:sp>
      <p:sp>
        <p:nvSpPr>
          <p:cNvPr id="14" name="圆角矩形 13"/>
          <p:cNvSpPr/>
          <p:nvPr/>
        </p:nvSpPr>
        <p:spPr>
          <a:xfrm>
            <a:off x="1035220" y="5507569"/>
            <a:ext cx="7074133" cy="660164"/>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黑体" panose="02010609060101010101" pitchFamily="49" charset="-122"/>
                <a:ea typeface="黑体" panose="02010609060101010101" pitchFamily="49" charset="-122"/>
              </a:rPr>
              <a:t>传统协调策略未充分考虑这些因素，</a:t>
            </a:r>
            <a:r>
              <a:rPr lang="zh-CN" altLang="en-US" sz="2000" dirty="0" smtClean="0">
                <a:latin typeface="黑体" panose="02010609060101010101" pitchFamily="49" charset="-122"/>
                <a:ea typeface="黑体" panose="02010609060101010101" pitchFamily="49" charset="-122"/>
              </a:rPr>
              <a:t>因此存在着一些局限性</a:t>
            </a:r>
            <a:endParaRPr lang="zh-CN" altLang="en-US" sz="20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557804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9144574" cy="89592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01892" y="115412"/>
            <a:ext cx="674253" cy="674253"/>
          </a:xfrm>
          <a:prstGeom prst="rect">
            <a:avLst/>
          </a:prstGeom>
        </p:spPr>
      </p:pic>
      <p:cxnSp>
        <p:nvCxnSpPr>
          <p:cNvPr id="7" name="直接连接符 19"/>
          <p:cNvCxnSpPr>
            <a:cxnSpLocks/>
          </p:cNvCxnSpPr>
          <p:nvPr/>
        </p:nvCxnSpPr>
        <p:spPr bwMode="auto">
          <a:xfrm flipH="1">
            <a:off x="440027" y="-25400"/>
            <a:ext cx="1587" cy="841375"/>
          </a:xfrm>
          <a:prstGeom prst="line">
            <a:avLst/>
          </a:prstGeom>
          <a:noFill/>
          <a:ln w="28575" algn="ctr">
            <a:solidFill>
              <a:schemeClr val="bg2"/>
            </a:solidFill>
            <a:round/>
            <a:headEnd/>
            <a:tailEnd/>
          </a:ln>
          <a:extLst>
            <a:ext uri="{909E8E84-426E-40DD-AFC4-6F175D3DCCD1}">
              <a14:hiddenFill xmlns:a14="http://schemas.microsoft.com/office/drawing/2010/main">
                <a:noFill/>
              </a14:hiddenFill>
            </a:ext>
          </a:extLst>
        </p:spPr>
      </p:cxnSp>
      <p:cxnSp>
        <p:nvCxnSpPr>
          <p:cNvPr id="8" name="直接连接符 20"/>
          <p:cNvCxnSpPr>
            <a:cxnSpLocks/>
          </p:cNvCxnSpPr>
          <p:nvPr/>
        </p:nvCxnSpPr>
        <p:spPr bwMode="auto">
          <a:xfrm flipH="1">
            <a:off x="511175" y="-26988"/>
            <a:ext cx="1588" cy="554038"/>
          </a:xfrm>
          <a:prstGeom prst="line">
            <a:avLst/>
          </a:prstGeom>
          <a:noFill/>
          <a:ln w="28575" algn="ctr">
            <a:solidFill>
              <a:schemeClr val="bg2"/>
            </a:solidFill>
            <a:round/>
            <a:headEnd/>
            <a:tailEnd/>
          </a:ln>
          <a:extLst>
            <a:ext uri="{909E8E84-426E-40DD-AFC4-6F175D3DCCD1}">
              <a14:hiddenFill xmlns:a14="http://schemas.microsoft.com/office/drawing/2010/main">
                <a:noFill/>
              </a14:hiddenFill>
            </a:ext>
          </a:extLst>
        </p:spPr>
      </p:cxnSp>
      <p:cxnSp>
        <p:nvCxnSpPr>
          <p:cNvPr id="9" name="直接连接符 30"/>
          <p:cNvCxnSpPr>
            <a:cxnSpLocks/>
          </p:cNvCxnSpPr>
          <p:nvPr/>
        </p:nvCxnSpPr>
        <p:spPr bwMode="auto">
          <a:xfrm>
            <a:off x="585499" y="-26988"/>
            <a:ext cx="0" cy="298451"/>
          </a:xfrm>
          <a:prstGeom prst="line">
            <a:avLst/>
          </a:prstGeom>
          <a:noFill/>
          <a:ln w="28575" algn="ctr">
            <a:solidFill>
              <a:schemeClr val="bg2"/>
            </a:solidFill>
            <a:round/>
            <a:headEnd/>
            <a:tailEnd/>
          </a:ln>
          <a:extLst>
            <a:ext uri="{909E8E84-426E-40DD-AFC4-6F175D3DCCD1}">
              <a14:hiddenFill xmlns:a14="http://schemas.microsoft.com/office/drawing/2010/main">
                <a:noFill/>
              </a14:hiddenFill>
            </a:ext>
          </a:extLst>
        </p:spPr>
      </p:cxnSp>
      <p:sp>
        <p:nvSpPr>
          <p:cNvPr id="10" name="文本框 9"/>
          <p:cNvSpPr txBox="1"/>
          <p:nvPr/>
        </p:nvSpPr>
        <p:spPr>
          <a:xfrm>
            <a:off x="881641" y="72121"/>
            <a:ext cx="2773680" cy="646331"/>
          </a:xfrm>
          <a:prstGeom prst="rect">
            <a:avLst/>
          </a:prstGeom>
          <a:noFill/>
        </p:spPr>
        <p:txBody>
          <a:bodyPr wrap="square" rtlCol="0">
            <a:spAutoFit/>
          </a:bodyPr>
          <a:lstStyle/>
          <a:p>
            <a:r>
              <a:rPr lang="zh-CN" altLang="en-US" sz="3600" dirty="0" smtClean="0">
                <a:solidFill>
                  <a:schemeClr val="bg1"/>
                </a:solidFill>
                <a:latin typeface="黑体" panose="02010609060101010101" pitchFamily="49" charset="-122"/>
                <a:ea typeface="黑体" panose="02010609060101010101" pitchFamily="49" charset="-122"/>
              </a:rPr>
              <a:t>本文的工作</a:t>
            </a:r>
            <a:endParaRPr lang="zh-CN" altLang="en-US" sz="3200" dirty="0">
              <a:solidFill>
                <a:schemeClr val="bg1"/>
              </a:solidFill>
              <a:latin typeface="黑体" panose="02010609060101010101" pitchFamily="49" charset="-122"/>
              <a:ea typeface="黑体" panose="02010609060101010101" pitchFamily="49" charset="-122"/>
            </a:endParaRPr>
          </a:p>
        </p:txBody>
      </p:sp>
      <p:sp>
        <p:nvSpPr>
          <p:cNvPr id="2" name="文本框 1"/>
          <p:cNvSpPr txBox="1"/>
          <p:nvPr/>
        </p:nvSpPr>
        <p:spPr>
          <a:xfrm>
            <a:off x="782813" y="1341762"/>
            <a:ext cx="7419079" cy="492443"/>
          </a:xfrm>
          <a:prstGeom prst="rect">
            <a:avLst/>
          </a:prstGeom>
          <a:noFill/>
        </p:spPr>
        <p:txBody>
          <a:bodyPr wrap="square" rtlCol="0">
            <a:spAutoFit/>
          </a:bodyPr>
          <a:lstStyle/>
          <a:p>
            <a:pPr marL="285750" indent="-285750">
              <a:buFont typeface="Wingdings" panose="05000000000000000000" pitchFamily="2" charset="2"/>
              <a:buChar char="n"/>
            </a:pPr>
            <a:r>
              <a:rPr lang="en-US" altLang="zh-CN" sz="2600" dirty="0" err="1" smtClean="0">
                <a:latin typeface="Arial" panose="020B0604020202020204" pitchFamily="34" charset="0"/>
                <a:cs typeface="Arial" panose="020B0604020202020204" pitchFamily="34" charset="0"/>
              </a:rPr>
              <a:t>STRide</a:t>
            </a:r>
            <a:endParaRPr lang="zh-CN" altLang="en-US" sz="2600" dirty="0">
              <a:latin typeface="Arial" panose="020B0604020202020204" pitchFamily="34" charset="0"/>
              <a:cs typeface="Arial" panose="020B0604020202020204" pitchFamily="34" charset="0"/>
            </a:endParaRPr>
          </a:p>
        </p:txBody>
      </p:sp>
      <p:sp>
        <p:nvSpPr>
          <p:cNvPr id="4" name="文本框 3"/>
          <p:cNvSpPr txBox="1"/>
          <p:nvPr/>
        </p:nvSpPr>
        <p:spPr>
          <a:xfrm>
            <a:off x="881641" y="1956874"/>
            <a:ext cx="7589520" cy="646331"/>
          </a:xfrm>
          <a:prstGeom prst="rect">
            <a:avLst/>
          </a:prstGeom>
          <a:noFill/>
        </p:spPr>
        <p:txBody>
          <a:bodyPr wrap="square" rtlCol="0">
            <a:spAutoFit/>
          </a:bodyPr>
          <a:lstStyle/>
          <a:p>
            <a:r>
              <a:rPr lang="zh-CN" altLang="en-US" dirty="0">
                <a:latin typeface="黑体" panose="02010609060101010101" pitchFamily="49" charset="-122"/>
                <a:ea typeface="黑体" panose="02010609060101010101" pitchFamily="49" charset="-122"/>
              </a:rPr>
              <a:t>作者</a:t>
            </a:r>
            <a:r>
              <a:rPr lang="zh-CN" altLang="en-US" dirty="0" smtClean="0">
                <a:latin typeface="黑体" panose="02010609060101010101" pitchFamily="49" charset="-122"/>
                <a:ea typeface="黑体" panose="02010609060101010101" pitchFamily="49" charset="-122"/>
              </a:rPr>
              <a:t>提出的一种基于</a:t>
            </a:r>
            <a:r>
              <a:rPr lang="zh-CN" altLang="en-US" dirty="0">
                <a:latin typeface="黑体" panose="02010609060101010101" pitchFamily="49" charset="-122"/>
                <a:ea typeface="黑体" panose="02010609060101010101" pitchFamily="49" charset="-122"/>
              </a:rPr>
              <a:t>时空胶囊的深度强化</a:t>
            </a:r>
            <a:r>
              <a:rPr lang="zh-CN" altLang="en-US" dirty="0" smtClean="0">
                <a:latin typeface="黑体" panose="02010609060101010101" pitchFamily="49" charset="-122"/>
                <a:ea typeface="黑体" panose="02010609060101010101" pitchFamily="49" charset="-122"/>
              </a:rPr>
              <a:t>学习方法，用于协调</a:t>
            </a:r>
            <a:r>
              <a:rPr lang="en-US" altLang="zh-CN" dirty="0">
                <a:latin typeface="Arial" panose="020B0604020202020204" pitchFamily="34" charset="0"/>
                <a:ea typeface="黑体" panose="02010609060101010101" pitchFamily="49" charset="-122"/>
                <a:cs typeface="Arial" panose="020B0604020202020204" pitchFamily="34" charset="0"/>
              </a:rPr>
              <a:t>MOD</a:t>
            </a:r>
            <a:r>
              <a:rPr lang="zh-CN" altLang="en-US" dirty="0">
                <a:latin typeface="黑体" panose="02010609060101010101" pitchFamily="49" charset="-122"/>
                <a:ea typeface="黑体" panose="02010609060101010101" pitchFamily="49" charset="-122"/>
              </a:rPr>
              <a:t>网络来</a:t>
            </a:r>
            <a:r>
              <a:rPr lang="zh-CN" altLang="en-US" dirty="0" smtClean="0">
                <a:latin typeface="黑体" panose="02010609060101010101" pitchFamily="49" charset="-122"/>
                <a:ea typeface="黑体" panose="02010609060101010101" pitchFamily="49" charset="-122"/>
              </a:rPr>
              <a:t>应对前面提到的挑战。</a:t>
            </a:r>
            <a:endParaRPr lang="zh-CN" altLang="en-US" dirty="0">
              <a:latin typeface="黑体" panose="02010609060101010101" pitchFamily="49" charset="-122"/>
              <a:ea typeface="黑体" panose="02010609060101010101" pitchFamily="49" charset="-122"/>
            </a:endParaRPr>
          </a:p>
        </p:txBody>
      </p:sp>
      <p:sp>
        <p:nvSpPr>
          <p:cNvPr id="11" name="文本框 10"/>
          <p:cNvSpPr txBox="1"/>
          <p:nvPr/>
        </p:nvSpPr>
        <p:spPr>
          <a:xfrm>
            <a:off x="782813" y="2895152"/>
            <a:ext cx="6989587" cy="492443"/>
          </a:xfrm>
          <a:prstGeom prst="rect">
            <a:avLst/>
          </a:prstGeom>
          <a:noFill/>
        </p:spPr>
        <p:txBody>
          <a:bodyPr wrap="square" rtlCol="0">
            <a:spAutoFit/>
          </a:bodyPr>
          <a:lstStyle/>
          <a:p>
            <a:pPr marL="285750" indent="-285750">
              <a:buFont typeface="Wingdings" panose="05000000000000000000" pitchFamily="2" charset="2"/>
              <a:buChar char="n"/>
            </a:pPr>
            <a:r>
              <a:rPr lang="zh-CN" altLang="en-US" sz="2600" dirty="0" smtClean="0">
                <a:latin typeface="黑体" panose="02010609060101010101" pitchFamily="49" charset="-122"/>
                <a:ea typeface="黑体" panose="02010609060101010101" pitchFamily="49" charset="-122"/>
              </a:rPr>
              <a:t>强化学习</a:t>
            </a:r>
            <a:endParaRPr lang="zh-CN" altLang="en-US" sz="2600" dirty="0">
              <a:latin typeface="黑体" panose="02010609060101010101" pitchFamily="49" charset="-122"/>
              <a:ea typeface="黑体" panose="02010609060101010101" pitchFamily="49" charset="-122"/>
            </a:endParaRPr>
          </a:p>
        </p:txBody>
      </p:sp>
      <p:pic>
        <p:nvPicPr>
          <p:cNvPr id="12" name="图片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54249" y="3387595"/>
            <a:ext cx="6444304" cy="2261365"/>
          </a:xfrm>
          <a:prstGeom prst="rect">
            <a:avLst/>
          </a:prstGeom>
        </p:spPr>
      </p:pic>
      <p:sp>
        <p:nvSpPr>
          <p:cNvPr id="3" name="文本框 2"/>
          <p:cNvSpPr txBox="1"/>
          <p:nvPr/>
        </p:nvSpPr>
        <p:spPr>
          <a:xfrm>
            <a:off x="1667872" y="5772071"/>
            <a:ext cx="3909968" cy="369332"/>
          </a:xfrm>
          <a:prstGeom prst="rect">
            <a:avLst/>
          </a:prstGeom>
          <a:noFill/>
        </p:spPr>
        <p:txBody>
          <a:bodyPr wrap="square" rtlCol="0">
            <a:spAutoFit/>
          </a:bodyPr>
          <a:lstStyle/>
          <a:p>
            <a:pPr marL="285750" indent="-285750">
              <a:buFont typeface="Wingdings" panose="05000000000000000000" pitchFamily="2" charset="2"/>
              <a:buChar char="l"/>
            </a:pPr>
            <a:r>
              <a:rPr lang="zh-CN" altLang="en-US" dirty="0" smtClean="0">
                <a:latin typeface="黑体" panose="02010609060101010101" pitchFamily="49" charset="-122"/>
                <a:ea typeface="黑体" panose="02010609060101010101" pitchFamily="49" charset="-122"/>
              </a:rPr>
              <a:t>想象成婴儿与周围环境交互的学习</a:t>
            </a:r>
            <a:endParaRPr lang="zh-CN" altLang="en-US"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944457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9144574" cy="89592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01892" y="115412"/>
            <a:ext cx="674253" cy="674253"/>
          </a:xfrm>
          <a:prstGeom prst="rect">
            <a:avLst/>
          </a:prstGeom>
        </p:spPr>
      </p:pic>
      <p:cxnSp>
        <p:nvCxnSpPr>
          <p:cNvPr id="7" name="直接连接符 19"/>
          <p:cNvCxnSpPr>
            <a:cxnSpLocks/>
          </p:cNvCxnSpPr>
          <p:nvPr/>
        </p:nvCxnSpPr>
        <p:spPr bwMode="auto">
          <a:xfrm flipH="1">
            <a:off x="440027" y="-25400"/>
            <a:ext cx="1587" cy="841375"/>
          </a:xfrm>
          <a:prstGeom prst="line">
            <a:avLst/>
          </a:prstGeom>
          <a:noFill/>
          <a:ln w="28575" algn="ctr">
            <a:solidFill>
              <a:schemeClr val="bg2"/>
            </a:solidFill>
            <a:round/>
            <a:headEnd/>
            <a:tailEnd/>
          </a:ln>
          <a:extLst>
            <a:ext uri="{909E8E84-426E-40DD-AFC4-6F175D3DCCD1}">
              <a14:hiddenFill xmlns:a14="http://schemas.microsoft.com/office/drawing/2010/main">
                <a:noFill/>
              </a14:hiddenFill>
            </a:ext>
          </a:extLst>
        </p:spPr>
      </p:cxnSp>
      <p:cxnSp>
        <p:nvCxnSpPr>
          <p:cNvPr id="8" name="直接连接符 20"/>
          <p:cNvCxnSpPr>
            <a:cxnSpLocks/>
          </p:cNvCxnSpPr>
          <p:nvPr/>
        </p:nvCxnSpPr>
        <p:spPr bwMode="auto">
          <a:xfrm flipH="1">
            <a:off x="511175" y="-26988"/>
            <a:ext cx="1588" cy="554038"/>
          </a:xfrm>
          <a:prstGeom prst="line">
            <a:avLst/>
          </a:prstGeom>
          <a:noFill/>
          <a:ln w="28575" algn="ctr">
            <a:solidFill>
              <a:schemeClr val="bg2"/>
            </a:solidFill>
            <a:round/>
            <a:headEnd/>
            <a:tailEnd/>
          </a:ln>
          <a:extLst>
            <a:ext uri="{909E8E84-426E-40DD-AFC4-6F175D3DCCD1}">
              <a14:hiddenFill xmlns:a14="http://schemas.microsoft.com/office/drawing/2010/main">
                <a:noFill/>
              </a14:hiddenFill>
            </a:ext>
          </a:extLst>
        </p:spPr>
      </p:cxnSp>
      <p:cxnSp>
        <p:nvCxnSpPr>
          <p:cNvPr id="9" name="直接连接符 30"/>
          <p:cNvCxnSpPr>
            <a:cxnSpLocks/>
          </p:cNvCxnSpPr>
          <p:nvPr/>
        </p:nvCxnSpPr>
        <p:spPr bwMode="auto">
          <a:xfrm>
            <a:off x="585499" y="-26988"/>
            <a:ext cx="0" cy="298451"/>
          </a:xfrm>
          <a:prstGeom prst="line">
            <a:avLst/>
          </a:prstGeom>
          <a:noFill/>
          <a:ln w="28575" algn="ctr">
            <a:solidFill>
              <a:schemeClr val="bg2"/>
            </a:solidFill>
            <a:round/>
            <a:headEnd/>
            <a:tailEnd/>
          </a:ln>
          <a:extLst>
            <a:ext uri="{909E8E84-426E-40DD-AFC4-6F175D3DCCD1}">
              <a14:hiddenFill xmlns:a14="http://schemas.microsoft.com/office/drawing/2010/main">
                <a:noFill/>
              </a14:hiddenFill>
            </a:ext>
          </a:extLst>
        </p:spPr>
      </p:cxnSp>
      <p:sp>
        <p:nvSpPr>
          <p:cNvPr id="10" name="文本框 9"/>
          <p:cNvSpPr txBox="1"/>
          <p:nvPr/>
        </p:nvSpPr>
        <p:spPr>
          <a:xfrm>
            <a:off x="881641" y="72121"/>
            <a:ext cx="2773680" cy="646331"/>
          </a:xfrm>
          <a:prstGeom prst="rect">
            <a:avLst/>
          </a:prstGeom>
          <a:noFill/>
        </p:spPr>
        <p:txBody>
          <a:bodyPr wrap="square" rtlCol="0">
            <a:spAutoFit/>
          </a:bodyPr>
          <a:lstStyle/>
          <a:p>
            <a:r>
              <a:rPr lang="zh-CN" altLang="en-US" sz="3600" dirty="0" smtClean="0">
                <a:solidFill>
                  <a:schemeClr val="bg1"/>
                </a:solidFill>
                <a:latin typeface="黑体" panose="02010609060101010101" pitchFamily="49" charset="-122"/>
                <a:ea typeface="黑体" panose="02010609060101010101" pitchFamily="49" charset="-122"/>
              </a:rPr>
              <a:t>本文的工作</a:t>
            </a:r>
            <a:endParaRPr lang="zh-CN" altLang="en-US" sz="3200" dirty="0">
              <a:solidFill>
                <a:schemeClr val="bg1"/>
              </a:solidFill>
              <a:latin typeface="黑体" panose="02010609060101010101" pitchFamily="49" charset="-122"/>
              <a:ea typeface="黑体" panose="02010609060101010101" pitchFamily="49" charset="-122"/>
            </a:endParaRPr>
          </a:p>
        </p:txBody>
      </p:sp>
      <p:sp>
        <p:nvSpPr>
          <p:cNvPr id="3" name="文本框 2"/>
          <p:cNvSpPr txBox="1"/>
          <p:nvPr/>
        </p:nvSpPr>
        <p:spPr>
          <a:xfrm>
            <a:off x="644180" y="1320800"/>
            <a:ext cx="4643120" cy="461665"/>
          </a:xfrm>
          <a:prstGeom prst="rect">
            <a:avLst/>
          </a:prstGeom>
          <a:noFill/>
        </p:spPr>
        <p:txBody>
          <a:bodyPr wrap="square" rtlCol="0">
            <a:spAutoFit/>
          </a:bodyPr>
          <a:lstStyle/>
          <a:p>
            <a:pPr marL="285750" indent="-285750">
              <a:buFont typeface="Wingdings" panose="05000000000000000000" pitchFamily="2" charset="2"/>
              <a:buChar char="n"/>
            </a:pPr>
            <a:r>
              <a:rPr lang="zh-CN" altLang="en-US" sz="2400" dirty="0" smtClean="0">
                <a:latin typeface="黑体" panose="02010609060101010101" pitchFamily="49" charset="-122"/>
                <a:ea typeface="黑体" panose="02010609060101010101" pitchFamily="49" charset="-122"/>
              </a:rPr>
              <a:t>强化学习应用于</a:t>
            </a:r>
            <a:r>
              <a:rPr lang="en-US" altLang="zh-CN" sz="2400" dirty="0" smtClean="0">
                <a:latin typeface="Arial" panose="020B0604020202020204" pitchFamily="34" charset="0"/>
                <a:ea typeface="黑体" panose="02010609060101010101" pitchFamily="49" charset="-122"/>
                <a:cs typeface="Arial" panose="020B0604020202020204" pitchFamily="34" charset="0"/>
              </a:rPr>
              <a:t>MOD</a:t>
            </a:r>
            <a:r>
              <a:rPr lang="zh-CN" altLang="en-US" sz="2400" dirty="0" smtClean="0">
                <a:latin typeface="黑体" panose="02010609060101010101" pitchFamily="49" charset="-122"/>
                <a:ea typeface="黑体" panose="02010609060101010101" pitchFamily="49" charset="-122"/>
              </a:rPr>
              <a:t>协调</a:t>
            </a:r>
            <a:endParaRPr lang="zh-CN" altLang="en-US" sz="2400" dirty="0">
              <a:latin typeface="黑体" panose="02010609060101010101" pitchFamily="49" charset="-122"/>
              <a:ea typeface="黑体" panose="02010609060101010101" pitchFamily="49" charset="-122"/>
            </a:endParaRPr>
          </a:p>
        </p:txBody>
      </p:sp>
      <p:sp>
        <p:nvSpPr>
          <p:cNvPr id="14" name="椭圆 13"/>
          <p:cNvSpPr/>
          <p:nvPr/>
        </p:nvSpPr>
        <p:spPr>
          <a:xfrm>
            <a:off x="5963920" y="1147465"/>
            <a:ext cx="2912225" cy="1270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latin typeface="黑体" panose="02010609060101010101" pitchFamily="49" charset="-122"/>
                <a:ea typeface="黑体" panose="02010609060101010101" pitchFamily="49" charset="-122"/>
              </a:rPr>
              <a:t>环境、状态、动作以及奖励函数如何定义？</a:t>
            </a:r>
            <a:endParaRPr lang="zh-CN" altLang="en-US" sz="2000" dirty="0">
              <a:latin typeface="黑体" panose="02010609060101010101" pitchFamily="49" charset="-122"/>
              <a:ea typeface="黑体" panose="02010609060101010101" pitchFamily="49" charset="-122"/>
            </a:endParaRPr>
          </a:p>
        </p:txBody>
      </p:sp>
      <p:pic>
        <p:nvPicPr>
          <p:cNvPr id="20" name="图片 1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1641" y="2610505"/>
            <a:ext cx="3966290" cy="3146982"/>
          </a:xfrm>
          <a:prstGeom prst="rect">
            <a:avLst/>
          </a:prstGeom>
        </p:spPr>
      </p:pic>
      <p:sp>
        <p:nvSpPr>
          <p:cNvPr id="22" name="文本框 21"/>
          <p:cNvSpPr txBox="1"/>
          <p:nvPr/>
        </p:nvSpPr>
        <p:spPr>
          <a:xfrm>
            <a:off x="5251277" y="3725088"/>
            <a:ext cx="3601112" cy="923330"/>
          </a:xfrm>
          <a:prstGeom prst="rect">
            <a:avLst/>
          </a:prstGeom>
          <a:noFill/>
        </p:spPr>
        <p:txBody>
          <a:bodyPr wrap="square" rtlCol="0">
            <a:spAutoFit/>
          </a:bodyPr>
          <a:lstStyle/>
          <a:p>
            <a:pPr marL="285750" indent="-285750" algn="just">
              <a:buFont typeface="Wingdings" panose="05000000000000000000" pitchFamily="2" charset="2"/>
              <a:buChar char="Ø"/>
            </a:pPr>
            <a:r>
              <a:rPr lang="zh-CN" altLang="en-US" dirty="0" smtClean="0">
                <a:latin typeface="黑体" panose="02010609060101010101" pitchFamily="49" charset="-122"/>
                <a:ea typeface="黑体" panose="02010609060101010101" pitchFamily="49" charset="-122"/>
              </a:rPr>
              <a:t>协调对象：车辆</a:t>
            </a:r>
            <a:endParaRPr lang="en-US" altLang="zh-CN" dirty="0" smtClean="0">
              <a:latin typeface="黑体" panose="02010609060101010101" pitchFamily="49" charset="-122"/>
              <a:ea typeface="黑体" panose="02010609060101010101" pitchFamily="49" charset="-122"/>
            </a:endParaRPr>
          </a:p>
          <a:p>
            <a:pPr marL="285750" indent="-285750" algn="just">
              <a:buFont typeface="Wingdings" panose="05000000000000000000" pitchFamily="2" charset="2"/>
              <a:buChar char="Ø"/>
            </a:pPr>
            <a:r>
              <a:rPr lang="zh-CN" altLang="en-US" dirty="0" smtClean="0">
                <a:latin typeface="黑体" panose="02010609060101010101" pitchFamily="49" charset="-122"/>
                <a:ea typeface="黑体" panose="02010609060101010101" pitchFamily="49" charset="-122"/>
              </a:rPr>
              <a:t>动作空间：车辆可被分配到的区域</a:t>
            </a:r>
            <a:endParaRPr lang="zh-CN" altLang="en-US" dirty="0">
              <a:latin typeface="黑体" panose="02010609060101010101" pitchFamily="49" charset="-122"/>
              <a:ea typeface="黑体" panose="02010609060101010101" pitchFamily="49" charset="-122"/>
            </a:endParaRPr>
          </a:p>
        </p:txBody>
      </p:sp>
      <p:sp>
        <p:nvSpPr>
          <p:cNvPr id="23" name="文本框 22"/>
          <p:cNvSpPr txBox="1"/>
          <p:nvPr/>
        </p:nvSpPr>
        <p:spPr>
          <a:xfrm>
            <a:off x="5245589" y="2719803"/>
            <a:ext cx="3606800" cy="923330"/>
          </a:xfrm>
          <a:prstGeom prst="rect">
            <a:avLst/>
          </a:prstGeom>
          <a:noFill/>
        </p:spPr>
        <p:txBody>
          <a:bodyPr wrap="square" rtlCol="0">
            <a:spAutoFit/>
          </a:bodyPr>
          <a:lstStyle/>
          <a:p>
            <a:pPr marL="285750" indent="-285750">
              <a:buFont typeface="Wingdings" panose="05000000000000000000" pitchFamily="2" charset="2"/>
              <a:buChar char="Ø"/>
            </a:pPr>
            <a:r>
              <a:rPr lang="zh-CN" altLang="en-US" dirty="0" smtClean="0">
                <a:latin typeface="黑体" panose="02010609060101010101" pitchFamily="49" charset="-122"/>
                <a:ea typeface="黑体" panose="02010609060101010101" pitchFamily="49" charset="-122"/>
              </a:rPr>
              <a:t>环境：地图、车辆、乘客等</a:t>
            </a:r>
            <a:endParaRPr lang="en-US" altLang="zh-CN" dirty="0" smtClean="0">
              <a:latin typeface="黑体" panose="02010609060101010101" pitchFamily="49" charset="-122"/>
              <a:ea typeface="黑体" panose="02010609060101010101" pitchFamily="49" charset="-122"/>
            </a:endParaRPr>
          </a:p>
          <a:p>
            <a:pPr marL="285750" indent="-285750" algn="just">
              <a:buFont typeface="Wingdings" panose="05000000000000000000" pitchFamily="2" charset="2"/>
              <a:buChar char="Ø"/>
            </a:pPr>
            <a:r>
              <a:rPr lang="zh-CN" altLang="en-US" dirty="0" smtClean="0">
                <a:latin typeface="黑体" panose="02010609060101010101" pitchFamily="49" charset="-122"/>
                <a:ea typeface="黑体" panose="02010609060101010101" pitchFamily="49" charset="-122"/>
              </a:rPr>
              <a:t>状态空间：空间上的车辆、乘客分布，时间上的外部因素。</a:t>
            </a:r>
            <a:endParaRPr lang="zh-CN" altLang="en-US" dirty="0">
              <a:latin typeface="黑体" panose="02010609060101010101" pitchFamily="49" charset="-122"/>
              <a:ea typeface="黑体" panose="02010609060101010101" pitchFamily="49" charset="-122"/>
            </a:endParaRPr>
          </a:p>
        </p:txBody>
      </p:sp>
      <p:sp>
        <p:nvSpPr>
          <p:cNvPr id="24" name="文本框 23"/>
          <p:cNvSpPr txBox="1"/>
          <p:nvPr/>
        </p:nvSpPr>
        <p:spPr>
          <a:xfrm>
            <a:off x="5245589" y="4730373"/>
            <a:ext cx="3630556" cy="923330"/>
          </a:xfrm>
          <a:prstGeom prst="rect">
            <a:avLst/>
          </a:prstGeom>
          <a:noFill/>
        </p:spPr>
        <p:txBody>
          <a:bodyPr wrap="square" rtlCol="0">
            <a:spAutoFit/>
          </a:bodyPr>
          <a:lstStyle/>
          <a:p>
            <a:pPr marL="285750" indent="-285750" algn="just">
              <a:buFont typeface="Wingdings" panose="05000000000000000000" pitchFamily="2" charset="2"/>
              <a:buChar char="Ø"/>
            </a:pPr>
            <a:r>
              <a:rPr lang="zh-CN" altLang="en-US" dirty="0" smtClean="0">
                <a:latin typeface="黑体" panose="02010609060101010101" pitchFamily="49" charset="-122"/>
                <a:ea typeface="黑体" panose="02010609060101010101" pitchFamily="49" charset="-122"/>
              </a:rPr>
              <a:t>优化目标：提高平台收益和乘客满意度</a:t>
            </a:r>
            <a:endParaRPr lang="en-US" altLang="zh-CN" dirty="0" smtClean="0">
              <a:latin typeface="黑体" panose="02010609060101010101" pitchFamily="49" charset="-122"/>
              <a:ea typeface="黑体" panose="02010609060101010101" pitchFamily="49" charset="-122"/>
            </a:endParaRPr>
          </a:p>
          <a:p>
            <a:pPr marL="285750" indent="-285750" algn="just">
              <a:buFont typeface="Wingdings" panose="05000000000000000000" pitchFamily="2" charset="2"/>
              <a:buChar char="Ø"/>
            </a:pPr>
            <a:r>
              <a:rPr lang="zh-CN" altLang="en-US" dirty="0" smtClean="0">
                <a:latin typeface="黑体" panose="02010609060101010101" pitchFamily="49" charset="-122"/>
                <a:ea typeface="黑体" panose="02010609060101010101" pitchFamily="49" charset="-122"/>
              </a:rPr>
              <a:t>奖励函数：包含利润、成本等</a:t>
            </a:r>
            <a:endParaRPr lang="zh-CN" altLang="en-US"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297760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500"/>
                                        <p:tgtEl>
                                          <p:spTgt spid="2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fade">
                                      <p:cBhvr>
                                        <p:cTn id="2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22" grpId="0"/>
      <p:bldP spid="23" grpId="0"/>
      <p:bldP spid="2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9144574" cy="89592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01892" y="115412"/>
            <a:ext cx="674253" cy="674253"/>
          </a:xfrm>
          <a:prstGeom prst="rect">
            <a:avLst/>
          </a:prstGeom>
        </p:spPr>
      </p:pic>
      <p:cxnSp>
        <p:nvCxnSpPr>
          <p:cNvPr id="7" name="直接连接符 19"/>
          <p:cNvCxnSpPr>
            <a:cxnSpLocks/>
          </p:cNvCxnSpPr>
          <p:nvPr/>
        </p:nvCxnSpPr>
        <p:spPr bwMode="auto">
          <a:xfrm flipH="1">
            <a:off x="440027" y="-25400"/>
            <a:ext cx="1587" cy="841375"/>
          </a:xfrm>
          <a:prstGeom prst="line">
            <a:avLst/>
          </a:prstGeom>
          <a:noFill/>
          <a:ln w="28575" algn="ctr">
            <a:solidFill>
              <a:schemeClr val="bg2"/>
            </a:solidFill>
            <a:round/>
            <a:headEnd/>
            <a:tailEnd/>
          </a:ln>
          <a:extLst>
            <a:ext uri="{909E8E84-426E-40DD-AFC4-6F175D3DCCD1}">
              <a14:hiddenFill xmlns:a14="http://schemas.microsoft.com/office/drawing/2010/main">
                <a:noFill/>
              </a14:hiddenFill>
            </a:ext>
          </a:extLst>
        </p:spPr>
      </p:cxnSp>
      <p:cxnSp>
        <p:nvCxnSpPr>
          <p:cNvPr id="8" name="直接连接符 20"/>
          <p:cNvCxnSpPr>
            <a:cxnSpLocks/>
          </p:cNvCxnSpPr>
          <p:nvPr/>
        </p:nvCxnSpPr>
        <p:spPr bwMode="auto">
          <a:xfrm flipH="1">
            <a:off x="511175" y="-26988"/>
            <a:ext cx="1588" cy="554038"/>
          </a:xfrm>
          <a:prstGeom prst="line">
            <a:avLst/>
          </a:prstGeom>
          <a:noFill/>
          <a:ln w="28575" algn="ctr">
            <a:solidFill>
              <a:schemeClr val="bg2"/>
            </a:solidFill>
            <a:round/>
            <a:headEnd/>
            <a:tailEnd/>
          </a:ln>
          <a:extLst>
            <a:ext uri="{909E8E84-426E-40DD-AFC4-6F175D3DCCD1}">
              <a14:hiddenFill xmlns:a14="http://schemas.microsoft.com/office/drawing/2010/main">
                <a:noFill/>
              </a14:hiddenFill>
            </a:ext>
          </a:extLst>
        </p:spPr>
      </p:cxnSp>
      <p:cxnSp>
        <p:nvCxnSpPr>
          <p:cNvPr id="9" name="直接连接符 30"/>
          <p:cNvCxnSpPr>
            <a:cxnSpLocks/>
          </p:cNvCxnSpPr>
          <p:nvPr/>
        </p:nvCxnSpPr>
        <p:spPr bwMode="auto">
          <a:xfrm>
            <a:off x="585499" y="-26988"/>
            <a:ext cx="0" cy="298451"/>
          </a:xfrm>
          <a:prstGeom prst="line">
            <a:avLst/>
          </a:prstGeom>
          <a:noFill/>
          <a:ln w="28575" algn="ctr">
            <a:solidFill>
              <a:schemeClr val="bg2"/>
            </a:solidFill>
            <a:round/>
            <a:headEnd/>
            <a:tailEnd/>
          </a:ln>
          <a:extLst>
            <a:ext uri="{909E8E84-426E-40DD-AFC4-6F175D3DCCD1}">
              <a14:hiddenFill xmlns:a14="http://schemas.microsoft.com/office/drawing/2010/main">
                <a:noFill/>
              </a14:hiddenFill>
            </a:ext>
          </a:extLst>
        </p:spPr>
      </p:cxnSp>
      <p:sp>
        <p:nvSpPr>
          <p:cNvPr id="10" name="文本框 9"/>
          <p:cNvSpPr txBox="1"/>
          <p:nvPr/>
        </p:nvSpPr>
        <p:spPr>
          <a:xfrm>
            <a:off x="881641" y="72121"/>
            <a:ext cx="2773680" cy="646331"/>
          </a:xfrm>
          <a:prstGeom prst="rect">
            <a:avLst/>
          </a:prstGeom>
          <a:noFill/>
        </p:spPr>
        <p:txBody>
          <a:bodyPr wrap="square" rtlCol="0">
            <a:spAutoFit/>
          </a:bodyPr>
          <a:lstStyle/>
          <a:p>
            <a:r>
              <a:rPr lang="zh-CN" altLang="en-US" sz="3600" dirty="0" smtClean="0">
                <a:solidFill>
                  <a:schemeClr val="bg1"/>
                </a:solidFill>
                <a:latin typeface="黑体" panose="02010609060101010101" pitchFamily="49" charset="-122"/>
                <a:ea typeface="黑体" panose="02010609060101010101" pitchFamily="49" charset="-122"/>
              </a:rPr>
              <a:t>本文的工作</a:t>
            </a:r>
            <a:endParaRPr lang="zh-CN" altLang="en-US" sz="3200" dirty="0">
              <a:solidFill>
                <a:schemeClr val="bg1"/>
              </a:solidFill>
              <a:latin typeface="黑体" panose="02010609060101010101" pitchFamily="49" charset="-122"/>
              <a:ea typeface="黑体" panose="02010609060101010101" pitchFamily="49" charset="-122"/>
            </a:endParaRPr>
          </a:p>
        </p:txBody>
      </p:sp>
      <p:sp>
        <p:nvSpPr>
          <p:cNvPr id="2" name="文本框 1"/>
          <p:cNvSpPr txBox="1"/>
          <p:nvPr/>
        </p:nvSpPr>
        <p:spPr>
          <a:xfrm>
            <a:off x="796707" y="1537718"/>
            <a:ext cx="7551159" cy="1200329"/>
          </a:xfrm>
          <a:prstGeom prst="rect">
            <a:avLst/>
          </a:prstGeom>
          <a:noFill/>
        </p:spPr>
        <p:txBody>
          <a:bodyPr wrap="square" rtlCol="0">
            <a:spAutoFit/>
          </a:bodyPr>
          <a:lstStyle/>
          <a:p>
            <a:pPr marL="285750" indent="-285750">
              <a:buFont typeface="Wingdings" panose="05000000000000000000" pitchFamily="2" charset="2"/>
              <a:buChar char="n"/>
            </a:pPr>
            <a:r>
              <a:rPr lang="zh-CN" altLang="en-US" sz="2400" dirty="0" smtClean="0">
                <a:latin typeface="黑体" panose="02010609060101010101" pitchFamily="49" charset="-122"/>
                <a:ea typeface="黑体" panose="02010609060101010101" pitchFamily="49" charset="-122"/>
              </a:rPr>
              <a:t>设计了高效的</a:t>
            </a:r>
            <a:r>
              <a:rPr lang="en-US" altLang="zh-CN" sz="2400" dirty="0" smtClean="0">
                <a:latin typeface="Arial" panose="020B0604020202020204" pitchFamily="34" charset="0"/>
                <a:ea typeface="黑体" panose="02010609060101010101" pitchFamily="49" charset="-122"/>
                <a:cs typeface="Arial" panose="020B0604020202020204" pitchFamily="34" charset="0"/>
              </a:rPr>
              <a:t>MOD</a:t>
            </a:r>
            <a:r>
              <a:rPr lang="zh-CN" altLang="en-US" sz="2400" dirty="0" smtClean="0">
                <a:latin typeface="黑体" panose="02010609060101010101" pitchFamily="49" charset="-122"/>
                <a:ea typeface="黑体" panose="02010609060101010101" pitchFamily="49" charset="-122"/>
              </a:rPr>
              <a:t>协调的综合学习框架</a:t>
            </a:r>
            <a:endParaRPr lang="en-US" altLang="zh-CN" sz="2400" dirty="0" smtClean="0">
              <a:latin typeface="黑体" panose="02010609060101010101" pitchFamily="49" charset="-122"/>
              <a:ea typeface="黑体" panose="02010609060101010101" pitchFamily="49" charset="-122"/>
            </a:endParaRPr>
          </a:p>
          <a:p>
            <a:pPr marL="285750" indent="-285750">
              <a:buFont typeface="Wingdings" panose="05000000000000000000" pitchFamily="2" charset="2"/>
              <a:buChar char="n"/>
            </a:pPr>
            <a:r>
              <a:rPr lang="zh-CN" altLang="en-US" sz="2400" dirty="0" smtClean="0">
                <a:latin typeface="黑体" panose="02010609060101010101" pitchFamily="49" charset="-122"/>
                <a:ea typeface="黑体" panose="02010609060101010101" pitchFamily="49" charset="-122"/>
              </a:rPr>
              <a:t>设计了一个新颖的时空胶囊神经网络，用于训练学习</a:t>
            </a:r>
            <a:endParaRPr lang="en-US" altLang="zh-CN" sz="2400" dirty="0" smtClean="0">
              <a:latin typeface="黑体" panose="02010609060101010101" pitchFamily="49" charset="-122"/>
              <a:ea typeface="黑体" panose="02010609060101010101" pitchFamily="49" charset="-122"/>
            </a:endParaRPr>
          </a:p>
          <a:p>
            <a:pPr marL="285750" indent="-285750">
              <a:buFont typeface="Wingdings" panose="05000000000000000000" pitchFamily="2" charset="2"/>
              <a:buChar char="n"/>
            </a:pPr>
            <a:r>
              <a:rPr lang="zh-CN" altLang="en-US" sz="2400" dirty="0" smtClean="0">
                <a:latin typeface="黑体" panose="02010609060101010101" pitchFamily="49" charset="-122"/>
                <a:ea typeface="黑体" panose="02010609060101010101" pitchFamily="49" charset="-122"/>
              </a:rPr>
              <a:t>数据驱动的分析和评估，验证了算法的有效性</a:t>
            </a:r>
            <a:endParaRPr lang="zh-CN" altLang="en-US" sz="24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2159003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9144574" cy="89592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01892" y="115412"/>
            <a:ext cx="674253" cy="674253"/>
          </a:xfrm>
          <a:prstGeom prst="rect">
            <a:avLst/>
          </a:prstGeom>
        </p:spPr>
      </p:pic>
      <p:cxnSp>
        <p:nvCxnSpPr>
          <p:cNvPr id="7" name="直接连接符 19"/>
          <p:cNvCxnSpPr>
            <a:cxnSpLocks/>
          </p:cNvCxnSpPr>
          <p:nvPr/>
        </p:nvCxnSpPr>
        <p:spPr bwMode="auto">
          <a:xfrm flipH="1">
            <a:off x="440027" y="-25400"/>
            <a:ext cx="1587" cy="841375"/>
          </a:xfrm>
          <a:prstGeom prst="line">
            <a:avLst/>
          </a:prstGeom>
          <a:noFill/>
          <a:ln w="28575" algn="ctr">
            <a:solidFill>
              <a:schemeClr val="bg2"/>
            </a:solidFill>
            <a:round/>
            <a:headEnd/>
            <a:tailEnd/>
          </a:ln>
          <a:extLst>
            <a:ext uri="{909E8E84-426E-40DD-AFC4-6F175D3DCCD1}">
              <a14:hiddenFill xmlns:a14="http://schemas.microsoft.com/office/drawing/2010/main">
                <a:noFill/>
              </a14:hiddenFill>
            </a:ext>
          </a:extLst>
        </p:spPr>
      </p:cxnSp>
      <p:cxnSp>
        <p:nvCxnSpPr>
          <p:cNvPr id="8" name="直接连接符 20"/>
          <p:cNvCxnSpPr>
            <a:cxnSpLocks/>
          </p:cNvCxnSpPr>
          <p:nvPr/>
        </p:nvCxnSpPr>
        <p:spPr bwMode="auto">
          <a:xfrm flipH="1">
            <a:off x="511175" y="-26988"/>
            <a:ext cx="1588" cy="554038"/>
          </a:xfrm>
          <a:prstGeom prst="line">
            <a:avLst/>
          </a:prstGeom>
          <a:noFill/>
          <a:ln w="28575" algn="ctr">
            <a:solidFill>
              <a:schemeClr val="bg2"/>
            </a:solidFill>
            <a:round/>
            <a:headEnd/>
            <a:tailEnd/>
          </a:ln>
          <a:extLst>
            <a:ext uri="{909E8E84-426E-40DD-AFC4-6F175D3DCCD1}">
              <a14:hiddenFill xmlns:a14="http://schemas.microsoft.com/office/drawing/2010/main">
                <a:noFill/>
              </a14:hiddenFill>
            </a:ext>
          </a:extLst>
        </p:spPr>
      </p:cxnSp>
      <p:cxnSp>
        <p:nvCxnSpPr>
          <p:cNvPr id="9" name="直接连接符 30"/>
          <p:cNvCxnSpPr>
            <a:cxnSpLocks/>
          </p:cNvCxnSpPr>
          <p:nvPr/>
        </p:nvCxnSpPr>
        <p:spPr bwMode="auto">
          <a:xfrm>
            <a:off x="585499" y="-26988"/>
            <a:ext cx="0" cy="298451"/>
          </a:xfrm>
          <a:prstGeom prst="line">
            <a:avLst/>
          </a:prstGeom>
          <a:noFill/>
          <a:ln w="28575" algn="ctr">
            <a:solidFill>
              <a:schemeClr val="bg2"/>
            </a:solidFill>
            <a:round/>
            <a:headEnd/>
            <a:tailEnd/>
          </a:ln>
          <a:extLst>
            <a:ext uri="{909E8E84-426E-40DD-AFC4-6F175D3DCCD1}">
              <a14:hiddenFill xmlns:a14="http://schemas.microsoft.com/office/drawing/2010/main">
                <a:noFill/>
              </a14:hiddenFill>
            </a:ext>
          </a:extLst>
        </p:spPr>
      </p:cxnSp>
      <p:sp>
        <p:nvSpPr>
          <p:cNvPr id="10" name="文本框 9"/>
          <p:cNvSpPr txBox="1"/>
          <p:nvPr/>
        </p:nvSpPr>
        <p:spPr>
          <a:xfrm>
            <a:off x="881640" y="72121"/>
            <a:ext cx="3842759" cy="646331"/>
          </a:xfrm>
          <a:prstGeom prst="rect">
            <a:avLst/>
          </a:prstGeom>
          <a:noFill/>
        </p:spPr>
        <p:txBody>
          <a:bodyPr wrap="square" rtlCol="0">
            <a:spAutoFit/>
          </a:bodyPr>
          <a:lstStyle/>
          <a:p>
            <a:r>
              <a:rPr lang="zh-CN" altLang="en-US" sz="3600" dirty="0" smtClean="0">
                <a:solidFill>
                  <a:schemeClr val="bg1"/>
                </a:solidFill>
                <a:latin typeface="黑体" panose="02010609060101010101" pitchFamily="49" charset="-122"/>
                <a:ea typeface="黑体" panose="02010609060101010101" pitchFamily="49" charset="-122"/>
              </a:rPr>
              <a:t>问题定义前置工作</a:t>
            </a:r>
            <a:endParaRPr lang="zh-CN" altLang="en-US" sz="3200" dirty="0">
              <a:solidFill>
                <a:schemeClr val="bg1"/>
              </a:solidFill>
              <a:latin typeface="黑体" panose="02010609060101010101" pitchFamily="49" charset="-122"/>
              <a:ea typeface="黑体" panose="02010609060101010101" pitchFamily="49" charset="-122"/>
            </a:endParaRPr>
          </a:p>
        </p:txBody>
      </p:sp>
      <p:sp>
        <p:nvSpPr>
          <p:cNvPr id="3" name="文本框 2"/>
          <p:cNvSpPr txBox="1"/>
          <p:nvPr/>
        </p:nvSpPr>
        <p:spPr>
          <a:xfrm>
            <a:off x="673328" y="1533153"/>
            <a:ext cx="7246852" cy="400110"/>
          </a:xfrm>
          <a:prstGeom prst="rect">
            <a:avLst/>
          </a:prstGeom>
          <a:noFill/>
        </p:spPr>
        <p:txBody>
          <a:bodyPr wrap="square" rtlCol="0">
            <a:spAutoFit/>
          </a:bodyPr>
          <a:lstStyle/>
          <a:p>
            <a:pPr marL="285750" indent="-285750">
              <a:buFont typeface="Wingdings" panose="05000000000000000000" pitchFamily="2" charset="2"/>
              <a:buChar char="n"/>
            </a:pPr>
            <a:r>
              <a:rPr lang="zh-CN" altLang="en-US" sz="2000" dirty="0" smtClean="0">
                <a:latin typeface="黑体" panose="02010609060101010101" pitchFamily="49" charset="-122"/>
                <a:ea typeface="黑体" panose="02010609060101010101" pitchFamily="49" charset="-122"/>
              </a:rPr>
              <a:t>城市地图离散为</a:t>
            </a:r>
            <a:r>
              <a:rPr lang="en-US" altLang="zh-CN" sz="2000" i="1" dirty="0" smtClean="0">
                <a:latin typeface="Times New Roman" panose="02020603050405020304" pitchFamily="18" charset="0"/>
                <a:ea typeface="黑体" panose="02010609060101010101" pitchFamily="49" charset="-122"/>
                <a:cs typeface="Times New Roman" panose="02020603050405020304" pitchFamily="18" charset="0"/>
              </a:rPr>
              <a:t>R</a:t>
            </a:r>
            <a:r>
              <a:rPr lang="zh-CN" altLang="en-US" sz="2000" dirty="0" smtClean="0">
                <a:latin typeface="黑体" panose="02010609060101010101" pitchFamily="49" charset="-122"/>
                <a:ea typeface="黑体" panose="02010609060101010101" pitchFamily="49" charset="-122"/>
              </a:rPr>
              <a:t>个区域，整体用</a:t>
            </a:r>
            <a:r>
              <a:rPr lang="en-US" altLang="zh-CN" sz="2000" b="1" dirty="0" smtClean="0">
                <a:latin typeface="Times New Roman" panose="02020603050405020304" pitchFamily="18" charset="0"/>
                <a:ea typeface="黑体" panose="02010609060101010101" pitchFamily="49" charset="-122"/>
                <a:cs typeface="Times New Roman" panose="02020603050405020304" pitchFamily="18" charset="0"/>
              </a:rPr>
              <a:t>Z</a:t>
            </a:r>
            <a:r>
              <a:rPr lang="zh-CN" altLang="en-US" sz="2000" dirty="0" smtClean="0">
                <a:latin typeface="黑体" panose="02010609060101010101" pitchFamily="49" charset="-122"/>
                <a:ea typeface="黑体" panose="02010609060101010101" pitchFamily="49" charset="-122"/>
              </a:rPr>
              <a:t>表示。</a:t>
            </a:r>
            <a:endParaRPr lang="zh-CN" altLang="en-US" sz="2000" dirty="0">
              <a:latin typeface="黑体" panose="02010609060101010101" pitchFamily="49" charset="-122"/>
              <a:ea typeface="黑体" panose="02010609060101010101" pitchFamily="49" charset="-122"/>
            </a:endParaRPr>
          </a:p>
        </p:txBody>
      </p:sp>
      <mc:AlternateContent xmlns:mc="http://schemas.openxmlformats.org/markup-compatibility/2006" xmlns:a14="http://schemas.microsoft.com/office/drawing/2010/main">
        <mc:Choice Requires="a14">
          <p:graphicFrame>
            <p:nvGraphicFramePr>
              <p:cNvPr id="4" name="表格 3"/>
              <p:cNvGraphicFramePr>
                <a:graphicFrameLocks noGrp="1"/>
              </p:cNvGraphicFramePr>
              <p:nvPr>
                <p:extLst>
                  <p:ext uri="{D42A27DB-BD31-4B8C-83A1-F6EECF244321}">
                    <p14:modId xmlns:p14="http://schemas.microsoft.com/office/powerpoint/2010/main" val="480205870"/>
                  </p:ext>
                </p:extLst>
              </p:nvPr>
            </p:nvGraphicFramePr>
            <p:xfrm>
              <a:off x="6210530" y="1629142"/>
              <a:ext cx="2212110" cy="1953795"/>
            </p:xfrm>
            <a:graphic>
              <a:graphicData uri="http://schemas.openxmlformats.org/drawingml/2006/table">
                <a:tbl>
                  <a:tblPr firstRow="1" bandRow="1">
                    <a:tableStyleId>{5C22544A-7EE6-4342-B048-85BDC9FD1C3A}</a:tableStyleId>
                  </a:tblPr>
                  <a:tblGrid>
                    <a:gridCol w="368685">
                      <a:extLst>
                        <a:ext uri="{9D8B030D-6E8A-4147-A177-3AD203B41FA5}">
                          <a16:colId xmlns:a16="http://schemas.microsoft.com/office/drawing/2014/main" val="3858828817"/>
                        </a:ext>
                      </a:extLst>
                    </a:gridCol>
                    <a:gridCol w="368685">
                      <a:extLst>
                        <a:ext uri="{9D8B030D-6E8A-4147-A177-3AD203B41FA5}">
                          <a16:colId xmlns:a16="http://schemas.microsoft.com/office/drawing/2014/main" val="1249005024"/>
                        </a:ext>
                      </a:extLst>
                    </a:gridCol>
                    <a:gridCol w="368685">
                      <a:extLst>
                        <a:ext uri="{9D8B030D-6E8A-4147-A177-3AD203B41FA5}">
                          <a16:colId xmlns:a16="http://schemas.microsoft.com/office/drawing/2014/main" val="887504290"/>
                        </a:ext>
                      </a:extLst>
                    </a:gridCol>
                    <a:gridCol w="368685">
                      <a:extLst>
                        <a:ext uri="{9D8B030D-6E8A-4147-A177-3AD203B41FA5}">
                          <a16:colId xmlns:a16="http://schemas.microsoft.com/office/drawing/2014/main" val="3489973983"/>
                        </a:ext>
                      </a:extLst>
                    </a:gridCol>
                    <a:gridCol w="368685">
                      <a:extLst>
                        <a:ext uri="{9D8B030D-6E8A-4147-A177-3AD203B41FA5}">
                          <a16:colId xmlns:a16="http://schemas.microsoft.com/office/drawing/2014/main" val="467858998"/>
                        </a:ext>
                      </a:extLst>
                    </a:gridCol>
                    <a:gridCol w="368685">
                      <a:extLst>
                        <a:ext uri="{9D8B030D-6E8A-4147-A177-3AD203B41FA5}">
                          <a16:colId xmlns:a16="http://schemas.microsoft.com/office/drawing/2014/main" val="4187471379"/>
                        </a:ext>
                      </a:extLst>
                    </a:gridCol>
                  </a:tblGrid>
                  <a:tr h="390500">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chemeClr val="tx1"/>
                                        </a:solidFill>
                                        <a:latin typeface="Cambria Math" panose="02040503050406030204" pitchFamily="18" charset="0"/>
                                      </a:rPr>
                                    </m:ctrlPr>
                                  </m:sSubPr>
                                  <m:e>
                                    <m:r>
                                      <a:rPr lang="en-US" altLang="zh-CN" i="1" smtClean="0">
                                        <a:solidFill>
                                          <a:schemeClr val="tx1"/>
                                        </a:solidFill>
                                        <a:latin typeface="Cambria Math" panose="02040503050406030204" pitchFamily="18" charset="0"/>
                                      </a:rPr>
                                      <m:t>𝑧</m:t>
                                    </m:r>
                                  </m:e>
                                  <m:sub>
                                    <m:r>
                                      <a:rPr lang="en-US" altLang="zh-CN" b="1" i="1" smtClean="0">
                                        <a:solidFill>
                                          <a:schemeClr val="tx1"/>
                                        </a:solidFill>
                                        <a:latin typeface="Cambria Math" panose="02040503050406030204" pitchFamily="18" charset="0"/>
                                      </a:rPr>
                                      <m:t>𝟏</m:t>
                                    </m:r>
                                  </m:sub>
                                </m:sSub>
                              </m:oMath>
                            </m:oMathPara>
                          </a14:m>
                          <a:endParaRPr lang="zh-CN" altLang="en-US" dirty="0">
                            <a:latin typeface="Broadway" panose="04040905080B02020502" pitchFamily="82" charset="0"/>
                          </a:endParaRPr>
                        </a:p>
                      </a:txBody>
                      <a:tcPr>
                        <a:solidFill>
                          <a:schemeClr val="bg2"/>
                        </a:solidFill>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chemeClr val="tx1"/>
                                        </a:solidFill>
                                        <a:latin typeface="Cambria Math" panose="02040503050406030204" pitchFamily="18" charset="0"/>
                                      </a:rPr>
                                    </m:ctrlPr>
                                  </m:sSubPr>
                                  <m:e>
                                    <m:r>
                                      <a:rPr lang="en-US" altLang="zh-CN" i="1" smtClean="0">
                                        <a:solidFill>
                                          <a:schemeClr val="tx1"/>
                                        </a:solidFill>
                                        <a:latin typeface="Cambria Math" panose="02040503050406030204" pitchFamily="18" charset="0"/>
                                      </a:rPr>
                                      <m:t>𝑧</m:t>
                                    </m:r>
                                  </m:e>
                                  <m:sub>
                                    <m:r>
                                      <a:rPr lang="en-US" altLang="zh-CN" b="1" i="1" smtClean="0">
                                        <a:solidFill>
                                          <a:schemeClr val="tx1"/>
                                        </a:solidFill>
                                        <a:latin typeface="Cambria Math" panose="02040503050406030204" pitchFamily="18" charset="0"/>
                                      </a:rPr>
                                      <m:t>𝟐</m:t>
                                    </m:r>
                                  </m:sub>
                                </m:sSub>
                              </m:oMath>
                            </m:oMathPara>
                          </a14:m>
                          <a:endParaRPr lang="zh-CN" altLang="en-US" dirty="0"/>
                        </a:p>
                      </a:txBody>
                      <a:tcPr>
                        <a:solidFill>
                          <a:schemeClr val="bg2"/>
                        </a:solidFill>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chemeClr val="tx1"/>
                                        </a:solidFill>
                                        <a:latin typeface="Cambria Math" panose="02040503050406030204" pitchFamily="18" charset="0"/>
                                      </a:rPr>
                                    </m:ctrlPr>
                                  </m:sSubPr>
                                  <m:e>
                                    <m:r>
                                      <a:rPr lang="en-US" altLang="zh-CN" i="1" smtClean="0">
                                        <a:solidFill>
                                          <a:schemeClr val="tx1"/>
                                        </a:solidFill>
                                        <a:latin typeface="Cambria Math" panose="02040503050406030204" pitchFamily="18" charset="0"/>
                                      </a:rPr>
                                      <m:t>𝑧</m:t>
                                    </m:r>
                                  </m:e>
                                  <m:sub>
                                    <m:r>
                                      <a:rPr lang="en-US" altLang="zh-CN" b="1" i="1" smtClean="0">
                                        <a:solidFill>
                                          <a:schemeClr val="tx1"/>
                                        </a:solidFill>
                                        <a:latin typeface="Cambria Math" panose="02040503050406030204" pitchFamily="18" charset="0"/>
                                      </a:rPr>
                                      <m:t>𝟑</m:t>
                                    </m:r>
                                  </m:sub>
                                </m:sSub>
                              </m:oMath>
                            </m:oMathPara>
                          </a14:m>
                          <a:endParaRPr lang="zh-CN" altLang="en-US" dirty="0"/>
                        </a:p>
                      </a:txBody>
                      <a:tcPr>
                        <a:solidFill>
                          <a:schemeClr val="bg2"/>
                        </a:solidFill>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chemeClr val="tx1"/>
                                        </a:solidFill>
                                        <a:latin typeface="Cambria Math" panose="02040503050406030204" pitchFamily="18" charset="0"/>
                                      </a:rPr>
                                    </m:ctrlPr>
                                  </m:sSubPr>
                                  <m:e>
                                    <m:r>
                                      <a:rPr lang="en-US" altLang="zh-CN" i="1" smtClean="0">
                                        <a:solidFill>
                                          <a:schemeClr val="tx1"/>
                                        </a:solidFill>
                                        <a:latin typeface="Cambria Math" panose="02040503050406030204" pitchFamily="18" charset="0"/>
                                      </a:rPr>
                                      <m:t>𝑧</m:t>
                                    </m:r>
                                  </m:e>
                                  <m:sub>
                                    <m:r>
                                      <a:rPr lang="en-US" altLang="zh-CN" b="1" i="1" smtClean="0">
                                        <a:solidFill>
                                          <a:schemeClr val="tx1"/>
                                        </a:solidFill>
                                        <a:latin typeface="Cambria Math" panose="02040503050406030204" pitchFamily="18" charset="0"/>
                                      </a:rPr>
                                      <m:t>𝟒</m:t>
                                    </m:r>
                                  </m:sub>
                                </m:sSub>
                              </m:oMath>
                            </m:oMathPara>
                          </a14:m>
                          <a:endParaRPr lang="zh-CN" altLang="en-US" dirty="0"/>
                        </a:p>
                      </a:txBody>
                      <a:tcPr>
                        <a:solidFill>
                          <a:schemeClr val="bg2"/>
                        </a:solidFill>
                      </a:tcPr>
                    </a:tc>
                    <a:tc>
                      <a:txBody>
                        <a:bodyPr/>
                        <a:lstStyle/>
                        <a:p>
                          <a:r>
                            <a:rPr lang="en-US" altLang="zh-CN" dirty="0" smtClean="0">
                              <a:solidFill>
                                <a:schemeClr val="tx1"/>
                              </a:solidFill>
                            </a:rPr>
                            <a:t>…</a:t>
                          </a:r>
                          <a:endParaRPr lang="zh-CN" altLang="en-US" dirty="0">
                            <a:solidFill>
                              <a:schemeClr val="tx1"/>
                            </a:solidFill>
                          </a:endParaRPr>
                        </a:p>
                      </a:txBody>
                      <a:tcPr>
                        <a:solidFill>
                          <a:schemeClr val="bg2"/>
                        </a:solidFill>
                      </a:tcPr>
                    </a:tc>
                    <a:tc>
                      <a:txBody>
                        <a:bodyPr/>
                        <a:lstStyle/>
                        <a:p>
                          <a:endParaRPr lang="zh-CN" altLang="en-US" dirty="0"/>
                        </a:p>
                      </a:txBody>
                      <a:tcPr>
                        <a:solidFill>
                          <a:schemeClr val="bg2"/>
                        </a:solidFill>
                      </a:tcPr>
                    </a:tc>
                    <a:extLst>
                      <a:ext uri="{0D108BD9-81ED-4DB2-BD59-A6C34878D82A}">
                        <a16:rowId xmlns:a16="http://schemas.microsoft.com/office/drawing/2014/main" val="789806473"/>
                      </a:ext>
                    </a:extLst>
                  </a:tr>
                  <a:tr h="390500">
                    <a:tc>
                      <a:txBody>
                        <a:bodyPr/>
                        <a:lstStyle/>
                        <a:p>
                          <a:endParaRPr lang="zh-CN" altLang="en-US"/>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chemeClr val="tx1"/>
                                        </a:solidFill>
                                        <a:latin typeface="Cambria Math" panose="02040503050406030204" pitchFamily="18" charset="0"/>
                                      </a:rPr>
                                    </m:ctrlPr>
                                  </m:sSubPr>
                                  <m:e>
                                    <m:r>
                                      <a:rPr lang="en-US" altLang="zh-CN" i="1" smtClean="0">
                                        <a:solidFill>
                                          <a:schemeClr val="tx1"/>
                                        </a:solidFill>
                                        <a:latin typeface="Cambria Math" panose="02040503050406030204" pitchFamily="18" charset="0"/>
                                      </a:rPr>
                                      <m:t>𝑧</m:t>
                                    </m:r>
                                  </m:e>
                                  <m:sub>
                                    <m:r>
                                      <a:rPr lang="en-US" altLang="zh-CN" b="1" i="1" smtClean="0">
                                        <a:solidFill>
                                          <a:schemeClr val="tx1"/>
                                        </a:solidFill>
                                        <a:latin typeface="Cambria Math" panose="02040503050406030204" pitchFamily="18" charset="0"/>
                                      </a:rPr>
                                      <m:t>𝒊</m:t>
                                    </m:r>
                                  </m:sub>
                                </m:sSub>
                              </m:oMath>
                            </m:oMathPara>
                          </a14:m>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3139543074"/>
                      </a:ext>
                    </a:extLst>
                  </a:tr>
                  <a:tr h="390500">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a:p>
                      </a:txBody>
                      <a:tcPr/>
                    </a:tc>
                    <a:tc>
                      <a:txBody>
                        <a:bodyPr/>
                        <a:lstStyle/>
                        <a:p>
                          <a:endParaRPr lang="zh-CN" altLang="en-US" dirty="0"/>
                        </a:p>
                      </a:txBody>
                      <a:tcPr/>
                    </a:tc>
                    <a:tc>
                      <a:txBody>
                        <a:bodyPr/>
                        <a:lstStyle/>
                        <a:p>
                          <a:endParaRPr lang="zh-CN" altLang="en-US"/>
                        </a:p>
                      </a:txBody>
                      <a:tcPr/>
                    </a:tc>
                    <a:extLst>
                      <a:ext uri="{0D108BD9-81ED-4DB2-BD59-A6C34878D82A}">
                        <a16:rowId xmlns:a16="http://schemas.microsoft.com/office/drawing/2014/main" val="1990160920"/>
                      </a:ext>
                    </a:extLst>
                  </a:tr>
                  <a:tr h="39050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chemeClr val="tx1"/>
                                        </a:solidFill>
                                        <a:latin typeface="Cambria Math" panose="02040503050406030204" pitchFamily="18" charset="0"/>
                                      </a:rPr>
                                    </m:ctrlPr>
                                  </m:sSubPr>
                                  <m:e>
                                    <m:r>
                                      <a:rPr lang="en-US" altLang="zh-CN" i="1" smtClean="0">
                                        <a:solidFill>
                                          <a:schemeClr val="tx1"/>
                                        </a:solidFill>
                                        <a:latin typeface="Cambria Math" panose="02040503050406030204" pitchFamily="18" charset="0"/>
                                      </a:rPr>
                                      <m:t>𝑧</m:t>
                                    </m:r>
                                  </m:e>
                                  <m:sub>
                                    <m:r>
                                      <a:rPr lang="en-US" altLang="zh-CN" b="1" i="1" smtClean="0">
                                        <a:solidFill>
                                          <a:schemeClr val="tx1"/>
                                        </a:solidFill>
                                        <a:latin typeface="Cambria Math" panose="02040503050406030204" pitchFamily="18" charset="0"/>
                                      </a:rPr>
                                      <m:t>𝒋</m:t>
                                    </m:r>
                                  </m:sub>
                                </m:sSub>
                              </m:oMath>
                            </m:oMathPara>
                          </a14:m>
                          <a:endParaRPr lang="zh-CN" altLang="en-US" dirty="0"/>
                        </a:p>
                      </a:txBody>
                      <a:tcPr/>
                    </a:tc>
                    <a:tc>
                      <a:txBody>
                        <a:bodyPr/>
                        <a:lstStyle/>
                        <a:p>
                          <a:endParaRPr lang="zh-CN" altLang="en-US" dirty="0"/>
                        </a:p>
                      </a:txBody>
                      <a:tcPr/>
                    </a:tc>
                    <a:tc>
                      <a:txBody>
                        <a:bodyPr/>
                        <a:lstStyle/>
                        <a:p>
                          <a:endParaRPr lang="zh-CN" altLang="en-US"/>
                        </a:p>
                      </a:txBody>
                      <a:tcPr/>
                    </a:tc>
                    <a:extLst>
                      <a:ext uri="{0D108BD9-81ED-4DB2-BD59-A6C34878D82A}">
                        <a16:rowId xmlns:a16="http://schemas.microsoft.com/office/drawing/2014/main" val="3958457634"/>
                      </a:ext>
                    </a:extLst>
                  </a:tr>
                  <a:tr h="39050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r>
                            <a:rPr lang="en-US" altLang="zh-CN" dirty="0" smtClean="0"/>
                            <a:t>…</a:t>
                          </a:r>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chemeClr val="tx1"/>
                                        </a:solidFill>
                                        <a:latin typeface="Cambria Math" panose="02040503050406030204" pitchFamily="18" charset="0"/>
                                      </a:rPr>
                                    </m:ctrlPr>
                                  </m:sSubPr>
                                  <m:e>
                                    <m:r>
                                      <a:rPr lang="en-US" altLang="zh-CN" i="1" smtClean="0">
                                        <a:solidFill>
                                          <a:schemeClr val="tx1"/>
                                        </a:solidFill>
                                        <a:latin typeface="Cambria Math" panose="02040503050406030204" pitchFamily="18" charset="0"/>
                                      </a:rPr>
                                      <m:t>𝑧</m:t>
                                    </m:r>
                                  </m:e>
                                  <m:sub>
                                    <m:r>
                                      <a:rPr lang="en-US" altLang="zh-CN" i="1" smtClean="0">
                                        <a:solidFill>
                                          <a:schemeClr val="tx1"/>
                                        </a:solidFill>
                                        <a:latin typeface="Cambria Math" panose="02040503050406030204" pitchFamily="18" charset="0"/>
                                      </a:rPr>
                                      <m:t>𝑅</m:t>
                                    </m:r>
                                  </m:sub>
                                </m:sSub>
                              </m:oMath>
                            </m:oMathPara>
                          </a14:m>
                          <a:endParaRPr lang="zh-CN" altLang="en-US" dirty="0"/>
                        </a:p>
                      </a:txBody>
                      <a:tcPr/>
                    </a:tc>
                    <a:extLst>
                      <a:ext uri="{0D108BD9-81ED-4DB2-BD59-A6C34878D82A}">
                        <a16:rowId xmlns:a16="http://schemas.microsoft.com/office/drawing/2014/main" val="2562280449"/>
                      </a:ext>
                    </a:extLst>
                  </a:tr>
                </a:tbl>
              </a:graphicData>
            </a:graphic>
          </p:graphicFrame>
        </mc:Choice>
        <mc:Fallback xmlns="">
          <p:graphicFrame>
            <p:nvGraphicFramePr>
              <p:cNvPr id="4" name="表格 3"/>
              <p:cNvGraphicFramePr>
                <a:graphicFrameLocks noGrp="1"/>
              </p:cNvGraphicFramePr>
              <p:nvPr>
                <p:extLst>
                  <p:ext uri="{D42A27DB-BD31-4B8C-83A1-F6EECF244321}">
                    <p14:modId xmlns:p14="http://schemas.microsoft.com/office/powerpoint/2010/main" val="480205870"/>
                  </p:ext>
                </p:extLst>
              </p:nvPr>
            </p:nvGraphicFramePr>
            <p:xfrm>
              <a:off x="6210530" y="1629142"/>
              <a:ext cx="2212110" cy="1953795"/>
            </p:xfrm>
            <a:graphic>
              <a:graphicData uri="http://schemas.openxmlformats.org/drawingml/2006/table">
                <a:tbl>
                  <a:tblPr firstRow="1" bandRow="1">
                    <a:tableStyleId>{5C22544A-7EE6-4342-B048-85BDC9FD1C3A}</a:tableStyleId>
                  </a:tblPr>
                  <a:tblGrid>
                    <a:gridCol w="368685">
                      <a:extLst>
                        <a:ext uri="{9D8B030D-6E8A-4147-A177-3AD203B41FA5}">
                          <a16:colId xmlns:a16="http://schemas.microsoft.com/office/drawing/2014/main" val="3858828817"/>
                        </a:ext>
                      </a:extLst>
                    </a:gridCol>
                    <a:gridCol w="368685">
                      <a:extLst>
                        <a:ext uri="{9D8B030D-6E8A-4147-A177-3AD203B41FA5}">
                          <a16:colId xmlns:a16="http://schemas.microsoft.com/office/drawing/2014/main" val="1249005024"/>
                        </a:ext>
                      </a:extLst>
                    </a:gridCol>
                    <a:gridCol w="368685">
                      <a:extLst>
                        <a:ext uri="{9D8B030D-6E8A-4147-A177-3AD203B41FA5}">
                          <a16:colId xmlns:a16="http://schemas.microsoft.com/office/drawing/2014/main" val="887504290"/>
                        </a:ext>
                      </a:extLst>
                    </a:gridCol>
                    <a:gridCol w="368685">
                      <a:extLst>
                        <a:ext uri="{9D8B030D-6E8A-4147-A177-3AD203B41FA5}">
                          <a16:colId xmlns:a16="http://schemas.microsoft.com/office/drawing/2014/main" val="3489973983"/>
                        </a:ext>
                      </a:extLst>
                    </a:gridCol>
                    <a:gridCol w="368685">
                      <a:extLst>
                        <a:ext uri="{9D8B030D-6E8A-4147-A177-3AD203B41FA5}">
                          <a16:colId xmlns:a16="http://schemas.microsoft.com/office/drawing/2014/main" val="467858998"/>
                        </a:ext>
                      </a:extLst>
                    </a:gridCol>
                    <a:gridCol w="368685">
                      <a:extLst>
                        <a:ext uri="{9D8B030D-6E8A-4147-A177-3AD203B41FA5}">
                          <a16:colId xmlns:a16="http://schemas.microsoft.com/office/drawing/2014/main" val="4187471379"/>
                        </a:ext>
                      </a:extLst>
                    </a:gridCol>
                  </a:tblGrid>
                  <a:tr h="390500">
                    <a:tc>
                      <a:txBody>
                        <a:bodyPr/>
                        <a:lstStyle/>
                        <a:p>
                          <a:endParaRPr lang="zh-CN"/>
                        </a:p>
                      </a:txBody>
                      <a:tcPr>
                        <a:blipFill>
                          <a:blip r:embed="rId4"/>
                          <a:stretch>
                            <a:fillRect l="-1639" t="-7813" r="-503279" b="-420313"/>
                          </a:stretch>
                        </a:blipFill>
                      </a:tcPr>
                    </a:tc>
                    <a:tc>
                      <a:txBody>
                        <a:bodyPr/>
                        <a:lstStyle/>
                        <a:p>
                          <a:endParaRPr lang="zh-CN"/>
                        </a:p>
                      </a:txBody>
                      <a:tcPr>
                        <a:blipFill>
                          <a:blip r:embed="rId4"/>
                          <a:stretch>
                            <a:fillRect l="-103333" t="-7813" r="-411667" b="-420313"/>
                          </a:stretch>
                        </a:blipFill>
                      </a:tcPr>
                    </a:tc>
                    <a:tc>
                      <a:txBody>
                        <a:bodyPr/>
                        <a:lstStyle/>
                        <a:p>
                          <a:endParaRPr lang="zh-CN"/>
                        </a:p>
                      </a:txBody>
                      <a:tcPr>
                        <a:blipFill>
                          <a:blip r:embed="rId4"/>
                          <a:stretch>
                            <a:fillRect l="-200000" t="-7813" r="-304918" b="-420313"/>
                          </a:stretch>
                        </a:blipFill>
                      </a:tcPr>
                    </a:tc>
                    <a:tc>
                      <a:txBody>
                        <a:bodyPr/>
                        <a:lstStyle/>
                        <a:p>
                          <a:endParaRPr lang="zh-CN"/>
                        </a:p>
                      </a:txBody>
                      <a:tcPr>
                        <a:blipFill>
                          <a:blip r:embed="rId4"/>
                          <a:stretch>
                            <a:fillRect l="-300000" t="-7813" r="-204918" b="-420313"/>
                          </a:stretch>
                        </a:blipFill>
                      </a:tcPr>
                    </a:tc>
                    <a:tc>
                      <a:txBody>
                        <a:bodyPr/>
                        <a:lstStyle/>
                        <a:p>
                          <a:r>
                            <a:rPr lang="en-US" altLang="zh-CN" dirty="0" smtClean="0">
                              <a:solidFill>
                                <a:schemeClr val="tx1"/>
                              </a:solidFill>
                            </a:rPr>
                            <a:t>…</a:t>
                          </a:r>
                          <a:endParaRPr lang="zh-CN" altLang="en-US" dirty="0">
                            <a:solidFill>
                              <a:schemeClr val="tx1"/>
                            </a:solidFill>
                          </a:endParaRPr>
                        </a:p>
                      </a:txBody>
                      <a:tcPr>
                        <a:solidFill>
                          <a:schemeClr val="bg2"/>
                        </a:solidFill>
                      </a:tcPr>
                    </a:tc>
                    <a:tc>
                      <a:txBody>
                        <a:bodyPr/>
                        <a:lstStyle/>
                        <a:p>
                          <a:endParaRPr lang="zh-CN" altLang="en-US" dirty="0"/>
                        </a:p>
                      </a:txBody>
                      <a:tcPr>
                        <a:solidFill>
                          <a:schemeClr val="bg2"/>
                        </a:solidFill>
                      </a:tcPr>
                    </a:tc>
                    <a:extLst>
                      <a:ext uri="{0D108BD9-81ED-4DB2-BD59-A6C34878D82A}">
                        <a16:rowId xmlns:a16="http://schemas.microsoft.com/office/drawing/2014/main" val="789806473"/>
                      </a:ext>
                    </a:extLst>
                  </a:tr>
                  <a:tr h="390500">
                    <a:tc>
                      <a:txBody>
                        <a:bodyPr/>
                        <a:lstStyle/>
                        <a:p>
                          <a:endParaRPr lang="zh-CN" altLang="en-US"/>
                        </a:p>
                      </a:txBody>
                      <a:tcPr/>
                    </a:tc>
                    <a:tc>
                      <a:txBody>
                        <a:bodyPr/>
                        <a:lstStyle/>
                        <a:p>
                          <a:endParaRPr lang="zh-CN"/>
                        </a:p>
                      </a:txBody>
                      <a:tcPr>
                        <a:blipFill>
                          <a:blip r:embed="rId4"/>
                          <a:stretch>
                            <a:fillRect l="-103333" t="-107813" r="-411667" b="-320313"/>
                          </a:stretch>
                        </a:blipFill>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3139543074"/>
                      </a:ext>
                    </a:extLst>
                  </a:tr>
                  <a:tr h="390500">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a:p>
                      </a:txBody>
                      <a:tcPr/>
                    </a:tc>
                    <a:tc>
                      <a:txBody>
                        <a:bodyPr/>
                        <a:lstStyle/>
                        <a:p>
                          <a:endParaRPr lang="zh-CN" altLang="en-US" dirty="0"/>
                        </a:p>
                      </a:txBody>
                      <a:tcPr/>
                    </a:tc>
                    <a:tc>
                      <a:txBody>
                        <a:bodyPr/>
                        <a:lstStyle/>
                        <a:p>
                          <a:endParaRPr lang="zh-CN" altLang="en-US"/>
                        </a:p>
                      </a:txBody>
                      <a:tcPr/>
                    </a:tc>
                    <a:extLst>
                      <a:ext uri="{0D108BD9-81ED-4DB2-BD59-A6C34878D82A}">
                        <a16:rowId xmlns:a16="http://schemas.microsoft.com/office/drawing/2014/main" val="1990160920"/>
                      </a:ext>
                    </a:extLst>
                  </a:tr>
                  <a:tr h="391795">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p>
                      </a:txBody>
                      <a:tcPr>
                        <a:blipFill>
                          <a:blip r:embed="rId4"/>
                          <a:stretch>
                            <a:fillRect l="-300000" t="-303077" r="-204918" b="-116923"/>
                          </a:stretch>
                        </a:blipFill>
                      </a:tcPr>
                    </a:tc>
                    <a:tc>
                      <a:txBody>
                        <a:bodyPr/>
                        <a:lstStyle/>
                        <a:p>
                          <a:endParaRPr lang="zh-CN" altLang="en-US" dirty="0"/>
                        </a:p>
                      </a:txBody>
                      <a:tcPr/>
                    </a:tc>
                    <a:tc>
                      <a:txBody>
                        <a:bodyPr/>
                        <a:lstStyle/>
                        <a:p>
                          <a:endParaRPr lang="zh-CN" altLang="en-US"/>
                        </a:p>
                      </a:txBody>
                      <a:tcPr/>
                    </a:tc>
                    <a:extLst>
                      <a:ext uri="{0D108BD9-81ED-4DB2-BD59-A6C34878D82A}">
                        <a16:rowId xmlns:a16="http://schemas.microsoft.com/office/drawing/2014/main" val="3958457634"/>
                      </a:ext>
                    </a:extLst>
                  </a:tr>
                  <a:tr h="39050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r>
                            <a:rPr lang="en-US" altLang="zh-CN" dirty="0" smtClean="0"/>
                            <a:t>…</a:t>
                          </a:r>
                          <a:endParaRPr lang="zh-CN" altLang="en-US" dirty="0"/>
                        </a:p>
                      </a:txBody>
                      <a:tcPr/>
                    </a:tc>
                    <a:tc>
                      <a:txBody>
                        <a:bodyPr/>
                        <a:lstStyle/>
                        <a:p>
                          <a:endParaRPr lang="zh-CN"/>
                        </a:p>
                      </a:txBody>
                      <a:tcPr>
                        <a:blipFill>
                          <a:blip r:embed="rId4"/>
                          <a:stretch>
                            <a:fillRect l="-498361" t="-409375" r="-6557" b="-18750"/>
                          </a:stretch>
                        </a:blipFill>
                      </a:tcPr>
                    </a:tc>
                    <a:extLst>
                      <a:ext uri="{0D108BD9-81ED-4DB2-BD59-A6C34878D82A}">
                        <a16:rowId xmlns:a16="http://schemas.microsoft.com/office/drawing/2014/main" val="2562280449"/>
                      </a:ext>
                    </a:extLst>
                  </a:tr>
                </a:tbl>
              </a:graphicData>
            </a:graphic>
          </p:graphicFrame>
        </mc:Fallback>
      </mc:AlternateContent>
      <p:cxnSp>
        <p:nvCxnSpPr>
          <p:cNvPr id="12" name="直接箭头连接符 11"/>
          <p:cNvCxnSpPr/>
          <p:nvPr/>
        </p:nvCxnSpPr>
        <p:spPr>
          <a:xfrm>
            <a:off x="6908800" y="2316480"/>
            <a:ext cx="558800" cy="57912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文本框 12"/>
              <p:cNvSpPr txBox="1"/>
              <p:nvPr/>
            </p:nvSpPr>
            <p:spPr>
              <a:xfrm>
                <a:off x="6452985" y="3705634"/>
                <a:ext cx="17272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𝐿</m:t>
                          </m:r>
                        </m:e>
                        <m:sub>
                          <m:r>
                            <m:rPr>
                              <m:sty m:val="p"/>
                            </m:rPr>
                            <a:rPr lang="en-US" altLang="zh-CN" i="1">
                              <a:latin typeface="Cambria Math" panose="02040503050406030204" pitchFamily="18" charset="0"/>
                            </a:rPr>
                            <m:t>lon</m:t>
                          </m:r>
                        </m:sub>
                      </m:sSub>
                    </m:oMath>
                  </m:oMathPara>
                </a14:m>
                <a:endParaRPr lang="zh-CN" altLang="en-US" dirty="0"/>
              </a:p>
            </p:txBody>
          </p:sp>
        </mc:Choice>
        <mc:Fallback xmlns="">
          <p:sp>
            <p:nvSpPr>
              <p:cNvPr id="13" name="文本框 12"/>
              <p:cNvSpPr txBox="1">
                <a:spLocks noRot="1" noChangeAspect="1" noMove="1" noResize="1" noEditPoints="1" noAdjustHandles="1" noChangeArrowheads="1" noChangeShapeType="1" noTextEdit="1"/>
              </p:cNvSpPr>
              <p:nvPr/>
            </p:nvSpPr>
            <p:spPr>
              <a:xfrm>
                <a:off x="6452985" y="3705634"/>
                <a:ext cx="1727200" cy="369332"/>
              </a:xfrm>
              <a:prstGeom prst="rect">
                <a:avLst/>
              </a:prstGeom>
              <a:blipFill>
                <a:blip r:embed="rId5"/>
                <a:stretch>
                  <a:fillRect b="-1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p:cNvSpPr txBox="1"/>
              <p:nvPr/>
            </p:nvSpPr>
            <p:spPr>
              <a:xfrm>
                <a:off x="7921105" y="2379427"/>
                <a:ext cx="17272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𝐿</m:t>
                          </m:r>
                        </m:e>
                        <m:sub>
                          <m:r>
                            <m:rPr>
                              <m:sty m:val="p"/>
                            </m:rPr>
                            <a:rPr lang="en-US" altLang="zh-CN" i="1">
                              <a:latin typeface="Cambria Math" panose="02040503050406030204" pitchFamily="18" charset="0"/>
                            </a:rPr>
                            <m:t>lat</m:t>
                          </m:r>
                        </m:sub>
                      </m:sSub>
                    </m:oMath>
                  </m:oMathPara>
                </a14:m>
                <a:endParaRPr lang="zh-CN" altLang="en-US" dirty="0"/>
              </a:p>
            </p:txBody>
          </p:sp>
        </mc:Choice>
        <mc:Fallback xmlns="">
          <p:sp>
            <p:nvSpPr>
              <p:cNvPr id="14" name="文本框 13"/>
              <p:cNvSpPr txBox="1">
                <a:spLocks noRot="1" noChangeAspect="1" noMove="1" noResize="1" noEditPoints="1" noAdjustHandles="1" noChangeArrowheads="1" noChangeShapeType="1" noTextEdit="1"/>
              </p:cNvSpPr>
              <p:nvPr/>
            </p:nvSpPr>
            <p:spPr>
              <a:xfrm>
                <a:off x="7921105" y="2379427"/>
                <a:ext cx="1727200" cy="369332"/>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p:cNvSpPr txBox="1"/>
              <p:nvPr/>
            </p:nvSpPr>
            <p:spPr>
              <a:xfrm>
                <a:off x="673328" y="2866698"/>
                <a:ext cx="5455922" cy="424796"/>
              </a:xfrm>
              <a:prstGeom prst="rect">
                <a:avLst/>
              </a:prstGeom>
              <a:noFill/>
            </p:spPr>
            <p:txBody>
              <a:bodyPr wrap="square" rtlCol="0">
                <a:spAutoFit/>
              </a:bodyPr>
              <a:lstStyle/>
              <a:p>
                <a:pPr marL="285750" indent="-285750">
                  <a:buFont typeface="Wingdings" panose="05000000000000000000" pitchFamily="2" charset="2"/>
                  <a:buChar char="n"/>
                </a:pPr>
                <a:r>
                  <a:rPr lang="zh-CN" altLang="en-US" sz="2000" dirty="0" smtClean="0">
                    <a:latin typeface="黑体" panose="02010609060101010101" pitchFamily="49" charset="-122"/>
                    <a:ea typeface="黑体" panose="02010609060101010101" pitchFamily="49" charset="-122"/>
                  </a:rPr>
                  <a:t>区域间的有向行驶路线集合，例如区域</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𝑧</m:t>
                        </m:r>
                      </m:e>
                      <m:sub>
                        <m:r>
                          <a:rPr lang="en-US" altLang="zh-CN" sz="2000" b="1" i="1">
                            <a:latin typeface="Cambria Math" panose="02040503050406030204" pitchFamily="18" charset="0"/>
                          </a:rPr>
                          <m:t>𝒊</m:t>
                        </m:r>
                      </m:sub>
                    </m:sSub>
                  </m:oMath>
                </a14:m>
                <a:r>
                  <a:rPr lang="zh-CN" altLang="en-US" sz="2000" dirty="0" smtClean="0">
                    <a:latin typeface="黑体" panose="02010609060101010101" pitchFamily="49" charset="-122"/>
                    <a:ea typeface="黑体" panose="02010609060101010101" pitchFamily="49" charset="-122"/>
                  </a:rPr>
                  <a:t>到</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𝑧</m:t>
                        </m:r>
                      </m:e>
                      <m:sub>
                        <m:r>
                          <a:rPr lang="en-US" altLang="zh-CN" sz="2000" i="1" smtClean="0">
                            <a:latin typeface="Cambria Math" panose="02040503050406030204" pitchFamily="18" charset="0"/>
                          </a:rPr>
                          <m:t>𝑗</m:t>
                        </m:r>
                      </m:sub>
                    </m:sSub>
                  </m:oMath>
                </a14:m>
                <a:endParaRPr lang="zh-CN" altLang="en-US" sz="2000" dirty="0"/>
              </a:p>
            </p:txBody>
          </p:sp>
        </mc:Choice>
        <mc:Fallback xmlns="">
          <p:sp>
            <p:nvSpPr>
              <p:cNvPr id="15" name="文本框 14"/>
              <p:cNvSpPr txBox="1">
                <a:spLocks noRot="1" noChangeAspect="1" noMove="1" noResize="1" noEditPoints="1" noAdjustHandles="1" noChangeArrowheads="1" noChangeShapeType="1" noTextEdit="1"/>
              </p:cNvSpPr>
              <p:nvPr/>
            </p:nvSpPr>
            <p:spPr>
              <a:xfrm>
                <a:off x="673328" y="2866698"/>
                <a:ext cx="5455922" cy="424796"/>
              </a:xfrm>
              <a:prstGeom prst="rect">
                <a:avLst/>
              </a:prstGeom>
              <a:blipFill>
                <a:blip r:embed="rId7"/>
                <a:stretch>
                  <a:fillRect l="-1006" t="-11429" b="-15714"/>
                </a:stretch>
              </a:blipFill>
            </p:spPr>
            <p:txBody>
              <a:bodyPr/>
              <a:lstStyle/>
              <a:p>
                <a:r>
                  <a:rPr lang="zh-CN" altLang="en-US">
                    <a:noFill/>
                  </a:rPr>
                  <a:t> </a:t>
                </a:r>
              </a:p>
            </p:txBody>
          </p:sp>
        </mc:Fallback>
      </mc:AlternateContent>
      <p:pic>
        <p:nvPicPr>
          <p:cNvPr id="17" name="图片 16"/>
          <p:cNvPicPr>
            <a:picLocks noChangeAspect="1"/>
          </p:cNvPicPr>
          <p:nvPr/>
        </p:nvPicPr>
        <p:blipFill>
          <a:blip r:embed="rId8"/>
          <a:stretch>
            <a:fillRect/>
          </a:stretch>
        </p:blipFill>
        <p:spPr>
          <a:xfrm>
            <a:off x="1297927" y="3432492"/>
            <a:ext cx="4005594" cy="479622"/>
          </a:xfrm>
          <a:prstGeom prst="rect">
            <a:avLst/>
          </a:prstGeom>
        </p:spPr>
      </p:pic>
      <p:pic>
        <p:nvPicPr>
          <p:cNvPr id="18" name="图片 17"/>
          <p:cNvPicPr>
            <a:picLocks noChangeAspect="1"/>
          </p:cNvPicPr>
          <p:nvPr/>
        </p:nvPicPr>
        <p:blipFill>
          <a:blip r:embed="rId9"/>
          <a:stretch>
            <a:fillRect/>
          </a:stretch>
        </p:blipFill>
        <p:spPr>
          <a:xfrm>
            <a:off x="1903211" y="2077507"/>
            <a:ext cx="2393543" cy="485483"/>
          </a:xfrm>
          <a:prstGeom prst="rect">
            <a:avLst/>
          </a:prstGeom>
        </p:spPr>
      </p:pic>
      <p:sp>
        <p:nvSpPr>
          <p:cNvPr id="20" name="文本框 19"/>
          <p:cNvSpPr txBox="1"/>
          <p:nvPr/>
        </p:nvSpPr>
        <p:spPr>
          <a:xfrm>
            <a:off x="671017" y="4215964"/>
            <a:ext cx="6237783" cy="707886"/>
          </a:xfrm>
          <a:prstGeom prst="rect">
            <a:avLst/>
          </a:prstGeom>
          <a:noFill/>
        </p:spPr>
        <p:txBody>
          <a:bodyPr wrap="square" rtlCol="0">
            <a:spAutoFit/>
          </a:bodyPr>
          <a:lstStyle/>
          <a:p>
            <a:pPr marL="285750" indent="-285750">
              <a:buFont typeface="Wingdings" panose="05000000000000000000" pitchFamily="2" charset="2"/>
              <a:buChar char="n"/>
            </a:pPr>
            <a:r>
              <a:rPr lang="en-US" altLang="zh-CN" sz="2000" dirty="0" smtClean="0">
                <a:latin typeface="Arial" panose="020B0604020202020204" pitchFamily="34" charset="0"/>
                <a:cs typeface="Arial" panose="020B0604020202020204" pitchFamily="34" charset="0"/>
              </a:rPr>
              <a:t>MOD</a:t>
            </a:r>
            <a:r>
              <a:rPr lang="zh-CN" altLang="en-US" sz="2000" dirty="0" smtClean="0">
                <a:latin typeface="黑体" panose="02010609060101010101" pitchFamily="49" charset="-122"/>
                <a:ea typeface="黑体" panose="02010609060101010101" pitchFamily="49" charset="-122"/>
              </a:rPr>
              <a:t>网络是一个有向图，这个</a:t>
            </a:r>
            <a:r>
              <a:rPr lang="en-US" altLang="zh-CN" sz="2000" dirty="0" smtClean="0">
                <a:latin typeface="Arial" panose="020B0604020202020204" pitchFamily="34" charset="0"/>
                <a:ea typeface="黑体" panose="02010609060101010101" pitchFamily="49" charset="-122"/>
                <a:cs typeface="Arial" panose="020B0604020202020204" pitchFamily="34" charset="0"/>
              </a:rPr>
              <a:t>MOD</a:t>
            </a:r>
            <a:r>
              <a:rPr lang="zh-CN" altLang="en-US" sz="2000" dirty="0" smtClean="0">
                <a:latin typeface="黑体" panose="02010609060101010101" pitchFamily="49" charset="-122"/>
                <a:ea typeface="黑体" panose="02010609060101010101" pitchFamily="49" charset="-122"/>
              </a:rPr>
              <a:t>网络会作为本文强化学习里的环境，表示如下：</a:t>
            </a:r>
            <a:endParaRPr lang="zh-CN" altLang="en-US" sz="2000" dirty="0">
              <a:latin typeface="黑体" panose="02010609060101010101" pitchFamily="49" charset="-122"/>
              <a:ea typeface="黑体" panose="02010609060101010101" pitchFamily="49" charset="-122"/>
            </a:endParaRPr>
          </a:p>
        </p:txBody>
      </p:sp>
      <p:pic>
        <p:nvPicPr>
          <p:cNvPr id="21" name="图片 20"/>
          <p:cNvPicPr>
            <a:picLocks noChangeAspect="1"/>
          </p:cNvPicPr>
          <p:nvPr/>
        </p:nvPicPr>
        <p:blipFill>
          <a:blip r:embed="rId10"/>
          <a:stretch>
            <a:fillRect/>
          </a:stretch>
        </p:blipFill>
        <p:spPr>
          <a:xfrm>
            <a:off x="2783821" y="5064848"/>
            <a:ext cx="1076980" cy="394537"/>
          </a:xfrm>
          <a:prstGeom prst="rect">
            <a:avLst/>
          </a:prstGeom>
        </p:spPr>
      </p:pic>
    </p:spTree>
    <p:extLst>
      <p:ext uri="{BB962C8B-B14F-4D97-AF65-F5344CB8AC3E}">
        <p14:creationId xmlns:p14="http://schemas.microsoft.com/office/powerpoint/2010/main" val="2504493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childTnLst>
                                </p:cTn>
                              </p:par>
                              <p:par>
                                <p:cTn id="22" presetID="10" presetClass="entr" presetSubtype="0" fill="hold"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fade">
                                      <p:cBhvr>
                                        <p:cTn id="29" dur="500"/>
                                        <p:tgtEl>
                                          <p:spTgt spid="20"/>
                                        </p:tgtEl>
                                      </p:cBhvr>
                                    </p:animEffect>
                                  </p:childTnLst>
                                </p:cTn>
                              </p:par>
                              <p:par>
                                <p:cTn id="30" presetID="10" presetClass="entr" presetSubtype="0" fill="hold" nodeType="with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fade">
                                      <p:cBhvr>
                                        <p:cTn id="3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20" grpId="0"/>
    </p:bld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002060"/>
        </a:solidFill>
        <a:ln>
          <a:noFill/>
        </a:ln>
      </a:spPr>
      <a:bodyPr rtlCol="0" anchor="ctr"/>
      <a:lstStyle>
        <a:defPPr algn="ctr">
          <a:defRPr sz="135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6058</TotalTime>
  <Words>3044</Words>
  <Application>Microsoft Office PowerPoint</Application>
  <PresentationFormat>全屏显示(4:3)</PresentationFormat>
  <Paragraphs>346</Paragraphs>
  <Slides>33</Slides>
  <Notes>29</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33</vt:i4>
      </vt:variant>
    </vt:vector>
  </HeadingPairs>
  <TitlesOfParts>
    <vt:vector size="46" baseType="lpstr">
      <vt:lpstr>等线</vt:lpstr>
      <vt:lpstr>等线 Light</vt:lpstr>
      <vt:lpstr>黑体</vt:lpstr>
      <vt:lpstr>宋体</vt:lpstr>
      <vt:lpstr>微软雅黑</vt:lpstr>
      <vt:lpstr>Arial</vt:lpstr>
      <vt:lpstr>Broadway</vt:lpstr>
      <vt:lpstr>Calibri</vt:lpstr>
      <vt:lpstr>Calibri Light</vt:lpstr>
      <vt:lpstr>Cambria Math</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kan</dc:creator>
  <cp:lastModifiedBy>wbw</cp:lastModifiedBy>
  <cp:revision>677</cp:revision>
  <dcterms:created xsi:type="dcterms:W3CDTF">2013-10-25T14:41:09Z</dcterms:created>
  <dcterms:modified xsi:type="dcterms:W3CDTF">2019-07-12T02:45:01Z</dcterms:modified>
</cp:coreProperties>
</file>