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9" r:id="rId2"/>
    <p:sldId id="271" r:id="rId3"/>
    <p:sldId id="291" r:id="rId4"/>
    <p:sldId id="294" r:id="rId5"/>
    <p:sldId id="290" r:id="rId6"/>
    <p:sldId id="298" r:id="rId7"/>
    <p:sldId id="299" r:id="rId8"/>
    <p:sldId id="295" r:id="rId9"/>
    <p:sldId id="302" r:id="rId10"/>
    <p:sldId id="306" r:id="rId11"/>
    <p:sldId id="300" r:id="rId12"/>
    <p:sldId id="292" r:id="rId13"/>
    <p:sldId id="293" r:id="rId14"/>
    <p:sldId id="296" r:id="rId15"/>
    <p:sldId id="297" r:id="rId16"/>
    <p:sldId id="304" r:id="rId17"/>
    <p:sldId id="301" r:id="rId18"/>
    <p:sldId id="308" r:id="rId19"/>
    <p:sldId id="30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D2DEEF"/>
    <a:srgbClr val="FD6C00"/>
    <a:srgbClr val="5B9BD5"/>
    <a:srgbClr val="C8C4BC"/>
    <a:srgbClr val="131426"/>
    <a:srgbClr val="E74C2E"/>
    <a:srgbClr val="333F50"/>
    <a:srgbClr val="F7D9D3"/>
    <a:srgbClr val="6E6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2" autoAdjust="0"/>
    <p:restoredTop sz="80604" autoAdjust="0"/>
  </p:normalViewPr>
  <p:slideViewPr>
    <p:cSldViewPr snapToGrid="0">
      <p:cViewPr varScale="1">
        <p:scale>
          <a:sx n="100" d="100"/>
          <a:sy n="100" d="100"/>
        </p:scale>
        <p:origin x="2298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9BC3-7F3D-48AF-B3B5-B3739F8935B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C117-C0D3-478F-A650-DDB963386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3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ICRL2017, </a:t>
            </a:r>
            <a:r>
              <a:rPr lang="zh-CN" altLang="en-US" dirty="0" smtClean="0"/>
              <a:t>文章是实验</a:t>
            </a:r>
            <a:r>
              <a:rPr lang="zh-CN" altLang="en-US" dirty="0" smtClean="0"/>
              <a:t>性的</a:t>
            </a:r>
            <a:r>
              <a:rPr lang="zh-CN" altLang="en-US" dirty="0" smtClean="0"/>
              <a:t>论</a:t>
            </a:r>
            <a:r>
              <a:rPr lang="zh-CN" altLang="en-US" dirty="0" smtClean="0"/>
              <a:t>文</a:t>
            </a:r>
            <a:endParaRPr lang="en-US" altLang="zh-CN" dirty="0" smtClean="0"/>
          </a:p>
          <a:p>
            <a:r>
              <a:rPr lang="zh-CN" altLang="en-US" dirty="0" smtClean="0"/>
              <a:t>解释泛化：学习到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04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14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正则化，减少模型的复杂度（传统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正则方法，只是训练技巧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76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89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90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阴影：早停带来的收益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57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 smtClean="0"/>
              <a:t>传统遵循剃刀原则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学习方式，，泛化原理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97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特征超过样例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正则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有无穷个解，通过正则化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878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将正则化与优化方法一起解释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048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13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784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0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解释泛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知道泛化的意义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举一反三：模式， 强行记忆数据集，学习到模式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1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消除样本与标签的联系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猜一猜实验结果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94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论证具有记忆性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第一个图是</a:t>
            </a:r>
            <a:r>
              <a:rPr lang="en-US" altLang="zh-CN" dirty="0" smtClean="0"/>
              <a:t>inception</a:t>
            </a:r>
            <a:r>
              <a:rPr lang="zh-CN" altLang="en-US" dirty="0" smtClean="0"/>
              <a:t>模型， </a:t>
            </a:r>
            <a:endParaRPr lang="en-US" altLang="zh-CN" dirty="0" smtClean="0"/>
          </a:p>
          <a:p>
            <a:r>
              <a:rPr lang="zh-CN" altLang="en-US" dirty="0" smtClean="0"/>
              <a:t>没有用</a:t>
            </a:r>
            <a:r>
              <a:rPr lang="en-US" altLang="zh-CN" dirty="0" smtClean="0"/>
              <a:t>MNIST</a:t>
            </a:r>
            <a:r>
              <a:rPr lang="zh-CN" altLang="en-US" dirty="0" smtClean="0"/>
              <a:t>数据集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希望很久才可以收敛，与人的认知不一样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73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随机程度越大，越不容易记忆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希望很久才可以收敛，与人的认知不一样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0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文章没有明显提示，和机器学习不一样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</a:t>
            </a:r>
            <a:r>
              <a:rPr lang="zh-CN" altLang="en-US" dirty="0" smtClean="0"/>
              <a:t>持向量机没有记忆训练数据集</a:t>
            </a:r>
            <a:endParaRPr lang="en-US" altLang="zh-CN" dirty="0" smtClean="0"/>
          </a:p>
          <a:p>
            <a:r>
              <a:rPr lang="zh-CN" altLang="en-US" dirty="0" smtClean="0"/>
              <a:t>打乱一部分数据集，不影响泛化</a:t>
            </a:r>
            <a:r>
              <a:rPr lang="en-US" altLang="zh-CN" dirty="0" smtClean="0"/>
              <a:t>》》</a:t>
            </a:r>
            <a:r>
              <a:rPr lang="zh-CN" altLang="en-US" dirty="0" smtClean="0"/>
              <a:t>正则化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对于多个模型，如何选择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剃刀原则，简化模型，尽可能学习到规律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以前的泛化理论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811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传统的机器学习理论认为，当模型复杂度达到一定程度的时候，虽然可以在训练集上过拟合，但是在测试集上的表现就会越来越差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尽可能学习到规律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简化模型，当多个模型，使用正则化选择模型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与深度学习不一样，重新思考泛化，不能适用于深度学习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3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28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8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1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7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5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5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0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9401-49A5-4516-A68F-54744A6B47CE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1" y="6445605"/>
            <a:ext cx="9143999" cy="419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9" name="矩形 8"/>
          <p:cNvSpPr/>
          <p:nvPr userDrawn="1"/>
        </p:nvSpPr>
        <p:spPr>
          <a:xfrm>
            <a:off x="-1" y="6445605"/>
            <a:ext cx="796835" cy="4190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38531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" y="2094831"/>
            <a:ext cx="9144002" cy="14829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3" y="486280"/>
            <a:ext cx="1020819" cy="10208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37897" y="688912"/>
            <a:ext cx="204581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pc="150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spc="1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东南大学</a:t>
            </a:r>
            <a:r>
              <a:rPr lang="en-US" altLang="zh-CN" sz="1400" spc="-38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Southeast </a:t>
            </a:r>
            <a:r>
              <a:rPr lang="en-US" altLang="zh-CN" sz="1400" spc="-38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University</a:t>
            </a:r>
            <a:endParaRPr lang="zh-CN" altLang="en-US" sz="1400" spc="-38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" y="2094831"/>
            <a:ext cx="9144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Deep Learning Requires </a:t>
            </a:r>
            <a:endParaRPr lang="en-US" altLang="zh-CN" sz="4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Rethinking Generalization</a:t>
            </a:r>
            <a:endParaRPr lang="en-US" altLang="zh-C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/>
          </a:p>
        </p:txBody>
      </p:sp>
      <p:sp>
        <p:nvSpPr>
          <p:cNvPr id="31" name="TextBox 30"/>
          <p:cNvSpPr txBox="1"/>
          <p:nvPr/>
        </p:nvSpPr>
        <p:spPr bwMode="auto">
          <a:xfrm>
            <a:off x="4070207" y="5363521"/>
            <a:ext cx="8034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王城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01503" y="5775743"/>
            <a:ext cx="178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2019.07.17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7304" y="4008581"/>
            <a:ext cx="70407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Chiyuan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Zhang,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Moritz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Benjamin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Recht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Oriol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Vinyals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2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5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23" grpId="0"/>
      <p:bldP spid="31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2" y="115412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440027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881641" y="72121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则化</a:t>
            </a:r>
            <a:endParaRPr lang="en-US" altLang="zh-CN" sz="40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 flipV="1">
            <a:off x="-9524" y="3419476"/>
            <a:ext cx="9115424" cy="952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1" idx="2"/>
          </p:cNvCxnSpPr>
          <p:nvPr/>
        </p:nvCxnSpPr>
        <p:spPr>
          <a:xfrm flipH="1">
            <a:off x="4572000" y="895927"/>
            <a:ext cx="287" cy="553344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64" y="1153498"/>
            <a:ext cx="2994831" cy="21500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151" y="1153499"/>
            <a:ext cx="2984631" cy="21500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064" y="3803515"/>
            <a:ext cx="2994831" cy="25212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4151" y="3803515"/>
            <a:ext cx="2984631" cy="25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2" y="115412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440027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704517" y="72121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正则化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90650" y="1806625"/>
            <a:ext cx="4062412" cy="523220"/>
            <a:chOff x="1485901" y="1911400"/>
            <a:chExt cx="4062412" cy="523220"/>
          </a:xfrm>
        </p:grpSpPr>
        <p:sp>
          <p:nvSpPr>
            <p:cNvPr id="2" name="文本框 1"/>
            <p:cNvSpPr txBox="1"/>
            <p:nvPr/>
          </p:nvSpPr>
          <p:spPr>
            <a:xfrm>
              <a:off x="1971675" y="1911400"/>
              <a:ext cx="35766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统计机器学习：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901" y="1948846"/>
              <a:ext cx="485774" cy="485774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1347787" y="3695700"/>
            <a:ext cx="3971924" cy="523220"/>
            <a:chOff x="1485901" y="3735111"/>
            <a:chExt cx="3971924" cy="52322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901" y="3753834"/>
              <a:ext cx="485774" cy="485774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881187" y="3735111"/>
              <a:ext cx="35766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神经网络：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196132" y="4631224"/>
            <a:ext cx="5269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Neither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96132" y="2691516"/>
            <a:ext cx="2165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3500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2" y="115412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440027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881641" y="72121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则化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56755" y="1854757"/>
            <a:ext cx="6373000" cy="3134437"/>
            <a:chOff x="1456755" y="1854757"/>
            <a:chExt cx="6373000" cy="3134437"/>
          </a:xfrm>
        </p:grpSpPr>
        <p:grpSp>
          <p:nvGrpSpPr>
            <p:cNvPr id="10" name="组合 9"/>
            <p:cNvGrpSpPr/>
            <p:nvPr/>
          </p:nvGrpSpPr>
          <p:grpSpPr>
            <a:xfrm>
              <a:off x="1666876" y="1854757"/>
              <a:ext cx="6162879" cy="3134437"/>
              <a:chOff x="1252538" y="1740457"/>
              <a:chExt cx="6162879" cy="3134437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252538" y="3148013"/>
                <a:ext cx="17859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" name="左大括号 3"/>
              <p:cNvSpPr/>
              <p:nvPr/>
            </p:nvSpPr>
            <p:spPr>
              <a:xfrm>
                <a:off x="3038476" y="2490936"/>
                <a:ext cx="361950" cy="1876128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76200"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3321946" y="2306270"/>
                <a:ext cx="9930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Explicit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321946" y="4151620"/>
                <a:ext cx="1202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Implicit</a:t>
                </a:r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左大括号 6"/>
              <p:cNvSpPr/>
              <p:nvPr/>
            </p:nvSpPr>
            <p:spPr>
              <a:xfrm>
                <a:off x="4315030" y="1894655"/>
                <a:ext cx="291651" cy="1267794"/>
              </a:xfrm>
              <a:prstGeom prst="leftBrace">
                <a:avLst>
                  <a:gd name="adj1" fmla="val 8333"/>
                  <a:gd name="adj2" fmla="val 5025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左大括号 12"/>
              <p:cNvSpPr/>
              <p:nvPr/>
            </p:nvSpPr>
            <p:spPr>
              <a:xfrm>
                <a:off x="4315030" y="3973949"/>
                <a:ext cx="280948" cy="786229"/>
              </a:xfrm>
              <a:prstGeom prst="leftBrace">
                <a:avLst>
                  <a:gd name="adj1" fmla="val 8333"/>
                  <a:gd name="adj2" fmla="val 5025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557916" y="1740457"/>
                <a:ext cx="2857501" cy="1421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augmentation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 decay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522526" y="3859231"/>
                <a:ext cx="283208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Early stopping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 normalization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456755" y="3276749"/>
              <a:ext cx="18758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Regularizes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51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2" y="115412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440027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881640" y="72121"/>
            <a:ext cx="323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显示正则实验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61" y="968048"/>
            <a:ext cx="7982558" cy="523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5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2" y="115412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440027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881640" y="72121"/>
            <a:ext cx="303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</a:t>
            </a:r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式正则实验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86" y="2119793"/>
            <a:ext cx="4409267" cy="3478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553" y="2119793"/>
            <a:ext cx="4473447" cy="35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2" y="115412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440027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881641" y="72121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实验总结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1641" y="2257426"/>
            <a:ext cx="7651316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神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经网络能够暴力记忆训练集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正则化是网络泛化的既不充分也不必要条件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51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2" y="115412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440027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824491" y="72121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58236" y="3577930"/>
            <a:ext cx="7067970" cy="466419"/>
            <a:chOff x="866357" y="1991022"/>
            <a:chExt cx="7067970" cy="46641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5459" y="1991022"/>
              <a:ext cx="4558868" cy="46641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66357" y="1991022"/>
              <a:ext cx="2369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n"/>
              </a:pP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经验风险最小：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1310091" y="1194688"/>
            <a:ext cx="6334125" cy="88203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58236" y="2684169"/>
                <a:ext cx="3694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数据：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6" y="2684169"/>
                <a:ext cx="3694114" cy="461665"/>
              </a:xfrm>
              <a:prstGeom prst="rect">
                <a:avLst/>
              </a:prstGeom>
              <a:blipFill>
                <a:blip r:embed="rId5"/>
                <a:stretch>
                  <a:fillRect l="-2310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2045076" y="1374095"/>
            <a:ext cx="183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性模型：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943193" y="1372291"/>
                <a:ext cx="2742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93" y="1372291"/>
                <a:ext cx="27424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585499" y="4869165"/>
            <a:ext cx="3728171" cy="882032"/>
            <a:chOff x="641207" y="4889098"/>
            <a:chExt cx="3728171" cy="882032"/>
          </a:xfrm>
        </p:grpSpPr>
        <p:sp>
          <p:nvSpPr>
            <p:cNvPr id="4" name="圆角矩形 3"/>
            <p:cNvSpPr/>
            <p:nvPr/>
          </p:nvSpPr>
          <p:spPr>
            <a:xfrm>
              <a:off x="641207" y="4889098"/>
              <a:ext cx="3728171" cy="88203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1018167" y="5114671"/>
                  <a:ext cx="274490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 sz="28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CN" altLang="en-US" sz="28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167" y="5114671"/>
                  <a:ext cx="2744903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/>
          <p:cNvGrpSpPr/>
          <p:nvPr/>
        </p:nvGrpSpPr>
        <p:grpSpPr>
          <a:xfrm>
            <a:off x="5020541" y="4869165"/>
            <a:ext cx="3728171" cy="882032"/>
            <a:chOff x="5039591" y="4942090"/>
            <a:chExt cx="3728171" cy="882032"/>
          </a:xfrm>
        </p:grpSpPr>
        <p:sp>
          <p:nvSpPr>
            <p:cNvPr id="21" name="圆角矩形 20"/>
            <p:cNvSpPr/>
            <p:nvPr/>
          </p:nvSpPr>
          <p:spPr>
            <a:xfrm>
              <a:off x="5039591" y="4942090"/>
              <a:ext cx="3728171" cy="88203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5248291" y="5167663"/>
                  <a:ext cx="346708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 sz="28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CN" altLang="en-US" sz="28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291" y="5167663"/>
                  <a:ext cx="3467084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275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2" y="115412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440027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658236" y="81779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SGD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10091" y="1194688"/>
            <a:ext cx="6334125" cy="88203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20"/>
          <p:cNvSpPr txBox="1"/>
          <p:nvPr/>
        </p:nvSpPr>
        <p:spPr>
          <a:xfrm>
            <a:off x="2045076" y="1374095"/>
            <a:ext cx="183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性模型：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3943193" y="1372291"/>
                <a:ext cx="2742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93" y="1372291"/>
                <a:ext cx="274241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965" y="5027393"/>
            <a:ext cx="2052783" cy="460163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1793483" y="3630708"/>
            <a:ext cx="5367339" cy="461665"/>
            <a:chOff x="847725" y="2675525"/>
            <a:chExt cx="5367339" cy="461665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9350" y="2781300"/>
              <a:ext cx="3795714" cy="343593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847725" y="2675525"/>
              <a:ext cx="1438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梯度下降：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58236" y="4769295"/>
                <a:ext cx="3641949" cy="8465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6" y="4769295"/>
                <a:ext cx="3641949" cy="846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圆角矩形 36"/>
          <p:cNvSpPr/>
          <p:nvPr/>
        </p:nvSpPr>
        <p:spPr>
          <a:xfrm>
            <a:off x="6915150" y="3381375"/>
            <a:ext cx="1623868" cy="7572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9" name="组合 38"/>
          <p:cNvGrpSpPr/>
          <p:nvPr/>
        </p:nvGrpSpPr>
        <p:grpSpPr>
          <a:xfrm>
            <a:off x="3865446" y="2544706"/>
            <a:ext cx="1457325" cy="698768"/>
            <a:chOff x="7006042" y="3505091"/>
            <a:chExt cx="1457325" cy="698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7106935" y="3639031"/>
                  <a:ext cx="125553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935" y="3639031"/>
                  <a:ext cx="1255537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圆角矩形 37"/>
            <p:cNvSpPr/>
            <p:nvPr/>
          </p:nvSpPr>
          <p:spPr>
            <a:xfrm>
              <a:off x="7006042" y="3505091"/>
              <a:ext cx="1457325" cy="698768"/>
            </a:xfrm>
            <a:prstGeom prst="round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83048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2" y="115412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440027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/>
          <p:cNvSpPr txBox="1"/>
          <p:nvPr/>
        </p:nvSpPr>
        <p:spPr>
          <a:xfrm>
            <a:off x="658236" y="41344"/>
            <a:ext cx="2190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核函数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19187" y="2109788"/>
                <a:ext cx="73247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核函数：设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输入空间，又设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为特征空间，如果存在一个从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的映射：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l-GR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得对所有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函数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满足条件：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为核函数，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为映射函数。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7" y="2109788"/>
                <a:ext cx="7324726" cy="2308324"/>
              </a:xfrm>
              <a:prstGeom prst="rect">
                <a:avLst/>
              </a:prstGeom>
              <a:blipFill>
                <a:blip r:embed="rId4"/>
                <a:stretch>
                  <a:fillRect l="-1332" t="-2902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96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2" y="115412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440027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2479169" y="2862262"/>
            <a:ext cx="4186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谢谢大家！！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87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43" name="组合 42"/>
          <p:cNvGrpSpPr/>
          <p:nvPr/>
        </p:nvGrpSpPr>
        <p:grpSpPr>
          <a:xfrm>
            <a:off x="1774426" y="2140885"/>
            <a:ext cx="5726829" cy="718078"/>
            <a:chOff x="1098018" y="1340446"/>
            <a:chExt cx="6947964" cy="737210"/>
          </a:xfrm>
        </p:grpSpPr>
        <p:sp>
          <p:nvSpPr>
            <p:cNvPr id="44" name="任意多边形 43"/>
            <p:cNvSpPr/>
            <p:nvPr/>
          </p:nvSpPr>
          <p:spPr>
            <a:xfrm>
              <a:off x="2699790" y="1414168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标</a:t>
              </a: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签随机化实验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098018" y="1340446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774426" y="3036438"/>
            <a:ext cx="5726829" cy="730231"/>
            <a:chOff x="1098018" y="2114517"/>
            <a:chExt cx="6947964" cy="737210"/>
          </a:xfrm>
        </p:grpSpPr>
        <p:sp>
          <p:nvSpPr>
            <p:cNvPr id="47" name="任意多边形 46"/>
            <p:cNvSpPr/>
            <p:nvPr/>
          </p:nvSpPr>
          <p:spPr>
            <a:xfrm>
              <a:off x="2699790" y="2188239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正则</a:t>
              </a: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化影响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098018" y="2114517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7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74426" y="3944144"/>
            <a:ext cx="5726829" cy="728443"/>
            <a:chOff x="1098018" y="2888588"/>
            <a:chExt cx="6947964" cy="737210"/>
          </a:xfrm>
        </p:grpSpPr>
        <p:sp>
          <p:nvSpPr>
            <p:cNvPr id="50" name="任意多边形 49"/>
            <p:cNvSpPr/>
            <p:nvPr/>
          </p:nvSpPr>
          <p:spPr>
            <a:xfrm>
              <a:off x="2699790" y="296231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泛</a:t>
              </a: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化理论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1098018" y="2888588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27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2" y="115412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440027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881641" y="72121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6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2" y="115412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440027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786391" y="72121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究背景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36" y="1517175"/>
            <a:ext cx="7551101" cy="31003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3404" y="5238749"/>
            <a:ext cx="7343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D6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为什么神经网络具有这么好的泛化性能？</a:t>
            </a:r>
            <a:endParaRPr lang="zh-CN" altLang="en-US" sz="2800" dirty="0">
              <a:solidFill>
                <a:srgbClr val="FD6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4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2" y="115412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440027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705428" y="81779"/>
            <a:ext cx="3823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签随机化实验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14887" y="2113704"/>
            <a:ext cx="39993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True labels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labels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corrupted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Shuffled pixels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endParaRPr lang="en-US" altLang="zh-CN" sz="3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27" y="2428028"/>
            <a:ext cx="3778050" cy="29068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40594" y="1483532"/>
            <a:ext cx="1376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CIFAR10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356264" y="148353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实验样本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67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-574" y="4574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2" y="115412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440027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582324" y="98594"/>
            <a:ext cx="3870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</a:t>
            </a:r>
            <a:r>
              <a:rPr lang="zh-CN" alt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验结果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895" y="1114545"/>
            <a:ext cx="3953671" cy="403762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07305" y="5329844"/>
            <a:ext cx="7013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神经网络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的容量很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大，大到足够通过暴力记忆的方式记住整个训练集</a:t>
            </a:r>
          </a:p>
        </p:txBody>
      </p:sp>
    </p:spTree>
    <p:extLst>
      <p:ext uri="{BB962C8B-B14F-4D97-AF65-F5344CB8AC3E}">
        <p14:creationId xmlns:p14="http://schemas.microsoft.com/office/powerpoint/2010/main" val="20682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2" y="115412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440027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881641" y="72121"/>
            <a:ext cx="27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实验结</a:t>
            </a:r>
            <a:r>
              <a:rPr lang="zh-CN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果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752" y="1171576"/>
            <a:ext cx="3877495" cy="38576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1050" y="5424487"/>
            <a:ext cx="7853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神经网络对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随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机标签的样本依然可以容易拟合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8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2" y="115412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440027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881641" y="72121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验结果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685" y="1108449"/>
            <a:ext cx="4125136" cy="41172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5254" y="5282119"/>
            <a:ext cx="7874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神经网络会优先对数据中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行学习，然后才选择暴力记忆的方式学习剩余部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84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2" y="115412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440027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748291" y="72121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持向量机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23" y="1485099"/>
            <a:ext cx="7199569" cy="426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3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574" cy="8959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2" y="115412"/>
            <a:ext cx="674253" cy="674253"/>
          </a:xfrm>
          <a:prstGeom prst="rect">
            <a:avLst/>
          </a:prstGeom>
        </p:spPr>
      </p:pic>
      <p:cxnSp>
        <p:nvCxnSpPr>
          <p:cNvPr id="24" name="直接连接符 19"/>
          <p:cNvCxnSpPr>
            <a:cxnSpLocks/>
          </p:cNvCxnSpPr>
          <p:nvPr/>
        </p:nvCxnSpPr>
        <p:spPr bwMode="auto">
          <a:xfrm flipH="1">
            <a:off x="440027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0"/>
          <p:cNvCxnSpPr>
            <a:cxnSpLocks/>
          </p:cNvCxnSpPr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0"/>
          <p:cNvCxnSpPr>
            <a:cxnSpLocks/>
          </p:cNvCxnSpPr>
          <p:nvPr/>
        </p:nvCxnSpPr>
        <p:spPr bwMode="auto">
          <a:xfrm>
            <a:off x="585499" y="-26988"/>
            <a:ext cx="0" cy="298451"/>
          </a:xfrm>
          <a:prstGeom prst="line">
            <a:avLst/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881641" y="72121"/>
            <a:ext cx="277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型复杂度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875" y="1847901"/>
            <a:ext cx="4995537" cy="296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4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tlCol="0" anchor="ctr"/>
      <a:lstStyle>
        <a:defPPr algn="ctr">
          <a:defRPr sz="13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8074</TotalTime>
  <Words>848</Words>
  <Application>Microsoft Office PowerPoint</Application>
  <PresentationFormat>全屏显示(4:3)</PresentationFormat>
  <Paragraphs>133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lastModifiedBy>wangcheng</cp:lastModifiedBy>
  <cp:revision>762</cp:revision>
  <dcterms:created xsi:type="dcterms:W3CDTF">2013-10-25T14:41:09Z</dcterms:created>
  <dcterms:modified xsi:type="dcterms:W3CDTF">2019-07-17T03:16:53Z</dcterms:modified>
</cp:coreProperties>
</file>