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71" r:id="rId5"/>
    <p:sldId id="292" r:id="rId6"/>
    <p:sldId id="321" r:id="rId7"/>
    <p:sldId id="476" r:id="rId8"/>
    <p:sldId id="478" r:id="rId9"/>
    <p:sldId id="374" r:id="rId10"/>
    <p:sldId id="502" r:id="rId11"/>
    <p:sldId id="503" r:id="rId12"/>
    <p:sldId id="504" r:id="rId13"/>
    <p:sldId id="346" r:id="rId14"/>
    <p:sldId id="372" r:id="rId15"/>
    <p:sldId id="295" r:id="rId16"/>
    <p:sldId id="297" r:id="rId17"/>
    <p:sldId id="401" r:id="rId18"/>
    <p:sldId id="421" r:id="rId19"/>
    <p:sldId id="425" r:id="rId20"/>
    <p:sldId id="424" r:id="rId21"/>
    <p:sldId id="505" r:id="rId22"/>
    <p:sldId id="456" r:id="rId23"/>
    <p:sldId id="426" r:id="rId24"/>
    <p:sldId id="422" r:id="rId25"/>
    <p:sldId id="373" r:id="rId26"/>
    <p:sldId id="310" r:id="rId27"/>
    <p:sldId id="312" r:id="rId28"/>
    <p:sldId id="300" r:id="rId29"/>
    <p:sldId id="473" r:id="rId30"/>
    <p:sldId id="474" r:id="rId31"/>
    <p:sldId id="29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B9BD5"/>
    <a:srgbClr val="D2DEEF"/>
    <a:srgbClr val="C8C4BC"/>
    <a:srgbClr val="131426"/>
    <a:srgbClr val="E74C2E"/>
    <a:srgbClr val="333F50"/>
    <a:srgbClr val="F7D9D3"/>
    <a:srgbClr val="6E6C67"/>
    <a:srgbClr val="7F8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79138" autoAdjust="0"/>
  </p:normalViewPr>
  <p:slideViewPr>
    <p:cSldViewPr snapToGrid="0">
      <p:cViewPr varScale="1">
        <p:scale>
          <a:sx n="91" d="100"/>
          <a:sy n="91" d="100"/>
        </p:scale>
        <p:origin x="2574" y="84"/>
      </p:cViewPr>
      <p:guideLst>
        <p:guide orient="horz" pos="2125"/>
        <p:guide pos="288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大家好，今天组会我给大家介绍的主题是</a:t>
            </a:r>
            <a:r>
              <a:rPr lang="en-US" altLang="zh-CN" sz="1200" kern="1200" dirty="0" smtClean="0">
                <a:solidFill>
                  <a:schemeClr val="tx1"/>
                </a:solidFill>
                <a:effectLst/>
                <a:latin typeface="+mn-lt"/>
                <a:ea typeface="+mn-ea"/>
                <a:cs typeface="+mn-cs"/>
              </a:rPr>
              <a:t>Ridesharing</a:t>
            </a:r>
            <a:r>
              <a:rPr lang="zh-CN" altLang="zh-CN" sz="1200" kern="1200" dirty="0" smtClean="0">
                <a:solidFill>
                  <a:schemeClr val="tx1"/>
                </a:solidFill>
                <a:effectLst/>
                <a:latin typeface="+mn-lt"/>
                <a:ea typeface="+mn-ea"/>
                <a:cs typeface="+mn-cs"/>
              </a:rPr>
              <a:t>的文献调研综述，</a:t>
            </a:r>
            <a:r>
              <a:rPr lang="en-US" altLang="zh-CN" sz="1200" kern="1200" dirty="0" smtClean="0">
                <a:solidFill>
                  <a:schemeClr val="tx1"/>
                </a:solidFill>
                <a:effectLst/>
                <a:latin typeface="+mn-lt"/>
                <a:ea typeface="+mn-ea"/>
                <a:cs typeface="+mn-cs"/>
              </a:rPr>
              <a:t>Ridesharing</a:t>
            </a:r>
            <a:r>
              <a:rPr lang="zh-CN" altLang="zh-CN" sz="1200" kern="1200" dirty="0" smtClean="0">
                <a:solidFill>
                  <a:schemeClr val="tx1"/>
                </a:solidFill>
                <a:effectLst/>
                <a:latin typeface="+mn-lt"/>
                <a:ea typeface="+mn-ea"/>
                <a:cs typeface="+mn-cs"/>
              </a:rPr>
              <a:t>也就是共享出行或者拼车，就是大家在日常生活中常用的滴滴出行、美团打车等等，它是城市大数据研究中的一个方面，其中包括了很多的研究点。这个文献综述是我这段时间以来看过的近三年来的二十多篇</a:t>
            </a:r>
            <a:r>
              <a:rPr lang="en-US" altLang="zh-CN" sz="1200" kern="1200" dirty="0" smtClean="0">
                <a:solidFill>
                  <a:schemeClr val="tx1"/>
                </a:solidFill>
                <a:effectLst/>
                <a:latin typeface="+mn-lt"/>
                <a:ea typeface="+mn-ea"/>
                <a:cs typeface="+mn-cs"/>
              </a:rPr>
              <a:t>CCF</a:t>
            </a:r>
            <a:r>
              <a:rPr lang="zh-CN" altLang="zh-CN" sz="1200" kern="1200" dirty="0" smtClean="0">
                <a:solidFill>
                  <a:schemeClr val="tx1"/>
                </a:solidFill>
                <a:effectLst/>
                <a:latin typeface="+mn-lt"/>
                <a:ea typeface="+mn-ea"/>
                <a:cs typeface="+mn-cs"/>
              </a:rPr>
              <a:t>推荐</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类和少量</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类文献对于拼车这个话题，所研究的问题的一份调研报告，里面没有讲到算法层面，只关注研究的问题。所以大家听起来应该相对比较轻松。</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1200" kern="1200" dirty="0" smtClean="0">
                <a:solidFill>
                  <a:schemeClr val="tx1"/>
                </a:solidFill>
                <a:effectLst/>
                <a:latin typeface="+mn-lt"/>
                <a:ea typeface="+mn-ea"/>
                <a:cs typeface="+mn-cs"/>
              </a:rPr>
              <a:t>这里之所以说相对，是因为重要性的数值并没有实际意义，我们不能说网页A的重要性是2或者网页B的重要性是1，但可以说网页A比网页B重要或者网页A的重要性是网页B的两倍。</a:t>
            </a:r>
            <a:r>
              <a:rPr lang="zh-CN" altLang="en-US">
                <a:sym typeface="+mn-ea"/>
              </a:rPr>
              <a:t>其基本思想是将网页抽象为图结点，网页之间的链接关系抽象为有向边，通过定义在这个有向图上的矩阵来计算各个网页之间的相对重要性。</a:t>
            </a:r>
            <a:endParaRPr lang="zh-CN" altLang="en-US"/>
          </a:p>
          <a:p>
            <a:r>
              <a:rPr sz="1200" kern="1200" dirty="0" smtClean="0">
                <a:solidFill>
                  <a:schemeClr val="tx1"/>
                </a:solidFill>
                <a:effectLst/>
                <a:latin typeface="+mn-lt"/>
                <a:ea typeface="+mn-ea"/>
                <a:cs typeface="+mn-cs"/>
              </a:rPr>
              <a:t>面三个式子可以写成矩阵乘法的形式</a:t>
            </a:r>
            <a:r>
              <a:rPr lang="zh-CN" sz="1200" kern="1200" dirty="0" smtClean="0">
                <a:solidFill>
                  <a:schemeClr val="tx1"/>
                </a:solidFill>
                <a:effectLst/>
                <a:latin typeface="+mn-lt"/>
                <a:ea typeface="+mn-ea"/>
                <a:cs typeface="+mn-cs"/>
              </a:rPr>
              <a:t>，矩阵特征值为1时候的特征向量，称其为平稳向量。</a:t>
            </a:r>
            <a:r>
              <a:rPr lang="zh-CN" altLang="en-US">
                <a:sym typeface="+mn-ea"/>
              </a:rPr>
              <a:t>最开始每个网页具有相同的重要性，用向量×转移矩阵迭代数次，直至达到收敛状态。</a:t>
            </a:r>
            <a:endParaRPr lang="zh-CN" altLang="en-US"/>
          </a:p>
          <a:p>
            <a:endParaRPr 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实体</a:t>
            </a:r>
            <a:r>
              <a:rPr lang="zh-CN" altLang="en-US" dirty="0"/>
              <a:t>三元组。</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接下来是研究现状的介绍，分别是现有研究关注的三个对象，以及所有的研究点的一个归纳。</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接下来，我将从以下几个方面进行介绍。首先是拼车问题的研究背景，其中会讲到为什么会有拼车，拼车有哪些好处，为什么值得去研究等等。然后是根据我看的文献，对现有的所有研究点进行一个介绍，其中会介绍已经被研究过的十几个研究点。然后就是列举一些参考的文献，并对文献研究的问题做一个简要说明。最后会再做一个总结。</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这么多会议都有拼车的研究文献，可见里面的研究点确实很丰富。</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首先来看研究背景，这里包括拼车品台、拼车的益处、拼车涉及到的三方，以及生活中的拼车问题。</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随着移动互联网</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信息技术的飞速发展，传感和网络技术已广泛应用于交通运输系统中。因此我们可以实时收集每辆出租车的状态及其</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位置</a:t>
            </a:r>
            <a:r>
              <a:rPr lang="zh-CN" altLang="en-US" sz="1200" kern="1200" dirty="0" smtClean="0">
                <a:solidFill>
                  <a:schemeClr val="tx1"/>
                </a:solidFill>
                <a:effectLst/>
                <a:latin typeface="+mn-lt"/>
                <a:ea typeface="+mn-ea"/>
                <a:cs typeface="+mn-cs"/>
              </a:rPr>
              <a:t>信息。因此，越来越多的公司开始提供了拼车服务，像滴滴、美团、</a:t>
            </a:r>
            <a:r>
              <a:rPr lang="en-US" altLang="zh-CN" sz="1200" kern="1200" dirty="0" smtClean="0">
                <a:solidFill>
                  <a:schemeClr val="tx1"/>
                </a:solidFill>
                <a:effectLst/>
                <a:latin typeface="+mn-lt"/>
                <a:ea typeface="+mn-ea"/>
                <a:cs typeface="+mn-cs"/>
              </a:rPr>
              <a:t>Uber</a:t>
            </a:r>
            <a:r>
              <a:rPr lang="zh-CN" altLang="en-US" sz="1200" kern="1200" dirty="0" smtClean="0">
                <a:solidFill>
                  <a:schemeClr val="tx1"/>
                </a:solidFill>
                <a:effectLst/>
                <a:latin typeface="+mn-lt"/>
                <a:ea typeface="+mn-ea"/>
                <a:cs typeface="+mn-cs"/>
              </a:rPr>
              <a:t>等等。在我们的日常生活中，常用的可能就是滴滴和美团，像曹操和</a:t>
            </a:r>
            <a:r>
              <a:rPr lang="en-US" altLang="zh-CN" sz="1200" kern="1200" dirty="0" smtClean="0">
                <a:solidFill>
                  <a:schemeClr val="tx1"/>
                </a:solidFill>
                <a:effectLst/>
                <a:latin typeface="+mn-lt"/>
                <a:ea typeface="+mn-ea"/>
                <a:cs typeface="+mn-cs"/>
              </a:rPr>
              <a:t>T3</a:t>
            </a:r>
            <a:r>
              <a:rPr lang="zh-CN" altLang="en-US" sz="1200" kern="1200" dirty="0" smtClean="0">
                <a:solidFill>
                  <a:schemeClr val="tx1"/>
                </a:solidFill>
                <a:effectLst/>
                <a:latin typeface="+mn-lt"/>
                <a:ea typeface="+mn-ea"/>
                <a:cs typeface="+mn-cs"/>
              </a:rPr>
              <a:t>都是最近新发展起来的平台，用户覆盖范围还不广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另外，在</a:t>
            </a:r>
            <a:r>
              <a:rPr lang="en-US" altLang="zh-CN" sz="1200" kern="1200" dirty="0" smtClean="0">
                <a:solidFill>
                  <a:schemeClr val="tx1"/>
                </a:solidFill>
                <a:effectLst/>
                <a:latin typeface="+mn-lt"/>
                <a:ea typeface="+mn-ea"/>
                <a:cs typeface="+mn-cs"/>
              </a:rPr>
              <a:t>2017</a:t>
            </a:r>
            <a:r>
              <a:rPr lang="zh-CN" altLang="en-US" sz="1200" kern="1200" dirty="0" smtClean="0">
                <a:solidFill>
                  <a:schemeClr val="tx1"/>
                </a:solidFill>
                <a:effectLst/>
                <a:latin typeface="+mn-lt"/>
                <a:ea typeface="+mn-ea"/>
                <a:cs typeface="+mn-cs"/>
              </a:rPr>
              <a:t>年，滴滴每天产生超过</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万张订单，有效地雇用了</a:t>
            </a:r>
            <a:r>
              <a:rPr lang="en-US" altLang="zh-CN" sz="1200" kern="1200" dirty="0" smtClean="0">
                <a:solidFill>
                  <a:schemeClr val="tx1"/>
                </a:solidFill>
                <a:effectLst/>
                <a:latin typeface="+mn-lt"/>
                <a:ea typeface="+mn-ea"/>
                <a:cs typeface="+mn-cs"/>
              </a:rPr>
              <a:t>2000</a:t>
            </a:r>
            <a:r>
              <a:rPr lang="zh-CN" altLang="en-US" sz="1200" kern="1200" dirty="0" smtClean="0">
                <a:solidFill>
                  <a:schemeClr val="tx1"/>
                </a:solidFill>
                <a:effectLst/>
                <a:latin typeface="+mn-lt"/>
                <a:ea typeface="+mn-ea"/>
                <a:cs typeface="+mn-cs"/>
              </a:rPr>
              <a:t>万名司机，并将中国所有车辆的</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％分配给超过</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亿乘客，影响了中国总人口的</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4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fld>
            <a:endParaRPr lang="zh-CN" altLang="en-US"/>
          </a:p>
        </p:txBody>
      </p:sp>
      <p:sp>
        <p:nvSpPr>
          <p:cNvPr id="7" name="矩形 6"/>
          <p:cNvSpPr/>
          <p:nvPr userDrawn="1"/>
        </p:nvSpPr>
        <p:spPr>
          <a:xfrm>
            <a:off x="0" y="1"/>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1" y="6445605"/>
            <a:ext cx="9143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矩形 8"/>
          <p:cNvSpPr/>
          <p:nvPr userDrawn="1"/>
        </p:nvSpPr>
        <p:spPr>
          <a:xfrm>
            <a:off x="-1" y="6445605"/>
            <a:ext cx="796835"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 y="1972639"/>
            <a:ext cx="9144002" cy="137709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23" name="TextBox 22"/>
          <p:cNvSpPr txBox="1"/>
          <p:nvPr/>
        </p:nvSpPr>
        <p:spPr>
          <a:xfrm>
            <a:off x="465456" y="2189543"/>
            <a:ext cx="8213090" cy="1188720"/>
          </a:xfrm>
          <a:prstGeom prst="rect">
            <a:avLst/>
          </a:prstGeom>
          <a:noFill/>
        </p:spPr>
        <p:txBody>
          <a:bodyPr wrap="none">
            <a:spAutoFit/>
          </a:bodyPr>
          <a:lstStyle/>
          <a:p>
            <a:pPr algn="ctr">
              <a:defRPr/>
            </a:pPr>
            <a:r>
              <a:rPr lang="en-US" altLang="zh-CN" sz="28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PathSim </a:t>
            </a:r>
            <a:r>
              <a:rPr lang="zh-CN" altLang="en-US" sz="28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a:t>
            </a:r>
            <a:r>
              <a:rPr lang="en-US" altLang="zh-CN" sz="28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Meta Path-Based Top-K Similarity </a:t>
            </a:r>
            <a:endParaRPr lang="en-US" altLang="zh-CN" sz="28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a:p>
            <a:pPr algn="ctr">
              <a:defRPr/>
            </a:pPr>
            <a:r>
              <a:rPr lang="en-US" altLang="zh-CN" sz="28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Search in Heterogeneous Information Networks</a:t>
            </a:r>
            <a:endParaRPr lang="en-US" altLang="zh-CN" sz="28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a:p>
            <a:pPr lvl="1" algn="r">
              <a:defRPr/>
            </a:pPr>
            <a:r>
              <a:rPr lang="en-US" altLang="zh-CN" sz="16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                     </a:t>
            </a:r>
            <a:endParaRPr lang="en-US" altLang="zh-CN" sz="1600" b="1" dirty="0" smtClean="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p:txBody>
      </p:sp>
      <p:sp>
        <p:nvSpPr>
          <p:cNvPr id="31" name="TextBox 30"/>
          <p:cNvSpPr txBox="1"/>
          <p:nvPr/>
        </p:nvSpPr>
        <p:spPr bwMode="auto">
          <a:xfrm>
            <a:off x="4022582" y="4140192"/>
            <a:ext cx="1249680" cy="518160"/>
          </a:xfrm>
          <a:prstGeom prst="rect">
            <a:avLst/>
          </a:prstGeom>
          <a:noFill/>
        </p:spPr>
        <p:txBody>
          <a:bodyPr wrap="none">
            <a:spAutoFit/>
          </a:bodyPr>
          <a:lstStyle/>
          <a:p>
            <a:pPr>
              <a:defRPr/>
            </a:pPr>
            <a:r>
              <a:rPr lang="zh-CN" altLang="en-US" sz="2800" b="1" dirty="0">
                <a:latin typeface="黑体" panose="02010609060101010101" pitchFamily="49" charset="-122"/>
                <a:ea typeface="黑体" panose="02010609060101010101" pitchFamily="49" charset="-122"/>
              </a:rPr>
              <a:t>苗子佳</a:t>
            </a:r>
            <a:endParaRPr lang="zh-CN" altLang="en-US" sz="2800" b="1" dirty="0">
              <a:latin typeface="黑体" panose="02010609060101010101" pitchFamily="49" charset="-122"/>
              <a:ea typeface="黑体" panose="02010609060101010101" pitchFamily="49" charset="-122"/>
            </a:endParaRPr>
          </a:p>
        </p:txBody>
      </p:sp>
      <p:sp>
        <p:nvSpPr>
          <p:cNvPr id="2" name="文本框 1"/>
          <p:cNvSpPr txBox="1"/>
          <p:nvPr/>
        </p:nvSpPr>
        <p:spPr>
          <a:xfrm>
            <a:off x="3569168" y="4812130"/>
            <a:ext cx="2587791" cy="457200"/>
          </a:xfrm>
          <a:prstGeom prst="rect">
            <a:avLst/>
          </a:prstGeom>
          <a:noFill/>
        </p:spPr>
        <p:txBody>
          <a:bodyPr wrap="square" rtlCol="0">
            <a:spAutoFit/>
          </a:bodyPr>
          <a:lstStyle/>
          <a:p>
            <a:r>
              <a:rPr lang="en-US" altLang="zh-CN" sz="2400" b="1" dirty="0" smtClean="0">
                <a:latin typeface="黑体" panose="02010609060101010101" pitchFamily="49" charset="-122"/>
                <a:ea typeface="黑体" panose="02010609060101010101" pitchFamily="49" charset="-122"/>
                <a:cs typeface="Arial" panose="020B0604020202020204" pitchFamily="34" charset="0"/>
              </a:rPr>
              <a:t>2019</a:t>
            </a:r>
            <a:r>
              <a:rPr lang="zh-CN" altLang="en-US" sz="2400" b="1" dirty="0" smtClean="0">
                <a:latin typeface="黑体" panose="02010609060101010101" pitchFamily="49" charset="-122"/>
                <a:ea typeface="黑体" panose="02010609060101010101" pitchFamily="49" charset="-122"/>
                <a:cs typeface="Arial" panose="020B0604020202020204" pitchFamily="34" charset="0"/>
              </a:rPr>
              <a:t>年</a:t>
            </a:r>
            <a:r>
              <a:rPr lang="en-US" altLang="zh-CN" sz="2400" b="1" dirty="0" smtClean="0">
                <a:latin typeface="黑体" panose="02010609060101010101" pitchFamily="49" charset="-122"/>
                <a:ea typeface="黑体" panose="02010609060101010101" pitchFamily="49" charset="-122"/>
                <a:cs typeface="Arial" panose="020B0604020202020204" pitchFamily="34" charset="0"/>
              </a:rPr>
              <a:t>10</a:t>
            </a:r>
            <a:r>
              <a:rPr lang="zh-CN" altLang="en-US" sz="2400" b="1" dirty="0">
                <a:latin typeface="黑体" panose="02010609060101010101" pitchFamily="49" charset="-122"/>
                <a:ea typeface="黑体" panose="02010609060101010101" pitchFamily="49" charset="-122"/>
                <a:cs typeface="Arial" panose="020B0604020202020204" pitchFamily="34" charset="0"/>
              </a:rPr>
              <a:t>月</a:t>
            </a:r>
            <a:r>
              <a:rPr lang="en-US" altLang="zh-CN" sz="2400" b="1" dirty="0">
                <a:latin typeface="黑体" panose="02010609060101010101" pitchFamily="49" charset="-122"/>
                <a:ea typeface="黑体" panose="02010609060101010101" pitchFamily="49" charset="-122"/>
                <a:cs typeface="Arial" panose="020B0604020202020204" pitchFamily="34" charset="0"/>
              </a:rPr>
              <a:t>28</a:t>
            </a:r>
            <a:r>
              <a:rPr lang="zh-CN" altLang="en-US" sz="2400" b="1" dirty="0" smtClean="0">
                <a:latin typeface="黑体" panose="02010609060101010101" pitchFamily="49" charset="-122"/>
                <a:ea typeface="黑体" panose="02010609060101010101" pitchFamily="49" charset="-122"/>
                <a:cs typeface="Arial" panose="020B0604020202020204" pitchFamily="34" charset="0"/>
              </a:rPr>
              <a:t>日</a:t>
            </a:r>
            <a:endParaRPr lang="zh-CN" altLang="en-US" sz="2400" b="1" dirty="0">
              <a:latin typeface="黑体" panose="02010609060101010101" pitchFamily="49" charset="-122"/>
              <a:ea typeface="黑体" panose="02010609060101010101" pitchFamily="49" charset="-122"/>
              <a:cs typeface="Arial" panose="020B0604020202020204" pitchFamily="34" charset="0"/>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9152" y="573979"/>
            <a:ext cx="2524192" cy="716870"/>
          </a:xfrm>
          <a:prstGeom prst="rect">
            <a:avLst/>
          </a:prstGeom>
        </p:spPr>
      </p:pic>
      <p:sp>
        <p:nvSpPr>
          <p:cNvPr id="3" name="文本框 2"/>
          <p:cNvSpPr txBox="1"/>
          <p:nvPr/>
        </p:nvSpPr>
        <p:spPr>
          <a:xfrm>
            <a:off x="7319010" y="3350260"/>
            <a:ext cx="1473835" cy="368300"/>
          </a:xfrm>
          <a:prstGeom prst="rect">
            <a:avLst/>
          </a:prstGeom>
          <a:noFill/>
        </p:spPr>
        <p:txBody>
          <a:bodyPr wrap="square" rtlCol="0" anchor="t">
            <a:spAutoFit/>
          </a:bodyPr>
          <a:p>
            <a:r>
              <a:rPr lang="en-US" altLang="zh-CN" b="1" dirty="0" smtClean="0">
                <a:solidFill>
                  <a:srgbClr val="00206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sym typeface="+mn-ea"/>
              </a:rPr>
              <a:t>VLDB2011</a:t>
            </a:r>
            <a:endParaRPr lang="en-US" altLang="zh-CN" b="1" dirty="0" smtClean="0">
              <a:solidFill>
                <a:srgbClr val="00206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3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60375"/>
          </a:xfrm>
          <a:prstGeom prst="rect">
            <a:avLst/>
          </a:prstGeom>
          <a:noFill/>
        </p:spPr>
        <p:txBody>
          <a:bodyPr wrap="square" rtlCol="0">
            <a:spAutoFit/>
          </a:bodyPr>
          <a:lstStyle/>
          <a:p>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rPr>
              <a:t>Page</a:t>
            </a:r>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rPr>
              <a:t>Rank</a:t>
            </a:r>
            <a:endPar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5" name="文本框 14"/>
          <p:cNvSpPr txBox="1"/>
          <p:nvPr/>
        </p:nvSpPr>
        <p:spPr>
          <a:xfrm>
            <a:off x="241491" y="6482993"/>
            <a:ext cx="344136" cy="368300"/>
          </a:xfrm>
          <a:prstGeom prst="rect">
            <a:avLst/>
          </a:prstGeom>
          <a:noFill/>
        </p:spPr>
        <p:txBody>
          <a:bodyPr wrap="square" rtlCol="0">
            <a:spAutoFit/>
          </a:bodyPr>
          <a:lstStyle/>
          <a:p>
            <a:r>
              <a:rPr lang="en-US" altLang="zh-CN" dirty="0">
                <a:solidFill>
                  <a:schemeClr val="bg1"/>
                </a:solidFill>
              </a:rPr>
              <a:t>8</a:t>
            </a:r>
            <a:endParaRPr lang="en-US" altLang="zh-CN" dirty="0">
              <a:solidFill>
                <a:schemeClr val="bg1"/>
              </a:solidFill>
            </a:endParaRPr>
          </a:p>
        </p:txBody>
      </p:sp>
      <p:sp>
        <p:nvSpPr>
          <p:cNvPr id="17" name="文本框 16"/>
          <p:cNvSpPr txBox="1"/>
          <p:nvPr/>
        </p:nvSpPr>
        <p:spPr>
          <a:xfrm>
            <a:off x="805180" y="1334135"/>
            <a:ext cx="8087360" cy="1245235"/>
          </a:xfrm>
          <a:prstGeom prst="rect">
            <a:avLst/>
          </a:prstGeom>
          <a:noFill/>
        </p:spPr>
        <p:txBody>
          <a:bodyPr wrap="square" rtlCol="0" anchor="t">
            <a:spAutoFit/>
          </a:bodyPr>
          <a:p>
            <a:pPr fontAlgn="auto">
              <a:lnSpc>
                <a:spcPct val="125000"/>
              </a:lnSpc>
            </a:pPr>
            <a:r>
              <a:rPr lang="zh-CN" altLang="en-US" sz="2000"/>
              <a:t>PageRank算法是谷歌提出的，用于计算网页的</a:t>
            </a:r>
            <a:r>
              <a:rPr lang="zh-CN" altLang="en-US" sz="2000">
                <a:sym typeface="+mn-ea"/>
              </a:rPr>
              <a:t>相关性和相对</a:t>
            </a:r>
            <a:r>
              <a:rPr lang="zh-CN" altLang="en-US" sz="2000"/>
              <a:t>重要性。它</a:t>
            </a:r>
            <a:r>
              <a:rPr lang="zh-CN" altLang="en-US" sz="2000">
                <a:sym typeface="+mn-ea"/>
              </a:rPr>
              <a:t>将对页面的链接看成投票，通过网络浩瀚的超链接关系来确定一个页面的等级。</a:t>
            </a:r>
            <a:r>
              <a:rPr lang="zh-CN" altLang="en-US" sz="2000"/>
              <a:t>当使用搜索引擎搜索网页的时候，越重要的网页越靠前显示。</a:t>
            </a:r>
            <a:endParaRPr lang="zh-CN" altLang="en-US" sz="2000"/>
          </a:p>
        </p:txBody>
      </p:sp>
      <p:pic>
        <p:nvPicPr>
          <p:cNvPr id="4" name="图片 3"/>
          <p:cNvPicPr>
            <a:picLocks noChangeAspect="1"/>
          </p:cNvPicPr>
          <p:nvPr/>
        </p:nvPicPr>
        <p:blipFill>
          <a:blip r:embed="rId2"/>
          <a:stretch>
            <a:fillRect/>
          </a:stretch>
        </p:blipFill>
        <p:spPr>
          <a:xfrm>
            <a:off x="658495" y="2840990"/>
            <a:ext cx="4382135" cy="2249805"/>
          </a:xfrm>
          <a:prstGeom prst="rect">
            <a:avLst/>
          </a:prstGeom>
        </p:spPr>
      </p:pic>
      <p:pic>
        <p:nvPicPr>
          <p:cNvPr id="11" name="图片 10"/>
          <p:cNvPicPr>
            <a:picLocks noChangeAspect="1"/>
          </p:cNvPicPr>
          <p:nvPr/>
        </p:nvPicPr>
        <p:blipFill>
          <a:blip r:embed="rId3"/>
          <a:stretch>
            <a:fillRect/>
          </a:stretch>
        </p:blipFill>
        <p:spPr>
          <a:xfrm>
            <a:off x="5561965" y="2766060"/>
            <a:ext cx="2353945" cy="2155825"/>
          </a:xfrm>
          <a:prstGeom prst="rect">
            <a:avLst/>
          </a:prstGeom>
        </p:spPr>
      </p:pic>
      <p:sp>
        <p:nvSpPr>
          <p:cNvPr id="12" name="文本框 11"/>
          <p:cNvSpPr txBox="1"/>
          <p:nvPr/>
        </p:nvSpPr>
        <p:spPr>
          <a:xfrm>
            <a:off x="882015" y="5478780"/>
            <a:ext cx="7615555" cy="645160"/>
          </a:xfrm>
          <a:prstGeom prst="rect">
            <a:avLst/>
          </a:prstGeom>
          <a:noFill/>
        </p:spPr>
        <p:txBody>
          <a:bodyPr wrap="square" rtlCol="0" anchor="t">
            <a:spAutoFit/>
          </a:bodyPr>
          <a:p>
            <a:r>
              <a:rPr lang="zh-CN" altLang="en-US"/>
              <a:t>PageRank算法大致步骤为，首先根据网页之间的链接关系得到矩阵，然后计算矩阵的平稳向量，再进行计算迭代，直至达到收敛状态。</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60375"/>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网络模式</a:t>
            </a:r>
            <a:r>
              <a:rPr lang="zh-CN" altLang="en-US" sz="2400" dirty="0">
                <a:solidFill>
                  <a:schemeClr val="bg1"/>
                </a:solidFill>
                <a:latin typeface="+mj-ea"/>
                <a:ea typeface="+mj-ea"/>
                <a:cs typeface="+mj-ea"/>
              </a:rPr>
              <a:t>（</a:t>
            </a:r>
            <a:r>
              <a:rPr lang="en-US" altLang="zh-CN" sz="2400" dirty="0">
                <a:solidFill>
                  <a:schemeClr val="bg1"/>
                </a:solidFill>
                <a:latin typeface="+mj-ea"/>
                <a:ea typeface="+mj-ea"/>
                <a:cs typeface="+mj-ea"/>
              </a:rPr>
              <a:t>Network Schema</a:t>
            </a:r>
            <a:r>
              <a:rPr lang="zh-CN" altLang="en-US" sz="2400" dirty="0">
                <a:solidFill>
                  <a:schemeClr val="bg1"/>
                </a:solidFill>
                <a:latin typeface="+mj-ea"/>
                <a:ea typeface="+mj-ea"/>
                <a:cs typeface="+mj-ea"/>
              </a:rPr>
              <a:t>）</a:t>
            </a:r>
            <a:endParaRPr lang="zh-CN" altLang="en-US" sz="2400" dirty="0">
              <a:solidFill>
                <a:schemeClr val="bg1"/>
              </a:solidFill>
              <a:latin typeface="+mj-ea"/>
              <a:ea typeface="+mj-ea"/>
              <a:cs typeface="+mj-ea"/>
            </a:endParaRPr>
          </a:p>
        </p:txBody>
      </p:sp>
      <p:sp>
        <p:nvSpPr>
          <p:cNvPr id="15" name="文本框 14"/>
          <p:cNvSpPr txBox="1"/>
          <p:nvPr/>
        </p:nvSpPr>
        <p:spPr>
          <a:xfrm>
            <a:off x="241491" y="6482993"/>
            <a:ext cx="344136" cy="368300"/>
          </a:xfrm>
          <a:prstGeom prst="rect">
            <a:avLst/>
          </a:prstGeom>
          <a:noFill/>
        </p:spPr>
        <p:txBody>
          <a:bodyPr wrap="square" rtlCol="0">
            <a:spAutoFit/>
          </a:bodyPr>
          <a:lstStyle/>
          <a:p>
            <a:r>
              <a:rPr lang="en-US" altLang="zh-CN" dirty="0">
                <a:solidFill>
                  <a:schemeClr val="bg1"/>
                </a:solidFill>
              </a:rPr>
              <a:t>9</a:t>
            </a:r>
            <a:endParaRPr lang="en-US" altLang="zh-CN" dirty="0">
              <a:solidFill>
                <a:schemeClr val="bg1"/>
              </a:solidFill>
            </a:endParaRPr>
          </a:p>
        </p:txBody>
      </p:sp>
      <p:sp>
        <p:nvSpPr>
          <p:cNvPr id="100" name="文本框 99"/>
          <p:cNvSpPr txBox="1"/>
          <p:nvPr/>
        </p:nvSpPr>
        <p:spPr>
          <a:xfrm>
            <a:off x="1050290" y="4939665"/>
            <a:ext cx="7407910" cy="1291590"/>
          </a:xfrm>
          <a:prstGeom prst="rect">
            <a:avLst/>
          </a:prstGeom>
          <a:noFill/>
          <a:ln w="9525">
            <a:noFill/>
          </a:ln>
        </p:spPr>
        <p:txBody>
          <a:bodyPr wrap="square">
            <a:spAutoFit/>
          </a:bodyPr>
          <a:p>
            <a:pPr marL="0" indent="0" algn="l">
              <a:lnSpc>
                <a:spcPct val="130000"/>
              </a:lnSpc>
            </a:pPr>
            <a:r>
              <a:rPr lang="zh-CN" altLang="en-US" sz="2000" b="1">
                <a:latin typeface="+mn-ea"/>
                <a:cs typeface="+mn-ea"/>
              </a:rPr>
              <a:t>网络模式</a:t>
            </a:r>
            <a:r>
              <a:rPr lang="zh-CN" altLang="en-US" sz="2000">
                <a:latin typeface="+mn-ea"/>
                <a:cs typeface="+mn-ea"/>
              </a:rPr>
              <a:t>是定义在对象类型(A)和关系类型(R)上的一个有向图， </a:t>
            </a:r>
            <a:r>
              <a:rPr lang="zh-CN" altLang="en-US" sz="2000">
                <a:latin typeface="+mn-ea"/>
                <a:cs typeface="+mn-ea"/>
                <a:sym typeface="+mn-ea"/>
              </a:rPr>
              <a:t>是信息网络的</a:t>
            </a:r>
            <a:r>
              <a:rPr lang="zh-CN" altLang="en-US" sz="2000">
                <a:latin typeface="+mn-ea"/>
                <a:cs typeface="+mn-ea"/>
              </a:rPr>
              <a:t>网络概要模式。它让我们</a:t>
            </a:r>
            <a:r>
              <a:rPr lang="zh-CN" altLang="en-US" sz="2000">
                <a:latin typeface="+mn-ea"/>
                <a:cs typeface="+mn-ea"/>
                <a:sym typeface="+mn-ea"/>
              </a:rPr>
              <a:t>清楚地</a:t>
            </a:r>
            <a:r>
              <a:rPr lang="zh-CN" altLang="en-US" sz="2000">
                <a:latin typeface="+mn-ea"/>
                <a:cs typeface="+mn-ea"/>
              </a:rPr>
              <a:t>了解到网络中有多少种对象类型以及这些对象类型之间有怎样的关系。</a:t>
            </a:r>
            <a:endParaRPr lang="zh-CN" altLang="en-US" sz="2000">
              <a:latin typeface="+mn-ea"/>
              <a:cs typeface="+mn-ea"/>
            </a:endParaRPr>
          </a:p>
        </p:txBody>
      </p:sp>
      <p:pic>
        <p:nvPicPr>
          <p:cNvPr id="3" name="图片 2"/>
          <p:cNvPicPr>
            <a:picLocks noChangeAspect="1"/>
          </p:cNvPicPr>
          <p:nvPr/>
        </p:nvPicPr>
        <p:blipFill>
          <a:blip r:embed="rId2"/>
          <a:stretch>
            <a:fillRect/>
          </a:stretch>
        </p:blipFill>
        <p:spPr>
          <a:xfrm>
            <a:off x="727710" y="1174115"/>
            <a:ext cx="2972435" cy="3553460"/>
          </a:xfrm>
          <a:prstGeom prst="rect">
            <a:avLst/>
          </a:prstGeom>
        </p:spPr>
      </p:pic>
      <p:pic>
        <p:nvPicPr>
          <p:cNvPr id="4" name="图片 3"/>
          <p:cNvPicPr>
            <a:picLocks noChangeAspect="1"/>
          </p:cNvPicPr>
          <p:nvPr/>
        </p:nvPicPr>
        <p:blipFill>
          <a:blip r:embed="rId3"/>
          <a:stretch>
            <a:fillRect/>
          </a:stretch>
        </p:blipFill>
        <p:spPr>
          <a:xfrm>
            <a:off x="4677410" y="1174115"/>
            <a:ext cx="3181985" cy="35725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57200"/>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元路径</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481965" y="1113155"/>
            <a:ext cx="6412230" cy="39624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solidFill>
                  <a:srgbClr val="000000"/>
                </a:solidFill>
                <a:highlight>
                  <a:srgbClr val="FFFFFF"/>
                </a:highlight>
                <a:latin typeface="-apple-system" charset="0"/>
                <a:ea typeface="宋体" panose="02010600030101010101" pitchFamily="2" charset="-122"/>
                <a:cs typeface="-apple-system" charset="0"/>
                <a:sym typeface="+mn-ea"/>
              </a:rPr>
              <a:t>元路径（meta path）</a:t>
            </a:r>
            <a:endParaRPr lang="zh-CN" altLang="en-US" sz="2000" dirty="0">
              <a:solidFill>
                <a:srgbClr val="000000"/>
              </a:solidFill>
              <a:highlight>
                <a:srgbClr val="FFFFFF"/>
              </a:highlight>
              <a:latin typeface="-apple-system" charset="0"/>
              <a:ea typeface="宋体" panose="02010600030101010101" pitchFamily="2" charset="-122"/>
              <a:cs typeface="-apple-system" charset="0"/>
              <a:sym typeface="+mn-ea"/>
            </a:endParaRPr>
          </a:p>
        </p:txBody>
      </p:sp>
      <p:sp>
        <p:nvSpPr>
          <p:cNvPr id="15" name="文本框 14"/>
          <p:cNvSpPr txBox="1"/>
          <p:nvPr/>
        </p:nvSpPr>
        <p:spPr>
          <a:xfrm>
            <a:off x="241300" y="6482715"/>
            <a:ext cx="1299210" cy="368300"/>
          </a:xfrm>
          <a:prstGeom prst="rect">
            <a:avLst/>
          </a:prstGeom>
          <a:noFill/>
        </p:spPr>
        <p:txBody>
          <a:bodyPr wrap="square" rtlCol="0">
            <a:spAutoFit/>
          </a:bodyPr>
          <a:lstStyle/>
          <a:p>
            <a:r>
              <a:rPr lang="en-US" altLang="zh-CN" dirty="0">
                <a:solidFill>
                  <a:schemeClr val="bg1"/>
                </a:solidFill>
              </a:rPr>
              <a:t>10</a:t>
            </a:r>
            <a:endParaRPr lang="en-US" altLang="zh-CN" dirty="0">
              <a:solidFill>
                <a:schemeClr val="bg1"/>
              </a:solidFill>
            </a:endParaRPr>
          </a:p>
        </p:txBody>
      </p:sp>
      <p:sp>
        <p:nvSpPr>
          <p:cNvPr id="100" name="文本框 99"/>
          <p:cNvSpPr txBox="1"/>
          <p:nvPr/>
        </p:nvSpPr>
        <p:spPr>
          <a:xfrm>
            <a:off x="4363720" y="1595755"/>
            <a:ext cx="4528820" cy="4492625"/>
          </a:xfrm>
          <a:prstGeom prst="rect">
            <a:avLst/>
          </a:prstGeom>
          <a:noFill/>
          <a:ln w="9525">
            <a:noFill/>
          </a:ln>
        </p:spPr>
        <p:txBody>
          <a:bodyPr>
            <a:spAutoFit/>
          </a:bodyPr>
          <a:p>
            <a:pPr marL="0" indent="0" algn="l">
              <a:lnSpc>
                <a:spcPct val="130000"/>
              </a:lnSpc>
            </a:pPr>
            <a:r>
              <a:rPr lang="zh-CN" altLang="en-US" sz="2000"/>
              <a:t>元路径是定义在网络模式上的链接两类对象的一条路径，形式化定义为</a:t>
            </a:r>
            <a:endParaRPr lang="zh-CN" altLang="en-US" sz="2000"/>
          </a:p>
          <a:p>
            <a:pPr marL="0" indent="0" algn="l">
              <a:lnSpc>
                <a:spcPct val="130000"/>
              </a:lnSpc>
            </a:pPr>
            <a:endParaRPr lang="zh-CN" altLang="en-US" sz="2000"/>
          </a:p>
          <a:p>
            <a:pPr marL="0" indent="0" algn="l">
              <a:lnSpc>
                <a:spcPct val="130000"/>
              </a:lnSpc>
            </a:pPr>
            <a:r>
              <a:rPr lang="zh-CN" altLang="en-US" sz="2000"/>
              <a:t>表示对象类型之间的一种复合关系，</a:t>
            </a:r>
            <a:endParaRPr lang="zh-CN" altLang="en-US" sz="2000"/>
          </a:p>
          <a:p>
            <a:pPr marL="0" indent="0" algn="l">
              <a:lnSpc>
                <a:spcPct val="130000"/>
              </a:lnSpc>
            </a:pPr>
            <a:endParaRPr lang="zh-CN" altLang="en-US" sz="2000"/>
          </a:p>
          <a:p>
            <a:pPr marL="0" indent="0" algn="l">
              <a:lnSpc>
                <a:spcPct val="130000"/>
              </a:lnSpc>
            </a:pPr>
            <a:r>
              <a:rPr lang="zh-CN" altLang="en-US" sz="2000"/>
              <a:t>其中○代表关系之间的复合算子，Ai表示对象类型，Ri表示关系类型。</a:t>
            </a:r>
            <a:endParaRPr lang="zh-CN" altLang="en-US" sz="2000"/>
          </a:p>
          <a:p>
            <a:pPr marL="0" indent="0" algn="l">
              <a:lnSpc>
                <a:spcPct val="130000"/>
              </a:lnSpc>
            </a:pPr>
            <a:r>
              <a:rPr lang="zh-CN" altLang="en-US" sz="2000">
                <a:latin typeface="+mn-ea"/>
                <a:cs typeface="+mn-ea"/>
                <a:sym typeface="+mn-ea"/>
              </a:rPr>
              <a:t>不同元路径代表着不同的物理意义，元路径所所蕴含的丰富的语义特征，是HIN的一大非常重要的特征</a:t>
            </a:r>
            <a:r>
              <a:rPr lang="zh-CN" altLang="en-US" sz="2000">
                <a:latin typeface="+mn-ea"/>
                <a:cs typeface="+mn-ea"/>
                <a:sym typeface="+mn-ea"/>
              </a:rPr>
              <a:t>。</a:t>
            </a:r>
            <a:endParaRPr lang="zh-CN" altLang="en-US" sz="2000">
              <a:latin typeface="+mn-ea"/>
              <a:cs typeface="+mn-ea"/>
            </a:endParaRPr>
          </a:p>
          <a:p>
            <a:pPr marL="0" indent="0" algn="l">
              <a:lnSpc>
                <a:spcPct val="130000"/>
              </a:lnSpc>
            </a:pPr>
            <a:endParaRPr lang="zh-CN" altLang="en-US" sz="2000"/>
          </a:p>
        </p:txBody>
      </p:sp>
      <p:pic>
        <p:nvPicPr>
          <p:cNvPr id="3" name="图片 2"/>
          <p:cNvPicPr>
            <a:picLocks noChangeAspect="1"/>
          </p:cNvPicPr>
          <p:nvPr/>
        </p:nvPicPr>
        <p:blipFill>
          <a:blip r:embed="rId2"/>
          <a:srcRect l="161" r="-161"/>
          <a:stretch>
            <a:fillRect/>
          </a:stretch>
        </p:blipFill>
        <p:spPr>
          <a:xfrm>
            <a:off x="481965" y="2148840"/>
            <a:ext cx="3737610" cy="2740025"/>
          </a:xfrm>
          <a:prstGeom prst="rect">
            <a:avLst/>
          </a:prstGeom>
        </p:spPr>
      </p:pic>
      <p:pic>
        <p:nvPicPr>
          <p:cNvPr id="4" name="图片 3"/>
          <p:cNvPicPr>
            <a:picLocks noChangeAspect="1"/>
          </p:cNvPicPr>
          <p:nvPr/>
        </p:nvPicPr>
        <p:blipFill>
          <a:blip r:embed="rId3"/>
          <a:stretch>
            <a:fillRect/>
          </a:stretch>
        </p:blipFill>
        <p:spPr>
          <a:xfrm>
            <a:off x="5017770" y="2404110"/>
            <a:ext cx="3220085" cy="439420"/>
          </a:xfrm>
          <a:prstGeom prst="rect">
            <a:avLst/>
          </a:prstGeom>
        </p:spPr>
      </p:pic>
      <p:pic>
        <p:nvPicPr>
          <p:cNvPr id="11" name="图片 10"/>
          <p:cNvPicPr>
            <a:picLocks noChangeAspect="1"/>
          </p:cNvPicPr>
          <p:nvPr/>
        </p:nvPicPr>
        <p:blipFill>
          <a:blip r:embed="rId4"/>
          <a:srcRect l="-267" r="267"/>
          <a:stretch>
            <a:fillRect/>
          </a:stretch>
        </p:blipFill>
        <p:spPr>
          <a:xfrm>
            <a:off x="5280025" y="3261360"/>
            <a:ext cx="2447925" cy="33464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flipV="1">
            <a:off x="4250532" y="1383083"/>
            <a:ext cx="4237436" cy="3980259"/>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p>
        </p:txBody>
      </p:sp>
      <p:sp>
        <p:nvSpPr>
          <p:cNvPr id="5" name="单圆角矩形 4"/>
          <p:cNvSpPr/>
          <p:nvPr/>
        </p:nvSpPr>
        <p:spPr>
          <a:xfrm flipH="1">
            <a:off x="3477763" y="2147473"/>
            <a:ext cx="4367131" cy="667517"/>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spc="-75" dirty="0">
                <a:latin typeface="黑体" panose="02010609060101010101" pitchFamily="49" charset="-122"/>
                <a:ea typeface="黑体" panose="02010609060101010101" pitchFamily="49" charset="-122"/>
              </a:rPr>
              <a:t>PathSim算法介绍</a:t>
            </a:r>
            <a:endParaRPr lang="en-US" altLang="zh-CN" sz="2400" spc="-75" dirty="0">
              <a:latin typeface="黑体" panose="02010609060101010101" pitchFamily="49" charset="-122"/>
              <a:ea typeface="黑体" panose="02010609060101010101" pitchFamily="49" charset="-122"/>
            </a:endParaRPr>
          </a:p>
        </p:txBody>
      </p:sp>
      <p:sp>
        <p:nvSpPr>
          <p:cNvPr id="6" name="TextBox 5"/>
          <p:cNvSpPr txBox="1"/>
          <p:nvPr/>
        </p:nvSpPr>
        <p:spPr>
          <a:xfrm>
            <a:off x="5735972" y="3085676"/>
            <a:ext cx="2751996" cy="502920"/>
          </a:xfrm>
          <a:prstGeom prst="rect">
            <a:avLst/>
          </a:prstGeom>
          <a:noFill/>
        </p:spPr>
        <p:txBody>
          <a:bodyPr wrap="square">
            <a:spAutoFit/>
          </a:bodyPr>
          <a:lstStyle/>
          <a:p>
            <a:pPr>
              <a:lnSpc>
                <a:spcPct val="150000"/>
              </a:lnSpc>
              <a:defRPr/>
            </a:pPr>
            <a:r>
              <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dirty="0" smtClean="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rPr>
              <a:t>算法背景及定义</a:t>
            </a:r>
            <a:endParaRPr lang="en-US" altLang="zh-CN"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16" name="组合 15"/>
          <p:cNvGrpSpPr/>
          <p:nvPr/>
        </p:nvGrpSpPr>
        <p:grpSpPr>
          <a:xfrm>
            <a:off x="7760348" y="4669945"/>
            <a:ext cx="941698" cy="715581"/>
            <a:chOff x="10318555" y="4969295"/>
            <a:chExt cx="1255597" cy="954108"/>
          </a:xfrm>
        </p:grpSpPr>
        <p:sp>
          <p:nvSpPr>
            <p:cNvPr id="8" name="椭圆 7"/>
            <p:cNvSpPr/>
            <p:nvPr/>
          </p:nvSpPr>
          <p:spPr>
            <a:xfrm>
              <a:off x="10318555" y="5140896"/>
              <a:ext cx="971342" cy="519350"/>
            </a:xfrm>
            <a:prstGeom prst="ellipse">
              <a:avLst/>
            </a:prstGeom>
            <a:solidFill>
              <a:srgbClr val="002060"/>
            </a:solidFill>
            <a:ln w="12700">
              <a:noFill/>
            </a:ln>
            <a:effectLst/>
          </p:spPr>
          <p:txBody>
            <a:bodyPr wrap="square" rtlCol="0" anchor="ctr">
              <a:spAutoFit/>
            </a:bodyPr>
            <a:lstStyle/>
            <a:p>
              <a:pPr algn="ctr"/>
              <a:endParaRPr lang="zh-CN" altLang="en-US" sz="12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9" name="TextBox 8"/>
            <p:cNvSpPr txBox="1"/>
            <p:nvPr/>
          </p:nvSpPr>
          <p:spPr>
            <a:xfrm>
              <a:off x="10526974" y="4969295"/>
              <a:ext cx="1047178" cy="954108"/>
            </a:xfrm>
            <a:prstGeom prst="rect">
              <a:avLst/>
            </a:prstGeom>
            <a:noFill/>
          </p:spPr>
          <p:txBody>
            <a:bodyPr wrap="square" rtlCol="0">
              <a:spAutoFit/>
            </a:bodyPr>
            <a:lstStyle/>
            <a:p>
              <a:r>
                <a:rPr lang="en-US" altLang="zh-CN" sz="4050" b="1" dirty="0" smtClean="0">
                  <a:solidFill>
                    <a:schemeClr val="bg1"/>
                  </a:solidFill>
                  <a:latin typeface="微软雅黑" panose="020B0503020204020204" pitchFamily="34" charset="-122"/>
                  <a:ea typeface="微软雅黑" panose="020B0503020204020204" pitchFamily="34" charset="-122"/>
                </a:rPr>
                <a:t>2</a:t>
              </a:r>
              <a:endParaRPr lang="zh-CN" altLang="en-US" sz="4050" b="1" dirty="0">
                <a:solidFill>
                  <a:schemeClr val="bg1"/>
                </a:solidFill>
                <a:latin typeface="微软雅黑" panose="020B0503020204020204" pitchFamily="34" charset="-122"/>
                <a:ea typeface="微软雅黑" panose="020B0503020204020204" pitchFamily="34" charset="-122"/>
              </a:endParaRPr>
            </a:p>
          </p:txBody>
        </p:sp>
      </p:grpSp>
      <p:sp>
        <p:nvSpPr>
          <p:cNvPr id="17" name="TextBox 16"/>
          <p:cNvSpPr txBox="1"/>
          <p:nvPr/>
        </p:nvSpPr>
        <p:spPr>
          <a:xfrm>
            <a:off x="5735972" y="3488545"/>
            <a:ext cx="2751996" cy="922020"/>
          </a:xfrm>
          <a:prstGeom prst="rect">
            <a:avLst/>
          </a:prstGeom>
          <a:noFill/>
        </p:spPr>
        <p:txBody>
          <a:bodyPr wrap="square">
            <a:spAutoFit/>
          </a:bodyPr>
          <a:lstStyle/>
          <a:p>
            <a:pPr>
              <a:lnSpc>
                <a:spcPct val="150000"/>
              </a:lnSpc>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dirty="0" smtClean="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rPr>
              <a:t>具体实例</a:t>
            </a:r>
            <a:endParaRPr lang="zh-CN" altLang="en-US" dirty="0" smtClean="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endParaRPr>
          </a:p>
          <a:p>
            <a:pPr>
              <a:lnSpc>
                <a:spcPct val="150000"/>
              </a:lnSpc>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rPr>
              <a:t>优缺点</a:t>
            </a:r>
            <a:endPar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0091" y="3651676"/>
            <a:ext cx="1752308" cy="1314231"/>
          </a:xfrm>
          <a:prstGeom prst="rect">
            <a:avLst/>
          </a:prstGeom>
        </p:spPr>
      </p:pic>
      <p:sp>
        <p:nvSpPr>
          <p:cNvPr id="11" name="矩形 10"/>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13"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4"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5"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8" name="文本框 17"/>
          <p:cNvSpPr txBox="1"/>
          <p:nvPr/>
        </p:nvSpPr>
        <p:spPr>
          <a:xfrm>
            <a:off x="241300" y="6482715"/>
            <a:ext cx="511175" cy="368300"/>
          </a:xfrm>
          <a:prstGeom prst="rect">
            <a:avLst/>
          </a:prstGeom>
          <a:noFill/>
        </p:spPr>
        <p:txBody>
          <a:bodyPr wrap="square" rtlCol="0">
            <a:spAutoFit/>
          </a:bodyPr>
          <a:lstStyle/>
          <a:p>
            <a:r>
              <a:rPr lang="en-US" altLang="zh-CN" dirty="0">
                <a:solidFill>
                  <a:schemeClr val="bg1"/>
                </a:solidFill>
              </a:rPr>
              <a:t>11</a:t>
            </a:r>
            <a:endParaRPr lang="en-US" altLang="zh-C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算法背景及定义</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904240" y="1336729"/>
            <a:ext cx="7579360" cy="1920240"/>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cs typeface="宋体" panose="02010600030101010101" pitchFamily="2" charset="-122"/>
              </a:rPr>
              <a:t>已有的相似性度量方法，不能捕捉到对等对象相似性的语义信息。在一些情况下，找到相似的相同类型对象具有十分重要的意义。比如根据自己的领域和声誉寻找相似的作者。在这种背景下，PathSim算法被提出，由于对等关系应该是对称的，因此，PathSim是一种基于对称元路径的相似性算法。</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20" name="文本框 19"/>
          <p:cNvSpPr txBox="1"/>
          <p:nvPr/>
        </p:nvSpPr>
        <p:spPr>
          <a:xfrm>
            <a:off x="267335" y="6472555"/>
            <a:ext cx="550545" cy="368300"/>
          </a:xfrm>
          <a:prstGeom prst="rect">
            <a:avLst/>
          </a:prstGeom>
          <a:noFill/>
        </p:spPr>
        <p:txBody>
          <a:bodyPr wrap="square" rtlCol="0">
            <a:spAutoFit/>
          </a:bodyPr>
          <a:lstStyle/>
          <a:p>
            <a:r>
              <a:rPr lang="en-US" altLang="zh-CN" dirty="0">
                <a:solidFill>
                  <a:schemeClr val="bg1"/>
                </a:solidFill>
              </a:rPr>
              <a:t>12</a:t>
            </a:r>
            <a:endParaRPr lang="en-US" altLang="zh-CN" dirty="0">
              <a:solidFill>
                <a:schemeClr val="bg1"/>
              </a:solidFill>
            </a:endParaRPr>
          </a:p>
        </p:txBody>
      </p:sp>
      <p:sp>
        <p:nvSpPr>
          <p:cNvPr id="3" name="文本框 2"/>
          <p:cNvSpPr txBox="1"/>
          <p:nvPr/>
        </p:nvSpPr>
        <p:spPr>
          <a:xfrm>
            <a:off x="904240" y="3810635"/>
            <a:ext cx="7889240" cy="1920240"/>
          </a:xfrm>
          <a:prstGeom prst="rect">
            <a:avLst/>
          </a:prstGeom>
          <a:noFill/>
        </p:spPr>
        <p:txBody>
          <a:bodyPr wrap="square" rtlCol="0" anchor="t">
            <a:spAutoFit/>
          </a:bodyPr>
          <a:p>
            <a:pPr marL="285750" indent="-28575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给定一个对称元路径P，相同类型对象x和y之间的PathSim计算</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公式为</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0" indent="0">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其中，px~y是x和y之间的路径实例</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rcRect l="2742" t="13690" r="2925" b="14286"/>
          <a:stretch>
            <a:fillRect/>
          </a:stretch>
        </p:blipFill>
        <p:spPr>
          <a:xfrm>
            <a:off x="2039620" y="4213860"/>
            <a:ext cx="6753860" cy="7924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具体实例</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194945" y="6456680"/>
            <a:ext cx="546100" cy="368300"/>
          </a:xfrm>
          <a:prstGeom prst="rect">
            <a:avLst/>
          </a:prstGeom>
          <a:noFill/>
        </p:spPr>
        <p:txBody>
          <a:bodyPr wrap="square" rtlCol="0">
            <a:spAutoFit/>
          </a:bodyPr>
          <a:lstStyle/>
          <a:p>
            <a:r>
              <a:rPr lang="en-US" altLang="zh-CN" dirty="0">
                <a:solidFill>
                  <a:schemeClr val="bg1"/>
                </a:solidFill>
              </a:rPr>
              <a:t>13</a:t>
            </a:r>
            <a:endParaRPr lang="en-US" altLang="zh-CN" dirty="0">
              <a:solidFill>
                <a:schemeClr val="bg1"/>
              </a:solidFill>
            </a:endParaRPr>
          </a:p>
        </p:txBody>
      </p:sp>
      <p:sp>
        <p:nvSpPr>
          <p:cNvPr id="100" name="文本框 99"/>
          <p:cNvSpPr txBox="1"/>
          <p:nvPr/>
        </p:nvSpPr>
        <p:spPr>
          <a:xfrm>
            <a:off x="741045" y="1179195"/>
            <a:ext cx="7527925" cy="1097280"/>
          </a:xfrm>
          <a:prstGeom prst="rect">
            <a:avLst/>
          </a:prstGeom>
          <a:noFill/>
          <a:ln w="9525">
            <a:noFill/>
          </a:ln>
        </p:spPr>
        <p:txBody>
          <a:bodyPr>
            <a:spAutoFit/>
          </a:bodyPr>
          <a:p>
            <a:pPr marL="0" indent="0" algn="l">
              <a:lnSpc>
                <a:spcPct val="110000"/>
              </a:lnSpc>
            </a:pPr>
            <a:r>
              <a:rPr lang="zh-CN" altLang="en-US"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以对称元路径</a:t>
            </a:r>
            <a:r>
              <a:rPr lang="en-US" altLang="zh-CN"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ACA</a:t>
            </a:r>
            <a:r>
              <a:rPr lang="zh-CN" altLang="en-US"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为例，它的语义是两个作者（</a:t>
            </a:r>
            <a:r>
              <a:rPr lang="en-US" altLang="zh-CN"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a:t>
            </a:r>
            <a:r>
              <a:rPr lang="zh-CN" altLang="en-US"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）在同一个会议（</a:t>
            </a:r>
            <a:r>
              <a:rPr lang="en-US" altLang="zh-CN"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C</a:t>
            </a:r>
            <a:r>
              <a:rPr lang="zh-CN" altLang="en-US"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）上发表过论文。下面是一个网络中作者和会议间的邻接矩阵</a:t>
            </a:r>
            <a:r>
              <a:rPr lang="en-US" altLang="zh-CN"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Wac</a:t>
            </a:r>
            <a:r>
              <a:rPr lang="zh-CN" altLang="en-US"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zh-CN" altLang="en-US"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表示每个作者在每个会议上发表的论文数</a:t>
            </a:r>
            <a:r>
              <a:rPr lang="zh-CN" altLang="en-US" sz="20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168400" y="2668270"/>
            <a:ext cx="6673850" cy="27203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4000" b="-4000"/>
          </a:stretch>
        </a:blipFill>
        <a:effectLst/>
      </p:bgPr>
    </p:bg>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具体实例</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179070" y="6473190"/>
            <a:ext cx="520700" cy="368300"/>
          </a:xfrm>
          <a:prstGeom prst="rect">
            <a:avLst/>
          </a:prstGeom>
          <a:noFill/>
        </p:spPr>
        <p:txBody>
          <a:bodyPr wrap="square" rtlCol="0">
            <a:spAutoFit/>
          </a:bodyPr>
          <a:lstStyle/>
          <a:p>
            <a:r>
              <a:rPr lang="en-US" altLang="zh-CN" dirty="0">
                <a:solidFill>
                  <a:schemeClr val="bg1"/>
                </a:solidFill>
              </a:rPr>
              <a:t>14</a:t>
            </a:r>
            <a:endParaRPr lang="en-US" altLang="zh-CN" dirty="0">
              <a:solidFill>
                <a:schemeClr val="bg1"/>
              </a:solidFill>
            </a:endParaRPr>
          </a:p>
        </p:txBody>
      </p:sp>
      <p:sp>
        <p:nvSpPr>
          <p:cNvPr id="2" name="文本框 1"/>
          <p:cNvSpPr txBox="1"/>
          <p:nvPr/>
        </p:nvSpPr>
        <p:spPr>
          <a:xfrm rot="10800000" flipV="1">
            <a:off x="585470" y="1147445"/>
            <a:ext cx="8404225" cy="1670050"/>
          </a:xfrm>
          <a:prstGeom prst="rect">
            <a:avLst/>
          </a:prstGeom>
          <a:noFill/>
          <a:ln w="9525">
            <a:noFill/>
          </a:ln>
        </p:spPr>
        <p:txBody>
          <a:bodyPr>
            <a:spAutoFit/>
          </a:bodyPr>
          <a:p>
            <a:pPr marL="0" indent="0">
              <a:lnSpc>
                <a:spcPct val="150000"/>
              </a:lnSpc>
            </a:pPr>
            <a:r>
              <a:rPr lang="zh-CN" altLang="en-US" b="0" u="none">
                <a:solidFill>
                  <a:srgbClr val="000000"/>
                </a:solidFill>
                <a:highlight>
                  <a:srgbClr val="FFFFFF"/>
                </a:highlight>
                <a:latin typeface="+mn-ea"/>
                <a:cs typeface="+mn-ea"/>
              </a:rPr>
              <a:t>在计算之前，先要介绍交换矩阵的概念，给定一个网络</a:t>
            </a:r>
            <a:r>
              <a:rPr lang="en-US" altLang="zh-CN" b="0" u="none">
                <a:solidFill>
                  <a:srgbClr val="000000"/>
                </a:solidFill>
                <a:latin typeface="+mn-ea"/>
                <a:cs typeface="+mn-ea"/>
              </a:rPr>
              <a:t>G=(V</a:t>
            </a:r>
            <a:r>
              <a:rPr lang="en-US" altLang="zh-CN" b="0" u="none">
                <a:solidFill>
                  <a:srgbClr val="000000"/>
                </a:solidFill>
                <a:highlight>
                  <a:srgbClr val="FFFFFF"/>
                </a:highlight>
                <a:latin typeface="+mn-ea"/>
                <a:cs typeface="+mn-ea"/>
              </a:rPr>
              <a:t>,E)</a:t>
            </a:r>
            <a:r>
              <a:rPr lang="zh-CN" altLang="en-US" b="0" u="none">
                <a:solidFill>
                  <a:srgbClr val="000000"/>
                </a:solidFill>
                <a:highlight>
                  <a:srgbClr val="FFFFFF"/>
                </a:highlight>
                <a:latin typeface="+mn-ea"/>
                <a:cs typeface="+mn-ea"/>
              </a:rPr>
              <a:t>和它的网络模式</a:t>
            </a:r>
            <a:r>
              <a:rPr lang="en-US" altLang="zh-CN" b="0" u="none">
                <a:solidFill>
                  <a:srgbClr val="000000"/>
                </a:solidFill>
                <a:highlight>
                  <a:srgbClr val="FFFFFF"/>
                </a:highlight>
                <a:latin typeface="+mn-ea"/>
                <a:cs typeface="+mn-ea"/>
              </a:rPr>
              <a:t>S=(A,R)</a:t>
            </a:r>
            <a:r>
              <a:rPr lang="zh-CN" altLang="en-US" b="0" u="none">
                <a:solidFill>
                  <a:srgbClr val="000000"/>
                </a:solidFill>
                <a:highlight>
                  <a:srgbClr val="FFFFFF"/>
                </a:highlight>
                <a:latin typeface="+mn-ea"/>
                <a:cs typeface="+mn-ea"/>
              </a:rPr>
              <a:t>，</a:t>
            </a:r>
            <a:r>
              <a:rPr lang="zh-CN" altLang="en-US">
                <a:solidFill>
                  <a:srgbClr val="000000"/>
                </a:solidFill>
                <a:highlight>
                  <a:srgbClr val="FFFFFF"/>
                </a:highlight>
                <a:latin typeface="+mn-ea"/>
                <a:cs typeface="+mn-ea"/>
                <a:sym typeface="+mn-ea"/>
              </a:rPr>
              <a:t>元路径</a:t>
            </a:r>
            <a:r>
              <a:rPr lang="en-US" altLang="zh-CN">
                <a:solidFill>
                  <a:srgbClr val="000000"/>
                </a:solidFill>
                <a:highlight>
                  <a:srgbClr val="FFFFFF"/>
                </a:highlight>
                <a:latin typeface="+mn-ea"/>
                <a:cs typeface="+mn-ea"/>
                <a:sym typeface="+mn-ea"/>
              </a:rPr>
              <a:t>P=(A</a:t>
            </a:r>
            <a:r>
              <a:rPr lang="en-US" altLang="zh-CN" baseline="-25000">
                <a:solidFill>
                  <a:srgbClr val="000000"/>
                </a:solidFill>
                <a:latin typeface="+mn-ea"/>
                <a:cs typeface="+mn-ea"/>
                <a:sym typeface="+mn-ea"/>
              </a:rPr>
              <a:t>1</a:t>
            </a:r>
            <a:r>
              <a:rPr lang="en-US" altLang="zh-CN">
                <a:solidFill>
                  <a:srgbClr val="000000"/>
                </a:solidFill>
                <a:highlight>
                  <a:srgbClr val="FFFFFF"/>
                </a:highlight>
                <a:latin typeface="+mn-ea"/>
                <a:cs typeface="+mn-ea"/>
                <a:sym typeface="+mn-ea"/>
              </a:rPr>
              <a:t>A</a:t>
            </a:r>
            <a:r>
              <a:rPr lang="en-US" altLang="zh-CN" baseline="-25000">
                <a:solidFill>
                  <a:srgbClr val="000000"/>
                </a:solidFill>
                <a:latin typeface="+mn-ea"/>
                <a:cs typeface="+mn-ea"/>
                <a:sym typeface="+mn-ea"/>
              </a:rPr>
              <a:t>2</a:t>
            </a:r>
            <a:r>
              <a:rPr lang="en-US" altLang="zh-CN">
                <a:solidFill>
                  <a:srgbClr val="000000"/>
                </a:solidFill>
                <a:highlight>
                  <a:srgbClr val="FFFFFF"/>
                </a:highlight>
                <a:latin typeface="+mn-ea"/>
                <a:cs typeface="+mn-ea"/>
                <a:sym typeface="+mn-ea"/>
              </a:rPr>
              <a:t>…A</a:t>
            </a:r>
            <a:r>
              <a:rPr lang="en-US" altLang="zh-CN" baseline="-25000">
                <a:solidFill>
                  <a:srgbClr val="000000"/>
                </a:solidFill>
                <a:latin typeface="+mn-ea"/>
                <a:cs typeface="+mn-ea"/>
                <a:sym typeface="+mn-ea"/>
              </a:rPr>
              <a:t>l</a:t>
            </a:r>
            <a:r>
              <a:rPr lang="en-US" altLang="zh-CN">
                <a:solidFill>
                  <a:srgbClr val="000000"/>
                </a:solidFill>
                <a:highlight>
                  <a:srgbClr val="FFFFFF"/>
                </a:highlight>
                <a:latin typeface="+mn-ea"/>
                <a:cs typeface="+mn-ea"/>
                <a:sym typeface="+mn-ea"/>
              </a:rPr>
              <a:t>)</a:t>
            </a:r>
            <a:r>
              <a:rPr lang="zh-CN" altLang="en-US">
                <a:solidFill>
                  <a:srgbClr val="000000"/>
                </a:solidFill>
                <a:highlight>
                  <a:srgbClr val="FFFFFF"/>
                </a:highlight>
                <a:latin typeface="+mn-ea"/>
                <a:cs typeface="+mn-ea"/>
                <a:sym typeface="+mn-ea"/>
              </a:rPr>
              <a:t>的交换矩阵定义为</a:t>
            </a:r>
            <a:endParaRPr lang="zh-CN" altLang="en-US">
              <a:solidFill>
                <a:srgbClr val="000000"/>
              </a:solidFill>
              <a:highlight>
                <a:srgbClr val="FFFFFF"/>
              </a:highlight>
              <a:latin typeface="+mn-ea"/>
              <a:cs typeface="+mn-ea"/>
              <a:sym typeface="+mn-ea"/>
            </a:endParaRPr>
          </a:p>
          <a:p>
            <a:pPr marL="0" indent="0">
              <a:lnSpc>
                <a:spcPct val="150000"/>
              </a:lnSpc>
            </a:pPr>
            <a:r>
              <a:rPr lang="zh-CN" altLang="en-US">
                <a:solidFill>
                  <a:srgbClr val="000000"/>
                </a:solidFill>
                <a:highlight>
                  <a:srgbClr val="FFFFFF"/>
                </a:highlight>
                <a:latin typeface="+mn-ea"/>
                <a:cs typeface="+mn-ea"/>
                <a:sym typeface="+mn-ea"/>
              </a:rPr>
              <a:t>其中</a:t>
            </a:r>
            <a:r>
              <a:rPr lang="en-US" altLang="zh-CN">
                <a:solidFill>
                  <a:srgbClr val="000000"/>
                </a:solidFill>
                <a:highlight>
                  <a:srgbClr val="FFFFFF"/>
                </a:highlight>
                <a:latin typeface="+mn-ea"/>
                <a:cs typeface="+mn-ea"/>
                <a:sym typeface="+mn-ea"/>
              </a:rPr>
              <a:t>W</a:t>
            </a:r>
            <a:r>
              <a:rPr lang="en-US" altLang="zh-CN" baseline="-25000">
                <a:solidFill>
                  <a:srgbClr val="000000"/>
                </a:solidFill>
                <a:latin typeface="+mn-ea"/>
                <a:cs typeface="+mn-ea"/>
                <a:sym typeface="+mn-ea"/>
              </a:rPr>
              <a:t>AiAj</a:t>
            </a:r>
            <a:r>
              <a:rPr lang="zh-CN" altLang="en-US">
                <a:solidFill>
                  <a:srgbClr val="000000"/>
                </a:solidFill>
                <a:highlight>
                  <a:srgbClr val="FFFFFF"/>
                </a:highlight>
                <a:latin typeface="+mn-ea"/>
                <a:cs typeface="+mn-ea"/>
                <a:sym typeface="+mn-ea"/>
              </a:rPr>
              <a:t>是类型</a:t>
            </a:r>
            <a:r>
              <a:rPr lang="en-US" altLang="zh-CN">
                <a:solidFill>
                  <a:srgbClr val="000000"/>
                </a:solidFill>
                <a:highlight>
                  <a:srgbClr val="FFFFFF"/>
                </a:highlight>
                <a:latin typeface="+mn-ea"/>
                <a:cs typeface="+mn-ea"/>
                <a:sym typeface="+mn-ea"/>
              </a:rPr>
              <a:t>A</a:t>
            </a:r>
            <a:r>
              <a:rPr lang="en-US" altLang="zh-CN" baseline="-25000">
                <a:solidFill>
                  <a:srgbClr val="000000"/>
                </a:solidFill>
                <a:latin typeface="+mn-ea"/>
                <a:cs typeface="+mn-ea"/>
                <a:sym typeface="+mn-ea"/>
              </a:rPr>
              <a:t>i</a:t>
            </a:r>
            <a:r>
              <a:rPr lang="zh-CN" altLang="en-US">
                <a:solidFill>
                  <a:srgbClr val="000000"/>
                </a:solidFill>
                <a:highlight>
                  <a:srgbClr val="FFFFFF"/>
                </a:highlight>
                <a:latin typeface="+mn-ea"/>
                <a:cs typeface="+mn-ea"/>
                <a:sym typeface="+mn-ea"/>
              </a:rPr>
              <a:t>和</a:t>
            </a:r>
            <a:r>
              <a:rPr lang="en-US" altLang="zh-CN">
                <a:solidFill>
                  <a:srgbClr val="000000"/>
                </a:solidFill>
                <a:highlight>
                  <a:srgbClr val="FFFFFF"/>
                </a:highlight>
                <a:latin typeface="+mn-ea"/>
                <a:cs typeface="+mn-ea"/>
                <a:sym typeface="+mn-ea"/>
              </a:rPr>
              <a:t>A</a:t>
            </a:r>
            <a:r>
              <a:rPr lang="en-US" altLang="zh-CN" baseline="-25000">
                <a:solidFill>
                  <a:srgbClr val="000000"/>
                </a:solidFill>
                <a:latin typeface="+mn-ea"/>
                <a:cs typeface="+mn-ea"/>
                <a:sym typeface="+mn-ea"/>
              </a:rPr>
              <a:t>j</a:t>
            </a:r>
            <a:r>
              <a:rPr lang="zh-CN" altLang="en-US">
                <a:solidFill>
                  <a:srgbClr val="000000"/>
                </a:solidFill>
                <a:highlight>
                  <a:srgbClr val="FFFFFF"/>
                </a:highlight>
                <a:latin typeface="+mn-ea"/>
                <a:cs typeface="+mn-ea"/>
                <a:sym typeface="+mn-ea"/>
              </a:rPr>
              <a:t>之间的邻接矩阵。</a:t>
            </a:r>
            <a:endParaRPr lang="zh-CN" altLang="en-US">
              <a:latin typeface="+mn-ea"/>
              <a:cs typeface="+mn-ea"/>
            </a:endParaRPr>
          </a:p>
          <a:p>
            <a:pPr marL="0" indent="0">
              <a:lnSpc>
                <a:spcPct val="120000"/>
              </a:lnSpc>
            </a:pPr>
            <a:endParaRPr lang="zh-CN" altLang="en-US">
              <a:latin typeface="+mn-ea"/>
              <a:cs typeface="+mn-ea"/>
            </a:endParaRPr>
          </a:p>
        </p:txBody>
      </p:sp>
      <p:pic>
        <p:nvPicPr>
          <p:cNvPr id="11" name="图片 10"/>
          <p:cNvPicPr>
            <a:picLocks noChangeAspect="1"/>
          </p:cNvPicPr>
          <p:nvPr/>
        </p:nvPicPr>
        <p:blipFill>
          <a:blip r:embed="rId3"/>
          <a:srcRect l="-1250" t="33333" r="-2083" b="21739"/>
          <a:stretch>
            <a:fillRect/>
          </a:stretch>
        </p:blipFill>
        <p:spPr>
          <a:xfrm>
            <a:off x="5608955" y="1727835"/>
            <a:ext cx="3036570" cy="294005"/>
          </a:xfrm>
          <a:prstGeom prst="rect">
            <a:avLst/>
          </a:prstGeom>
        </p:spPr>
      </p:pic>
      <p:pic>
        <p:nvPicPr>
          <p:cNvPr id="26" name="图片 25" descr="2019-10-26 18:11:51.603000"/>
          <p:cNvPicPr>
            <a:picLocks noChangeAspect="1"/>
          </p:cNvPicPr>
          <p:nvPr/>
        </p:nvPicPr>
        <p:blipFill>
          <a:blip r:embed="rId4"/>
          <a:stretch>
            <a:fillRect/>
          </a:stretch>
        </p:blipFill>
        <p:spPr>
          <a:xfrm>
            <a:off x="4475480" y="2619375"/>
            <a:ext cx="4170045" cy="3636645"/>
          </a:xfrm>
          <a:prstGeom prst="rect">
            <a:avLst/>
          </a:prstGeom>
        </p:spPr>
      </p:pic>
      <p:sp>
        <p:nvSpPr>
          <p:cNvPr id="27" name="文本框 26"/>
          <p:cNvSpPr txBox="1"/>
          <p:nvPr/>
        </p:nvSpPr>
        <p:spPr>
          <a:xfrm>
            <a:off x="658495" y="2935605"/>
            <a:ext cx="3886200" cy="359410"/>
          </a:xfrm>
          <a:prstGeom prst="rect">
            <a:avLst/>
          </a:prstGeom>
          <a:noFill/>
        </p:spPr>
        <p:txBody>
          <a:bodyPr wrap="square" rtlCol="0" anchor="t">
            <a:spAutoFit/>
          </a:bodyPr>
          <a:p>
            <a:pPr marL="0" lvl="0" indent="0" algn="just">
              <a:lnSpc>
                <a:spcPct val="110000"/>
              </a:lnSpc>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此例中交换矩阵M=WacWca,计算结果为</a:t>
            </a:r>
            <a:endParaRPr lang="zh-CN" altLang="en-US" sz="1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具体实例</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188595" y="6470015"/>
            <a:ext cx="501015" cy="368300"/>
          </a:xfrm>
          <a:prstGeom prst="rect">
            <a:avLst/>
          </a:prstGeom>
          <a:noFill/>
        </p:spPr>
        <p:txBody>
          <a:bodyPr wrap="square" rtlCol="0">
            <a:spAutoFit/>
          </a:bodyPr>
          <a:lstStyle/>
          <a:p>
            <a:r>
              <a:rPr lang="en-US" altLang="zh-CN" dirty="0">
                <a:solidFill>
                  <a:schemeClr val="bg1"/>
                </a:solidFill>
              </a:rPr>
              <a:t>15</a:t>
            </a:r>
            <a:endParaRPr lang="en-US" altLang="zh-CN" dirty="0">
              <a:solidFill>
                <a:schemeClr val="bg1"/>
              </a:solidFill>
            </a:endParaRPr>
          </a:p>
        </p:txBody>
      </p:sp>
      <p:pic>
        <p:nvPicPr>
          <p:cNvPr id="4" name="图片 3"/>
          <p:cNvPicPr>
            <a:picLocks noChangeAspect="1"/>
          </p:cNvPicPr>
          <p:nvPr/>
        </p:nvPicPr>
        <p:blipFill>
          <a:blip r:embed="rId2"/>
          <a:srcRect l="1186" b="1186"/>
          <a:stretch>
            <a:fillRect/>
          </a:stretch>
        </p:blipFill>
        <p:spPr>
          <a:xfrm>
            <a:off x="3827145" y="1130935"/>
            <a:ext cx="4802505" cy="1962150"/>
          </a:xfrm>
          <a:prstGeom prst="rect">
            <a:avLst/>
          </a:prstGeom>
        </p:spPr>
      </p:pic>
      <p:pic>
        <p:nvPicPr>
          <p:cNvPr id="2" name="图片 1"/>
          <p:cNvPicPr>
            <a:picLocks noChangeAspect="1"/>
          </p:cNvPicPr>
          <p:nvPr/>
        </p:nvPicPr>
        <p:blipFill>
          <a:blip r:embed="rId3"/>
          <a:stretch>
            <a:fillRect/>
          </a:stretch>
        </p:blipFill>
        <p:spPr>
          <a:xfrm>
            <a:off x="220980" y="3271520"/>
            <a:ext cx="3006725" cy="2222500"/>
          </a:xfrm>
          <a:prstGeom prst="rect">
            <a:avLst/>
          </a:prstGeom>
        </p:spPr>
      </p:pic>
      <p:pic>
        <p:nvPicPr>
          <p:cNvPr id="11" name="图片 10"/>
          <p:cNvPicPr>
            <a:picLocks noChangeAspect="1"/>
          </p:cNvPicPr>
          <p:nvPr/>
        </p:nvPicPr>
        <p:blipFill>
          <a:blip r:embed="rId4"/>
          <a:stretch>
            <a:fillRect/>
          </a:stretch>
        </p:blipFill>
        <p:spPr>
          <a:xfrm>
            <a:off x="3344545" y="3271520"/>
            <a:ext cx="5800090" cy="2368550"/>
          </a:xfrm>
          <a:prstGeom prst="rect">
            <a:avLst/>
          </a:prstGeom>
        </p:spPr>
      </p:pic>
      <p:sp>
        <p:nvSpPr>
          <p:cNvPr id="102" name="文本框 101"/>
          <p:cNvSpPr txBox="1"/>
          <p:nvPr/>
        </p:nvSpPr>
        <p:spPr>
          <a:xfrm>
            <a:off x="436880" y="5928360"/>
            <a:ext cx="3218180" cy="337185"/>
          </a:xfrm>
          <a:prstGeom prst="rect">
            <a:avLst/>
          </a:prstGeom>
          <a:noFill/>
          <a:ln w="9525">
            <a:noFill/>
          </a:ln>
        </p:spPr>
        <p:txBody>
          <a:bodyPr>
            <a:spAutoFit/>
          </a:bodyPr>
          <a:p>
            <a:pPr marL="0" indent="0"/>
            <a:r>
              <a:rPr lang="en-US" altLang="zh-CN" sz="1600" b="0" u="none">
                <a:solidFill>
                  <a:srgbClr val="000000"/>
                </a:solidFill>
                <a:highlight>
                  <a:srgbClr val="FFFFFF"/>
                </a:highlight>
                <a:latin typeface="+mn-ea"/>
                <a:cs typeface="+mn-ea"/>
              </a:rPr>
              <a:t>Mike</a:t>
            </a:r>
            <a:r>
              <a:rPr lang="zh-CN" altLang="en-US" sz="1600" b="0" u="none">
                <a:solidFill>
                  <a:srgbClr val="000000"/>
                </a:solidFill>
                <a:highlight>
                  <a:srgbClr val="FFFFFF"/>
                </a:highlight>
                <a:latin typeface="+mn-ea"/>
                <a:cs typeface="+mn-ea"/>
              </a:rPr>
              <a:t>到自身的路径数为</a:t>
            </a:r>
            <a:r>
              <a:rPr lang="en-US" altLang="zh-CN" sz="1600" b="0" u="none">
                <a:solidFill>
                  <a:srgbClr val="000000"/>
                </a:solidFill>
                <a:highlight>
                  <a:srgbClr val="FFFFFF"/>
                </a:highlight>
                <a:latin typeface="+mn-ea"/>
                <a:cs typeface="+mn-ea"/>
              </a:rPr>
              <a:t>2*2+1*1=5</a:t>
            </a:r>
            <a:endParaRPr lang="zh-CN" altLang="en-US" sz="1600">
              <a:latin typeface="+mn-ea"/>
              <a:cs typeface="+mn-ea"/>
            </a:endParaRPr>
          </a:p>
        </p:txBody>
      </p:sp>
      <p:sp>
        <p:nvSpPr>
          <p:cNvPr id="12" name="文本框 11"/>
          <p:cNvSpPr txBox="1"/>
          <p:nvPr/>
        </p:nvSpPr>
        <p:spPr>
          <a:xfrm>
            <a:off x="4210685" y="5928360"/>
            <a:ext cx="8740775" cy="337185"/>
          </a:xfrm>
          <a:prstGeom prst="rect">
            <a:avLst/>
          </a:prstGeom>
          <a:noFill/>
          <a:ln w="9525">
            <a:noFill/>
          </a:ln>
        </p:spPr>
        <p:txBody>
          <a:bodyPr>
            <a:spAutoFit/>
          </a:bodyPr>
          <a:p>
            <a:pPr marL="0" indent="0"/>
            <a:r>
              <a:rPr lang="en-US" altLang="zh-CN" sz="1600" b="0" u="none">
                <a:solidFill>
                  <a:srgbClr val="000000"/>
                </a:solidFill>
                <a:highlight>
                  <a:srgbClr val="FFFFFF"/>
                </a:highlight>
                <a:latin typeface="+mn-ea"/>
                <a:cs typeface="+mn-ea"/>
              </a:rPr>
              <a:t>Mike</a:t>
            </a:r>
            <a:r>
              <a:rPr lang="zh-CN" altLang="en-US" sz="1600" b="0" u="none">
                <a:solidFill>
                  <a:srgbClr val="000000"/>
                </a:solidFill>
                <a:highlight>
                  <a:srgbClr val="FFFFFF"/>
                </a:highlight>
                <a:latin typeface="+mn-ea"/>
                <a:cs typeface="+mn-ea"/>
              </a:rPr>
              <a:t>到</a:t>
            </a:r>
            <a:r>
              <a:rPr lang="en-US" altLang="zh-CN" sz="1600" b="0" u="none">
                <a:solidFill>
                  <a:srgbClr val="000000"/>
                </a:solidFill>
                <a:highlight>
                  <a:srgbClr val="FFFFFF"/>
                </a:highlight>
                <a:latin typeface="+mn-ea"/>
                <a:cs typeface="+mn-ea"/>
              </a:rPr>
              <a:t>Jim</a:t>
            </a:r>
            <a:r>
              <a:rPr lang="zh-CN" altLang="en-US" sz="1600" b="0" u="none">
                <a:solidFill>
                  <a:srgbClr val="000000"/>
                </a:solidFill>
                <a:highlight>
                  <a:srgbClr val="FFFFFF"/>
                </a:highlight>
                <a:latin typeface="+mn-ea"/>
                <a:cs typeface="+mn-ea"/>
              </a:rPr>
              <a:t>的路径数为</a:t>
            </a:r>
            <a:r>
              <a:rPr lang="en-US" altLang="zh-CN" sz="1600" b="0" u="none">
                <a:solidFill>
                  <a:srgbClr val="000000"/>
                </a:solidFill>
                <a:highlight>
                  <a:srgbClr val="FFFFFF"/>
                </a:highlight>
                <a:latin typeface="+mn-ea"/>
                <a:cs typeface="+mn-ea"/>
              </a:rPr>
              <a:t>2*50+1*20=120</a:t>
            </a:r>
            <a:endParaRPr lang="zh-CN" altLang="en-US" sz="1600">
              <a:latin typeface="+mn-ea"/>
              <a:cs typeface="+mn-ea"/>
            </a:endParaRPr>
          </a:p>
        </p:txBody>
      </p:sp>
      <p:sp>
        <p:nvSpPr>
          <p:cNvPr id="13" name="文本框 12"/>
          <p:cNvSpPr txBox="1"/>
          <p:nvPr/>
        </p:nvSpPr>
        <p:spPr>
          <a:xfrm>
            <a:off x="242570" y="1929130"/>
            <a:ext cx="3607435" cy="365760"/>
          </a:xfrm>
          <a:prstGeom prst="rect">
            <a:avLst/>
          </a:prstGeom>
          <a:noFill/>
          <a:ln w="9525">
            <a:noFill/>
          </a:ln>
        </p:spPr>
        <p:txBody>
          <a:bodyPr>
            <a:spAutoFit/>
          </a:bodyPr>
          <a:p>
            <a:pPr marL="0" indent="0"/>
            <a:r>
              <a:rPr lang="zh-CN" altLang="en-US" b="0" u="none">
                <a:solidFill>
                  <a:srgbClr val="000000"/>
                </a:solidFill>
                <a:highlight>
                  <a:srgbClr val="FFFFFF"/>
                </a:highlight>
                <a:latin typeface="Verdana" panose="020B0604030504040204" charset="0"/>
                <a:ea typeface="Verdana" panose="020B0604030504040204" charset="0"/>
                <a:cs typeface="Verdana" panose="020B0604030504040204" charset="0"/>
              </a:rPr>
              <a:t>可以直观的利用路径数进行理解</a:t>
            </a:r>
            <a:endParaRPr lang="zh-CN" altLang="en-US" b="0" u="none">
              <a:solidFill>
                <a:srgbClr val="000000"/>
              </a:solidFill>
              <a:highlight>
                <a:srgbClr val="FFFFFF"/>
              </a:highlight>
              <a:latin typeface="Verdana" panose="020B0604030504040204" charset="0"/>
              <a:ea typeface="Verdana" panose="020B0604030504040204" charset="0"/>
              <a:cs typeface="Verdana" panose="020B060403050404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具体实例</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241300" y="6496050"/>
            <a:ext cx="527050" cy="368300"/>
          </a:xfrm>
          <a:prstGeom prst="rect">
            <a:avLst/>
          </a:prstGeom>
          <a:noFill/>
        </p:spPr>
        <p:txBody>
          <a:bodyPr wrap="square" rtlCol="0">
            <a:spAutoFit/>
          </a:bodyPr>
          <a:lstStyle/>
          <a:p>
            <a:r>
              <a:rPr lang="en-US" altLang="zh-CN" dirty="0">
                <a:solidFill>
                  <a:schemeClr val="bg1"/>
                </a:solidFill>
              </a:rPr>
              <a:t>16</a:t>
            </a:r>
            <a:endParaRPr lang="en-US" altLang="zh-CN" dirty="0">
              <a:solidFill>
                <a:schemeClr val="bg1"/>
              </a:solidFill>
            </a:endParaRPr>
          </a:p>
        </p:txBody>
      </p:sp>
      <p:sp>
        <p:nvSpPr>
          <p:cNvPr id="100" name="文本框 99"/>
          <p:cNvSpPr txBox="1"/>
          <p:nvPr/>
        </p:nvSpPr>
        <p:spPr>
          <a:xfrm>
            <a:off x="1334135" y="1123950"/>
            <a:ext cx="6480810" cy="429895"/>
          </a:xfrm>
          <a:prstGeom prst="rect">
            <a:avLst/>
          </a:prstGeom>
          <a:noFill/>
          <a:ln w="9525">
            <a:noFill/>
          </a:ln>
        </p:spPr>
        <p:txBody>
          <a:bodyPr>
            <a:spAutoFit/>
          </a:bodyPr>
          <a:p>
            <a:pPr marL="0" indent="0" algn="l">
              <a:lnSpc>
                <a:spcPct val="110000"/>
              </a:lnSpc>
            </a:pPr>
            <a:r>
              <a:rPr lang="zh-CN" altLang="en-US" sz="2000">
                <a:latin typeface="+mn-ea"/>
                <a:cs typeface="+mn-ea"/>
              </a:rPr>
              <a:t>利用交换矩阵计算两个应用程序xi,xj的相似性公式如下</a:t>
            </a:r>
            <a:endParaRPr lang="zh-CN" altLang="en-US" sz="2000">
              <a:latin typeface="+mn-ea"/>
              <a:cs typeface="+mn-ea"/>
            </a:endParaRPr>
          </a:p>
        </p:txBody>
      </p:sp>
      <p:pic>
        <p:nvPicPr>
          <p:cNvPr id="15" name="图片 14"/>
          <p:cNvPicPr>
            <a:picLocks noChangeAspect="1"/>
          </p:cNvPicPr>
          <p:nvPr/>
        </p:nvPicPr>
        <p:blipFill>
          <a:blip r:embed="rId2"/>
          <a:stretch>
            <a:fillRect/>
          </a:stretch>
        </p:blipFill>
        <p:spPr>
          <a:xfrm>
            <a:off x="3442970" y="1697355"/>
            <a:ext cx="1933575" cy="996315"/>
          </a:xfrm>
          <a:prstGeom prst="rect">
            <a:avLst/>
          </a:prstGeom>
        </p:spPr>
      </p:pic>
      <p:sp>
        <p:nvSpPr>
          <p:cNvPr id="16" name="文本框 15"/>
          <p:cNvSpPr txBox="1"/>
          <p:nvPr/>
        </p:nvSpPr>
        <p:spPr>
          <a:xfrm>
            <a:off x="1334135" y="3073400"/>
            <a:ext cx="6179185" cy="368300"/>
          </a:xfrm>
          <a:prstGeom prst="rect">
            <a:avLst/>
          </a:prstGeom>
          <a:noFill/>
          <a:ln w="9525">
            <a:noFill/>
          </a:ln>
        </p:spPr>
        <p:txBody>
          <a:bodyPr>
            <a:spAutoFit/>
          </a:bodyPr>
          <a:p>
            <a:pPr marL="0" indent="0"/>
            <a:r>
              <a:rPr lang="en-US" altLang="zh-CN" b="0" u="none">
                <a:solidFill>
                  <a:srgbClr val="000000"/>
                </a:solidFill>
                <a:highlight>
                  <a:srgbClr val="FFFFFF"/>
                </a:highlight>
                <a:latin typeface="+mn-ea"/>
                <a:cs typeface="+mn-ea"/>
              </a:rPr>
              <a:t>Mike</a:t>
            </a:r>
            <a:r>
              <a:rPr lang="zh-CN" altLang="en-US" b="0" u="none">
                <a:solidFill>
                  <a:srgbClr val="000000"/>
                </a:solidFill>
                <a:highlight>
                  <a:srgbClr val="FFFFFF"/>
                </a:highlight>
                <a:latin typeface="+mn-ea"/>
                <a:cs typeface="+mn-ea"/>
              </a:rPr>
              <a:t>和</a:t>
            </a:r>
            <a:r>
              <a:rPr lang="en-US" altLang="zh-CN" b="0" u="none">
                <a:solidFill>
                  <a:srgbClr val="000000"/>
                </a:solidFill>
                <a:highlight>
                  <a:srgbClr val="FFFFFF"/>
                </a:highlight>
                <a:latin typeface="+mn-ea"/>
                <a:cs typeface="+mn-ea"/>
              </a:rPr>
              <a:t>Jim</a:t>
            </a:r>
            <a:r>
              <a:rPr lang="zh-CN" altLang="en-US" b="0" u="none">
                <a:solidFill>
                  <a:srgbClr val="000000"/>
                </a:solidFill>
                <a:highlight>
                  <a:srgbClr val="FFFFFF"/>
                </a:highlight>
                <a:latin typeface="+mn-ea"/>
                <a:cs typeface="+mn-ea"/>
              </a:rPr>
              <a:t>之间的相似性可以利用相似性公式进行计算</a:t>
            </a:r>
            <a:endParaRPr lang="zh-CN" altLang="en-US">
              <a:latin typeface="+mn-ea"/>
              <a:cs typeface="+mn-ea"/>
            </a:endParaRPr>
          </a:p>
        </p:txBody>
      </p:sp>
      <p:pic>
        <p:nvPicPr>
          <p:cNvPr id="17" name="图片 16"/>
          <p:cNvPicPr>
            <a:picLocks noChangeAspect="1"/>
          </p:cNvPicPr>
          <p:nvPr/>
        </p:nvPicPr>
        <p:blipFill>
          <a:blip r:embed="rId3"/>
          <a:stretch>
            <a:fillRect/>
          </a:stretch>
        </p:blipFill>
        <p:spPr>
          <a:xfrm>
            <a:off x="2270760" y="3776980"/>
            <a:ext cx="5544185" cy="581025"/>
          </a:xfrm>
          <a:prstGeom prst="rect">
            <a:avLst/>
          </a:prstGeom>
        </p:spPr>
      </p:pic>
      <p:sp>
        <p:nvSpPr>
          <p:cNvPr id="18" name="文本框 17"/>
          <p:cNvSpPr txBox="1"/>
          <p:nvPr/>
        </p:nvSpPr>
        <p:spPr>
          <a:xfrm>
            <a:off x="1334135" y="4961255"/>
            <a:ext cx="5080000" cy="368300"/>
          </a:xfrm>
          <a:prstGeom prst="rect">
            <a:avLst/>
          </a:prstGeom>
          <a:noFill/>
          <a:ln w="9525">
            <a:noFill/>
          </a:ln>
        </p:spPr>
        <p:txBody>
          <a:bodyPr>
            <a:spAutoFit/>
          </a:bodyPr>
          <a:p>
            <a:pPr marL="0" indent="0" algn="l"/>
            <a:r>
              <a:rPr lang="zh-CN" altLang="en-US" b="0" u="none">
                <a:solidFill>
                  <a:srgbClr val="000000"/>
                </a:solidFill>
                <a:highlight>
                  <a:srgbClr val="FFFFFF"/>
                </a:highlight>
                <a:latin typeface="+mn-ea"/>
                <a:cs typeface="+mn-ea"/>
              </a:rPr>
              <a:t>所以作者</a:t>
            </a:r>
            <a:r>
              <a:rPr lang="en-US" altLang="zh-CN" b="0" u="none">
                <a:solidFill>
                  <a:srgbClr val="000000"/>
                </a:solidFill>
                <a:highlight>
                  <a:srgbClr val="FFFFFF"/>
                </a:highlight>
                <a:latin typeface="+mn-ea"/>
                <a:cs typeface="+mn-ea"/>
              </a:rPr>
              <a:t>Mike</a:t>
            </a:r>
            <a:r>
              <a:rPr lang="zh-CN" altLang="en-US" b="0" u="none">
                <a:solidFill>
                  <a:srgbClr val="000000"/>
                </a:solidFill>
                <a:highlight>
                  <a:srgbClr val="FFFFFF"/>
                </a:highlight>
                <a:latin typeface="+mn-ea"/>
                <a:cs typeface="+mn-ea"/>
              </a:rPr>
              <a:t>和作者</a:t>
            </a:r>
            <a:r>
              <a:rPr lang="en-US" altLang="zh-CN" b="0" u="none">
                <a:solidFill>
                  <a:srgbClr val="000000"/>
                </a:solidFill>
                <a:highlight>
                  <a:srgbClr val="FFFFFF"/>
                </a:highlight>
                <a:latin typeface="+mn-ea"/>
                <a:cs typeface="+mn-ea"/>
              </a:rPr>
              <a:t>Jim</a:t>
            </a:r>
            <a:r>
              <a:rPr lang="zh-CN" altLang="en-US" b="0" u="none">
                <a:solidFill>
                  <a:srgbClr val="000000"/>
                </a:solidFill>
                <a:highlight>
                  <a:srgbClr val="FFFFFF"/>
                </a:highlight>
                <a:latin typeface="+mn-ea"/>
                <a:cs typeface="+mn-ea"/>
              </a:rPr>
              <a:t>之间的相似性为</a:t>
            </a:r>
            <a:r>
              <a:rPr lang="en-US" altLang="zh-CN" b="0" u="none">
                <a:solidFill>
                  <a:srgbClr val="000000"/>
                </a:solidFill>
                <a:highlight>
                  <a:srgbClr val="FFFFFF"/>
                </a:highlight>
                <a:latin typeface="+mn-ea"/>
                <a:cs typeface="+mn-ea"/>
              </a:rPr>
              <a:t>0.0826</a:t>
            </a:r>
            <a:endParaRPr lang="en-US" altLang="zh-CN" b="0" u="none">
              <a:solidFill>
                <a:srgbClr val="000000"/>
              </a:solidFill>
              <a:highlight>
                <a:srgbClr val="FFFFFF"/>
              </a:highlight>
              <a:latin typeface="+mn-ea"/>
              <a:cs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2197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优缺点</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241300" y="6482715"/>
            <a:ext cx="572135" cy="368300"/>
          </a:xfrm>
          <a:prstGeom prst="rect">
            <a:avLst/>
          </a:prstGeom>
          <a:noFill/>
        </p:spPr>
        <p:txBody>
          <a:bodyPr wrap="square" rtlCol="0">
            <a:spAutoFit/>
          </a:bodyPr>
          <a:lstStyle/>
          <a:p>
            <a:r>
              <a:rPr lang="en-US" altLang="zh-CN" dirty="0">
                <a:solidFill>
                  <a:schemeClr val="bg1"/>
                </a:solidFill>
              </a:rPr>
              <a:t>17</a:t>
            </a:r>
            <a:endParaRPr lang="en-US" altLang="zh-CN" dirty="0">
              <a:solidFill>
                <a:schemeClr val="bg1"/>
              </a:solidFill>
            </a:endParaRPr>
          </a:p>
        </p:txBody>
      </p:sp>
      <p:sp>
        <p:nvSpPr>
          <p:cNvPr id="102" name="文本框 101"/>
          <p:cNvSpPr txBox="1"/>
          <p:nvPr/>
        </p:nvSpPr>
        <p:spPr>
          <a:xfrm>
            <a:off x="747395" y="1896745"/>
            <a:ext cx="7976870" cy="1382395"/>
          </a:xfrm>
          <a:prstGeom prst="rect">
            <a:avLst/>
          </a:prstGeom>
          <a:noFill/>
          <a:ln w="9525">
            <a:noFill/>
          </a:ln>
        </p:spPr>
        <p:txBody>
          <a:bodyPr>
            <a:spAutoFit/>
          </a:bodyPr>
          <a:p>
            <a:pPr marL="0" indent="0">
              <a:lnSpc>
                <a:spcPct val="120000"/>
              </a:lnSpc>
            </a:pPr>
            <a:r>
              <a:rPr lang="en-US" altLang="zh-CN" b="0" u="none">
                <a:solidFill>
                  <a:srgbClr val="000000"/>
                </a:solidFill>
                <a:highlight>
                  <a:srgbClr val="FFFFFF"/>
                </a:highlight>
                <a:latin typeface="+mn-ea"/>
                <a:cs typeface="+mn-ea"/>
              </a:rPr>
              <a:t>PathSim</a:t>
            </a:r>
            <a:r>
              <a:rPr lang="zh-CN" altLang="en-US" b="0" u="none">
                <a:solidFill>
                  <a:srgbClr val="000000"/>
                </a:solidFill>
                <a:latin typeface="+mn-ea"/>
                <a:cs typeface="+mn-ea"/>
              </a:rPr>
              <a:t>算法通过元路径来进行相似性搜索，能够充分地挖掘异构信息网络中隐含的丰富语意，更好地满足用户的需求。同时，</a:t>
            </a:r>
            <a:r>
              <a:rPr lang="en-US" altLang="zh-CN" b="0" u="none">
                <a:solidFill>
                  <a:srgbClr val="000000"/>
                </a:solidFill>
                <a:highlight>
                  <a:srgbClr val="FFFFFF"/>
                </a:highlight>
                <a:latin typeface="+mn-ea"/>
                <a:cs typeface="+mn-ea"/>
              </a:rPr>
              <a:t>PathSim</a:t>
            </a:r>
            <a:r>
              <a:rPr lang="zh-CN" altLang="en-US" b="0" u="none">
                <a:solidFill>
                  <a:srgbClr val="000000"/>
                </a:solidFill>
                <a:latin typeface="+mn-ea"/>
                <a:cs typeface="+mn-ea"/>
              </a:rPr>
              <a:t>算法较好地克服了</a:t>
            </a:r>
            <a:r>
              <a:rPr lang="en-US" altLang="zh-CN" b="0" u="none">
                <a:solidFill>
                  <a:srgbClr val="000000"/>
                </a:solidFill>
                <a:highlight>
                  <a:srgbClr val="FFFFFF"/>
                </a:highlight>
                <a:latin typeface="+mn-ea"/>
                <a:cs typeface="+mn-ea"/>
              </a:rPr>
              <a:t>P-PageRank</a:t>
            </a:r>
            <a:r>
              <a:rPr lang="zh-CN" altLang="en-US" b="0" u="none">
                <a:solidFill>
                  <a:srgbClr val="000000"/>
                </a:solidFill>
                <a:latin typeface="+mn-ea"/>
                <a:cs typeface="+mn-ea"/>
              </a:rPr>
              <a:t>算法偏向于高可见度对象和</a:t>
            </a:r>
            <a:r>
              <a:rPr lang="en-US" altLang="zh-CN" b="0" u="none">
                <a:solidFill>
                  <a:srgbClr val="000000"/>
                </a:solidFill>
                <a:highlight>
                  <a:srgbClr val="FFFFFF"/>
                </a:highlight>
                <a:latin typeface="+mn-ea"/>
                <a:cs typeface="+mn-ea"/>
              </a:rPr>
              <a:t>SimRank</a:t>
            </a:r>
            <a:r>
              <a:rPr lang="zh-CN" altLang="en-US" b="0" u="none">
                <a:solidFill>
                  <a:srgbClr val="000000"/>
                </a:solidFill>
                <a:latin typeface="+mn-ea"/>
                <a:cs typeface="+mn-ea"/>
              </a:rPr>
              <a:t>算法偏向于高聚集对象的问题</a:t>
            </a:r>
            <a:r>
              <a:rPr lang="zh-CN" altLang="en-US" sz="1600" b="0" u="none">
                <a:solidFill>
                  <a:srgbClr val="000000"/>
                </a:solidFill>
                <a:latin typeface="+mn-ea"/>
                <a:cs typeface="+mn-ea"/>
              </a:rPr>
              <a:t>。</a:t>
            </a:r>
            <a:endParaRPr lang="zh-CN" altLang="en-US" sz="1600" b="0" u="none">
              <a:solidFill>
                <a:srgbClr val="000000"/>
              </a:solidFill>
              <a:latin typeface="+mn-ea"/>
              <a:cs typeface="+mn-ea"/>
            </a:endParaRPr>
          </a:p>
          <a:p>
            <a:pPr marL="0" indent="0">
              <a:lnSpc>
                <a:spcPct val="120000"/>
              </a:lnSpc>
            </a:pPr>
            <a:r>
              <a:rPr lang="zh-CN" altLang="en-US" sz="1600">
                <a:latin typeface="+mn-ea"/>
                <a:cs typeface="+mn-ea"/>
              </a:rPr>
              <a:t>与同类算法比较，计算复杂度低，计算量较小。</a:t>
            </a:r>
            <a:endParaRPr lang="zh-CN" altLang="en-US" sz="1600">
              <a:latin typeface="+mn-ea"/>
              <a:cs typeface="+mn-ea"/>
            </a:endParaRPr>
          </a:p>
        </p:txBody>
      </p:sp>
      <p:sp>
        <p:nvSpPr>
          <p:cNvPr id="13" name="文本框 12"/>
          <p:cNvSpPr txBox="1"/>
          <p:nvPr/>
        </p:nvSpPr>
        <p:spPr>
          <a:xfrm>
            <a:off x="813435" y="1156335"/>
            <a:ext cx="4251960" cy="365760"/>
          </a:xfrm>
          <a:prstGeom prst="rect">
            <a:avLst/>
          </a:prstGeom>
          <a:noFill/>
        </p:spPr>
        <p:txBody>
          <a:bodyPr wrap="square" rtlCol="0">
            <a:spAutoFit/>
          </a:bodyPr>
          <a:lstStyle/>
          <a:p>
            <a:pPr marL="285750" indent="-285750">
              <a:buFont typeface="Wingdings" panose="05000000000000000000" pitchFamily="2" charset="2"/>
              <a:buChar char="n"/>
            </a:pPr>
            <a:r>
              <a:rPr lang="zh-CN" altLang="en-US" b="1">
                <a:solidFill>
                  <a:srgbClr val="222222"/>
                </a:solidFill>
                <a:highlight>
                  <a:srgbClr val="FFFFFF"/>
                </a:highlight>
                <a:latin typeface="-apple-system" charset="0"/>
                <a:ea typeface="-apple-system" charset="0"/>
                <a:cs typeface="-apple-system" charset="0"/>
                <a:sym typeface="+mn-ea"/>
              </a:rPr>
              <a:t>优点：</a:t>
            </a:r>
            <a:endParaRPr lang="zh-CN" altLang="en-US" b="1" dirty="0">
              <a:solidFill>
                <a:srgbClr val="222222"/>
              </a:solidFill>
              <a:highlight>
                <a:srgbClr val="FFFFFF"/>
              </a:highlight>
              <a:latin typeface="-apple-system" charset="0"/>
              <a:ea typeface="-apple-system" charset="0"/>
              <a:cs typeface="-apple-system"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822051" y="1672938"/>
            <a:ext cx="5726829" cy="718078"/>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905" lvl="1" indent="-128905" defTabSz="533400">
                <a:lnSpc>
                  <a:spcPct val="90000"/>
                </a:lnSpc>
                <a:spcBef>
                  <a:spcPct val="0"/>
                </a:spcBef>
                <a:spcAft>
                  <a:spcPct val="15000"/>
                </a:spcAft>
                <a:buChar char="•"/>
              </a:pPr>
              <a:r>
                <a:rPr lang="zh-CN" altLang="en-US" sz="2000" b="1" dirty="0" smtClean="0">
                  <a:latin typeface="黑体" panose="02010609060101010101" pitchFamily="49" charset="-122"/>
                  <a:ea typeface="黑体" panose="02010609060101010101" pitchFamily="49" charset="-122"/>
                </a:rPr>
                <a:t>相关概念</a:t>
              </a:r>
              <a:endParaRPr lang="zh-CN" altLang="en-US" sz="2000" b="1" dirty="0">
                <a:latin typeface="黑体" panose="02010609060101010101" pitchFamily="49" charset="-122"/>
                <a:ea typeface="黑体" panose="02010609060101010101" pitchFamily="49" charset="-122"/>
              </a:endParaRPr>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170">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1</a:t>
              </a:r>
              <a:endParaRPr lang="zh-CN" altLang="en-US" sz="2800" dirty="0">
                <a:latin typeface="Arial" panose="020B0604020202020204" pitchFamily="34" charset="0"/>
                <a:cs typeface="Arial" panose="020B0604020202020204" pitchFamily="34" charset="0"/>
              </a:endParaRPr>
            </a:p>
          </p:txBody>
        </p:sp>
      </p:grpSp>
      <p:grpSp>
        <p:nvGrpSpPr>
          <p:cNvPr id="46" name="组合 45"/>
          <p:cNvGrpSpPr/>
          <p:nvPr/>
        </p:nvGrpSpPr>
        <p:grpSpPr>
          <a:xfrm>
            <a:off x="1822051" y="2503038"/>
            <a:ext cx="5726829" cy="730231"/>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905" lvl="1" indent="-128905" defTabSz="533400">
                <a:lnSpc>
                  <a:spcPct val="90000"/>
                </a:lnSpc>
                <a:spcBef>
                  <a:spcPct val="0"/>
                </a:spcBef>
                <a:spcAft>
                  <a:spcPct val="15000"/>
                </a:spcAft>
                <a:buChar char="•"/>
              </a:pPr>
              <a:r>
                <a:rPr lang="en-US" altLang="zh-CN" sz="2000" b="1" dirty="0">
                  <a:latin typeface="黑体" panose="02010609060101010101" pitchFamily="49" charset="-122"/>
                  <a:ea typeface="黑体" panose="02010609060101010101" pitchFamily="49" charset="-122"/>
                </a:rPr>
                <a:t>Pathsim算法</a:t>
              </a:r>
              <a:endParaRPr lang="zh-CN" altLang="en-US" sz="2000" b="1" dirty="0">
                <a:latin typeface="黑体" panose="02010609060101010101" pitchFamily="49" charset="-122"/>
                <a:ea typeface="黑体" panose="02010609060101010101" pitchFamily="49" charset="-122"/>
              </a:endParaRPr>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170">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2</a:t>
              </a:r>
              <a:endParaRPr lang="zh-CN" altLang="en-US" sz="2775" dirty="0">
                <a:latin typeface="Arial" panose="020B0604020202020204" pitchFamily="34" charset="0"/>
                <a:cs typeface="Arial" panose="020B0604020202020204" pitchFamily="34" charset="0"/>
              </a:endParaRPr>
            </a:p>
          </p:txBody>
        </p:sp>
      </p:grpSp>
      <p:grpSp>
        <p:nvGrpSpPr>
          <p:cNvPr id="49" name="组合 48"/>
          <p:cNvGrpSpPr/>
          <p:nvPr/>
        </p:nvGrpSpPr>
        <p:grpSpPr>
          <a:xfrm>
            <a:off x="1822051" y="3345716"/>
            <a:ext cx="5726829" cy="728443"/>
            <a:chOff x="1098018" y="2888588"/>
            <a:chExt cx="6947964" cy="737210"/>
          </a:xfrm>
        </p:grpSpPr>
        <p:sp>
          <p:nvSpPr>
            <p:cNvPr id="50" name="任意多边形 49"/>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905" lvl="1" indent="-128905" defTabSz="533400">
                <a:lnSpc>
                  <a:spcPct val="90000"/>
                </a:lnSpc>
                <a:spcBef>
                  <a:spcPct val="0"/>
                </a:spcBef>
                <a:spcAft>
                  <a:spcPct val="15000"/>
                </a:spcAft>
                <a:buChar char="•"/>
              </a:pPr>
              <a:r>
                <a:rPr lang="zh-CN" altLang="en-US" sz="2000" b="1" dirty="0">
                  <a:latin typeface="黑体" panose="02010609060101010101" pitchFamily="49" charset="-122"/>
                  <a:ea typeface="黑体" panose="02010609060101010101" pitchFamily="49" charset="-122"/>
                </a:rPr>
                <a:t>发展历程</a:t>
              </a:r>
              <a:endParaRPr lang="zh-CN" altLang="en-US" sz="2000" b="1" dirty="0">
                <a:latin typeface="黑体" panose="02010609060101010101" pitchFamily="49" charset="-122"/>
                <a:ea typeface="黑体" panose="02010609060101010101" pitchFamily="49" charset="-122"/>
              </a:endParaRPr>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170">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3</a:t>
              </a:r>
              <a:endParaRPr lang="zh-CN" altLang="en-US" sz="2775" dirty="0">
                <a:latin typeface="Arial" panose="020B0604020202020204" pitchFamily="34" charset="0"/>
                <a:cs typeface="Arial" panose="020B0604020202020204" pitchFamily="34" charset="0"/>
              </a:endParaRPr>
            </a:p>
          </p:txBody>
        </p:sp>
      </p:grpSp>
      <p:grpSp>
        <p:nvGrpSpPr>
          <p:cNvPr id="52" name="组合 51"/>
          <p:cNvGrpSpPr/>
          <p:nvPr/>
        </p:nvGrpSpPr>
        <p:grpSpPr>
          <a:xfrm>
            <a:off x="1822051" y="4190372"/>
            <a:ext cx="5726829" cy="757548"/>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128905" lvl="1" indent="-128905" defTabSz="533400">
                <a:lnSpc>
                  <a:spcPct val="90000"/>
                </a:lnSpc>
                <a:spcBef>
                  <a:spcPct val="0"/>
                </a:spcBef>
                <a:spcAft>
                  <a:spcPct val="15000"/>
                </a:spcAft>
                <a:buChar char="•"/>
              </a:pPr>
              <a:r>
                <a:rPr lang="zh-CN" altLang="en-US" sz="2000" b="1" dirty="0">
                  <a:latin typeface="黑体" panose="02010609060101010101" pitchFamily="49" charset="-122"/>
                  <a:ea typeface="黑体" panose="02010609060101010101" pitchFamily="49" charset="-122"/>
                </a:rPr>
                <a:t>数据集及代码实现</a:t>
              </a:r>
              <a:endParaRPr lang="zh-CN" altLang="en-US" sz="2000" b="1" dirty="0">
                <a:latin typeface="黑体" panose="02010609060101010101" pitchFamily="49" charset="-122"/>
                <a:ea typeface="黑体" panose="02010609060101010101" pitchFamily="49" charset="-122"/>
              </a:endParaRPr>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170">
                <a:lnSpc>
                  <a:spcPct val="90000"/>
                </a:lnSpc>
                <a:spcBef>
                  <a:spcPct val="0"/>
                </a:spcBef>
                <a:spcAft>
                  <a:spcPct val="35000"/>
                </a:spcAft>
              </a:pPr>
              <a:r>
                <a:rPr lang="en-US" altLang="zh-CN" sz="2800" dirty="0">
                  <a:latin typeface="Arial" panose="020B0604020202020204" pitchFamily="34" charset="0"/>
                  <a:cs typeface="Arial" panose="020B0604020202020204" pitchFamily="34" charset="0"/>
                </a:rPr>
                <a:t>4</a:t>
              </a:r>
              <a:endParaRPr lang="zh-CN" altLang="en-US" sz="2800" dirty="0">
                <a:latin typeface="Arial" panose="020B0604020202020204" pitchFamily="34" charset="0"/>
                <a:cs typeface="Arial" panose="020B0604020202020204" pitchFamily="34" charset="0"/>
              </a:endParaRPr>
            </a:p>
          </p:txBody>
        </p:sp>
      </p:grpSp>
      <p:sp>
        <p:nvSpPr>
          <p:cNvPr id="20" name="矩形 19"/>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23"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27"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28"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29" name="文本框 28"/>
          <p:cNvSpPr txBox="1"/>
          <p:nvPr/>
        </p:nvSpPr>
        <p:spPr>
          <a:xfrm>
            <a:off x="658236" y="97651"/>
            <a:ext cx="3967761" cy="523220"/>
          </a:xfrm>
          <a:prstGeom prst="rect">
            <a:avLst/>
          </a:prstGeom>
          <a:noFill/>
        </p:spPr>
        <p:txBody>
          <a:bodyPr wrap="square" rtlCol="0">
            <a:spAutoFit/>
          </a:bodyPr>
          <a:lstStyle/>
          <a:p>
            <a:r>
              <a:rPr lang="zh-CN" altLang="en-US" sz="2800" dirty="0" smtClean="0">
                <a:solidFill>
                  <a:schemeClr val="bg1"/>
                </a:solidFill>
                <a:latin typeface="Arial" panose="020B0604020202020204" pitchFamily="34" charset="0"/>
                <a:ea typeface="黑体" panose="02010609060101010101" pitchFamily="49" charset="-122"/>
                <a:cs typeface="Arial" panose="020B0604020202020204" pitchFamily="34" charset="0"/>
              </a:rPr>
              <a:t>目录</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2197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优缺点</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241300" y="6482715"/>
            <a:ext cx="631825" cy="368300"/>
          </a:xfrm>
          <a:prstGeom prst="rect">
            <a:avLst/>
          </a:prstGeom>
          <a:noFill/>
        </p:spPr>
        <p:txBody>
          <a:bodyPr wrap="square" rtlCol="0">
            <a:spAutoFit/>
          </a:bodyPr>
          <a:lstStyle/>
          <a:p>
            <a:r>
              <a:rPr lang="en-US" altLang="zh-CN" dirty="0" smtClean="0">
                <a:solidFill>
                  <a:schemeClr val="bg1"/>
                </a:solidFill>
              </a:rPr>
              <a:t>18</a:t>
            </a:r>
            <a:endParaRPr lang="zh-CN" altLang="en-US" dirty="0">
              <a:solidFill>
                <a:schemeClr val="bg1"/>
              </a:solidFill>
            </a:endParaRPr>
          </a:p>
        </p:txBody>
      </p:sp>
      <p:sp>
        <p:nvSpPr>
          <p:cNvPr id="102" name="文本框 101"/>
          <p:cNvSpPr txBox="1"/>
          <p:nvPr/>
        </p:nvSpPr>
        <p:spPr>
          <a:xfrm>
            <a:off x="658495" y="3900170"/>
            <a:ext cx="7976870" cy="2065020"/>
          </a:xfrm>
          <a:prstGeom prst="rect">
            <a:avLst/>
          </a:prstGeom>
          <a:noFill/>
          <a:ln w="9525">
            <a:noFill/>
          </a:ln>
        </p:spPr>
        <p:txBody>
          <a:bodyPr>
            <a:spAutoFit/>
          </a:bodyPr>
          <a:p>
            <a:pPr marL="0" indent="0">
              <a:lnSpc>
                <a:spcPct val="120000"/>
              </a:lnSpc>
            </a:pPr>
            <a:r>
              <a:rPr lang="zh-CN" altLang="en-US" b="0" u="none">
                <a:solidFill>
                  <a:srgbClr val="000000"/>
                </a:solidFill>
                <a:latin typeface="宋体" panose="02010600030101010101" pitchFamily="2" charset="-122"/>
                <a:ea typeface="宋体" panose="02010600030101010101" pitchFamily="2" charset="-122"/>
                <a:cs typeface="宋体" panose="02010600030101010101" pitchFamily="2" charset="-122"/>
              </a:rPr>
              <a:t>对应上图，U1和U2分别给一家餐馆写了一个评论，不仅给了五星好评，还在评论里同时提到了这里的「A1」，可以说这两个用户对餐馆的偏好非常相似。但是这样一种相似性，meta-path无法对其进行建模。为了解决这个问题，有人提出了一种更为通用通用的结构: meta-graph（也叫 meta-</a:t>
            </a:r>
            <a:r>
              <a:rPr lang="en-US" altLang="zh-CN" b="0" u="none">
                <a:solidFill>
                  <a:srgbClr val="000000"/>
                </a:solidFill>
                <a:latin typeface="宋体" panose="02010600030101010101" pitchFamily="2" charset="-122"/>
                <a:ea typeface="宋体" panose="02010600030101010101" pitchFamily="2" charset="-122"/>
                <a:cs typeface="宋体" panose="02010600030101010101" pitchFamily="2" charset="-122"/>
              </a:rPr>
              <a:t>s</a:t>
            </a:r>
            <a:r>
              <a:rPr lang="zh-CN" altLang="en-US" b="0" u="none">
                <a:solidFill>
                  <a:srgbClr val="000000"/>
                </a:solidFill>
                <a:latin typeface="宋体" panose="02010600030101010101" pitchFamily="2" charset="-122"/>
                <a:ea typeface="宋体" panose="02010600030101010101" pitchFamily="2" charset="-122"/>
                <a:cs typeface="宋体" panose="02010600030101010101" pitchFamily="2" charset="-122"/>
              </a:rPr>
              <a:t>tructure）。相比meta-path要求必须是sequence的结构，meta-graph 只要求「一个起点和一个终点，中间结构并不限制」，这样大大提升了灵活性。</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85470" y="1165860"/>
            <a:ext cx="7774305" cy="1078230"/>
          </a:xfrm>
          <a:prstGeom prst="rect">
            <a:avLst/>
          </a:prstGeom>
          <a:noFill/>
          <a:ln w="9525">
            <a:noFill/>
          </a:ln>
        </p:spPr>
        <p:txBody>
          <a:bodyPr>
            <a:spAutoFit/>
          </a:bodyPr>
          <a:p>
            <a:pPr marL="0" indent="0">
              <a:lnSpc>
                <a:spcPct val="120000"/>
              </a:lnSpc>
            </a:pPr>
            <a:endParaRPr lang="zh-CN" altLang="en-US" b="0" u="none">
              <a:solidFill>
                <a:srgbClr val="222222"/>
              </a:solidFill>
              <a:highlight>
                <a:srgbClr val="FFFFFF"/>
              </a:highlight>
              <a:latin typeface="-apple-system" charset="0"/>
              <a:ea typeface="-apple-system" charset="0"/>
              <a:cs typeface="-apple-system" charset="0"/>
            </a:endParaRPr>
          </a:p>
          <a:p>
            <a:pPr marL="0" indent="0">
              <a:lnSpc>
                <a:spcPct val="120000"/>
              </a:lnSpc>
            </a:pPr>
            <a:r>
              <a:rPr lang="zh-CN" altLang="en-US"/>
              <a:t>在计算节点相似度这个任务上，meta-path存在这样的问题：「无法处理复杂的关系」。比如两个用户之间有如下连接性。</a:t>
            </a:r>
            <a:endParaRPr lang="zh-CN" altLang="en-US"/>
          </a:p>
        </p:txBody>
      </p:sp>
      <p:sp>
        <p:nvSpPr>
          <p:cNvPr id="12" name="文本框 11"/>
          <p:cNvSpPr txBox="1"/>
          <p:nvPr/>
        </p:nvSpPr>
        <p:spPr>
          <a:xfrm>
            <a:off x="751839" y="1029882"/>
            <a:ext cx="4251675" cy="365760"/>
          </a:xfrm>
          <a:prstGeom prst="rect">
            <a:avLst/>
          </a:prstGeom>
          <a:noFill/>
        </p:spPr>
        <p:txBody>
          <a:bodyPr wrap="square" rtlCol="0">
            <a:spAutoFit/>
          </a:bodyPr>
          <a:lstStyle/>
          <a:p>
            <a:pPr marL="285750" indent="-285750">
              <a:buFont typeface="Wingdings" panose="05000000000000000000" pitchFamily="2" charset="2"/>
              <a:buChar char="n"/>
            </a:pPr>
            <a:r>
              <a:rPr lang="zh-CN" altLang="en-US" b="1">
                <a:solidFill>
                  <a:srgbClr val="222222"/>
                </a:solidFill>
                <a:highlight>
                  <a:srgbClr val="FFFFFF"/>
                </a:highlight>
                <a:latin typeface="-apple-system" charset="0"/>
                <a:ea typeface="-apple-system" charset="0"/>
                <a:cs typeface="-apple-system" charset="0"/>
                <a:sym typeface="+mn-ea"/>
              </a:rPr>
              <a:t>缺点：</a:t>
            </a:r>
            <a:endParaRPr lang="zh-CN" altLang="en-US" b="1" dirty="0">
              <a:solidFill>
                <a:srgbClr val="222222"/>
              </a:solidFill>
              <a:highlight>
                <a:srgbClr val="FFFFFF"/>
              </a:highlight>
              <a:latin typeface="-apple-system" charset="0"/>
              <a:ea typeface="-apple-system" charset="0"/>
              <a:cs typeface="-apple-system" charset="0"/>
              <a:sym typeface="+mn-ea"/>
            </a:endParaRPr>
          </a:p>
        </p:txBody>
      </p:sp>
      <p:pic>
        <p:nvPicPr>
          <p:cNvPr id="2" name="图片 1"/>
          <p:cNvPicPr>
            <a:picLocks noChangeAspect="1"/>
          </p:cNvPicPr>
          <p:nvPr/>
        </p:nvPicPr>
        <p:blipFill>
          <a:blip r:embed="rId2"/>
          <a:srcRect l="93" t="15354" r="-93"/>
          <a:stretch>
            <a:fillRect/>
          </a:stretch>
        </p:blipFill>
        <p:spPr>
          <a:xfrm>
            <a:off x="938530" y="2244090"/>
            <a:ext cx="7811770" cy="15589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flipV="1">
            <a:off x="4250532" y="1383083"/>
            <a:ext cx="4237436" cy="3980259"/>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p>
        </p:txBody>
      </p:sp>
      <p:sp>
        <p:nvSpPr>
          <p:cNvPr id="5" name="单圆角矩形 4"/>
          <p:cNvSpPr/>
          <p:nvPr/>
        </p:nvSpPr>
        <p:spPr>
          <a:xfrm flipH="1">
            <a:off x="3477763" y="2147473"/>
            <a:ext cx="4367131" cy="667517"/>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300" dirty="0" smtClean="0">
                <a:latin typeface="黑体" panose="02010609060101010101" pitchFamily="49" charset="-122"/>
                <a:ea typeface="黑体" panose="02010609060101010101" pitchFamily="49" charset="-122"/>
              </a:rPr>
              <a:t>发展历程</a:t>
            </a:r>
            <a:endParaRPr lang="zh-CN" altLang="en-US" sz="900" spc="-75" dirty="0">
              <a:latin typeface="黑体" panose="02010609060101010101" pitchFamily="49" charset="-122"/>
              <a:ea typeface="黑体" panose="02010609060101010101" pitchFamily="49" charset="-122"/>
            </a:endParaRPr>
          </a:p>
        </p:txBody>
      </p:sp>
      <p:sp>
        <p:nvSpPr>
          <p:cNvPr id="6" name="TextBox 5"/>
          <p:cNvSpPr txBox="1"/>
          <p:nvPr/>
        </p:nvSpPr>
        <p:spPr>
          <a:xfrm>
            <a:off x="5735972" y="3085676"/>
            <a:ext cx="2751996" cy="829945"/>
          </a:xfrm>
          <a:prstGeom prst="rect">
            <a:avLst/>
          </a:prstGeom>
          <a:noFill/>
        </p:spPr>
        <p:txBody>
          <a:bodyPr wrap="square">
            <a:spAutoFit/>
          </a:bodyPr>
          <a:lstStyle/>
          <a:p>
            <a:pPr>
              <a:lnSpc>
                <a:spcPct val="150000"/>
              </a:lnSpc>
              <a:defRPr/>
            </a:pP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——发展历程</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——相关会议</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nvGrpSpPr>
          <p:cNvPr id="16" name="组合 15"/>
          <p:cNvGrpSpPr/>
          <p:nvPr/>
        </p:nvGrpSpPr>
        <p:grpSpPr>
          <a:xfrm>
            <a:off x="7760348" y="4669945"/>
            <a:ext cx="941698" cy="715581"/>
            <a:chOff x="10318555" y="4969295"/>
            <a:chExt cx="1255597" cy="954108"/>
          </a:xfrm>
        </p:grpSpPr>
        <p:sp>
          <p:nvSpPr>
            <p:cNvPr id="8" name="椭圆 7"/>
            <p:cNvSpPr/>
            <p:nvPr/>
          </p:nvSpPr>
          <p:spPr>
            <a:xfrm>
              <a:off x="10318555" y="5140896"/>
              <a:ext cx="971342" cy="519350"/>
            </a:xfrm>
            <a:prstGeom prst="ellipse">
              <a:avLst/>
            </a:prstGeom>
            <a:solidFill>
              <a:srgbClr val="002060"/>
            </a:solidFill>
            <a:ln w="12700">
              <a:noFill/>
            </a:ln>
            <a:effectLst/>
          </p:spPr>
          <p:txBody>
            <a:bodyPr wrap="square" rtlCol="0" anchor="ctr">
              <a:spAutoFit/>
            </a:bodyPr>
            <a:lstStyle/>
            <a:p>
              <a:pPr algn="ctr"/>
              <a:endParaRPr lang="zh-CN" altLang="en-US" sz="12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9" name="TextBox 8"/>
            <p:cNvSpPr txBox="1"/>
            <p:nvPr/>
          </p:nvSpPr>
          <p:spPr>
            <a:xfrm>
              <a:off x="10526974" y="4969295"/>
              <a:ext cx="1047178" cy="954108"/>
            </a:xfrm>
            <a:prstGeom prst="rect">
              <a:avLst/>
            </a:prstGeom>
            <a:noFill/>
          </p:spPr>
          <p:txBody>
            <a:bodyPr wrap="square" rtlCol="0">
              <a:spAutoFit/>
            </a:bodyPr>
            <a:lstStyle/>
            <a:p>
              <a:r>
                <a:rPr lang="en-US" altLang="zh-CN" sz="4050" b="1" dirty="0">
                  <a:solidFill>
                    <a:schemeClr val="bg1"/>
                  </a:solidFill>
                  <a:latin typeface="微软雅黑" panose="020B0503020204020204" pitchFamily="34" charset="-122"/>
                  <a:ea typeface="微软雅黑" panose="020B0503020204020204" pitchFamily="34" charset="-122"/>
                </a:rPr>
                <a:t>3</a:t>
              </a:r>
              <a:endParaRPr lang="zh-CN" altLang="en-US" sz="4050" b="1" dirty="0">
                <a:solidFill>
                  <a:schemeClr val="bg1"/>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0091" y="3651676"/>
            <a:ext cx="1752308" cy="1314231"/>
          </a:xfrm>
          <a:prstGeom prst="rect">
            <a:avLst/>
          </a:prstGeom>
        </p:spPr>
      </p:pic>
      <p:sp>
        <p:nvSpPr>
          <p:cNvPr id="11" name="矩形 10"/>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13"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4"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5"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7" name="文本框 16"/>
          <p:cNvSpPr txBox="1"/>
          <p:nvPr/>
        </p:nvSpPr>
        <p:spPr>
          <a:xfrm>
            <a:off x="189174" y="6468120"/>
            <a:ext cx="416745" cy="368300"/>
          </a:xfrm>
          <a:prstGeom prst="rect">
            <a:avLst/>
          </a:prstGeom>
          <a:noFill/>
        </p:spPr>
        <p:txBody>
          <a:bodyPr wrap="square" rtlCol="0">
            <a:spAutoFit/>
          </a:bodyPr>
          <a:lstStyle/>
          <a:p>
            <a:r>
              <a:rPr lang="en-US" altLang="zh-CN" dirty="0" smtClean="0">
                <a:solidFill>
                  <a:schemeClr val="bg1"/>
                </a:solidFill>
              </a:rPr>
              <a:t>19</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发展历程</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241300" y="6482715"/>
            <a:ext cx="572135" cy="368300"/>
          </a:xfrm>
          <a:prstGeom prst="rect">
            <a:avLst/>
          </a:prstGeom>
          <a:noFill/>
        </p:spPr>
        <p:txBody>
          <a:bodyPr wrap="square" rtlCol="0">
            <a:spAutoFit/>
          </a:bodyPr>
          <a:lstStyle/>
          <a:p>
            <a:r>
              <a:rPr lang="en-US" altLang="zh-CN" dirty="0">
                <a:solidFill>
                  <a:schemeClr val="bg1"/>
                </a:solidFill>
              </a:rPr>
              <a:t>20</a:t>
            </a:r>
            <a:endParaRPr lang="en-US" altLang="zh-CN" dirty="0">
              <a:solidFill>
                <a:schemeClr val="bg1"/>
              </a:solidFill>
            </a:endParaRPr>
          </a:p>
        </p:txBody>
      </p:sp>
      <p:sp>
        <p:nvSpPr>
          <p:cNvPr id="3" name="文本框 2"/>
          <p:cNvSpPr txBox="1"/>
          <p:nvPr/>
        </p:nvSpPr>
        <p:spPr>
          <a:xfrm>
            <a:off x="990600" y="1192530"/>
            <a:ext cx="7774305" cy="3747135"/>
          </a:xfrm>
          <a:prstGeom prst="rect">
            <a:avLst/>
          </a:prstGeom>
          <a:noFill/>
          <a:ln w="9525">
            <a:noFill/>
          </a:ln>
        </p:spPr>
        <p:txBody>
          <a:bodyPr>
            <a:spAutoFit/>
          </a:bodyPr>
          <a:p>
            <a:pPr marL="0" indent="0">
              <a:lnSpc>
                <a:spcPct val="120000"/>
              </a:lnSpc>
            </a:pPr>
            <a:endParaRPr lang="zh-CN" altLang="en-US" b="0" u="none">
              <a:solidFill>
                <a:srgbClr val="222222"/>
              </a:solidFill>
              <a:highlight>
                <a:srgbClr val="FFFFFF"/>
              </a:highlight>
              <a:latin typeface="+mn-ea"/>
              <a:cs typeface="+mn-ea"/>
            </a:endParaRPr>
          </a:p>
          <a:p>
            <a:pPr marL="0" indent="0">
              <a:lnSpc>
                <a:spcPct val="120000"/>
              </a:lnSpc>
            </a:pPr>
            <a:r>
              <a:rPr lang="en-US" altLang="zh-CN" sz="2000" b="0" u="none">
                <a:solidFill>
                  <a:srgbClr val="222222"/>
                </a:solidFill>
                <a:highlight>
                  <a:srgbClr val="FFFFFF"/>
                </a:highlight>
                <a:latin typeface="+mn-ea"/>
                <a:cs typeface="+mn-ea"/>
              </a:rPr>
              <a:t>personalized PageRank (P-PageRank)</a:t>
            </a:r>
            <a:r>
              <a:rPr lang="zh-CN" altLang="en-US" sz="2000" b="0" u="none">
                <a:solidFill>
                  <a:srgbClr val="222222"/>
                </a:solidFill>
                <a:highlight>
                  <a:srgbClr val="FFFFFF"/>
                </a:highlight>
                <a:latin typeface="+mn-ea"/>
                <a:cs typeface="+mn-ea"/>
              </a:rPr>
              <a:t>，</a:t>
            </a:r>
            <a:r>
              <a:rPr lang="en-US" altLang="zh-CN" sz="2000" b="0" u="none">
                <a:solidFill>
                  <a:srgbClr val="222222"/>
                </a:solidFill>
                <a:highlight>
                  <a:srgbClr val="FFFFFF"/>
                </a:highlight>
                <a:latin typeface="+mn-ea"/>
                <a:cs typeface="+mn-ea"/>
              </a:rPr>
              <a:t>SimRank</a:t>
            </a:r>
            <a:r>
              <a:rPr lang="zh-CN" altLang="en-US" sz="2000" b="0" u="none">
                <a:solidFill>
                  <a:srgbClr val="222222"/>
                </a:solidFill>
                <a:highlight>
                  <a:srgbClr val="FFFFFF"/>
                </a:highlight>
                <a:latin typeface="+mn-ea"/>
                <a:cs typeface="+mn-ea"/>
              </a:rPr>
              <a:t>，</a:t>
            </a:r>
            <a:r>
              <a:rPr lang="en-US" altLang="zh-CN" sz="2000" b="0" u="none">
                <a:solidFill>
                  <a:srgbClr val="222222"/>
                </a:solidFill>
                <a:highlight>
                  <a:srgbClr val="FFFFFF"/>
                </a:highlight>
                <a:latin typeface="+mn-ea"/>
                <a:cs typeface="+mn-ea"/>
              </a:rPr>
              <a:t>SCAN</a:t>
            </a:r>
            <a:r>
              <a:rPr lang="zh-CN" altLang="en-US" sz="2000" b="0" u="none">
                <a:solidFill>
                  <a:srgbClr val="222222"/>
                </a:solidFill>
                <a:highlight>
                  <a:srgbClr val="FFFFFF"/>
                </a:highlight>
                <a:latin typeface="+mn-ea"/>
                <a:cs typeface="+mn-ea"/>
              </a:rPr>
              <a:t>。</a:t>
            </a:r>
            <a:endParaRPr lang="zh-CN" altLang="en-US" sz="2000" b="0" u="none">
              <a:solidFill>
                <a:srgbClr val="222222"/>
              </a:solidFill>
              <a:highlight>
                <a:srgbClr val="FFFFFF"/>
              </a:highlight>
              <a:latin typeface="+mn-ea"/>
              <a:cs typeface="+mn-ea"/>
            </a:endParaRPr>
          </a:p>
          <a:p>
            <a:pPr marL="0" indent="0">
              <a:lnSpc>
                <a:spcPct val="120000"/>
              </a:lnSpc>
            </a:pPr>
            <a:r>
              <a:rPr lang="zh-CN" altLang="en-US" sz="2000" b="0" u="none">
                <a:solidFill>
                  <a:srgbClr val="222222"/>
                </a:solidFill>
                <a:highlight>
                  <a:srgbClr val="FFFFFF"/>
                </a:highlight>
                <a:latin typeface="+mn-ea"/>
                <a:cs typeface="+mn-ea"/>
              </a:rPr>
              <a:t>这些算法往往忽视了对象和联系的不同类型。由于不同类型的对象和联系带有不同的语义信息，因此很难将这些算法直接应用于异构信息网络中。</a:t>
            </a:r>
            <a:endParaRPr lang="zh-CN" altLang="en-US" sz="2000" b="0" u="none">
              <a:solidFill>
                <a:srgbClr val="222222"/>
              </a:solidFill>
              <a:highlight>
                <a:srgbClr val="FFFFFF"/>
              </a:highlight>
              <a:latin typeface="+mn-ea"/>
              <a:cs typeface="+mn-ea"/>
            </a:endParaRPr>
          </a:p>
          <a:p>
            <a:pPr marL="0" indent="0">
              <a:lnSpc>
                <a:spcPct val="120000"/>
              </a:lnSpc>
            </a:pPr>
            <a:r>
              <a:rPr lang="zh-CN" altLang="en-US" sz="2000" b="0" u="none">
                <a:solidFill>
                  <a:srgbClr val="222222"/>
                </a:solidFill>
                <a:highlight>
                  <a:srgbClr val="FFFFFF"/>
                </a:highlight>
                <a:latin typeface="+mn-ea"/>
                <a:cs typeface="+mn-ea"/>
              </a:rPr>
              <a:t>目前有一些方法是基于框架的：</a:t>
            </a:r>
            <a:endParaRPr lang="zh-CN" altLang="en-US" sz="2000" b="0" u="none">
              <a:solidFill>
                <a:srgbClr val="222222"/>
              </a:solidFill>
              <a:highlight>
                <a:srgbClr val="FFFFFF"/>
              </a:highlight>
              <a:latin typeface="+mn-ea"/>
              <a:cs typeface="+mn-ea"/>
            </a:endParaRPr>
          </a:p>
          <a:p>
            <a:pPr marL="285750" indent="-285750">
              <a:lnSpc>
                <a:spcPct val="120000"/>
              </a:lnSpc>
              <a:buFont typeface="Arial" panose="020B0604020202020204" pitchFamily="34" charset="0"/>
              <a:buChar char="•"/>
            </a:pPr>
            <a:r>
              <a:rPr lang="en-US" altLang="zh-CN" sz="2000" b="0" u="none">
                <a:solidFill>
                  <a:srgbClr val="222222"/>
                </a:solidFill>
                <a:highlight>
                  <a:srgbClr val="FFFFFF"/>
                </a:highlight>
                <a:latin typeface="+mn-ea"/>
                <a:cs typeface="+mn-ea"/>
              </a:rPr>
              <a:t>random walk used in P-PageRank·</a:t>
            </a:r>
            <a:endParaRPr lang="en-US" altLang="zh-CN" sz="2000" b="0" u="none">
              <a:solidFill>
                <a:srgbClr val="222222"/>
              </a:solidFill>
              <a:highlight>
                <a:srgbClr val="FFFFFF"/>
              </a:highlight>
              <a:latin typeface="+mn-ea"/>
              <a:cs typeface="+mn-ea"/>
            </a:endParaRPr>
          </a:p>
          <a:p>
            <a:pPr marL="285750" indent="-285750">
              <a:lnSpc>
                <a:spcPct val="120000"/>
              </a:lnSpc>
              <a:buFont typeface="Arial" panose="020B0604020202020204" pitchFamily="34" charset="0"/>
              <a:buChar char="•"/>
            </a:pPr>
            <a:r>
              <a:rPr lang="en-US" altLang="zh-CN" sz="2000" b="0" u="none">
                <a:solidFill>
                  <a:srgbClr val="222222"/>
                </a:solidFill>
                <a:highlight>
                  <a:srgbClr val="FFFFFF"/>
                </a:highlight>
                <a:latin typeface="+mn-ea"/>
                <a:cs typeface="+mn-ea"/>
              </a:rPr>
              <a:t>pairwise random walk used in P-PageRank</a:t>
            </a:r>
            <a:endParaRPr lang="en-US" altLang="zh-CN" sz="2000" b="0" u="none">
              <a:solidFill>
                <a:srgbClr val="222222"/>
              </a:solidFill>
              <a:highlight>
                <a:srgbClr val="FFFFFF"/>
              </a:highlight>
              <a:latin typeface="+mn-ea"/>
              <a:cs typeface="+mn-ea"/>
            </a:endParaRPr>
          </a:p>
          <a:p>
            <a:pPr marL="285750" indent="-285750">
              <a:lnSpc>
                <a:spcPct val="120000"/>
              </a:lnSpc>
              <a:buFont typeface="Arial" panose="020B0604020202020204" pitchFamily="34" charset="0"/>
              <a:buChar char="•"/>
            </a:pPr>
            <a:r>
              <a:rPr lang="en-US" altLang="zh-CN" sz="2000" b="0" u="none">
                <a:solidFill>
                  <a:srgbClr val="222222"/>
                </a:solidFill>
                <a:highlight>
                  <a:srgbClr val="FFFFFF"/>
                </a:highlight>
                <a:latin typeface="+mn-ea"/>
                <a:cs typeface="+mn-ea"/>
              </a:rPr>
              <a:t>P-PageRank</a:t>
            </a:r>
            <a:endParaRPr lang="en-US" altLang="zh-CN" sz="2000" b="0" u="none">
              <a:solidFill>
                <a:srgbClr val="222222"/>
              </a:solidFill>
              <a:highlight>
                <a:srgbClr val="FFFFFF"/>
              </a:highlight>
              <a:latin typeface="+mn-ea"/>
              <a:cs typeface="+mn-ea"/>
            </a:endParaRPr>
          </a:p>
          <a:p>
            <a:pPr marL="285750" indent="-285750">
              <a:lnSpc>
                <a:spcPct val="120000"/>
              </a:lnSpc>
              <a:buFont typeface="Arial" panose="020B0604020202020204" pitchFamily="34" charset="0"/>
              <a:buChar char="•"/>
            </a:pPr>
            <a:r>
              <a:rPr lang="en-US" altLang="zh-CN" sz="2000" b="0" u="none">
                <a:solidFill>
                  <a:srgbClr val="222222"/>
                </a:solidFill>
                <a:highlight>
                  <a:srgbClr val="FFFFFF"/>
                </a:highlight>
                <a:latin typeface="+mn-ea"/>
                <a:cs typeface="+mn-ea"/>
              </a:rPr>
              <a:t>SimRank</a:t>
            </a:r>
            <a:endParaRPr lang="zh-CN" altLang="en-US" sz="2000">
              <a:latin typeface="+mn-ea"/>
              <a:cs typeface="+mn-ea"/>
            </a:endParaRPr>
          </a:p>
        </p:txBody>
      </p:sp>
      <p:sp>
        <p:nvSpPr>
          <p:cNvPr id="12" name="文本框 11"/>
          <p:cNvSpPr txBox="1"/>
          <p:nvPr/>
        </p:nvSpPr>
        <p:spPr>
          <a:xfrm>
            <a:off x="751840" y="1029970"/>
            <a:ext cx="4999990" cy="39878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a:solidFill>
                  <a:srgbClr val="222222"/>
                </a:solidFill>
                <a:highlight>
                  <a:srgbClr val="FFFFFF"/>
                </a:highlight>
                <a:latin typeface="-apple-system" charset="0"/>
                <a:ea typeface="-apple-system" charset="0"/>
                <a:cs typeface="-apple-system" charset="0"/>
                <a:sym typeface="+mn-ea"/>
              </a:rPr>
              <a:t>在同构信息网络中的相似度量算法：</a:t>
            </a:r>
            <a:endParaRPr lang="zh-CN" altLang="en-US" sz="2000" b="1" dirty="0">
              <a:solidFill>
                <a:srgbClr val="222222"/>
              </a:solidFill>
              <a:highlight>
                <a:srgbClr val="FFFFFF"/>
              </a:highlight>
              <a:latin typeface="-apple-system" charset="0"/>
              <a:ea typeface="-apple-system" charset="0"/>
              <a:cs typeface="-apple-system"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57200"/>
          </a:xfrm>
          <a:prstGeom prst="rect">
            <a:avLst/>
          </a:prstGeom>
          <a:noFill/>
        </p:spPr>
        <p:txBody>
          <a:bodyPr wrap="square" rtlCol="0">
            <a:spAutoFit/>
          </a:bodyPr>
          <a:lstStyle/>
          <a:p>
            <a:r>
              <a:rPr lang="zh-CN" altLang="en-US" sz="2400" dirty="0">
                <a:solidFill>
                  <a:schemeClr val="bg1"/>
                </a:solidFill>
                <a:latin typeface="Arial" panose="020B0604020202020204" pitchFamily="34" charset="0"/>
                <a:ea typeface="黑体" panose="02010609060101010101" pitchFamily="49" charset="-122"/>
                <a:cs typeface="Arial" panose="020B0604020202020204" pitchFamily="34" charset="0"/>
                <a:sym typeface="+mn-ea"/>
              </a:rPr>
              <a:t>发展历程</a:t>
            </a:r>
            <a:endParaRPr lang="zh-CN" altLang="en-US" sz="2400" dirty="0">
              <a:solidFill>
                <a:schemeClr val="bg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2" name="文本框 1"/>
          <p:cNvSpPr txBox="1"/>
          <p:nvPr/>
        </p:nvSpPr>
        <p:spPr>
          <a:xfrm>
            <a:off x="481965" y="1113155"/>
            <a:ext cx="6412230" cy="396240"/>
          </a:xfrm>
          <a:prstGeom prst="rect">
            <a:avLst/>
          </a:prstGeom>
          <a:noFill/>
        </p:spPr>
        <p:txBody>
          <a:bodyPr wrap="square" rtlCol="0">
            <a:spAutoFit/>
          </a:bodyPr>
          <a:lstStyle/>
          <a:p>
            <a:pPr marL="285750" indent="-285750">
              <a:buFont typeface="Wingdings" panose="05000000000000000000" pitchFamily="2" charset="2"/>
              <a:buChar char="n"/>
            </a:pPr>
            <a:r>
              <a:rPr lang="zh-CN" sz="2000">
                <a:solidFill>
                  <a:srgbClr val="000000"/>
                </a:solidFill>
                <a:highlight>
                  <a:srgbClr val="FFFFFF"/>
                </a:highlight>
                <a:latin typeface="-apple-system" charset="0"/>
                <a:ea typeface="宋体" panose="02010600030101010101" pitchFamily="2" charset="-122"/>
                <a:cs typeface="-apple-system" charset="0"/>
                <a:sym typeface="+mn-ea"/>
              </a:rPr>
              <a:t>发展历程</a:t>
            </a:r>
            <a:endParaRPr lang="zh-CN" sz="2000" dirty="0">
              <a:solidFill>
                <a:srgbClr val="000000"/>
              </a:solidFill>
              <a:highlight>
                <a:srgbClr val="FFFFFF"/>
              </a:highlight>
              <a:latin typeface="-apple-system" charset="0"/>
              <a:ea typeface="宋体" panose="02010600030101010101" pitchFamily="2" charset="-122"/>
              <a:cs typeface="-apple-system" charset="0"/>
              <a:sym typeface="+mn-ea"/>
            </a:endParaRPr>
          </a:p>
        </p:txBody>
      </p:sp>
      <p:sp>
        <p:nvSpPr>
          <p:cNvPr id="15" name="文本框 14"/>
          <p:cNvSpPr txBox="1"/>
          <p:nvPr/>
        </p:nvSpPr>
        <p:spPr>
          <a:xfrm>
            <a:off x="156210" y="6482715"/>
            <a:ext cx="566420" cy="368300"/>
          </a:xfrm>
          <a:prstGeom prst="rect">
            <a:avLst/>
          </a:prstGeom>
          <a:noFill/>
        </p:spPr>
        <p:txBody>
          <a:bodyPr wrap="square" rtlCol="0">
            <a:spAutoFit/>
          </a:bodyPr>
          <a:lstStyle/>
          <a:p>
            <a:r>
              <a:rPr lang="en-US" altLang="zh-CN" dirty="0">
                <a:solidFill>
                  <a:schemeClr val="bg1"/>
                </a:solidFill>
              </a:rPr>
              <a:t>21</a:t>
            </a:r>
            <a:endParaRPr lang="en-US" altLang="zh-CN" dirty="0">
              <a:solidFill>
                <a:schemeClr val="bg1"/>
              </a:solidFill>
            </a:endParaRPr>
          </a:p>
        </p:txBody>
      </p:sp>
      <p:sp>
        <p:nvSpPr>
          <p:cNvPr id="12" name="文本框 11"/>
          <p:cNvSpPr txBox="1"/>
          <p:nvPr/>
        </p:nvSpPr>
        <p:spPr>
          <a:xfrm>
            <a:off x="241300" y="1486535"/>
            <a:ext cx="1275715" cy="4996180"/>
          </a:xfrm>
          <a:prstGeom prst="rect">
            <a:avLst/>
          </a:prstGeom>
          <a:noFill/>
        </p:spPr>
        <p:txBody>
          <a:bodyPr wrap="square" rtlCol="0">
            <a:noAutofit/>
          </a:bodyPr>
          <a:p>
            <a:pPr marL="342900" indent="-342900">
              <a:lnSpc>
                <a:spcPct val="230000"/>
              </a:lnSpc>
              <a:buChar char="•"/>
            </a:pPr>
            <a:r>
              <a:rPr lang="zh-CN" altLang="en-US" sz="2400"/>
              <a:t>2011</a:t>
            </a:r>
            <a:endParaRPr lang="zh-CN" altLang="en-US" sz="2400"/>
          </a:p>
          <a:p>
            <a:pPr marL="342900" indent="-342900">
              <a:lnSpc>
                <a:spcPct val="230000"/>
              </a:lnSpc>
              <a:buChar char="•"/>
            </a:pPr>
            <a:r>
              <a:rPr lang="en-US" altLang="zh-CN" sz="2400"/>
              <a:t>2014</a:t>
            </a:r>
            <a:endParaRPr lang="en-US" altLang="zh-CN" sz="2400"/>
          </a:p>
          <a:p>
            <a:pPr marL="342900" indent="-342900">
              <a:lnSpc>
                <a:spcPct val="230000"/>
              </a:lnSpc>
              <a:buChar char="•"/>
            </a:pPr>
            <a:r>
              <a:rPr lang="en-US" altLang="zh-CN" sz="2400"/>
              <a:t>2014</a:t>
            </a:r>
            <a:endParaRPr lang="en-US" altLang="zh-CN" sz="2400"/>
          </a:p>
          <a:p>
            <a:pPr marL="342900" indent="-342900">
              <a:lnSpc>
                <a:spcPct val="230000"/>
              </a:lnSpc>
              <a:buFont typeface="Arial" panose="020B0604020202020204" pitchFamily="34" charset="0"/>
              <a:buChar char="•"/>
            </a:pPr>
            <a:r>
              <a:rPr lang="en-US" altLang="zh-CN" sz="2400"/>
              <a:t>2016</a:t>
            </a:r>
            <a:endParaRPr lang="en-US" altLang="zh-CN" sz="2400"/>
          </a:p>
          <a:p>
            <a:pPr marL="342900" indent="-342900">
              <a:lnSpc>
                <a:spcPct val="230000"/>
              </a:lnSpc>
              <a:buSzPct val="100000"/>
              <a:buFont typeface="Arial" panose="020B0604020202020204" pitchFamily="34" charset="0"/>
              <a:buChar char="•"/>
            </a:pPr>
            <a:r>
              <a:rPr lang="en-US" altLang="zh-CN" sz="2400"/>
              <a:t>2017</a:t>
            </a:r>
            <a:endParaRPr lang="en-US" altLang="zh-CN" sz="2400"/>
          </a:p>
        </p:txBody>
      </p:sp>
      <p:sp>
        <p:nvSpPr>
          <p:cNvPr id="13" name="文本框 12"/>
          <p:cNvSpPr txBox="1"/>
          <p:nvPr/>
        </p:nvSpPr>
        <p:spPr>
          <a:xfrm>
            <a:off x="1684655" y="1958975"/>
            <a:ext cx="3457575" cy="335280"/>
          </a:xfrm>
          <a:prstGeom prst="rect">
            <a:avLst/>
          </a:prstGeom>
          <a:noFill/>
          <a:ln w="9525">
            <a:noFill/>
          </a:ln>
        </p:spPr>
        <p:txBody>
          <a:bodyPr>
            <a:spAutoFit/>
          </a:bodyPr>
          <a:p>
            <a:pPr marL="0" indent="0" algn="just"/>
            <a:r>
              <a:rPr lang="zh-CN" altLang="en-US" sz="1600" b="0" u="none">
                <a:solidFill>
                  <a:srgbClr val="000000"/>
                </a:solidFill>
                <a:latin typeface="宋体" panose="02010600030101010101" pitchFamily="2" charset="-122"/>
                <a:ea typeface="宋体" panose="02010600030101010101" pitchFamily="2" charset="-122"/>
                <a:cs typeface="宋体" panose="02010600030101010101" pitchFamily="2" charset="-122"/>
              </a:rPr>
              <a:t>提出了元路径（</a:t>
            </a:r>
            <a:r>
              <a:rPr lang="en-US" altLang="zh-CN" sz="16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meta path</a:t>
            </a:r>
            <a:r>
              <a:rPr lang="zh-CN" altLang="en-US" sz="1600" b="0" u="none">
                <a:solidFill>
                  <a:srgbClr val="000000"/>
                </a:solidFill>
                <a:latin typeface="宋体" panose="02010600030101010101" pitchFamily="2" charset="-122"/>
                <a:ea typeface="宋体" panose="02010600030101010101" pitchFamily="2" charset="-122"/>
                <a:cs typeface="宋体" panose="02010600030101010101" pitchFamily="2" charset="-122"/>
              </a:rPr>
              <a:t>）的概念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1684655" y="2696210"/>
            <a:ext cx="2065655" cy="335280"/>
          </a:xfrm>
          <a:prstGeom prst="rect">
            <a:avLst/>
          </a:prstGeom>
          <a:noFill/>
          <a:ln w="9525">
            <a:noFill/>
          </a:ln>
        </p:spPr>
        <p:txBody>
          <a:bodyPr>
            <a:spAutoFit/>
          </a:bodyPr>
          <a:p>
            <a:pPr marL="0" indent="0" algn="just"/>
            <a:r>
              <a:rPr lang="zh-CN" altLang="en-US" sz="1600" b="0" u="none">
                <a:solidFill>
                  <a:srgbClr val="000000"/>
                </a:solidFill>
                <a:latin typeface="宋体" panose="02010600030101010101" pitchFamily="2" charset="-122"/>
                <a:ea typeface="宋体" panose="02010600030101010101" pitchFamily="2" charset="-122"/>
                <a:cs typeface="宋体" panose="02010600030101010101" pitchFamily="2" charset="-122"/>
              </a:rPr>
              <a:t>提出了</a:t>
            </a:r>
            <a:r>
              <a:rPr lang="en-US" altLang="zh-CN" sz="16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HeteSim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1684655" y="3542665"/>
            <a:ext cx="3090545" cy="335280"/>
          </a:xfrm>
          <a:prstGeom prst="rect">
            <a:avLst/>
          </a:prstGeom>
          <a:noFill/>
          <a:ln w="9525">
            <a:noFill/>
          </a:ln>
        </p:spPr>
        <p:txBody>
          <a:bodyPr>
            <a:spAutoFit/>
          </a:bodyPr>
          <a:p>
            <a:pPr marL="0" indent="0" algn="just"/>
            <a:r>
              <a:rPr lang="zh-CN" altLang="en-US" sz="1600" b="0" u="none">
                <a:solidFill>
                  <a:srgbClr val="000000"/>
                </a:solidFill>
                <a:highlight>
                  <a:srgbClr val="FFFFFF"/>
                </a:highlight>
                <a:latin typeface="宋体" panose="02010600030101010101" pitchFamily="2" charset="-122"/>
                <a:ea typeface="宋体" panose="02010600030101010101" pitchFamily="2" charset="-122"/>
                <a:cs typeface="MS Mincho" panose="02020609040205080304" charset="-128"/>
              </a:rPr>
              <a:t>提出了基于元路径的推荐技术</a:t>
            </a:r>
            <a:endParaRPr lang="zh-CN" altLang="en-US" sz="1600" b="0" u="none">
              <a:solidFill>
                <a:srgbClr val="000000"/>
              </a:solidFill>
              <a:highlight>
                <a:srgbClr val="FFFFFF"/>
              </a:highlight>
              <a:latin typeface="宋体" panose="02010600030101010101" pitchFamily="2" charset="-122"/>
              <a:ea typeface="宋体" panose="02010600030101010101" pitchFamily="2" charset="-122"/>
              <a:cs typeface="MS Mincho" panose="02020609040205080304" charset="-128"/>
            </a:endParaRPr>
          </a:p>
        </p:txBody>
      </p:sp>
      <p:sp>
        <p:nvSpPr>
          <p:cNvPr id="17" name="文本框 16"/>
          <p:cNvSpPr txBox="1"/>
          <p:nvPr/>
        </p:nvSpPr>
        <p:spPr>
          <a:xfrm>
            <a:off x="1664335" y="4408805"/>
            <a:ext cx="3817620" cy="335280"/>
          </a:xfrm>
          <a:prstGeom prst="rect">
            <a:avLst/>
          </a:prstGeom>
          <a:noFill/>
          <a:ln w="9525">
            <a:noFill/>
          </a:ln>
        </p:spPr>
        <p:txBody>
          <a:bodyPr>
            <a:spAutoFit/>
          </a:bodyPr>
          <a:p>
            <a:pPr marL="0" indent="0" algn="just"/>
            <a:r>
              <a:rPr lang="zh-CN" altLang="en-US" sz="1600" b="0" u="none">
                <a:solidFill>
                  <a:srgbClr val="000000"/>
                </a:solidFill>
                <a:highlight>
                  <a:srgbClr val="FFFFFF"/>
                </a:highlight>
                <a:latin typeface="宋体" panose="02010600030101010101" pitchFamily="2" charset="-122"/>
                <a:ea typeface="宋体" panose="02010600030101010101" pitchFamily="2" charset="-122"/>
                <a:cs typeface="MS Mincho" panose="02020609040205080304" charset="-128"/>
              </a:rPr>
              <a:t>使用元结构以测量对象之间的相似程度</a:t>
            </a:r>
            <a:endParaRPr lang="zh-CN" altLang="en-US" sz="1600" b="0" u="none">
              <a:solidFill>
                <a:srgbClr val="000000"/>
              </a:solidFill>
              <a:highlight>
                <a:srgbClr val="FFFFFF"/>
              </a:highlight>
              <a:latin typeface="宋体" panose="02010600030101010101" pitchFamily="2" charset="-122"/>
              <a:ea typeface="宋体" panose="02010600030101010101" pitchFamily="2" charset="-122"/>
              <a:cs typeface="MS Mincho" panose="02020609040205080304" charset="-128"/>
            </a:endParaRPr>
          </a:p>
        </p:txBody>
      </p:sp>
      <p:sp>
        <p:nvSpPr>
          <p:cNvPr id="18" name="文本框 17"/>
          <p:cNvSpPr txBox="1"/>
          <p:nvPr/>
        </p:nvSpPr>
        <p:spPr>
          <a:xfrm>
            <a:off x="1664335" y="5288915"/>
            <a:ext cx="3477895" cy="335280"/>
          </a:xfrm>
          <a:prstGeom prst="rect">
            <a:avLst/>
          </a:prstGeom>
          <a:noFill/>
          <a:ln w="9525">
            <a:noFill/>
          </a:ln>
        </p:spPr>
        <p:txBody>
          <a:bodyPr>
            <a:spAutoFit/>
          </a:bodyPr>
          <a:p>
            <a:pPr marL="0" indent="0" algn="just"/>
            <a:r>
              <a:rPr lang="zh-CN" altLang="en-US" sz="1600" b="0" u="none">
                <a:solidFill>
                  <a:srgbClr val="000000"/>
                </a:solidFill>
                <a:highlight>
                  <a:srgbClr val="FFFFFF"/>
                </a:highlight>
                <a:latin typeface="宋体" panose="02010600030101010101" pitchFamily="2" charset="-122"/>
                <a:ea typeface="宋体" panose="02010600030101010101" pitchFamily="2" charset="-122"/>
                <a:cs typeface="MS Mincho" panose="02020609040205080304" charset="-128"/>
              </a:rPr>
              <a:t>发表了基于元结构的推荐方法</a:t>
            </a:r>
            <a:endParaRPr lang="zh-CN" altLang="en-US" sz="1600" b="0" u="none">
              <a:solidFill>
                <a:srgbClr val="000000"/>
              </a:solidFill>
              <a:highlight>
                <a:srgbClr val="FFFFFF"/>
              </a:highlight>
              <a:latin typeface="宋体" panose="02010600030101010101" pitchFamily="2" charset="-122"/>
              <a:ea typeface="宋体" panose="02010600030101010101" pitchFamily="2" charset="-122"/>
              <a:cs typeface="MS Mincho" panose="02020609040205080304" charset="-128"/>
            </a:endParaRPr>
          </a:p>
        </p:txBody>
      </p:sp>
      <p:sp>
        <p:nvSpPr>
          <p:cNvPr id="19" name="文本框 18"/>
          <p:cNvSpPr txBox="1"/>
          <p:nvPr/>
        </p:nvSpPr>
        <p:spPr>
          <a:xfrm>
            <a:off x="5253990" y="1509395"/>
            <a:ext cx="3756660" cy="871220"/>
          </a:xfrm>
          <a:prstGeom prst="rect">
            <a:avLst/>
          </a:prstGeom>
          <a:noFill/>
          <a:ln w="9525">
            <a:noFill/>
          </a:ln>
        </p:spPr>
        <p:txBody>
          <a:bodyPr>
            <a:spAutoFit/>
          </a:bodyPr>
          <a:p>
            <a:pPr marL="0" indent="0" algn="l"/>
            <a:r>
              <a:rPr lang="en-US" altLang="zh-CN" sz="1275" b="0" u="none">
                <a:solidFill>
                  <a:srgbClr val="000000"/>
                </a:solidFill>
                <a:highlight>
                  <a:srgbClr val="FFFFFF"/>
                </a:highlight>
                <a:latin typeface="-webkit-standard" charset="0"/>
                <a:ea typeface="-webkit-standard" charset="0"/>
                <a:cs typeface="-webkit-standard" charset="0"/>
              </a:rPr>
              <a:t>Sun, Y.Z., Han, J.W., Yan, X.F., (2011). </a:t>
            </a:r>
            <a:endParaRPr lang="en-US" altLang="zh-CN" sz="1275" b="0" u="none">
              <a:solidFill>
                <a:srgbClr val="000000"/>
              </a:solidFill>
              <a:highlight>
                <a:srgbClr val="FFFFFF"/>
              </a:highlight>
              <a:latin typeface="-webkit-standard" charset="0"/>
              <a:ea typeface="-webkit-standard" charset="0"/>
              <a:cs typeface="-webkit-standard" charset="0"/>
            </a:endParaRPr>
          </a:p>
          <a:p>
            <a:pPr marL="0" indent="0" algn="l"/>
            <a:r>
              <a:rPr lang="en-US" altLang="zh-CN" sz="1275" b="0" u="none">
                <a:solidFill>
                  <a:srgbClr val="000000"/>
                </a:solidFill>
                <a:highlight>
                  <a:srgbClr val="FFFFFF"/>
                </a:highlight>
                <a:latin typeface="-webkit-standard" charset="0"/>
                <a:ea typeface="-webkit-standard" charset="0"/>
                <a:cs typeface="-webkit-standard" charset="0"/>
              </a:rPr>
              <a:t>PathSim: Meta Path-Based Top-K Similarity Search in Heterogeneous Information Networks.</a:t>
            </a:r>
            <a:endParaRPr lang="en-US" altLang="zh-CN" sz="1275" b="0" u="none">
              <a:solidFill>
                <a:srgbClr val="000000"/>
              </a:solidFill>
              <a:highlight>
                <a:srgbClr val="FFFFFF"/>
              </a:highlight>
              <a:latin typeface="-webkit-standard" charset="0"/>
              <a:ea typeface="-webkit-standard" charset="0"/>
              <a:cs typeface="-webkit-standard" charset="0"/>
            </a:endParaRPr>
          </a:p>
          <a:p>
            <a:pPr marL="0" indent="0" algn="l"/>
            <a:r>
              <a:rPr lang="en-US" altLang="zh-CN" sz="1275" b="0" u="none">
                <a:solidFill>
                  <a:srgbClr val="000000"/>
                </a:solidFill>
                <a:highlight>
                  <a:srgbClr val="FFFFFF"/>
                </a:highlight>
                <a:latin typeface="-webkit-standard" charset="0"/>
                <a:ea typeface="-webkit-standard" charset="0"/>
                <a:cs typeface="-webkit-standard" charset="0"/>
              </a:rPr>
              <a:t>Proceedings of the VLDB Endowment.</a:t>
            </a:r>
            <a:r>
              <a:rPr lang="en-US" altLang="zh-CN" sz="1275" b="0" u="none">
                <a:solidFill>
                  <a:srgbClr val="000000"/>
                </a:solidFill>
                <a:highlight>
                  <a:srgbClr val="FFFFFF"/>
                </a:highlight>
                <a:latin typeface="-webkit-standard" charset="0"/>
                <a:ea typeface="-webkit-standard" charset="0"/>
                <a:cs typeface="-webkit-standard" charset="0"/>
              </a:rPr>
              <a:t> </a:t>
            </a:r>
            <a:endParaRPr lang="zh-CN" altLang="en-US"/>
          </a:p>
        </p:txBody>
      </p:sp>
      <p:sp>
        <p:nvSpPr>
          <p:cNvPr id="20" name="文本框 19"/>
          <p:cNvSpPr txBox="1"/>
          <p:nvPr/>
        </p:nvSpPr>
        <p:spPr>
          <a:xfrm>
            <a:off x="5253990" y="2525395"/>
            <a:ext cx="4024630" cy="676275"/>
          </a:xfrm>
          <a:prstGeom prst="rect">
            <a:avLst/>
          </a:prstGeom>
          <a:noFill/>
          <a:ln w="9525">
            <a:noFill/>
          </a:ln>
        </p:spPr>
        <p:txBody>
          <a:bodyPr>
            <a:spAutoFit/>
          </a:bodyPr>
          <a:p>
            <a:pPr marL="0" indent="0" algn="l"/>
            <a:r>
              <a:rPr lang="en-US" altLang="zh-CN" sz="1275" b="0" u="none">
                <a:solidFill>
                  <a:srgbClr val="000000"/>
                </a:solidFill>
                <a:highlight>
                  <a:srgbClr val="FFFFFF"/>
                </a:highlight>
                <a:latin typeface="-webkit-standard" charset="0"/>
                <a:ea typeface="-webkit-standard" charset="0"/>
                <a:cs typeface="-webkit-standard" charset="0"/>
              </a:rPr>
              <a:t>Shi, C., Kong, X., Huang, Y., Philip, S.Y., (2014). </a:t>
            </a:r>
            <a:endParaRPr lang="en-US" altLang="zh-CN" sz="1275" b="0" u="none">
              <a:solidFill>
                <a:srgbClr val="000000"/>
              </a:solidFill>
              <a:highlight>
                <a:srgbClr val="FFFFFF"/>
              </a:highlight>
              <a:latin typeface="-webkit-standard" charset="0"/>
              <a:ea typeface="-webkit-standard" charset="0"/>
              <a:cs typeface="-webkit-standard" charset="0"/>
            </a:endParaRPr>
          </a:p>
          <a:p>
            <a:pPr marL="0" indent="0" algn="l"/>
            <a:r>
              <a:rPr lang="en-US" altLang="zh-CN" sz="1275" b="0" u="none">
                <a:solidFill>
                  <a:srgbClr val="000000"/>
                </a:solidFill>
                <a:highlight>
                  <a:srgbClr val="FFFFFF"/>
                </a:highlight>
                <a:latin typeface="-webkit-standard" charset="0"/>
                <a:ea typeface="-webkit-standard" charset="0"/>
                <a:cs typeface="-webkit-standard" charset="0"/>
              </a:rPr>
              <a:t>HeteSim: A General Framework for Relevance Measure in Heterogeneous Networks.IEEE </a:t>
            </a:r>
            <a:endParaRPr lang="zh-CN" altLang="en-US"/>
          </a:p>
        </p:txBody>
      </p:sp>
      <p:sp>
        <p:nvSpPr>
          <p:cNvPr id="21" name="文本框 20"/>
          <p:cNvSpPr txBox="1"/>
          <p:nvPr/>
        </p:nvSpPr>
        <p:spPr>
          <a:xfrm>
            <a:off x="5260975" y="3372485"/>
            <a:ext cx="4279900" cy="676275"/>
          </a:xfrm>
          <a:prstGeom prst="rect">
            <a:avLst/>
          </a:prstGeom>
          <a:noFill/>
          <a:ln w="9525">
            <a:noFill/>
          </a:ln>
        </p:spPr>
        <p:txBody>
          <a:bodyPr>
            <a:spAutoFit/>
          </a:bodyPr>
          <a:p>
            <a:pPr marL="0" indent="0" algn="l"/>
            <a:r>
              <a:rPr lang="en-US" altLang="zh-CN" sz="1275" b="0" u="none">
                <a:solidFill>
                  <a:srgbClr val="000000"/>
                </a:solidFill>
                <a:highlight>
                  <a:srgbClr val="FFFFFF"/>
                </a:highlight>
                <a:latin typeface="-webkit-standard" charset="0"/>
                <a:ea typeface="-webkit-standard" charset="0"/>
                <a:cs typeface="-webkit-standard" charset="0"/>
              </a:rPr>
              <a:t>Yu, X., Ren, X., Sun, Y., Gu, Q., Sturt, B.(2014). Personalized entity recommendation: a hetero</a:t>
            </a:r>
            <a:endParaRPr lang="en-US" altLang="zh-CN" sz="1275" b="0" u="none">
              <a:solidFill>
                <a:srgbClr val="000000"/>
              </a:solidFill>
              <a:highlight>
                <a:srgbClr val="FFFFFF"/>
              </a:highlight>
              <a:latin typeface="-webkit-standard" charset="0"/>
              <a:ea typeface="-webkit-standard" charset="0"/>
              <a:cs typeface="-webkit-standard" charset="0"/>
            </a:endParaRPr>
          </a:p>
          <a:p>
            <a:pPr marL="0" indent="0" algn="l"/>
            <a:r>
              <a:rPr lang="en-US" altLang="zh-CN" sz="1275" b="0" u="none">
                <a:solidFill>
                  <a:srgbClr val="000000"/>
                </a:solidFill>
                <a:highlight>
                  <a:srgbClr val="FFFFFF"/>
                </a:highlight>
                <a:latin typeface="-webkit-standard" charset="0"/>
                <a:ea typeface="-webkit-standard" charset="0"/>
                <a:cs typeface="-webkit-standard" charset="0"/>
              </a:rPr>
              <a:t>geneous information network approach. WSDM</a:t>
            </a:r>
            <a:endParaRPr lang="zh-CN" altLang="en-US"/>
          </a:p>
        </p:txBody>
      </p:sp>
      <p:sp>
        <p:nvSpPr>
          <p:cNvPr id="22" name="文本框 21"/>
          <p:cNvSpPr txBox="1"/>
          <p:nvPr/>
        </p:nvSpPr>
        <p:spPr>
          <a:xfrm>
            <a:off x="5253990" y="4237990"/>
            <a:ext cx="3768090" cy="676275"/>
          </a:xfrm>
          <a:prstGeom prst="rect">
            <a:avLst/>
          </a:prstGeom>
          <a:noFill/>
          <a:ln w="9525">
            <a:noFill/>
          </a:ln>
        </p:spPr>
        <p:txBody>
          <a:bodyPr>
            <a:spAutoFit/>
          </a:bodyPr>
          <a:p>
            <a:pPr marL="0" indent="0" algn="l"/>
            <a:r>
              <a:rPr lang="en-US" altLang="zh-CN" sz="1275" b="0" u="none">
                <a:solidFill>
                  <a:srgbClr val="000000"/>
                </a:solidFill>
                <a:highlight>
                  <a:srgbClr val="FFFFFF"/>
                </a:highlight>
                <a:latin typeface="-webkit-standard" charset="0"/>
                <a:ea typeface="-webkit-standard" charset="0"/>
                <a:cs typeface="-webkit-standard" charset="0"/>
              </a:rPr>
              <a:t>Huang, Z., Zheng, Y., Cheng, R., Sun, Y..(2016). Meta structure: computingrelevance in large heterogeneous information networks. SIGKDD</a:t>
            </a:r>
            <a:endParaRPr lang="zh-CN" altLang="en-US"/>
          </a:p>
        </p:txBody>
      </p:sp>
      <p:sp>
        <p:nvSpPr>
          <p:cNvPr id="23" name="文本框 22"/>
          <p:cNvSpPr txBox="1"/>
          <p:nvPr/>
        </p:nvSpPr>
        <p:spPr>
          <a:xfrm>
            <a:off x="5260975" y="5118100"/>
            <a:ext cx="3797935" cy="676275"/>
          </a:xfrm>
          <a:prstGeom prst="rect">
            <a:avLst/>
          </a:prstGeom>
          <a:noFill/>
          <a:ln w="9525">
            <a:noFill/>
          </a:ln>
        </p:spPr>
        <p:txBody>
          <a:bodyPr>
            <a:spAutoFit/>
          </a:bodyPr>
          <a:p>
            <a:pPr marL="0" indent="0" algn="l"/>
            <a:r>
              <a:rPr lang="en-US" altLang="zh-CN" sz="1275" b="0" u="none">
                <a:solidFill>
                  <a:srgbClr val="000000"/>
                </a:solidFill>
                <a:highlight>
                  <a:srgbClr val="FFFFFF"/>
                </a:highlight>
                <a:latin typeface="-webkit-standard" charset="0"/>
                <a:ea typeface="-webkit-standard" charset="0"/>
                <a:cs typeface="-webkit-standard" charset="0"/>
              </a:rPr>
              <a:t>Zhao, H.; Yao, Q.; Li, J.; Song, Y. (2017).</a:t>
            </a:r>
            <a:endParaRPr lang="en-US" altLang="zh-CN" sz="1275" b="0" u="none">
              <a:solidFill>
                <a:srgbClr val="000000"/>
              </a:solidFill>
              <a:highlight>
                <a:srgbClr val="FFFFFF"/>
              </a:highlight>
              <a:latin typeface="-webkit-standard" charset="0"/>
              <a:ea typeface="-webkit-standard" charset="0"/>
              <a:cs typeface="-webkit-standard" charset="0"/>
            </a:endParaRPr>
          </a:p>
          <a:p>
            <a:pPr marL="0" indent="0" algn="l"/>
            <a:r>
              <a:rPr lang="en-US" altLang="zh-CN" sz="1275" b="0" u="none">
                <a:solidFill>
                  <a:srgbClr val="000000"/>
                </a:solidFill>
                <a:highlight>
                  <a:srgbClr val="FFFFFF"/>
                </a:highlight>
                <a:latin typeface="-webkit-standard" charset="0"/>
                <a:ea typeface="-webkit-standard" charset="0"/>
                <a:cs typeface="-webkit-standard" charset="0"/>
              </a:rPr>
              <a:t>Meta-Graph Based Recommendation Fusion over Heterogeneous Information Networks. KDD</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en-US" altLang="zh-CN" sz="2800" dirty="0" smtClean="0">
                <a:solidFill>
                  <a:schemeClr val="bg1"/>
                </a:solidFill>
                <a:latin typeface="Arial" panose="020B0604020202020204" pitchFamily="34" charset="0"/>
                <a:ea typeface="黑体" panose="02010609060101010101" pitchFamily="49" charset="-122"/>
                <a:cs typeface="Arial" panose="020B0604020202020204" pitchFamily="34" charset="0"/>
              </a:rPr>
              <a:t>A</a:t>
            </a:r>
            <a:r>
              <a:rPr lang="zh-CN" altLang="en-US" sz="2800" dirty="0" smtClean="0">
                <a:solidFill>
                  <a:schemeClr val="bg1"/>
                </a:solidFill>
                <a:latin typeface="Arial" panose="020B0604020202020204" pitchFamily="34" charset="0"/>
                <a:ea typeface="黑体" panose="02010609060101010101" pitchFamily="49" charset="-122"/>
                <a:cs typeface="Arial" panose="020B0604020202020204" pitchFamily="34" charset="0"/>
              </a:rPr>
              <a:t>类</a:t>
            </a:r>
            <a:r>
              <a:rPr lang="zh-CN" altLang="en-US" sz="2800" dirty="0" smtClean="0">
                <a:solidFill>
                  <a:schemeClr val="bg1"/>
                </a:solidFill>
                <a:latin typeface="Arial" panose="020B0604020202020204" pitchFamily="34" charset="0"/>
                <a:ea typeface="黑体" panose="02010609060101010101" pitchFamily="49" charset="-122"/>
                <a:cs typeface="Arial" panose="020B0604020202020204" pitchFamily="34" charset="0"/>
              </a:rPr>
              <a:t>会议</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2" name="文本框 11"/>
          <p:cNvSpPr txBox="1"/>
          <p:nvPr/>
        </p:nvSpPr>
        <p:spPr>
          <a:xfrm>
            <a:off x="189174" y="6468120"/>
            <a:ext cx="416745" cy="368300"/>
          </a:xfrm>
          <a:prstGeom prst="rect">
            <a:avLst/>
          </a:prstGeom>
          <a:noFill/>
        </p:spPr>
        <p:txBody>
          <a:bodyPr wrap="square" rtlCol="0">
            <a:spAutoFit/>
          </a:bodyPr>
          <a:lstStyle/>
          <a:p>
            <a:r>
              <a:rPr lang="en-US" altLang="zh-CN" dirty="0">
                <a:solidFill>
                  <a:schemeClr val="bg1"/>
                </a:solidFill>
              </a:rPr>
              <a:t>22</a:t>
            </a:r>
            <a:endParaRPr lang="en-US" altLang="zh-CN" dirty="0">
              <a:solidFill>
                <a:schemeClr val="bg1"/>
              </a:solidFill>
            </a:endParaRPr>
          </a:p>
        </p:txBody>
      </p:sp>
      <p:pic>
        <p:nvPicPr>
          <p:cNvPr id="3" name="图片 2" descr="2019-10-26 21:17:30.846000"/>
          <p:cNvPicPr>
            <a:picLocks noChangeAspect="1"/>
          </p:cNvPicPr>
          <p:nvPr/>
        </p:nvPicPr>
        <p:blipFill>
          <a:blip r:embed="rId2"/>
          <a:srcRect l="-72" t="9749" r="1592" b="19884"/>
          <a:stretch>
            <a:fillRect/>
          </a:stretch>
        </p:blipFill>
        <p:spPr>
          <a:xfrm>
            <a:off x="189230" y="1239520"/>
            <a:ext cx="8906510" cy="477139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518160"/>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黑体" panose="02010609060101010101" pitchFamily="49" charset="-122"/>
                <a:cs typeface="Arial" panose="020B0604020202020204" pitchFamily="34" charset="0"/>
              </a:rPr>
              <a:t>B</a:t>
            </a:r>
            <a:r>
              <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rPr>
              <a:t>类会议</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2" name="文本框 11"/>
          <p:cNvSpPr txBox="1"/>
          <p:nvPr/>
        </p:nvSpPr>
        <p:spPr>
          <a:xfrm>
            <a:off x="189174" y="6468120"/>
            <a:ext cx="416745" cy="368300"/>
          </a:xfrm>
          <a:prstGeom prst="rect">
            <a:avLst/>
          </a:prstGeom>
          <a:noFill/>
        </p:spPr>
        <p:txBody>
          <a:bodyPr wrap="square" rtlCol="0">
            <a:spAutoFit/>
          </a:bodyPr>
          <a:lstStyle/>
          <a:p>
            <a:r>
              <a:rPr lang="en-US" altLang="zh-CN" dirty="0" smtClean="0">
                <a:solidFill>
                  <a:schemeClr val="bg1"/>
                </a:solidFill>
              </a:rPr>
              <a:t>23</a:t>
            </a:r>
            <a:endParaRPr lang="zh-CN" altLang="en-US" dirty="0">
              <a:solidFill>
                <a:schemeClr val="bg1"/>
              </a:solidFill>
            </a:endParaRPr>
          </a:p>
        </p:txBody>
      </p:sp>
      <p:pic>
        <p:nvPicPr>
          <p:cNvPr id="2" name="图片 1" descr="2019-10-26 21:18:23.955000"/>
          <p:cNvPicPr>
            <a:picLocks noChangeAspect="1"/>
          </p:cNvPicPr>
          <p:nvPr/>
        </p:nvPicPr>
        <p:blipFill>
          <a:blip r:embed="rId2"/>
          <a:srcRect l="1435" t="9812" r="7175" b="3549"/>
          <a:stretch>
            <a:fillRect/>
          </a:stretch>
        </p:blipFill>
        <p:spPr>
          <a:xfrm>
            <a:off x="350520" y="909320"/>
            <a:ext cx="7918450" cy="54317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flipV="1">
            <a:off x="4250532" y="1383083"/>
            <a:ext cx="4237436" cy="3980259"/>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p>
        </p:txBody>
      </p:sp>
      <p:sp>
        <p:nvSpPr>
          <p:cNvPr id="5" name="单圆角矩形 4"/>
          <p:cNvSpPr/>
          <p:nvPr/>
        </p:nvSpPr>
        <p:spPr>
          <a:xfrm flipH="1">
            <a:off x="3477763" y="2147473"/>
            <a:ext cx="4367131" cy="667517"/>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spc="-75" dirty="0">
                <a:latin typeface="黑体" panose="02010609060101010101" pitchFamily="49" charset="-122"/>
                <a:ea typeface="黑体" panose="02010609060101010101" pitchFamily="49" charset="-122"/>
              </a:rPr>
              <a:t>数据集及代码实现</a:t>
            </a:r>
            <a:endParaRPr lang="zh-CN" altLang="en-US" sz="2400" spc="-75" dirty="0">
              <a:latin typeface="黑体" panose="02010609060101010101" pitchFamily="49" charset="-122"/>
              <a:ea typeface="黑体" panose="02010609060101010101" pitchFamily="49" charset="-122"/>
            </a:endParaRPr>
          </a:p>
        </p:txBody>
      </p:sp>
      <p:sp>
        <p:nvSpPr>
          <p:cNvPr id="6" name="TextBox 5"/>
          <p:cNvSpPr txBox="1"/>
          <p:nvPr/>
        </p:nvSpPr>
        <p:spPr>
          <a:xfrm>
            <a:off x="5735972" y="3085676"/>
            <a:ext cx="2751996" cy="457200"/>
          </a:xfrm>
          <a:prstGeom prst="rect">
            <a:avLst/>
          </a:prstGeom>
          <a:noFill/>
        </p:spPr>
        <p:txBody>
          <a:bodyPr wrap="square">
            <a:spAutoFit/>
          </a:bodyPr>
          <a:lstStyle/>
          <a:p>
            <a:pPr>
              <a:lnSpc>
                <a:spcPct val="150000"/>
              </a:lnSpc>
              <a:defRPr/>
            </a:pP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——数据集</a:t>
            </a:r>
            <a:endPar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760348" y="4669945"/>
            <a:ext cx="941698" cy="715581"/>
            <a:chOff x="10318555" y="4969295"/>
            <a:chExt cx="1255597" cy="954108"/>
          </a:xfrm>
        </p:grpSpPr>
        <p:sp>
          <p:nvSpPr>
            <p:cNvPr id="8" name="椭圆 7"/>
            <p:cNvSpPr/>
            <p:nvPr/>
          </p:nvSpPr>
          <p:spPr>
            <a:xfrm>
              <a:off x="10318555" y="5140896"/>
              <a:ext cx="971342" cy="519350"/>
            </a:xfrm>
            <a:prstGeom prst="ellipse">
              <a:avLst/>
            </a:prstGeom>
            <a:solidFill>
              <a:srgbClr val="002060"/>
            </a:solidFill>
            <a:ln w="12700">
              <a:noFill/>
            </a:ln>
            <a:effectLst/>
          </p:spPr>
          <p:txBody>
            <a:bodyPr wrap="square" rtlCol="0" anchor="ctr">
              <a:spAutoFit/>
            </a:bodyPr>
            <a:lstStyle/>
            <a:p>
              <a:pPr algn="ctr"/>
              <a:endParaRPr lang="zh-CN" altLang="en-US" sz="12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9" name="TextBox 8"/>
            <p:cNvSpPr txBox="1"/>
            <p:nvPr/>
          </p:nvSpPr>
          <p:spPr>
            <a:xfrm>
              <a:off x="10526974" y="4969295"/>
              <a:ext cx="1047178" cy="954108"/>
            </a:xfrm>
            <a:prstGeom prst="rect">
              <a:avLst/>
            </a:prstGeom>
            <a:noFill/>
          </p:spPr>
          <p:txBody>
            <a:bodyPr wrap="square" rtlCol="0">
              <a:spAutoFit/>
            </a:bodyPr>
            <a:lstStyle/>
            <a:p>
              <a:r>
                <a:rPr lang="en-US" altLang="zh-CN" sz="4050" b="1" dirty="0" smtClean="0">
                  <a:solidFill>
                    <a:schemeClr val="bg1"/>
                  </a:solidFill>
                  <a:latin typeface="微软雅黑" panose="020B0503020204020204" pitchFamily="34" charset="-122"/>
                  <a:ea typeface="微软雅黑" panose="020B0503020204020204" pitchFamily="34" charset="-122"/>
                </a:rPr>
                <a:t>4</a:t>
              </a:r>
              <a:endParaRPr lang="zh-CN" altLang="en-US" sz="4050" b="1" dirty="0">
                <a:solidFill>
                  <a:schemeClr val="bg1"/>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0091" y="3651676"/>
            <a:ext cx="1752308" cy="1314231"/>
          </a:xfrm>
          <a:prstGeom prst="rect">
            <a:avLst/>
          </a:prstGeom>
        </p:spPr>
      </p:pic>
      <p:sp>
        <p:nvSpPr>
          <p:cNvPr id="11" name="矩形 10"/>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13"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4"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5"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7" name="TextBox 5"/>
          <p:cNvSpPr txBox="1"/>
          <p:nvPr/>
        </p:nvSpPr>
        <p:spPr>
          <a:xfrm>
            <a:off x="5735972" y="3581334"/>
            <a:ext cx="2751996" cy="457200"/>
          </a:xfrm>
          <a:prstGeom prst="rect">
            <a:avLst/>
          </a:prstGeom>
          <a:noFill/>
        </p:spPr>
        <p:txBody>
          <a:bodyPr wrap="square">
            <a:spAutoFit/>
          </a:bodyPr>
          <a:lstStyle/>
          <a:p>
            <a:pPr>
              <a:lnSpc>
                <a:spcPct val="150000"/>
              </a:lnSpc>
              <a:defRPr/>
            </a:pP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rPr>
              <a:t>——代码</a:t>
            </a:r>
            <a:endPar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89174" y="6468120"/>
            <a:ext cx="416745" cy="368300"/>
          </a:xfrm>
          <a:prstGeom prst="rect">
            <a:avLst/>
          </a:prstGeom>
          <a:noFill/>
        </p:spPr>
        <p:txBody>
          <a:bodyPr wrap="square" rtlCol="0">
            <a:spAutoFit/>
          </a:bodyPr>
          <a:lstStyle/>
          <a:p>
            <a:r>
              <a:rPr lang="en-US" altLang="zh-CN" dirty="0">
                <a:solidFill>
                  <a:schemeClr val="bg1"/>
                </a:solidFill>
              </a:rPr>
              <a:t>24</a:t>
            </a:r>
            <a:endParaRPr lang="en-US" altLang="zh-C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57200"/>
          </a:xfrm>
          <a:prstGeom prst="rect">
            <a:avLst/>
          </a:prstGeom>
          <a:noFill/>
        </p:spPr>
        <p:txBody>
          <a:bodyPr wrap="square" rtlCol="0">
            <a:spAutoFit/>
          </a:bodyPr>
          <a:lstStyle/>
          <a:p>
            <a:r>
              <a:rPr lang="zh-CN" altLang="en-US" sz="2400" dirty="0">
                <a:solidFill>
                  <a:schemeClr val="bg1"/>
                </a:solidFill>
                <a:latin typeface="Arial" panose="020B0604020202020204" pitchFamily="34" charset="0"/>
                <a:ea typeface="黑体" panose="02010609060101010101" pitchFamily="49" charset="-122"/>
                <a:cs typeface="Arial" panose="020B0604020202020204" pitchFamily="34" charset="0"/>
                <a:sym typeface="+mn-ea"/>
              </a:rPr>
              <a:t>数据集</a:t>
            </a:r>
            <a:endParaRPr lang="zh-CN" altLang="en-US" sz="2400" dirty="0">
              <a:solidFill>
                <a:schemeClr val="bg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2" name="文本框 1"/>
          <p:cNvSpPr txBox="1"/>
          <p:nvPr/>
        </p:nvSpPr>
        <p:spPr>
          <a:xfrm>
            <a:off x="481965" y="1113155"/>
            <a:ext cx="6412230" cy="396240"/>
          </a:xfrm>
          <a:prstGeom prst="rect">
            <a:avLst/>
          </a:prstGeom>
          <a:noFill/>
        </p:spPr>
        <p:txBody>
          <a:bodyPr wrap="square" rtlCol="0">
            <a:spAutoFit/>
          </a:bodyPr>
          <a:lstStyle/>
          <a:p>
            <a:pPr marL="285750" indent="-285750">
              <a:buFont typeface="Wingdings" panose="05000000000000000000" pitchFamily="2" charset="2"/>
              <a:buChar char="n"/>
            </a:pPr>
            <a:r>
              <a:rPr lang="en-US" altLang="zh-CN" sz="2000" dirty="0">
                <a:solidFill>
                  <a:srgbClr val="000000"/>
                </a:solidFill>
                <a:highlight>
                  <a:srgbClr val="FFFFFF"/>
                </a:highlight>
                <a:latin typeface="-apple-system" charset="0"/>
                <a:ea typeface="宋体" panose="02010600030101010101" pitchFamily="2" charset="-122"/>
                <a:cs typeface="-apple-system" charset="0"/>
                <a:sym typeface="+mn-ea"/>
              </a:rPr>
              <a:t>DBLP</a:t>
            </a:r>
            <a:endParaRPr lang="en-US" altLang="zh-CN" sz="2000" dirty="0">
              <a:solidFill>
                <a:srgbClr val="000000"/>
              </a:solidFill>
              <a:highlight>
                <a:srgbClr val="FFFFFF"/>
              </a:highlight>
              <a:latin typeface="-apple-system" charset="0"/>
              <a:ea typeface="宋体" panose="02010600030101010101" pitchFamily="2" charset="-122"/>
              <a:cs typeface="-apple-system" charset="0"/>
              <a:sym typeface="+mn-ea"/>
            </a:endParaRPr>
          </a:p>
        </p:txBody>
      </p:sp>
      <p:sp>
        <p:nvSpPr>
          <p:cNvPr id="15" name="文本框 14"/>
          <p:cNvSpPr txBox="1"/>
          <p:nvPr/>
        </p:nvSpPr>
        <p:spPr>
          <a:xfrm>
            <a:off x="153035" y="6426835"/>
            <a:ext cx="572770" cy="368300"/>
          </a:xfrm>
          <a:prstGeom prst="rect">
            <a:avLst/>
          </a:prstGeom>
          <a:noFill/>
        </p:spPr>
        <p:txBody>
          <a:bodyPr wrap="square" rtlCol="0">
            <a:spAutoFit/>
          </a:bodyPr>
          <a:lstStyle/>
          <a:p>
            <a:r>
              <a:rPr lang="en-US" altLang="zh-CN" dirty="0">
                <a:solidFill>
                  <a:schemeClr val="bg1"/>
                </a:solidFill>
              </a:rPr>
              <a:t>25</a:t>
            </a:r>
            <a:endParaRPr lang="en-US" altLang="zh-CN" dirty="0">
              <a:solidFill>
                <a:schemeClr val="bg1"/>
              </a:solidFill>
            </a:endParaRPr>
          </a:p>
        </p:txBody>
      </p:sp>
      <p:sp>
        <p:nvSpPr>
          <p:cNvPr id="100" name="文本框 99"/>
          <p:cNvSpPr txBox="1"/>
          <p:nvPr/>
        </p:nvSpPr>
        <p:spPr>
          <a:xfrm>
            <a:off x="513080" y="2009775"/>
            <a:ext cx="7958455" cy="1124585"/>
          </a:xfrm>
          <a:prstGeom prst="rect">
            <a:avLst/>
          </a:prstGeom>
          <a:noFill/>
          <a:ln w="9525">
            <a:noFill/>
          </a:ln>
        </p:spPr>
        <p:txBody>
          <a:bodyPr>
            <a:spAutoFit/>
          </a:bodyPr>
          <a:p>
            <a:pPr marL="0" indent="0">
              <a:lnSpc>
                <a:spcPct val="120000"/>
              </a:lnSpc>
            </a:pPr>
            <a:r>
              <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DBLP——Digital Bibliography &amp; Library Project的缩写。</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pPr>
            <a:r>
              <a:rPr lang="en-US" altLang="zh-CN"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DBLP</a:t>
            </a:r>
            <a:r>
              <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是计算机领域内对研究的成果以作者为核心的一个计算机类英文文献的集成数据库系统，按年代列出了作者的科研成果。包括国际期刊和会议等公开发表的论文</a:t>
            </a:r>
            <a:r>
              <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pPr>
            <a:r>
              <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经过处理之后，分为</a:t>
            </a:r>
            <a:r>
              <a:rPr lang="en-US" altLang="zh-CN"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a:t>
            </a:r>
            <a:r>
              <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个文件，下图从左至右</a:t>
            </a:r>
            <a:r>
              <a:rPr lang="en-US" altLang="zh-CN"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author.txt</a:t>
            </a:r>
            <a:r>
              <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en-US" altLang="zh-CN"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conf.txt</a:t>
            </a:r>
            <a:r>
              <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en-US" altLang="zh-CN"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author_conf.txt</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696970" y="1143635"/>
            <a:ext cx="4572000" cy="365760"/>
          </a:xfrm>
          <a:prstGeom prst="rect">
            <a:avLst/>
          </a:prstGeom>
          <a:noFill/>
        </p:spPr>
        <p:txBody>
          <a:bodyPr wrap="none" rtlCol="0" anchor="t">
            <a:spAutoFit/>
          </a:bodyPr>
          <a:p>
            <a:r>
              <a:rPr lang="zh-CN" altLang="en-US"/>
              <a:t>https://dblp.uni-trier.de/db/</a:t>
            </a:r>
            <a:endParaRPr lang="zh-CN" altLang="en-US"/>
          </a:p>
        </p:txBody>
      </p:sp>
      <p:pic>
        <p:nvPicPr>
          <p:cNvPr id="4" name="图片 3"/>
          <p:cNvPicPr>
            <a:picLocks noChangeAspect="1"/>
          </p:cNvPicPr>
          <p:nvPr/>
        </p:nvPicPr>
        <p:blipFill>
          <a:blip r:embed="rId2"/>
          <a:stretch>
            <a:fillRect/>
          </a:stretch>
        </p:blipFill>
        <p:spPr>
          <a:xfrm>
            <a:off x="807720" y="3521075"/>
            <a:ext cx="2047875" cy="2114550"/>
          </a:xfrm>
          <a:prstGeom prst="rect">
            <a:avLst/>
          </a:prstGeom>
        </p:spPr>
      </p:pic>
      <p:pic>
        <p:nvPicPr>
          <p:cNvPr id="11" name="图片 10"/>
          <p:cNvPicPr>
            <a:picLocks noChangeAspect="1"/>
          </p:cNvPicPr>
          <p:nvPr/>
        </p:nvPicPr>
        <p:blipFill>
          <a:blip r:embed="rId3"/>
          <a:stretch>
            <a:fillRect/>
          </a:stretch>
        </p:blipFill>
        <p:spPr>
          <a:xfrm>
            <a:off x="3213100" y="3540125"/>
            <a:ext cx="3486785" cy="2076450"/>
          </a:xfrm>
          <a:prstGeom prst="rect">
            <a:avLst/>
          </a:prstGeom>
        </p:spPr>
      </p:pic>
      <p:pic>
        <p:nvPicPr>
          <p:cNvPr id="24" name="图片 23"/>
          <p:cNvPicPr>
            <a:picLocks noChangeAspect="1"/>
          </p:cNvPicPr>
          <p:nvPr/>
        </p:nvPicPr>
        <p:blipFill>
          <a:blip r:embed="rId4"/>
          <a:stretch>
            <a:fillRect/>
          </a:stretch>
        </p:blipFill>
        <p:spPr>
          <a:xfrm>
            <a:off x="6699885" y="3521075"/>
            <a:ext cx="866775" cy="208597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57200"/>
          </a:xfrm>
          <a:prstGeom prst="rect">
            <a:avLst/>
          </a:prstGeom>
          <a:noFill/>
        </p:spPr>
        <p:txBody>
          <a:bodyPr wrap="square" rtlCol="0">
            <a:spAutoFit/>
          </a:bodyPr>
          <a:lstStyle/>
          <a:p>
            <a:r>
              <a:rPr lang="zh-CN" altLang="en-US" sz="2400" dirty="0">
                <a:solidFill>
                  <a:schemeClr val="bg1"/>
                </a:solidFill>
                <a:latin typeface="Arial" panose="020B0604020202020204" pitchFamily="34" charset="0"/>
                <a:ea typeface="黑体" panose="02010609060101010101" pitchFamily="49" charset="-122"/>
                <a:cs typeface="Arial" panose="020B0604020202020204" pitchFamily="34" charset="0"/>
                <a:sym typeface="+mn-ea"/>
              </a:rPr>
              <a:t>代码</a:t>
            </a:r>
            <a:endParaRPr lang="zh-CN" altLang="en-US" sz="2400" dirty="0">
              <a:solidFill>
                <a:schemeClr val="bg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2" name="文本框 1"/>
          <p:cNvSpPr txBox="1"/>
          <p:nvPr/>
        </p:nvSpPr>
        <p:spPr>
          <a:xfrm>
            <a:off x="481965" y="1113155"/>
            <a:ext cx="6412230" cy="396240"/>
          </a:xfrm>
          <a:prstGeom prst="rect">
            <a:avLst/>
          </a:prstGeom>
          <a:noFill/>
        </p:spPr>
        <p:txBody>
          <a:bodyPr wrap="square" rtlCol="0">
            <a:spAutoFit/>
          </a:bodyPr>
          <a:lstStyle/>
          <a:p>
            <a:pPr indent="0">
              <a:buFont typeface="Wingdings" panose="05000000000000000000" pitchFamily="2" charset="2"/>
              <a:buNone/>
            </a:pPr>
            <a:r>
              <a:rPr lang="zh-CN" altLang="en-US" sz="2000" dirty="0">
                <a:solidFill>
                  <a:srgbClr val="000000"/>
                </a:solidFill>
                <a:highlight>
                  <a:srgbClr val="FFFFFF"/>
                </a:highlight>
                <a:latin typeface="-apple-system" charset="0"/>
                <a:ea typeface="宋体" panose="02010600030101010101" pitchFamily="2" charset="-122"/>
                <a:cs typeface="-apple-system" charset="0"/>
                <a:sym typeface="+mn-ea"/>
              </a:rPr>
              <a:t>网上找的开源代码，</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主要逻辑如下：</a:t>
            </a:r>
            <a:endParaRPr lang="zh-CN" altLang="en-US" sz="2000" dirty="0">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文本框 14"/>
          <p:cNvSpPr txBox="1"/>
          <p:nvPr/>
        </p:nvSpPr>
        <p:spPr>
          <a:xfrm>
            <a:off x="234950" y="6489700"/>
            <a:ext cx="572770" cy="368300"/>
          </a:xfrm>
          <a:prstGeom prst="rect">
            <a:avLst/>
          </a:prstGeom>
          <a:noFill/>
        </p:spPr>
        <p:txBody>
          <a:bodyPr wrap="square" rtlCol="0">
            <a:spAutoFit/>
          </a:bodyPr>
          <a:lstStyle/>
          <a:p>
            <a:r>
              <a:rPr lang="en-US" altLang="zh-CN" dirty="0">
                <a:solidFill>
                  <a:schemeClr val="bg1"/>
                </a:solidFill>
              </a:rPr>
              <a:t>26</a:t>
            </a:r>
            <a:endParaRPr lang="en-US" altLang="zh-CN" dirty="0">
              <a:solidFill>
                <a:schemeClr val="bg1"/>
              </a:solidFill>
            </a:endParaRPr>
          </a:p>
        </p:txBody>
      </p:sp>
      <p:sp>
        <p:nvSpPr>
          <p:cNvPr id="100" name="文本框 99"/>
          <p:cNvSpPr txBox="1"/>
          <p:nvPr/>
        </p:nvSpPr>
        <p:spPr>
          <a:xfrm>
            <a:off x="436880" y="1614170"/>
            <a:ext cx="5878830" cy="1259840"/>
          </a:xfrm>
          <a:prstGeom prst="rect">
            <a:avLst/>
          </a:prstGeom>
          <a:noFill/>
          <a:ln w="9525">
            <a:noFill/>
          </a:ln>
        </p:spPr>
        <p:txBody>
          <a:bodyPr>
            <a:spAutoFit/>
          </a:bodyPr>
          <a:p>
            <a:pPr marL="0" indent="0">
              <a:lnSpc>
                <a:spcPct val="120000"/>
              </a:lnSpc>
            </a:pPr>
            <a:r>
              <a:rPr lang="zh-CN" altLang="en-US" sz="1600">
                <a:latin typeface="宋体" panose="02010600030101010101" pitchFamily="2" charset="-122"/>
                <a:ea typeface="宋体" panose="02010600030101010101" pitchFamily="2" charset="-122"/>
                <a:cs typeface="宋体" panose="02010600030101010101" pitchFamily="2" charset="-122"/>
              </a:rPr>
              <a:t>（1）获得源作者的相关会议集合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pPr>
            <a:r>
              <a:rPr lang="zh-CN" altLang="en-US" sz="1600">
                <a:latin typeface="宋体" panose="02010600030101010101" pitchFamily="2" charset="-122"/>
                <a:ea typeface="宋体" panose="02010600030101010101" pitchFamily="2" charset="-122"/>
                <a:cs typeface="宋体" panose="02010600030101010101" pitchFamily="2" charset="-122"/>
              </a:rPr>
              <a:t>（2）获得源作者的相关作者集合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pPr>
            <a:r>
              <a:rPr lang="zh-CN" altLang="en-US" sz="1600">
                <a:latin typeface="宋体" panose="02010600030101010101" pitchFamily="2" charset="-122"/>
                <a:ea typeface="宋体" panose="02010600030101010101" pitchFamily="2" charset="-122"/>
                <a:cs typeface="宋体" panose="02010600030101010101" pitchFamily="2" charset="-122"/>
              </a:rPr>
              <a:t>（3）遍历相关作者集合，获得各个作者的相关会议集合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pPr>
            <a:r>
              <a:rPr lang="zh-CN" altLang="en-US" sz="1600">
                <a:latin typeface="宋体" panose="02010600030101010101" pitchFamily="2" charset="-122"/>
                <a:ea typeface="宋体" panose="02010600030101010101" pitchFamily="2" charset="-122"/>
                <a:cs typeface="宋体" panose="02010600030101010101" pitchFamily="2" charset="-122"/>
              </a:rPr>
              <a:t>（4）用PathSim算法计算作者之间的相似性得分</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2" name="图片 11"/>
          <p:cNvPicPr>
            <a:picLocks noChangeAspect="1"/>
          </p:cNvPicPr>
          <p:nvPr/>
        </p:nvPicPr>
        <p:blipFill>
          <a:blip r:embed="rId2"/>
          <a:stretch>
            <a:fillRect/>
          </a:stretch>
        </p:blipFill>
        <p:spPr>
          <a:xfrm>
            <a:off x="855345" y="3380740"/>
            <a:ext cx="3162300" cy="2274570"/>
          </a:xfrm>
          <a:prstGeom prst="rect">
            <a:avLst/>
          </a:prstGeom>
        </p:spPr>
      </p:pic>
      <p:pic>
        <p:nvPicPr>
          <p:cNvPr id="13" name="图片 12"/>
          <p:cNvPicPr>
            <a:picLocks noChangeAspect="1"/>
          </p:cNvPicPr>
          <p:nvPr/>
        </p:nvPicPr>
        <p:blipFill>
          <a:blip r:embed="rId3"/>
          <a:stretch>
            <a:fillRect/>
          </a:stretch>
        </p:blipFill>
        <p:spPr>
          <a:xfrm>
            <a:off x="4761230" y="2625090"/>
            <a:ext cx="4131310" cy="378650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7610" y="2639427"/>
            <a:ext cx="3647152" cy="923330"/>
          </a:xfrm>
          <a:prstGeom prst="rect">
            <a:avLst/>
          </a:prstGeom>
          <a:noFill/>
        </p:spPr>
        <p:txBody>
          <a:bodyPr wrap="none" lIns="91440" tIns="45720" rIns="91440" bIns="45720">
            <a:spAutoFit/>
          </a:bodyPr>
          <a:lstStyle/>
          <a:p>
            <a:pPr algn="ctr"/>
            <a:r>
              <a:rPr lang="zh-CN" altLang="en-US" sz="5400" b="1" cap="none" spc="0" dirty="0" smtClean="0">
                <a:ln w="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谢谢大家！</a:t>
            </a:r>
            <a:endParaRPr lang="zh-CN" altLang="en-US" sz="5400" b="1" cap="none" spc="0" dirty="0">
              <a:ln w="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12" name="Freeform 5"/>
          <p:cNvSpPr>
            <a:spLocks noEditPoints="1"/>
          </p:cNvSpPr>
          <p:nvPr/>
        </p:nvSpPr>
        <p:spPr bwMode="auto">
          <a:xfrm>
            <a:off x="0" y="2062058"/>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02060"/>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1722420" y="3101092"/>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002060"/>
          </a:solidFill>
          <a:ln>
            <a:noFill/>
          </a:ln>
        </p:spPr>
        <p:txBody>
          <a:bodyPr vert="horz" wrap="square" lIns="91440" tIns="45720" rIns="91440" bIns="45720" numCol="1" anchor="t" anchorCtr="0" compatLnSpc="1"/>
          <a:lstStyle/>
          <a:p>
            <a:endParaRPr lang="zh-CN" altLang="en-US"/>
          </a:p>
        </p:txBody>
      </p:sp>
      <p:cxnSp>
        <p:nvCxnSpPr>
          <p:cNvPr id="14" name="直接连接符 13"/>
          <p:cNvCxnSpPr/>
          <p:nvPr/>
        </p:nvCxnSpPr>
        <p:spPr>
          <a:xfrm flipH="1">
            <a:off x="2555281" y="3725664"/>
            <a:ext cx="5031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1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20" name="文本框 19"/>
          <p:cNvSpPr txBox="1"/>
          <p:nvPr/>
        </p:nvSpPr>
        <p:spPr>
          <a:xfrm>
            <a:off x="658236" y="97651"/>
            <a:ext cx="3967761" cy="523220"/>
          </a:xfrm>
          <a:prstGeom prst="rect">
            <a:avLst/>
          </a:prstGeom>
          <a:noFill/>
        </p:spPr>
        <p:txBody>
          <a:bodyPr wrap="square" rtlCol="0">
            <a:spAutoFit/>
          </a:bodyPr>
          <a:lstStyle/>
          <a:p>
            <a:r>
              <a:rPr lang="zh-CN" altLang="en-US" sz="2800" dirty="0" smtClean="0">
                <a:solidFill>
                  <a:schemeClr val="bg1"/>
                </a:solidFill>
                <a:latin typeface="Arial" panose="020B0604020202020204" pitchFamily="34" charset="0"/>
                <a:ea typeface="黑体" panose="02010609060101010101" pitchFamily="49" charset="-122"/>
                <a:cs typeface="Arial" panose="020B0604020202020204" pitchFamily="34" charset="0"/>
              </a:rPr>
              <a:t>致谢</a:t>
            </a:r>
            <a:endParaRPr lang="zh-CN" altLang="en-US" sz="28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3" name="文本框 2"/>
          <p:cNvSpPr txBox="1"/>
          <p:nvPr/>
        </p:nvSpPr>
        <p:spPr>
          <a:xfrm>
            <a:off x="4281791" y="4272125"/>
            <a:ext cx="1255980" cy="523220"/>
          </a:xfrm>
          <a:prstGeom prst="rect">
            <a:avLst/>
          </a:prstGeom>
          <a:noFill/>
        </p:spPr>
        <p:txBody>
          <a:bodyPr wrap="square" rtlCol="0">
            <a:spAutoFit/>
          </a:bodyPr>
          <a:lstStyle/>
          <a:p>
            <a:r>
              <a:rPr lang="en-US" altLang="zh-CN" sz="2800" dirty="0" smtClean="0">
                <a:latin typeface="Arial" panose="020B0604020202020204" pitchFamily="34" charset="0"/>
                <a:cs typeface="Arial" panose="020B0604020202020204" pitchFamily="34" charset="0"/>
              </a:rPr>
              <a:t>Q &amp; A</a:t>
            </a:r>
            <a:endParaRPr lang="zh-CN" altLang="en-US" sz="2800" dirty="0">
              <a:latin typeface="Arial" panose="020B0604020202020204" pitchFamily="34" charset="0"/>
              <a:cs typeface="Arial" panose="020B0604020202020204" pitchFamily="34" charset="0"/>
            </a:endParaRPr>
          </a:p>
        </p:txBody>
      </p:sp>
      <p:sp>
        <p:nvSpPr>
          <p:cNvPr id="21" name="文本框 20"/>
          <p:cNvSpPr txBox="1"/>
          <p:nvPr/>
        </p:nvSpPr>
        <p:spPr>
          <a:xfrm>
            <a:off x="189174" y="6468120"/>
            <a:ext cx="416745" cy="368300"/>
          </a:xfrm>
          <a:prstGeom prst="rect">
            <a:avLst/>
          </a:prstGeom>
          <a:noFill/>
        </p:spPr>
        <p:txBody>
          <a:bodyPr wrap="square" rtlCol="0">
            <a:spAutoFit/>
          </a:bodyPr>
          <a:lstStyle/>
          <a:p>
            <a:r>
              <a:rPr lang="en-US" altLang="zh-CN" dirty="0" smtClean="0">
                <a:solidFill>
                  <a:schemeClr val="bg1"/>
                </a:solidFill>
              </a:rPr>
              <a:t>27</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flipV="1">
            <a:off x="4250532" y="1383083"/>
            <a:ext cx="4237436" cy="3980259"/>
          </a:xfrm>
          <a:prstGeom prst="round1Rect">
            <a:avLst>
              <a:gd name="adj" fmla="val 970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p>
        </p:txBody>
      </p:sp>
      <p:sp>
        <p:nvSpPr>
          <p:cNvPr id="5" name="单圆角矩形 4"/>
          <p:cNvSpPr/>
          <p:nvPr/>
        </p:nvSpPr>
        <p:spPr>
          <a:xfrm flipH="1">
            <a:off x="3477763" y="2147473"/>
            <a:ext cx="4367131" cy="667517"/>
          </a:xfrm>
          <a:prstGeom prst="round1Rect">
            <a:avLst>
              <a:gd name="adj" fmla="val 3275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spc="-75" dirty="0">
                <a:latin typeface="黑体" panose="02010609060101010101" pitchFamily="49" charset="-122"/>
                <a:ea typeface="黑体" panose="02010609060101010101" pitchFamily="49" charset="-122"/>
              </a:rPr>
              <a:t>相 关 概 念</a:t>
            </a:r>
            <a:endParaRPr lang="zh-CN" altLang="en-US" sz="2800" spc="-75" dirty="0">
              <a:latin typeface="黑体" panose="02010609060101010101" pitchFamily="49" charset="-122"/>
              <a:ea typeface="黑体" panose="02010609060101010101" pitchFamily="49" charset="-122"/>
            </a:endParaRPr>
          </a:p>
        </p:txBody>
      </p:sp>
      <p:sp>
        <p:nvSpPr>
          <p:cNvPr id="6" name="TextBox 5"/>
          <p:cNvSpPr txBox="1"/>
          <p:nvPr/>
        </p:nvSpPr>
        <p:spPr>
          <a:xfrm>
            <a:off x="5735972" y="3085676"/>
            <a:ext cx="2533238" cy="922020"/>
          </a:xfrm>
          <a:prstGeom prst="rect">
            <a:avLst/>
          </a:prstGeom>
          <a:noFill/>
        </p:spPr>
        <p:txBody>
          <a:bodyPr wrap="square">
            <a:spAutoFit/>
          </a:bodyPr>
          <a:lstStyle/>
          <a:p>
            <a:pPr>
              <a:lnSpc>
                <a:spcPct val="150000"/>
              </a:lnSpc>
              <a:defRPr/>
            </a:pPr>
            <a:r>
              <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solidFill>
                <a:latin typeface="黑体" panose="02010609060101010101" pitchFamily="49" charset="-122"/>
                <a:ea typeface="黑体" panose="02010609060101010101" pitchFamily="49" charset="-122"/>
                <a:sym typeface="+mn-ea"/>
              </a:rPr>
              <a:t>信息网络</a:t>
            </a:r>
            <a:endParaRPr lang="zh-CN" altLang="en-US" dirty="0">
              <a:solidFill>
                <a:schemeClr val="tx1"/>
              </a:solidFill>
              <a:latin typeface="黑体" panose="02010609060101010101" pitchFamily="49" charset="-122"/>
              <a:ea typeface="黑体" panose="02010609060101010101" pitchFamily="49" charset="-122"/>
              <a:sym typeface="+mn-ea"/>
            </a:endParaRPr>
          </a:p>
          <a:p>
            <a:pPr>
              <a:lnSpc>
                <a:spcPct val="150000"/>
              </a:lnSpc>
              <a:defRPr/>
            </a:pPr>
            <a:endParaRPr lang="en-US" altLang="zh-CN"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16" name="组合 15"/>
          <p:cNvGrpSpPr/>
          <p:nvPr/>
        </p:nvGrpSpPr>
        <p:grpSpPr>
          <a:xfrm>
            <a:off x="7760348" y="4669945"/>
            <a:ext cx="941698" cy="715581"/>
            <a:chOff x="10318555" y="4969295"/>
            <a:chExt cx="1255597" cy="954108"/>
          </a:xfrm>
        </p:grpSpPr>
        <p:sp>
          <p:nvSpPr>
            <p:cNvPr id="8" name="椭圆 7"/>
            <p:cNvSpPr/>
            <p:nvPr/>
          </p:nvSpPr>
          <p:spPr>
            <a:xfrm>
              <a:off x="10318555" y="5140896"/>
              <a:ext cx="971342" cy="519350"/>
            </a:xfrm>
            <a:prstGeom prst="ellipse">
              <a:avLst/>
            </a:prstGeom>
            <a:solidFill>
              <a:srgbClr val="002060"/>
            </a:solidFill>
            <a:ln w="12700">
              <a:noFill/>
            </a:ln>
            <a:effectLst/>
          </p:spPr>
          <p:txBody>
            <a:bodyPr wrap="square" rtlCol="0" anchor="ctr">
              <a:spAutoFit/>
            </a:bodyPr>
            <a:lstStyle/>
            <a:p>
              <a:pPr algn="ctr"/>
              <a:endParaRPr lang="zh-CN" altLang="en-US" sz="1200" b="1" dirty="0">
                <a:solidFill>
                  <a:schemeClr val="bg1"/>
                </a:solidFill>
                <a:latin typeface="微软雅黑" panose="020B0503020204020204" pitchFamily="34" charset="-122"/>
                <a:ea typeface="微软雅黑" panose="020B0503020204020204" pitchFamily="34" charset="-122"/>
                <a:cs typeface="Lao UI" pitchFamily="34" charset="0"/>
              </a:endParaRPr>
            </a:p>
          </p:txBody>
        </p:sp>
        <p:sp>
          <p:nvSpPr>
            <p:cNvPr id="9" name="TextBox 8"/>
            <p:cNvSpPr txBox="1"/>
            <p:nvPr/>
          </p:nvSpPr>
          <p:spPr>
            <a:xfrm>
              <a:off x="10526974" y="4969295"/>
              <a:ext cx="1047178" cy="954108"/>
            </a:xfrm>
            <a:prstGeom prst="rect">
              <a:avLst/>
            </a:prstGeom>
            <a:noFill/>
          </p:spPr>
          <p:txBody>
            <a:bodyPr wrap="square" rtlCol="0">
              <a:spAutoFit/>
            </a:bodyPr>
            <a:lstStyle/>
            <a:p>
              <a:r>
                <a:rPr lang="en-US" altLang="zh-CN" sz="4050" b="1" dirty="0">
                  <a:solidFill>
                    <a:schemeClr val="bg1"/>
                  </a:solidFill>
                  <a:latin typeface="微软雅黑" panose="020B0503020204020204" pitchFamily="34" charset="-122"/>
                  <a:ea typeface="微软雅黑" panose="020B0503020204020204" pitchFamily="34" charset="-122"/>
                </a:rPr>
                <a:t>1</a:t>
              </a:r>
              <a:endParaRPr lang="zh-CN" altLang="en-US" sz="4050" b="1" dirty="0">
                <a:solidFill>
                  <a:schemeClr val="bg1"/>
                </a:solidFill>
                <a:latin typeface="微软雅黑" panose="020B0503020204020204" pitchFamily="34" charset="-122"/>
                <a:ea typeface="微软雅黑" panose="020B0503020204020204" pitchFamily="34" charset="-122"/>
              </a:endParaRPr>
            </a:p>
          </p:txBody>
        </p:sp>
      </p:grpSp>
      <p:sp>
        <p:nvSpPr>
          <p:cNvPr id="17" name="TextBox 16"/>
          <p:cNvSpPr txBox="1"/>
          <p:nvPr/>
        </p:nvSpPr>
        <p:spPr>
          <a:xfrm>
            <a:off x="5735972" y="3488545"/>
            <a:ext cx="2751996" cy="502920"/>
          </a:xfrm>
          <a:prstGeom prst="rect">
            <a:avLst/>
          </a:prstGeom>
          <a:noFill/>
        </p:spPr>
        <p:txBody>
          <a:bodyPr wrap="square">
            <a:spAutoFit/>
          </a:bodyPr>
          <a:lstStyle/>
          <a:p>
            <a:pPr>
              <a:lnSpc>
                <a:spcPct val="150000"/>
              </a:lnSpc>
              <a:defRPr/>
            </a:pPr>
            <a:r>
              <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85000"/>
                    <a:lumOff val="15000"/>
                  </a:schemeClr>
                </a:solidFill>
                <a:latin typeface="黑体" panose="02010609060101010101" pitchFamily="49" charset="-122"/>
                <a:ea typeface="黑体" panose="02010609060101010101" pitchFamily="49" charset="-122"/>
              </a:rPr>
              <a:t>网络模式</a:t>
            </a:r>
            <a:endParaRPr lang="en-US" altLang="zh-CN" sz="1500" dirty="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0091" y="3651676"/>
            <a:ext cx="1752308" cy="1314231"/>
          </a:xfrm>
          <a:prstGeom prst="rect">
            <a:avLst/>
          </a:prstGeom>
        </p:spPr>
      </p:pic>
      <p:sp>
        <p:nvSpPr>
          <p:cNvPr id="11" name="矩形 10"/>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13"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4"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15"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9" name="TextBox 16"/>
          <p:cNvSpPr txBox="1"/>
          <p:nvPr/>
        </p:nvSpPr>
        <p:spPr>
          <a:xfrm>
            <a:off x="5735972" y="4261875"/>
            <a:ext cx="2751996" cy="502920"/>
          </a:xfrm>
          <a:prstGeom prst="rect">
            <a:avLst/>
          </a:prstGeom>
          <a:noFill/>
        </p:spPr>
        <p:txBody>
          <a:bodyPr wrap="square">
            <a:spAutoFit/>
          </a:bodyPr>
          <a:lstStyle/>
          <a:p>
            <a:pPr>
              <a:lnSpc>
                <a:spcPct val="150000"/>
              </a:lnSpc>
              <a:defRPr/>
            </a:pPr>
            <a:r>
              <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rPr>
              <a:t>节点相似性</a:t>
            </a:r>
            <a:endParaRPr lang="en-US" altLang="zh-CN" sz="1500" dirty="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endParaRPr>
          </a:p>
        </p:txBody>
      </p:sp>
      <p:sp>
        <p:nvSpPr>
          <p:cNvPr id="18" name="TextBox 16"/>
          <p:cNvSpPr txBox="1"/>
          <p:nvPr/>
        </p:nvSpPr>
        <p:spPr>
          <a:xfrm>
            <a:off x="5735972" y="3853805"/>
            <a:ext cx="2751996" cy="502920"/>
          </a:xfrm>
          <a:prstGeom prst="rect">
            <a:avLst/>
          </a:prstGeom>
          <a:noFill/>
        </p:spPr>
        <p:txBody>
          <a:bodyPr wrap="square">
            <a:spAutoFit/>
          </a:bodyPr>
          <a:lstStyle/>
          <a:p>
            <a:pPr>
              <a:lnSpc>
                <a:spcPct val="150000"/>
              </a:lnSpc>
              <a:defRPr/>
            </a:pPr>
            <a:r>
              <a:rPr lang="en-US" altLang="zh-CN" sz="15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rPr>
              <a:t>元路径</a:t>
            </a:r>
            <a:endParaRPr lang="en-US" altLang="zh-CN" sz="1500" dirty="0">
              <a:solidFill>
                <a:schemeClr val="tx1">
                  <a:lumMod val="85000"/>
                  <a:lumOff val="15000"/>
                </a:scheme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1491" y="6482993"/>
            <a:ext cx="344136" cy="375007"/>
          </a:xfrm>
          <a:prstGeom prst="rect">
            <a:avLst/>
          </a:prstGeom>
          <a:noFill/>
        </p:spPr>
        <p:txBody>
          <a:bodyPr wrap="square" rtlCol="0">
            <a:spAutoFit/>
          </a:bodyPr>
          <a:lstStyle/>
          <a:p>
            <a:r>
              <a:rPr lang="en-US" altLang="zh-CN" dirty="0" smtClean="0">
                <a:solidFill>
                  <a:schemeClr val="bg1"/>
                </a:solidFill>
              </a:rPr>
              <a:t>1</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60375"/>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信息网络</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241491" y="6482993"/>
            <a:ext cx="344136" cy="375007"/>
          </a:xfrm>
          <a:prstGeom prst="rect">
            <a:avLst/>
          </a:prstGeom>
          <a:noFill/>
        </p:spPr>
        <p:txBody>
          <a:bodyPr wrap="square" rtlCol="0">
            <a:spAutoFit/>
          </a:bodyPr>
          <a:lstStyle/>
          <a:p>
            <a:r>
              <a:rPr lang="en-US" altLang="zh-CN" dirty="0" smtClean="0">
                <a:solidFill>
                  <a:schemeClr val="bg1"/>
                </a:solidFill>
              </a:rPr>
              <a:t>2</a:t>
            </a:r>
            <a:endParaRPr lang="zh-CN" altLang="en-US" dirty="0">
              <a:solidFill>
                <a:schemeClr val="bg1"/>
              </a:solidFill>
            </a:endParaRPr>
          </a:p>
        </p:txBody>
      </p:sp>
      <p:sp>
        <p:nvSpPr>
          <p:cNvPr id="100" name="文本框 99"/>
          <p:cNvSpPr txBox="1"/>
          <p:nvPr/>
        </p:nvSpPr>
        <p:spPr>
          <a:xfrm>
            <a:off x="436245" y="1582420"/>
            <a:ext cx="8455660" cy="4410710"/>
          </a:xfrm>
          <a:prstGeom prst="rect">
            <a:avLst/>
          </a:prstGeom>
          <a:noFill/>
          <a:ln w="9525">
            <a:noFill/>
          </a:ln>
        </p:spPr>
        <p:txBody>
          <a:bodyPr wrap="square">
            <a:spAutoFit/>
          </a:bodyPr>
          <a:p>
            <a:pPr marL="0" indent="0" algn="l">
              <a:lnSpc>
                <a:spcPct val="130000"/>
              </a:lnSpc>
            </a:pPr>
            <a:r>
              <a:rPr lang="zh-CN" altLang="en-US" sz="2200" b="1" u="none">
                <a:solidFill>
                  <a:srgbClr val="000000"/>
                </a:solidFill>
                <a:latin typeface="+mn-ea"/>
                <a:cs typeface="+mn-ea"/>
              </a:rPr>
              <a:t>信息网络</a:t>
            </a:r>
            <a:r>
              <a:rPr lang="zh-CN" altLang="en-US" sz="2200">
                <a:solidFill>
                  <a:srgbClr val="000000"/>
                </a:solidFill>
                <a:latin typeface="+mn-ea"/>
                <a:cs typeface="+mn-ea"/>
                <a:sym typeface="+mn-ea"/>
              </a:rPr>
              <a:t>是对现实世界的抽象表示，侧重于对象和对象之间的交互。</a:t>
            </a:r>
            <a:endParaRPr lang="zh-CN" altLang="en-US" sz="2200">
              <a:solidFill>
                <a:srgbClr val="000000"/>
              </a:solidFill>
              <a:latin typeface="+mn-ea"/>
              <a:cs typeface="+mn-ea"/>
              <a:sym typeface="+mn-ea"/>
            </a:endParaRPr>
          </a:p>
          <a:p>
            <a:pPr marL="0" indent="0" algn="l">
              <a:lnSpc>
                <a:spcPct val="130000"/>
              </a:lnSpc>
            </a:pPr>
            <a:endParaRPr lang="zh-CN" altLang="en-US" sz="2200">
              <a:solidFill>
                <a:srgbClr val="000000"/>
              </a:solidFill>
              <a:latin typeface="+mn-ea"/>
              <a:cs typeface="+mn-ea"/>
              <a:sym typeface="+mn-ea"/>
            </a:endParaRPr>
          </a:p>
          <a:p>
            <a:pPr marL="0" indent="0" algn="l">
              <a:lnSpc>
                <a:spcPct val="130000"/>
              </a:lnSpc>
            </a:pPr>
            <a:r>
              <a:rPr lang="zh-CN" altLang="en-US" sz="2200">
                <a:solidFill>
                  <a:srgbClr val="000000"/>
                </a:solidFill>
                <a:latin typeface="+mn-ea"/>
                <a:cs typeface="+mn-ea"/>
                <a:sym typeface="+mn-ea"/>
              </a:rPr>
              <a:t>它可以用一个</a:t>
            </a:r>
            <a:r>
              <a:rPr lang="zh-CN" altLang="en-US" sz="2200">
                <a:solidFill>
                  <a:srgbClr val="000000"/>
                </a:solidFill>
                <a:latin typeface="+mn-ea"/>
                <a:cs typeface="+mn-ea"/>
                <a:sym typeface="+mn-ea"/>
              </a:rPr>
              <a:t>有向图 G=(V,E)来表示，其中</a:t>
            </a:r>
            <a:r>
              <a:rPr lang="en-US" altLang="zh-CN" sz="2200">
                <a:solidFill>
                  <a:srgbClr val="000000"/>
                </a:solidFill>
                <a:latin typeface="+mn-ea"/>
                <a:cs typeface="+mn-ea"/>
                <a:sym typeface="+mn-ea"/>
              </a:rPr>
              <a:t>V</a:t>
            </a:r>
            <a:r>
              <a:rPr lang="zh-CN" altLang="en-US" sz="2200">
                <a:solidFill>
                  <a:srgbClr val="000000"/>
                </a:solidFill>
                <a:latin typeface="+mn-ea"/>
                <a:cs typeface="+mn-ea"/>
                <a:sym typeface="+mn-ea"/>
              </a:rPr>
              <a:t>代表</a:t>
            </a:r>
            <a:r>
              <a:rPr lang="zh-CN" altLang="en-US" sz="2200" b="1">
                <a:solidFill>
                  <a:srgbClr val="000000"/>
                </a:solidFill>
                <a:latin typeface="+mn-ea"/>
                <a:cs typeface="+mn-ea"/>
                <a:sym typeface="+mn-ea"/>
              </a:rPr>
              <a:t>对象</a:t>
            </a:r>
            <a:r>
              <a:rPr lang="zh-CN" altLang="en-US" sz="2200">
                <a:solidFill>
                  <a:srgbClr val="000000"/>
                </a:solidFill>
                <a:latin typeface="+mn-ea"/>
                <a:cs typeface="+mn-ea"/>
                <a:sym typeface="+mn-ea"/>
              </a:rPr>
              <a:t>，</a:t>
            </a:r>
            <a:r>
              <a:rPr lang="en-US" altLang="zh-CN" sz="2200">
                <a:solidFill>
                  <a:srgbClr val="000000"/>
                </a:solidFill>
                <a:latin typeface="+mn-ea"/>
                <a:cs typeface="+mn-ea"/>
                <a:sym typeface="+mn-ea"/>
              </a:rPr>
              <a:t>E</a:t>
            </a:r>
            <a:r>
              <a:rPr lang="zh-CN" altLang="en-US" sz="2200">
                <a:solidFill>
                  <a:srgbClr val="000000"/>
                </a:solidFill>
                <a:latin typeface="+mn-ea"/>
                <a:cs typeface="+mn-ea"/>
                <a:sym typeface="+mn-ea"/>
              </a:rPr>
              <a:t>代表</a:t>
            </a:r>
            <a:r>
              <a:rPr lang="zh-CN" altLang="en-US" sz="2200" b="1">
                <a:solidFill>
                  <a:srgbClr val="000000"/>
                </a:solidFill>
                <a:latin typeface="+mn-ea"/>
                <a:cs typeface="+mn-ea"/>
                <a:sym typeface="+mn-ea"/>
              </a:rPr>
              <a:t>关系</a:t>
            </a:r>
            <a:r>
              <a:rPr lang="zh-CN" altLang="en-US" sz="2200">
                <a:solidFill>
                  <a:srgbClr val="000000"/>
                </a:solidFill>
                <a:latin typeface="+mn-ea"/>
                <a:cs typeface="+mn-ea"/>
                <a:sym typeface="+mn-ea"/>
              </a:rPr>
              <a:t>。</a:t>
            </a:r>
            <a:r>
              <a:rPr lang="zh-CN" altLang="en-US" sz="2200" b="0" u="none">
                <a:solidFill>
                  <a:srgbClr val="000000"/>
                </a:solidFill>
                <a:latin typeface="+mn-ea"/>
                <a:cs typeface="+mn-ea"/>
              </a:rPr>
              <a:t>并且用映射函数 ϕ : V → A 来表示每一个对象</a:t>
            </a:r>
            <a:r>
              <a:rPr lang="en-US" altLang="zh-CN" sz="2200" b="0" u="none">
                <a:solidFill>
                  <a:srgbClr val="000000"/>
                </a:solidFill>
                <a:latin typeface="+mn-ea"/>
                <a:cs typeface="+mn-ea"/>
              </a:rPr>
              <a:t>V</a:t>
            </a:r>
            <a:r>
              <a:rPr lang="zh-CN" altLang="en-US" sz="2200" b="0" u="none">
                <a:solidFill>
                  <a:srgbClr val="000000"/>
                </a:solidFill>
                <a:latin typeface="+mn-ea"/>
                <a:cs typeface="+mn-ea"/>
              </a:rPr>
              <a:t>属于对象类型集合A，</a:t>
            </a:r>
            <a:r>
              <a:rPr lang="zh-CN" altLang="en-US" sz="2200">
                <a:solidFill>
                  <a:srgbClr val="000000"/>
                </a:solidFill>
                <a:latin typeface="+mn-ea"/>
                <a:cs typeface="+mn-ea"/>
                <a:sym typeface="+mn-ea"/>
              </a:rPr>
              <a:t>用映射函数ψ : E → R来表示</a:t>
            </a:r>
            <a:r>
              <a:rPr lang="zh-CN" altLang="en-US" sz="2200" b="0" u="none">
                <a:solidFill>
                  <a:srgbClr val="000000"/>
                </a:solidFill>
                <a:latin typeface="+mn-ea"/>
                <a:cs typeface="+mn-ea"/>
              </a:rPr>
              <a:t>每一个关系</a:t>
            </a:r>
            <a:r>
              <a:rPr lang="en-US" altLang="zh-CN" sz="2200" b="0" u="none">
                <a:solidFill>
                  <a:srgbClr val="000000"/>
                </a:solidFill>
                <a:latin typeface="+mn-ea"/>
                <a:cs typeface="+mn-ea"/>
              </a:rPr>
              <a:t>E</a:t>
            </a:r>
            <a:r>
              <a:rPr lang="zh-CN" altLang="en-US" sz="2200" b="0" u="none">
                <a:solidFill>
                  <a:srgbClr val="000000"/>
                </a:solidFill>
                <a:latin typeface="+mn-ea"/>
                <a:cs typeface="+mn-ea"/>
              </a:rPr>
              <a:t>属于关系类型集合</a:t>
            </a:r>
            <a:r>
              <a:rPr lang="en-US" altLang="zh-CN" sz="2200" b="0" u="none">
                <a:solidFill>
                  <a:srgbClr val="000000"/>
                </a:solidFill>
                <a:latin typeface="+mn-ea"/>
                <a:cs typeface="+mn-ea"/>
              </a:rPr>
              <a:t>E</a:t>
            </a:r>
            <a:r>
              <a:rPr lang="zh-CN" altLang="en-US" sz="2200" b="0" u="none">
                <a:solidFill>
                  <a:srgbClr val="000000"/>
                </a:solidFill>
                <a:latin typeface="+mn-ea"/>
                <a:cs typeface="+mn-ea"/>
              </a:rPr>
              <a:t>。</a:t>
            </a:r>
            <a:endParaRPr lang="zh-CN" altLang="en-US" sz="2200" b="0" u="none">
              <a:solidFill>
                <a:srgbClr val="000000"/>
              </a:solidFill>
              <a:latin typeface="+mn-ea"/>
              <a:cs typeface="+mn-ea"/>
            </a:endParaRPr>
          </a:p>
          <a:p>
            <a:pPr marL="0" indent="0" algn="l">
              <a:lnSpc>
                <a:spcPct val="130000"/>
              </a:lnSpc>
            </a:pPr>
            <a:endParaRPr lang="zh-CN" altLang="en-US" sz="2200" b="0" u="none">
              <a:solidFill>
                <a:srgbClr val="000000"/>
              </a:solidFill>
              <a:highlight>
                <a:srgbClr val="FFFFFF"/>
              </a:highlight>
              <a:latin typeface="+mn-ea"/>
              <a:cs typeface="+mn-ea"/>
            </a:endParaRPr>
          </a:p>
          <a:p>
            <a:pPr marL="0" indent="0" algn="l">
              <a:lnSpc>
                <a:spcPct val="130000"/>
              </a:lnSpc>
            </a:pPr>
            <a:r>
              <a:rPr lang="zh-CN" altLang="en-US" sz="2200" b="0" u="none">
                <a:solidFill>
                  <a:srgbClr val="000000"/>
                </a:solidFill>
                <a:highlight>
                  <a:srgbClr val="FFFFFF"/>
                </a:highlight>
                <a:latin typeface="+mn-ea"/>
                <a:cs typeface="+mn-ea"/>
              </a:rPr>
              <a:t>如果对象的类型| A |&gt;1 或关系类型| R | &gt; 1，称为</a:t>
            </a:r>
            <a:r>
              <a:rPr lang="zh-CN" altLang="en-US" sz="2200" b="1" u="none">
                <a:solidFill>
                  <a:srgbClr val="000000"/>
                </a:solidFill>
                <a:highlight>
                  <a:srgbClr val="FFFFFF"/>
                </a:highlight>
                <a:latin typeface="+mn-ea"/>
                <a:cs typeface="+mn-ea"/>
              </a:rPr>
              <a:t>异构信息网络</a:t>
            </a:r>
            <a:r>
              <a:rPr lang="zh-CN" altLang="en-US" sz="2200" b="0" u="none">
                <a:solidFill>
                  <a:srgbClr val="000000"/>
                </a:solidFill>
                <a:highlight>
                  <a:srgbClr val="FFFFFF"/>
                </a:highlight>
                <a:latin typeface="+mn-ea"/>
                <a:cs typeface="+mn-ea"/>
              </a:rPr>
              <a:t>；否则，它是一个</a:t>
            </a:r>
            <a:r>
              <a:rPr lang="zh-CN" altLang="en-US" sz="2200" b="1" u="none">
                <a:solidFill>
                  <a:srgbClr val="000000"/>
                </a:solidFill>
                <a:highlight>
                  <a:srgbClr val="FFFFFF"/>
                </a:highlight>
                <a:latin typeface="+mn-ea"/>
                <a:cs typeface="+mn-ea"/>
              </a:rPr>
              <a:t>同构信息网络</a:t>
            </a:r>
            <a:r>
              <a:rPr lang="zh-CN" altLang="en-US" sz="2200" b="0" u="none">
                <a:solidFill>
                  <a:srgbClr val="000000"/>
                </a:solidFill>
                <a:highlight>
                  <a:srgbClr val="FFFFFF"/>
                </a:highlight>
                <a:latin typeface="+mn-ea"/>
                <a:cs typeface="+mn-ea"/>
              </a:rPr>
              <a:t>。</a:t>
            </a:r>
            <a:endParaRPr lang="zh-CN" altLang="en-US" sz="2000" b="0" u="none">
              <a:solidFill>
                <a:srgbClr val="000000"/>
              </a:solidFill>
              <a:highlight>
                <a:srgbClr val="FFFFFF"/>
              </a:highlight>
              <a:latin typeface="-apple-system" charset="0"/>
              <a:ea typeface="-apple-system" charset="0"/>
              <a:cs typeface="-apple-system" charset="0"/>
            </a:endParaRPr>
          </a:p>
          <a:p>
            <a:pPr marL="0" indent="0" algn="l">
              <a:lnSpc>
                <a:spcPct val="130000"/>
              </a:lnSpc>
            </a:pPr>
            <a:endParaRPr lang="zh-CN" altLang="en-US" sz="2000" b="0" u="none">
              <a:solidFill>
                <a:srgbClr val="000000"/>
              </a:solidFill>
              <a:highlight>
                <a:srgbClr val="FFFFFF"/>
              </a:highlight>
              <a:latin typeface="-apple-system" charset="0"/>
              <a:ea typeface="-apple-system" charset="0"/>
              <a:cs typeface="-apple-system" charset="0"/>
            </a:endParaRPr>
          </a:p>
          <a:p>
            <a:pPr marL="0" indent="0" algn="l">
              <a:lnSpc>
                <a:spcPct val="130000"/>
              </a:lnSpc>
            </a:pPr>
            <a:endParaRPr lang="zh-CN" alt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60375"/>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信息网络</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241491" y="6482993"/>
            <a:ext cx="344136" cy="368300"/>
          </a:xfrm>
          <a:prstGeom prst="rect">
            <a:avLst/>
          </a:prstGeom>
          <a:noFill/>
        </p:spPr>
        <p:txBody>
          <a:bodyPr wrap="square" rtlCol="0">
            <a:spAutoFit/>
          </a:bodyPr>
          <a:lstStyle/>
          <a:p>
            <a:r>
              <a:rPr lang="en-US" dirty="0" smtClean="0">
                <a:solidFill>
                  <a:schemeClr val="bg1"/>
                </a:solidFill>
              </a:rPr>
              <a:t>3</a:t>
            </a:r>
            <a:endParaRPr lang="en-US" dirty="0">
              <a:solidFill>
                <a:schemeClr val="bg1"/>
              </a:solidFill>
            </a:endParaRPr>
          </a:p>
        </p:txBody>
      </p:sp>
      <p:grpSp>
        <p:nvGrpSpPr>
          <p:cNvPr id="55" name="组合 54"/>
          <p:cNvGrpSpPr/>
          <p:nvPr/>
        </p:nvGrpSpPr>
        <p:grpSpPr>
          <a:xfrm>
            <a:off x="66040" y="952155"/>
            <a:ext cx="4823772" cy="2183130"/>
            <a:chOff x="410" y="2013"/>
            <a:chExt cx="7448" cy="3160"/>
          </a:xfrm>
        </p:grpSpPr>
        <p:pic>
          <p:nvPicPr>
            <p:cNvPr id="3073" name="图片 3" descr="C:\Users\DESK\Desktop\timg.jpgtimg"/>
            <p:cNvPicPr>
              <a:picLocks noChangeAspect="1"/>
            </p:cNvPicPr>
            <p:nvPr/>
          </p:nvPicPr>
          <p:blipFill>
            <a:blip r:embed="rId2"/>
            <a:srcRect l="22003" t="11954" r="55705" b="51399"/>
            <a:stretch>
              <a:fillRect/>
            </a:stretch>
          </p:blipFill>
          <p:spPr>
            <a:xfrm>
              <a:off x="2065" y="2013"/>
              <a:ext cx="998" cy="950"/>
            </a:xfrm>
            <a:prstGeom prst="rect">
              <a:avLst/>
            </a:prstGeom>
            <a:noFill/>
            <a:ln w="9525">
              <a:noFill/>
            </a:ln>
          </p:spPr>
        </p:pic>
        <p:sp>
          <p:nvSpPr>
            <p:cNvPr id="3081" name="文本框 13"/>
            <p:cNvSpPr txBox="1"/>
            <p:nvPr/>
          </p:nvSpPr>
          <p:spPr>
            <a:xfrm>
              <a:off x="857" y="2061"/>
              <a:ext cx="1655" cy="533"/>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user_1</a:t>
              </a:r>
              <a:endParaRPr lang="en-US" altLang="zh-CN">
                <a:latin typeface="Arial" panose="020B0604020202020204" pitchFamily="34" charset="0"/>
                <a:ea typeface="宋体" panose="02010600030101010101" pitchFamily="2" charset="-122"/>
              </a:endParaRPr>
            </a:p>
          </p:txBody>
        </p:sp>
        <p:pic>
          <p:nvPicPr>
            <p:cNvPr id="2" name="图片 3" descr="C:\Users\DESK\Desktop\timg.jpgtimg"/>
            <p:cNvPicPr>
              <a:picLocks noChangeAspect="1"/>
            </p:cNvPicPr>
            <p:nvPr/>
          </p:nvPicPr>
          <p:blipFill>
            <a:blip r:embed="rId2"/>
            <a:srcRect l="22003" t="11954" r="55705" b="51399"/>
            <a:stretch>
              <a:fillRect/>
            </a:stretch>
          </p:blipFill>
          <p:spPr>
            <a:xfrm>
              <a:off x="1630" y="3173"/>
              <a:ext cx="998" cy="950"/>
            </a:xfrm>
            <a:prstGeom prst="rect">
              <a:avLst/>
            </a:prstGeom>
            <a:noFill/>
            <a:ln w="9525">
              <a:noFill/>
            </a:ln>
          </p:spPr>
        </p:pic>
        <p:sp>
          <p:nvSpPr>
            <p:cNvPr id="3" name="文本框 13"/>
            <p:cNvSpPr txBox="1"/>
            <p:nvPr/>
          </p:nvSpPr>
          <p:spPr>
            <a:xfrm>
              <a:off x="410" y="3415"/>
              <a:ext cx="1655" cy="533"/>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user_2</a:t>
              </a:r>
              <a:endParaRPr lang="en-US" altLang="zh-CN">
                <a:latin typeface="Arial" panose="020B0604020202020204" pitchFamily="34" charset="0"/>
                <a:ea typeface="宋体" panose="02010600030101010101" pitchFamily="2" charset="-122"/>
              </a:endParaRPr>
            </a:p>
          </p:txBody>
        </p:sp>
        <p:pic>
          <p:nvPicPr>
            <p:cNvPr id="13" name="图片 3" descr="C:\Users\DESK\Desktop\timg.jpgtimg"/>
            <p:cNvPicPr>
              <a:picLocks noChangeAspect="1"/>
            </p:cNvPicPr>
            <p:nvPr/>
          </p:nvPicPr>
          <p:blipFill>
            <a:blip r:embed="rId2"/>
            <a:srcRect l="22003" t="11954" r="55705" b="51399"/>
            <a:stretch>
              <a:fillRect/>
            </a:stretch>
          </p:blipFill>
          <p:spPr>
            <a:xfrm>
              <a:off x="2850" y="4223"/>
              <a:ext cx="998" cy="950"/>
            </a:xfrm>
            <a:prstGeom prst="rect">
              <a:avLst/>
            </a:prstGeom>
            <a:noFill/>
            <a:ln w="9525">
              <a:noFill/>
            </a:ln>
          </p:spPr>
        </p:pic>
        <p:sp>
          <p:nvSpPr>
            <p:cNvPr id="14" name="文本框 13"/>
            <p:cNvSpPr txBox="1"/>
            <p:nvPr/>
          </p:nvSpPr>
          <p:spPr>
            <a:xfrm>
              <a:off x="1725" y="4460"/>
              <a:ext cx="1655" cy="533"/>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user_3</a:t>
              </a:r>
              <a:endParaRPr lang="en-US" altLang="zh-CN">
                <a:latin typeface="Arial" panose="020B0604020202020204" pitchFamily="34" charset="0"/>
                <a:ea typeface="宋体" panose="02010600030101010101" pitchFamily="2" charset="-122"/>
              </a:endParaRPr>
            </a:p>
          </p:txBody>
        </p:sp>
        <p:pic>
          <p:nvPicPr>
            <p:cNvPr id="16" name="图片 3" descr="C:\Users\DESK\Desktop\timg.jpgtimg"/>
            <p:cNvPicPr>
              <a:picLocks noChangeAspect="1"/>
            </p:cNvPicPr>
            <p:nvPr/>
          </p:nvPicPr>
          <p:blipFill>
            <a:blip r:embed="rId2"/>
            <a:srcRect l="22003" t="11954" r="55705" b="51399"/>
            <a:stretch>
              <a:fillRect/>
            </a:stretch>
          </p:blipFill>
          <p:spPr>
            <a:xfrm>
              <a:off x="5705" y="2223"/>
              <a:ext cx="998" cy="950"/>
            </a:xfrm>
            <a:prstGeom prst="rect">
              <a:avLst/>
            </a:prstGeom>
            <a:noFill/>
            <a:ln w="9525">
              <a:noFill/>
            </a:ln>
          </p:spPr>
        </p:pic>
        <p:sp>
          <p:nvSpPr>
            <p:cNvPr id="17" name="文本框 13"/>
            <p:cNvSpPr txBox="1"/>
            <p:nvPr/>
          </p:nvSpPr>
          <p:spPr>
            <a:xfrm>
              <a:off x="4490" y="2408"/>
              <a:ext cx="1655" cy="533"/>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user_4</a:t>
              </a:r>
              <a:endParaRPr lang="en-US" altLang="zh-CN">
                <a:latin typeface="Arial" panose="020B0604020202020204" pitchFamily="34" charset="0"/>
                <a:ea typeface="宋体" panose="02010600030101010101" pitchFamily="2" charset="-122"/>
              </a:endParaRPr>
            </a:p>
          </p:txBody>
        </p:sp>
        <p:pic>
          <p:nvPicPr>
            <p:cNvPr id="18" name="图片 3" descr="C:\Users\DESK\Desktop\timg.jpgtimg"/>
            <p:cNvPicPr>
              <a:picLocks noChangeAspect="1"/>
            </p:cNvPicPr>
            <p:nvPr/>
          </p:nvPicPr>
          <p:blipFill>
            <a:blip r:embed="rId2"/>
            <a:srcRect l="22003" t="11954" r="55705" b="51399"/>
            <a:stretch>
              <a:fillRect/>
            </a:stretch>
          </p:blipFill>
          <p:spPr>
            <a:xfrm>
              <a:off x="6860" y="3178"/>
              <a:ext cx="998" cy="950"/>
            </a:xfrm>
            <a:prstGeom prst="rect">
              <a:avLst/>
            </a:prstGeom>
            <a:noFill/>
            <a:ln w="9525">
              <a:noFill/>
            </a:ln>
          </p:spPr>
        </p:pic>
        <p:sp>
          <p:nvSpPr>
            <p:cNvPr id="19" name="文本框 13"/>
            <p:cNvSpPr txBox="1"/>
            <p:nvPr/>
          </p:nvSpPr>
          <p:spPr>
            <a:xfrm>
              <a:off x="5705" y="3415"/>
              <a:ext cx="1655" cy="533"/>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user_5</a:t>
              </a:r>
              <a:endParaRPr lang="en-US" altLang="zh-CN">
                <a:latin typeface="Arial" panose="020B0604020202020204" pitchFamily="34" charset="0"/>
                <a:ea typeface="宋体" panose="02010600030101010101" pitchFamily="2" charset="-122"/>
              </a:endParaRPr>
            </a:p>
          </p:txBody>
        </p:sp>
        <p:pic>
          <p:nvPicPr>
            <p:cNvPr id="20" name="图片 3" descr="C:\Users\DESK\Desktop\timg.jpgtimg"/>
            <p:cNvPicPr>
              <a:picLocks noChangeAspect="1"/>
            </p:cNvPicPr>
            <p:nvPr/>
          </p:nvPicPr>
          <p:blipFill>
            <a:blip r:embed="rId2"/>
            <a:srcRect l="22003" t="11954" r="55705" b="51399"/>
            <a:stretch>
              <a:fillRect/>
            </a:stretch>
          </p:blipFill>
          <p:spPr>
            <a:xfrm>
              <a:off x="5630" y="4003"/>
              <a:ext cx="998" cy="950"/>
            </a:xfrm>
            <a:prstGeom prst="rect">
              <a:avLst/>
            </a:prstGeom>
            <a:noFill/>
            <a:ln w="9525">
              <a:noFill/>
            </a:ln>
          </p:spPr>
        </p:pic>
        <p:sp>
          <p:nvSpPr>
            <p:cNvPr id="21" name="文本框 20"/>
            <p:cNvSpPr txBox="1"/>
            <p:nvPr/>
          </p:nvSpPr>
          <p:spPr>
            <a:xfrm>
              <a:off x="4490" y="4460"/>
              <a:ext cx="1655" cy="533"/>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user_6</a:t>
              </a:r>
              <a:endParaRPr lang="en-US" altLang="zh-CN">
                <a:latin typeface="Arial" panose="020B0604020202020204" pitchFamily="34" charset="0"/>
                <a:ea typeface="宋体" panose="02010600030101010101" pitchFamily="2" charset="-122"/>
              </a:endParaRPr>
            </a:p>
          </p:txBody>
        </p:sp>
        <p:cxnSp>
          <p:nvCxnSpPr>
            <p:cNvPr id="22" name="直接连接符 21"/>
            <p:cNvCxnSpPr>
              <a:stCxn id="3073" idx="3"/>
              <a:endCxn id="21" idx="1"/>
            </p:cNvCxnSpPr>
            <p:nvPr/>
          </p:nvCxnSpPr>
          <p:spPr>
            <a:xfrm>
              <a:off x="3062" y="2487"/>
              <a:ext cx="1428" cy="2239"/>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stCxn id="2" idx="3"/>
              <a:endCxn id="17" idx="1"/>
            </p:cNvCxnSpPr>
            <p:nvPr/>
          </p:nvCxnSpPr>
          <p:spPr>
            <a:xfrm flipV="1">
              <a:off x="2627" y="2675"/>
              <a:ext cx="1864" cy="973"/>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17" idx="2"/>
              <a:endCxn id="19" idx="1"/>
            </p:cNvCxnSpPr>
            <p:nvPr/>
          </p:nvCxnSpPr>
          <p:spPr>
            <a:xfrm>
              <a:off x="5318" y="2941"/>
              <a:ext cx="387" cy="740"/>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13" idx="3"/>
            </p:cNvCxnSpPr>
            <p:nvPr/>
          </p:nvCxnSpPr>
          <p:spPr>
            <a:xfrm flipV="1">
              <a:off x="3833" y="3677"/>
              <a:ext cx="1891" cy="102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 idx="3"/>
            </p:cNvCxnSpPr>
            <p:nvPr/>
          </p:nvCxnSpPr>
          <p:spPr>
            <a:xfrm>
              <a:off x="2613" y="3648"/>
              <a:ext cx="3096" cy="76"/>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3073" idx="3"/>
            </p:cNvCxnSpPr>
            <p:nvPr/>
          </p:nvCxnSpPr>
          <p:spPr>
            <a:xfrm>
              <a:off x="3048" y="2488"/>
              <a:ext cx="2599" cy="1205"/>
            </a:xfrm>
            <a:prstGeom prst="line">
              <a:avLst/>
            </a:prstGeom>
          </p:spPr>
          <p:style>
            <a:lnRef idx="1">
              <a:schemeClr val="dk1"/>
            </a:lnRef>
            <a:fillRef idx="0">
              <a:schemeClr val="dk1"/>
            </a:fillRef>
            <a:effectRef idx="0">
              <a:schemeClr val="dk1"/>
            </a:effectRef>
            <a:fontRef idx="minor">
              <a:schemeClr val="tx1"/>
            </a:fontRef>
          </p:style>
        </p:cxnSp>
      </p:grpSp>
      <p:grpSp>
        <p:nvGrpSpPr>
          <p:cNvPr id="82" name="组合 81"/>
          <p:cNvGrpSpPr/>
          <p:nvPr/>
        </p:nvGrpSpPr>
        <p:grpSpPr>
          <a:xfrm>
            <a:off x="5259705" y="1096645"/>
            <a:ext cx="3633470" cy="1931794"/>
            <a:chOff x="8577" y="2013"/>
            <a:chExt cx="5290" cy="2634"/>
          </a:xfrm>
        </p:grpSpPr>
        <p:sp>
          <p:nvSpPr>
            <p:cNvPr id="44" name="椭圆 43"/>
            <p:cNvSpPr/>
            <p:nvPr/>
          </p:nvSpPr>
          <p:spPr>
            <a:xfrm>
              <a:off x="9885" y="2013"/>
              <a:ext cx="668" cy="643"/>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45" name="文本框 16"/>
            <p:cNvSpPr txBox="1"/>
            <p:nvPr/>
          </p:nvSpPr>
          <p:spPr>
            <a:xfrm>
              <a:off x="8577" y="3770"/>
              <a:ext cx="1195" cy="460"/>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POI_2</a:t>
              </a:r>
              <a:endParaRPr lang="en-US" altLang="zh-CN" sz="1600">
                <a:latin typeface="Arial" panose="020B0604020202020204" pitchFamily="34" charset="0"/>
                <a:ea typeface="宋体" panose="02010600030101010101" pitchFamily="2" charset="-122"/>
              </a:endParaRPr>
            </a:p>
          </p:txBody>
        </p:sp>
        <p:sp>
          <p:nvSpPr>
            <p:cNvPr id="46" name="椭圆 45"/>
            <p:cNvSpPr/>
            <p:nvPr/>
          </p:nvSpPr>
          <p:spPr>
            <a:xfrm>
              <a:off x="9885" y="3708"/>
              <a:ext cx="665" cy="643"/>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47" name="文本框 2"/>
            <p:cNvSpPr txBox="1"/>
            <p:nvPr/>
          </p:nvSpPr>
          <p:spPr>
            <a:xfrm>
              <a:off x="8577" y="2125"/>
              <a:ext cx="1195" cy="460"/>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POI_1</a:t>
              </a:r>
              <a:endParaRPr lang="en-US" altLang="zh-CN" sz="1600">
                <a:latin typeface="Arial" panose="020B0604020202020204" pitchFamily="34" charset="0"/>
                <a:ea typeface="宋体" panose="02010600030101010101" pitchFamily="2" charset="-122"/>
              </a:endParaRPr>
            </a:p>
          </p:txBody>
        </p:sp>
        <p:sp>
          <p:nvSpPr>
            <p:cNvPr id="48" name="椭圆 47"/>
            <p:cNvSpPr/>
            <p:nvPr/>
          </p:nvSpPr>
          <p:spPr>
            <a:xfrm>
              <a:off x="11799" y="3715"/>
              <a:ext cx="668" cy="643"/>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49" name="文本框 4"/>
            <p:cNvSpPr txBox="1"/>
            <p:nvPr/>
          </p:nvSpPr>
          <p:spPr>
            <a:xfrm>
              <a:off x="12672" y="3760"/>
              <a:ext cx="1195" cy="460"/>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POI_3</a:t>
              </a:r>
              <a:endParaRPr lang="en-US" altLang="zh-CN" sz="1600">
                <a:latin typeface="Arial" panose="020B0604020202020204" pitchFamily="34" charset="0"/>
                <a:ea typeface="宋体" panose="02010600030101010101" pitchFamily="2" charset="-122"/>
              </a:endParaRPr>
            </a:p>
          </p:txBody>
        </p:sp>
        <p:cxnSp>
          <p:nvCxnSpPr>
            <p:cNvPr id="50" name="直接连接符 49"/>
            <p:cNvCxnSpPr>
              <a:stCxn id="44" idx="4"/>
              <a:endCxn id="46" idx="0"/>
            </p:cNvCxnSpPr>
            <p:nvPr/>
          </p:nvCxnSpPr>
          <p:spPr>
            <a:xfrm flipH="1">
              <a:off x="10203" y="2656"/>
              <a:ext cx="1" cy="1052"/>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p:cNvCxnSpPr>
              <a:stCxn id="44" idx="4"/>
              <a:endCxn id="46" idx="0"/>
            </p:cNvCxnSpPr>
            <p:nvPr/>
          </p:nvCxnSpPr>
          <p:spPr>
            <a:xfrm flipH="1">
              <a:off x="10203" y="2656"/>
              <a:ext cx="1" cy="1052"/>
            </a:xfrm>
            <a:prstGeom prst="line">
              <a:avLst/>
            </a:prstGeom>
          </p:spPr>
          <p:style>
            <a:lnRef idx="1">
              <a:schemeClr val="dk1"/>
            </a:lnRef>
            <a:fillRef idx="0">
              <a:schemeClr val="dk1"/>
            </a:fillRef>
            <a:effectRef idx="0">
              <a:schemeClr val="dk1"/>
            </a:effectRef>
            <a:fontRef idx="minor">
              <a:schemeClr val="tx1"/>
            </a:fontRef>
          </p:style>
        </p:cxnSp>
        <p:sp>
          <p:nvSpPr>
            <p:cNvPr id="52" name="文本框 7"/>
            <p:cNvSpPr txBox="1"/>
            <p:nvPr/>
          </p:nvSpPr>
          <p:spPr>
            <a:xfrm>
              <a:off x="8701" y="2882"/>
              <a:ext cx="1337" cy="460"/>
            </a:xfrm>
            <a:prstGeom prst="rect">
              <a:avLst/>
            </a:prstGeom>
            <a:noFill/>
            <a:ln w="9525">
              <a:noFill/>
            </a:ln>
          </p:spPr>
          <p:txBody>
            <a:bodyPr wrap="square" anchor="t">
              <a:spAutoFit/>
            </a:bodyPr>
            <a:p>
              <a:r>
                <a:rPr lang="en-US" altLang="zh-CN" sz="1600" b="1" i="1">
                  <a:latin typeface="Arial" panose="020B0604020202020204" pitchFamily="34" charset="0"/>
                  <a:ea typeface="宋体" panose="02010600030101010101" pitchFamily="2" charset="-122"/>
                </a:rPr>
                <a:t>nearby</a:t>
              </a:r>
              <a:endParaRPr lang="en-US" altLang="zh-CN" sz="1600" b="1" i="1">
                <a:latin typeface="Arial" panose="020B0604020202020204" pitchFamily="34" charset="0"/>
                <a:ea typeface="宋体" panose="02010600030101010101" pitchFamily="2" charset="-122"/>
              </a:endParaRPr>
            </a:p>
          </p:txBody>
        </p:sp>
        <p:sp>
          <p:nvSpPr>
            <p:cNvPr id="53" name="文本框 9"/>
            <p:cNvSpPr txBox="1"/>
            <p:nvPr/>
          </p:nvSpPr>
          <p:spPr>
            <a:xfrm>
              <a:off x="10285" y="4187"/>
              <a:ext cx="1781" cy="460"/>
            </a:xfrm>
            <a:prstGeom prst="rect">
              <a:avLst/>
            </a:prstGeom>
            <a:noFill/>
            <a:ln w="9525">
              <a:noFill/>
            </a:ln>
          </p:spPr>
          <p:txBody>
            <a:bodyPr wrap="square" anchor="t">
              <a:spAutoFit/>
            </a:bodyPr>
            <a:p>
              <a:pPr algn="l"/>
              <a:r>
                <a:rPr lang="en-US" altLang="zh-CN" sz="1600" b="1" i="1">
                  <a:latin typeface="Arial" panose="020B0604020202020204" pitchFamily="34" charset="0"/>
                  <a:ea typeface="宋体" panose="02010600030101010101" pitchFamily="2" charset="-122"/>
                  <a:sym typeface="+mn-ea"/>
                </a:rPr>
                <a:t>located in</a:t>
              </a:r>
              <a:endParaRPr lang="en-US" altLang="zh-CN" sz="1600" b="1" i="1">
                <a:latin typeface="Arial" panose="020B0604020202020204" pitchFamily="34" charset="0"/>
                <a:ea typeface="宋体" panose="02010600030101010101" pitchFamily="2" charset="-122"/>
              </a:endParaRPr>
            </a:p>
          </p:txBody>
        </p:sp>
        <p:cxnSp>
          <p:nvCxnSpPr>
            <p:cNvPr id="56" name="直接连接符 55"/>
            <p:cNvCxnSpPr/>
            <p:nvPr/>
          </p:nvCxnSpPr>
          <p:spPr>
            <a:xfrm flipV="1">
              <a:off x="10553" y="3988"/>
              <a:ext cx="1246" cy="3"/>
            </a:xfrm>
            <a:prstGeom prst="line">
              <a:avLst/>
            </a:prstGeom>
          </p:spPr>
          <p:style>
            <a:lnRef idx="1">
              <a:schemeClr val="dk1"/>
            </a:lnRef>
            <a:fillRef idx="0">
              <a:schemeClr val="dk1"/>
            </a:fillRef>
            <a:effectRef idx="0">
              <a:schemeClr val="dk1"/>
            </a:effectRef>
            <a:fontRef idx="minor">
              <a:schemeClr val="tx1"/>
            </a:fontRef>
          </p:style>
        </p:cxnSp>
      </p:grpSp>
      <p:grpSp>
        <p:nvGrpSpPr>
          <p:cNvPr id="66" name="组合 65"/>
          <p:cNvGrpSpPr/>
          <p:nvPr/>
        </p:nvGrpSpPr>
        <p:grpSpPr>
          <a:xfrm>
            <a:off x="-49530" y="3836035"/>
            <a:ext cx="4939665" cy="1985645"/>
            <a:chOff x="1135" y="2205"/>
            <a:chExt cx="7287" cy="2828"/>
          </a:xfrm>
        </p:grpSpPr>
        <p:pic>
          <p:nvPicPr>
            <p:cNvPr id="57" name="图片 3" descr="C:\Users\DESK\Desktop\timg.jpgtimg"/>
            <p:cNvPicPr>
              <a:picLocks noChangeAspect="1"/>
            </p:cNvPicPr>
            <p:nvPr/>
          </p:nvPicPr>
          <p:blipFill>
            <a:blip r:embed="rId2"/>
            <a:srcRect l="22003" t="11954" r="55705" b="51399"/>
            <a:stretch>
              <a:fillRect/>
            </a:stretch>
          </p:blipFill>
          <p:spPr>
            <a:xfrm>
              <a:off x="2245" y="2613"/>
              <a:ext cx="998" cy="950"/>
            </a:xfrm>
            <a:prstGeom prst="rect">
              <a:avLst/>
            </a:prstGeom>
            <a:noFill/>
            <a:ln w="9525">
              <a:noFill/>
            </a:ln>
          </p:spPr>
        </p:pic>
        <p:pic>
          <p:nvPicPr>
            <p:cNvPr id="3075" name="图片 5" descr="C:\Users\DESK\Desktop\timg.jpgtimg"/>
            <p:cNvPicPr>
              <a:picLocks noChangeAspect="1"/>
            </p:cNvPicPr>
            <p:nvPr/>
          </p:nvPicPr>
          <p:blipFill>
            <a:blip r:embed="rId2"/>
            <a:srcRect l="22003" t="11954" r="55705" b="51399"/>
            <a:stretch>
              <a:fillRect/>
            </a:stretch>
          </p:blipFill>
          <p:spPr>
            <a:xfrm>
              <a:off x="2243" y="3938"/>
              <a:ext cx="1000" cy="950"/>
            </a:xfrm>
            <a:prstGeom prst="rect">
              <a:avLst/>
            </a:prstGeom>
            <a:noFill/>
            <a:ln w="9525">
              <a:noFill/>
            </a:ln>
          </p:spPr>
        </p:pic>
        <p:sp>
          <p:nvSpPr>
            <p:cNvPr id="58" name="椭圆 57"/>
            <p:cNvSpPr/>
            <p:nvPr/>
          </p:nvSpPr>
          <p:spPr>
            <a:xfrm>
              <a:off x="5965" y="2205"/>
              <a:ext cx="668" cy="643"/>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59" name="椭圆 58"/>
            <p:cNvSpPr/>
            <p:nvPr/>
          </p:nvSpPr>
          <p:spPr>
            <a:xfrm>
              <a:off x="5965" y="3295"/>
              <a:ext cx="668" cy="643"/>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60" name="椭圆 59"/>
            <p:cNvSpPr/>
            <p:nvPr/>
          </p:nvSpPr>
          <p:spPr>
            <a:xfrm>
              <a:off x="5965" y="4390"/>
              <a:ext cx="668" cy="643"/>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61" name="文本框 13"/>
            <p:cNvSpPr txBox="1"/>
            <p:nvPr/>
          </p:nvSpPr>
          <p:spPr>
            <a:xfrm>
              <a:off x="1135" y="2850"/>
              <a:ext cx="1655" cy="524"/>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user_1</a:t>
              </a:r>
              <a:endParaRPr lang="en-US" altLang="zh-CN">
                <a:latin typeface="Arial" panose="020B0604020202020204" pitchFamily="34" charset="0"/>
                <a:ea typeface="宋体" panose="02010600030101010101" pitchFamily="2" charset="-122"/>
              </a:endParaRPr>
            </a:p>
          </p:txBody>
        </p:sp>
        <p:sp>
          <p:nvSpPr>
            <p:cNvPr id="3082" name="文本框 14"/>
            <p:cNvSpPr txBox="1"/>
            <p:nvPr/>
          </p:nvSpPr>
          <p:spPr>
            <a:xfrm>
              <a:off x="1135" y="4163"/>
              <a:ext cx="1545" cy="524"/>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user_2</a:t>
              </a:r>
              <a:endParaRPr lang="en-US" altLang="zh-CN">
                <a:latin typeface="Arial" panose="020B0604020202020204" pitchFamily="34" charset="0"/>
                <a:ea typeface="宋体" panose="02010600030101010101" pitchFamily="2" charset="-122"/>
              </a:endParaRPr>
            </a:p>
          </p:txBody>
        </p:sp>
        <p:sp>
          <p:nvSpPr>
            <p:cNvPr id="3084" name="文本框 16"/>
            <p:cNvSpPr txBox="1"/>
            <p:nvPr/>
          </p:nvSpPr>
          <p:spPr>
            <a:xfrm>
              <a:off x="6735" y="2268"/>
              <a:ext cx="1544" cy="524"/>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POI_1</a:t>
              </a:r>
              <a:endParaRPr lang="en-US" altLang="zh-CN">
                <a:latin typeface="Arial" panose="020B0604020202020204" pitchFamily="34" charset="0"/>
                <a:ea typeface="宋体" panose="02010600030101010101" pitchFamily="2" charset="-122"/>
              </a:endParaRPr>
            </a:p>
          </p:txBody>
        </p:sp>
        <p:sp>
          <p:nvSpPr>
            <p:cNvPr id="3085" name="文本框 17"/>
            <p:cNvSpPr txBox="1"/>
            <p:nvPr/>
          </p:nvSpPr>
          <p:spPr>
            <a:xfrm>
              <a:off x="6735" y="3333"/>
              <a:ext cx="1687" cy="524"/>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POI_2</a:t>
              </a:r>
              <a:endParaRPr lang="en-US" altLang="zh-CN">
                <a:latin typeface="Arial" panose="020B0604020202020204" pitchFamily="34" charset="0"/>
                <a:ea typeface="宋体" panose="02010600030101010101" pitchFamily="2" charset="-122"/>
              </a:endParaRPr>
            </a:p>
          </p:txBody>
        </p:sp>
        <p:sp>
          <p:nvSpPr>
            <p:cNvPr id="3086" name="文本框 18"/>
            <p:cNvSpPr txBox="1"/>
            <p:nvPr/>
          </p:nvSpPr>
          <p:spPr>
            <a:xfrm>
              <a:off x="6735" y="4425"/>
              <a:ext cx="1687" cy="524"/>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POI_3</a:t>
              </a:r>
              <a:endParaRPr lang="en-US" altLang="zh-CN">
                <a:latin typeface="Arial" panose="020B0604020202020204" pitchFamily="34" charset="0"/>
                <a:ea typeface="宋体" panose="02010600030101010101" pitchFamily="2" charset="-122"/>
              </a:endParaRPr>
            </a:p>
          </p:txBody>
        </p:sp>
        <p:cxnSp>
          <p:nvCxnSpPr>
            <p:cNvPr id="62" name="直接连接符 61"/>
            <p:cNvCxnSpPr>
              <a:stCxn id="57" idx="3"/>
              <a:endCxn id="58" idx="2"/>
            </p:cNvCxnSpPr>
            <p:nvPr/>
          </p:nvCxnSpPr>
          <p:spPr>
            <a:xfrm flipV="1">
              <a:off x="3243" y="2528"/>
              <a:ext cx="2723" cy="56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p:cNvCxnSpPr>
              <a:stCxn id="57" idx="3"/>
              <a:endCxn id="59" idx="2"/>
            </p:cNvCxnSpPr>
            <p:nvPr/>
          </p:nvCxnSpPr>
          <p:spPr>
            <a:xfrm>
              <a:off x="3243" y="3088"/>
              <a:ext cx="2723" cy="528"/>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p:cNvCxnSpPr>
              <a:stCxn id="3075" idx="3"/>
              <a:endCxn id="58" idx="2"/>
            </p:cNvCxnSpPr>
            <p:nvPr/>
          </p:nvCxnSpPr>
          <p:spPr>
            <a:xfrm flipV="1">
              <a:off x="3243" y="2528"/>
              <a:ext cx="2723" cy="188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p:cNvCxnSpPr>
              <a:stCxn id="3075" idx="3"/>
              <a:endCxn id="60" idx="2"/>
            </p:cNvCxnSpPr>
            <p:nvPr/>
          </p:nvCxnSpPr>
          <p:spPr>
            <a:xfrm>
              <a:off x="3253" y="4425"/>
              <a:ext cx="2713" cy="288"/>
            </a:xfrm>
            <a:prstGeom prst="line">
              <a:avLst/>
            </a:prstGeom>
          </p:spPr>
          <p:style>
            <a:lnRef idx="1">
              <a:schemeClr val="dk1"/>
            </a:lnRef>
            <a:fillRef idx="0">
              <a:schemeClr val="dk1"/>
            </a:fillRef>
            <a:effectRef idx="0">
              <a:schemeClr val="dk1"/>
            </a:effectRef>
            <a:fontRef idx="minor">
              <a:schemeClr val="tx1"/>
            </a:fontRef>
          </p:style>
        </p:cxnSp>
      </p:grpSp>
      <p:sp>
        <p:nvSpPr>
          <p:cNvPr id="84" name="文本框 83"/>
          <p:cNvSpPr txBox="1"/>
          <p:nvPr/>
        </p:nvSpPr>
        <p:spPr>
          <a:xfrm>
            <a:off x="1285240" y="3307715"/>
            <a:ext cx="3044825" cy="368300"/>
          </a:xfrm>
          <a:prstGeom prst="rect">
            <a:avLst/>
          </a:prstGeom>
          <a:noFill/>
        </p:spPr>
        <p:txBody>
          <a:bodyPr wrap="square" rtlCol="0">
            <a:spAutoFit/>
          </a:bodyPr>
          <a:p>
            <a:r>
              <a:rPr lang="zh-CN" altLang="en-US"/>
              <a:t>同构信息</a:t>
            </a:r>
            <a:r>
              <a:rPr lang="zh-CN" altLang="en-US"/>
              <a:t>网络</a:t>
            </a:r>
            <a:endParaRPr lang="zh-CN" altLang="en-US"/>
          </a:p>
        </p:txBody>
      </p:sp>
      <p:sp>
        <p:nvSpPr>
          <p:cNvPr id="85" name="文本框 84"/>
          <p:cNvSpPr txBox="1"/>
          <p:nvPr/>
        </p:nvSpPr>
        <p:spPr>
          <a:xfrm>
            <a:off x="1372870" y="5821680"/>
            <a:ext cx="3044825" cy="368300"/>
          </a:xfrm>
          <a:prstGeom prst="rect">
            <a:avLst/>
          </a:prstGeom>
          <a:noFill/>
        </p:spPr>
        <p:txBody>
          <a:bodyPr wrap="square" rtlCol="0">
            <a:spAutoFit/>
          </a:bodyPr>
          <a:p>
            <a:r>
              <a:rPr lang="zh-CN" altLang="en-US"/>
              <a:t>多维信息网络</a:t>
            </a:r>
            <a:endParaRPr lang="zh-CN" altLang="en-US"/>
          </a:p>
        </p:txBody>
      </p:sp>
      <p:sp>
        <p:nvSpPr>
          <p:cNvPr id="86" name="文本框 85"/>
          <p:cNvSpPr txBox="1"/>
          <p:nvPr/>
        </p:nvSpPr>
        <p:spPr>
          <a:xfrm>
            <a:off x="5946775" y="3244850"/>
            <a:ext cx="3044825" cy="368300"/>
          </a:xfrm>
          <a:prstGeom prst="rect">
            <a:avLst/>
          </a:prstGeom>
          <a:noFill/>
        </p:spPr>
        <p:txBody>
          <a:bodyPr wrap="square" rtlCol="0">
            <a:spAutoFit/>
          </a:bodyPr>
          <a:p>
            <a:r>
              <a:rPr lang="zh-CN" altLang="en-US"/>
              <a:t>多关系</a:t>
            </a:r>
            <a:r>
              <a:rPr lang="zh-CN" altLang="en-US"/>
              <a:t>信息网络</a:t>
            </a:r>
            <a:endParaRPr lang="zh-CN" altLang="en-US"/>
          </a:p>
        </p:txBody>
      </p:sp>
      <p:sp>
        <p:nvSpPr>
          <p:cNvPr id="87" name="文本框 86"/>
          <p:cNvSpPr txBox="1"/>
          <p:nvPr/>
        </p:nvSpPr>
        <p:spPr>
          <a:xfrm>
            <a:off x="5946775" y="5821680"/>
            <a:ext cx="3044825" cy="368300"/>
          </a:xfrm>
          <a:prstGeom prst="rect">
            <a:avLst/>
          </a:prstGeom>
          <a:noFill/>
        </p:spPr>
        <p:txBody>
          <a:bodyPr wrap="square" rtlCol="0">
            <a:spAutoFit/>
          </a:bodyPr>
          <a:p>
            <a:r>
              <a:rPr lang="zh-CN" altLang="en-US"/>
              <a:t>异构</a:t>
            </a:r>
            <a:r>
              <a:rPr lang="zh-CN" altLang="en-US"/>
              <a:t>信息网络</a:t>
            </a:r>
            <a:endParaRPr lang="zh-CN" altLang="en-US"/>
          </a:p>
        </p:txBody>
      </p:sp>
      <p:sp>
        <p:nvSpPr>
          <p:cNvPr id="88" name="文本框 7"/>
          <p:cNvSpPr txBox="1"/>
          <p:nvPr/>
        </p:nvSpPr>
        <p:spPr>
          <a:xfrm>
            <a:off x="2224423" y="4723043"/>
            <a:ext cx="541897" cy="336953"/>
          </a:xfrm>
          <a:prstGeom prst="rect">
            <a:avLst/>
          </a:prstGeom>
          <a:noFill/>
          <a:ln w="9525">
            <a:noFill/>
          </a:ln>
        </p:spPr>
        <p:txBody>
          <a:bodyPr wrap="square" anchor="t">
            <a:spAutoFit/>
          </a:bodyPr>
          <a:p>
            <a:r>
              <a:rPr lang="en-US" altLang="zh-CN" sz="1600" b="1" i="1">
                <a:latin typeface="Arial" panose="020B0604020202020204" pitchFamily="34" charset="0"/>
                <a:ea typeface="宋体" panose="02010600030101010101" pitchFamily="2" charset="-122"/>
              </a:rPr>
              <a:t>like</a:t>
            </a:r>
            <a:endParaRPr lang="en-US" altLang="zh-CN" sz="1600" b="1" i="1">
              <a:latin typeface="Arial" panose="020B0604020202020204" pitchFamily="34" charset="0"/>
              <a:ea typeface="宋体" panose="02010600030101010101" pitchFamily="2" charset="-122"/>
            </a:endParaRPr>
          </a:p>
        </p:txBody>
      </p:sp>
      <p:sp>
        <p:nvSpPr>
          <p:cNvPr id="89" name="文本框 7"/>
          <p:cNvSpPr txBox="1"/>
          <p:nvPr/>
        </p:nvSpPr>
        <p:spPr>
          <a:xfrm>
            <a:off x="2282825" y="1797685"/>
            <a:ext cx="817880" cy="337185"/>
          </a:xfrm>
          <a:prstGeom prst="rect">
            <a:avLst/>
          </a:prstGeom>
          <a:noFill/>
          <a:ln w="9525">
            <a:noFill/>
          </a:ln>
        </p:spPr>
        <p:txBody>
          <a:bodyPr wrap="square" anchor="t">
            <a:spAutoFit/>
          </a:bodyPr>
          <a:p>
            <a:r>
              <a:rPr lang="en-US" altLang="zh-CN" sz="1600" b="1" i="1">
                <a:latin typeface="Arial" panose="020B0604020202020204" pitchFamily="34" charset="0"/>
                <a:ea typeface="宋体" panose="02010600030101010101" pitchFamily="2" charset="-122"/>
              </a:rPr>
              <a:t>friend</a:t>
            </a:r>
            <a:endParaRPr lang="en-US" altLang="zh-CN" sz="1600" b="1" i="1">
              <a:latin typeface="Arial" panose="020B0604020202020204" pitchFamily="34" charset="0"/>
              <a:ea typeface="宋体" panose="02010600030101010101" pitchFamily="2" charset="-122"/>
            </a:endParaRPr>
          </a:p>
        </p:txBody>
      </p:sp>
      <p:grpSp>
        <p:nvGrpSpPr>
          <p:cNvPr id="93" name="组合 92"/>
          <p:cNvGrpSpPr/>
          <p:nvPr/>
        </p:nvGrpSpPr>
        <p:grpSpPr>
          <a:xfrm>
            <a:off x="4792980" y="3939540"/>
            <a:ext cx="4587875" cy="1780540"/>
            <a:chOff x="7548" y="6460"/>
            <a:chExt cx="6993" cy="2548"/>
          </a:xfrm>
        </p:grpSpPr>
        <p:pic>
          <p:nvPicPr>
            <p:cNvPr id="68" name="图片 3" descr="C:\Users\DESK\Desktop\timg.jpgtimg"/>
            <p:cNvPicPr>
              <a:picLocks noChangeAspect="1"/>
            </p:cNvPicPr>
            <p:nvPr/>
          </p:nvPicPr>
          <p:blipFill>
            <a:blip r:embed="rId2"/>
            <a:srcRect l="22003" t="11954" r="55705" b="51399"/>
            <a:stretch>
              <a:fillRect/>
            </a:stretch>
          </p:blipFill>
          <p:spPr>
            <a:xfrm>
              <a:off x="8688" y="6892"/>
              <a:ext cx="920" cy="1014"/>
            </a:xfrm>
            <a:prstGeom prst="rect">
              <a:avLst/>
            </a:prstGeom>
            <a:noFill/>
            <a:ln w="9525">
              <a:noFill/>
            </a:ln>
          </p:spPr>
        </p:pic>
        <p:sp>
          <p:nvSpPr>
            <p:cNvPr id="69" name="椭圆 68"/>
            <p:cNvSpPr/>
            <p:nvPr/>
          </p:nvSpPr>
          <p:spPr>
            <a:xfrm>
              <a:off x="11734" y="6460"/>
              <a:ext cx="616" cy="686"/>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70" name="椭圆 69"/>
            <p:cNvSpPr/>
            <p:nvPr/>
          </p:nvSpPr>
          <p:spPr>
            <a:xfrm>
              <a:off x="11734" y="8262"/>
              <a:ext cx="616" cy="686"/>
            </a:xfrm>
            <a:prstGeom prst="ellipse">
              <a:avLst/>
            </a:prstGeom>
          </p:spPr>
          <p:style>
            <a:lnRef idx="3">
              <a:schemeClr val="lt1"/>
            </a:lnRef>
            <a:fillRef idx="1">
              <a:schemeClr val="accent6"/>
            </a:fillRef>
            <a:effectRef idx="1">
              <a:schemeClr val="accent6"/>
            </a:effectRef>
            <a:fontRef idx="minor">
              <a:schemeClr val="lt1"/>
            </a:fontRef>
          </p:style>
          <p:txBody>
            <a:bodyPr rtlCol="0" anchor="ctr"/>
            <a:p>
              <a:pPr algn="ctr" fontAlgn="base"/>
              <a:endParaRPr lang="zh-CN" altLang="en-US" sz="100" strike="noStrike" noProof="1"/>
            </a:p>
          </p:txBody>
        </p:sp>
        <p:sp>
          <p:nvSpPr>
            <p:cNvPr id="71" name="文本框 13"/>
            <p:cNvSpPr txBox="1"/>
            <p:nvPr/>
          </p:nvSpPr>
          <p:spPr>
            <a:xfrm>
              <a:off x="7552" y="7077"/>
              <a:ext cx="1527" cy="527"/>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user_1</a:t>
              </a:r>
              <a:endParaRPr lang="en-US" altLang="zh-CN">
                <a:latin typeface="Arial" panose="020B0604020202020204" pitchFamily="34" charset="0"/>
                <a:ea typeface="宋体" panose="02010600030101010101" pitchFamily="2" charset="-122"/>
              </a:endParaRPr>
            </a:p>
          </p:txBody>
        </p:sp>
        <p:sp>
          <p:nvSpPr>
            <p:cNvPr id="72" name="文本框 16"/>
            <p:cNvSpPr txBox="1"/>
            <p:nvPr/>
          </p:nvSpPr>
          <p:spPr>
            <a:xfrm>
              <a:off x="12658" y="6460"/>
              <a:ext cx="1818" cy="527"/>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POI_1</a:t>
              </a:r>
              <a:endParaRPr lang="en-US" altLang="zh-CN">
                <a:latin typeface="Arial" panose="020B0604020202020204" pitchFamily="34" charset="0"/>
                <a:ea typeface="宋体" panose="02010600030101010101" pitchFamily="2" charset="-122"/>
              </a:endParaRPr>
            </a:p>
          </p:txBody>
        </p:sp>
        <p:sp>
          <p:nvSpPr>
            <p:cNvPr id="73" name="文本框 17"/>
            <p:cNvSpPr txBox="1"/>
            <p:nvPr/>
          </p:nvSpPr>
          <p:spPr>
            <a:xfrm>
              <a:off x="12658" y="8357"/>
              <a:ext cx="1883" cy="527"/>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POI_2</a:t>
              </a:r>
              <a:endParaRPr lang="en-US" altLang="zh-CN">
                <a:latin typeface="Arial" panose="020B0604020202020204" pitchFamily="34" charset="0"/>
                <a:ea typeface="宋体" panose="02010600030101010101" pitchFamily="2" charset="-122"/>
              </a:endParaRPr>
            </a:p>
          </p:txBody>
        </p:sp>
        <p:cxnSp>
          <p:nvCxnSpPr>
            <p:cNvPr id="74" name="直接连接符 73"/>
            <p:cNvCxnSpPr>
              <a:stCxn id="68" idx="3"/>
              <a:endCxn id="69" idx="2"/>
            </p:cNvCxnSpPr>
            <p:nvPr/>
          </p:nvCxnSpPr>
          <p:spPr>
            <a:xfrm flipV="1">
              <a:off x="9608" y="6803"/>
              <a:ext cx="2126" cy="597"/>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a:stCxn id="68" idx="3"/>
              <a:endCxn id="70" idx="2"/>
            </p:cNvCxnSpPr>
            <p:nvPr/>
          </p:nvCxnSpPr>
          <p:spPr>
            <a:xfrm>
              <a:off x="9608" y="7400"/>
              <a:ext cx="2126" cy="1205"/>
            </a:xfrm>
            <a:prstGeom prst="line">
              <a:avLst/>
            </a:prstGeom>
          </p:spPr>
          <p:style>
            <a:lnRef idx="1">
              <a:schemeClr val="dk1"/>
            </a:lnRef>
            <a:fillRef idx="0">
              <a:schemeClr val="dk1"/>
            </a:fillRef>
            <a:effectRef idx="0">
              <a:schemeClr val="dk1"/>
            </a:effectRef>
            <a:fontRef idx="minor">
              <a:schemeClr val="tx1"/>
            </a:fontRef>
          </p:style>
        </p:cxnSp>
        <p:sp>
          <p:nvSpPr>
            <p:cNvPr id="77" name="文本框 7"/>
            <p:cNvSpPr txBox="1"/>
            <p:nvPr/>
          </p:nvSpPr>
          <p:spPr>
            <a:xfrm>
              <a:off x="10417" y="8074"/>
              <a:ext cx="853" cy="483"/>
            </a:xfrm>
            <a:prstGeom prst="rect">
              <a:avLst/>
            </a:prstGeom>
            <a:noFill/>
            <a:ln w="9525">
              <a:noFill/>
            </a:ln>
          </p:spPr>
          <p:txBody>
            <a:bodyPr wrap="square" anchor="t">
              <a:spAutoFit/>
            </a:bodyPr>
            <a:p>
              <a:r>
                <a:rPr lang="en-US" altLang="zh-CN" sz="1600" b="1" i="1">
                  <a:latin typeface="Arial" panose="020B0604020202020204" pitchFamily="34" charset="0"/>
                  <a:ea typeface="宋体" panose="02010600030101010101" pitchFamily="2" charset="-122"/>
                </a:rPr>
                <a:t>like</a:t>
              </a:r>
              <a:endParaRPr lang="en-US" altLang="zh-CN" sz="1600" b="1" i="1">
                <a:latin typeface="Arial" panose="020B0604020202020204" pitchFamily="34" charset="0"/>
                <a:ea typeface="宋体" panose="02010600030101010101" pitchFamily="2" charset="-122"/>
              </a:endParaRPr>
            </a:p>
          </p:txBody>
        </p:sp>
        <p:cxnSp>
          <p:nvCxnSpPr>
            <p:cNvPr id="79" name="直接连接符 78"/>
            <p:cNvCxnSpPr>
              <a:stCxn id="69" idx="4"/>
              <a:endCxn id="70" idx="0"/>
            </p:cNvCxnSpPr>
            <p:nvPr/>
          </p:nvCxnSpPr>
          <p:spPr>
            <a:xfrm>
              <a:off x="12042" y="7145"/>
              <a:ext cx="0" cy="1116"/>
            </a:xfrm>
            <a:prstGeom prst="line">
              <a:avLst/>
            </a:prstGeom>
          </p:spPr>
          <p:style>
            <a:lnRef idx="1">
              <a:schemeClr val="dk1"/>
            </a:lnRef>
            <a:fillRef idx="0">
              <a:schemeClr val="dk1"/>
            </a:fillRef>
            <a:effectRef idx="0">
              <a:schemeClr val="dk1"/>
            </a:effectRef>
            <a:fontRef idx="minor">
              <a:schemeClr val="tx1"/>
            </a:fontRef>
          </p:style>
        </p:cxnSp>
        <p:sp>
          <p:nvSpPr>
            <p:cNvPr id="80" name="文本框 7"/>
            <p:cNvSpPr txBox="1"/>
            <p:nvPr/>
          </p:nvSpPr>
          <p:spPr>
            <a:xfrm>
              <a:off x="12072" y="7400"/>
              <a:ext cx="1388" cy="483"/>
            </a:xfrm>
            <a:prstGeom prst="rect">
              <a:avLst/>
            </a:prstGeom>
            <a:noFill/>
            <a:ln w="9525">
              <a:noFill/>
            </a:ln>
          </p:spPr>
          <p:txBody>
            <a:bodyPr wrap="square" anchor="t">
              <a:spAutoFit/>
            </a:bodyPr>
            <a:p>
              <a:r>
                <a:rPr lang="en-US" altLang="zh-CN" sz="1600" b="1" i="1">
                  <a:latin typeface="Arial" panose="020B0604020202020204" pitchFamily="34" charset="0"/>
                  <a:ea typeface="宋体" panose="02010600030101010101" pitchFamily="2" charset="-122"/>
                </a:rPr>
                <a:t>nearby</a:t>
              </a:r>
              <a:endParaRPr lang="en-US" altLang="zh-CN" sz="1600" b="1" i="1">
                <a:latin typeface="Arial" panose="020B0604020202020204" pitchFamily="34" charset="0"/>
                <a:ea typeface="宋体" panose="02010600030101010101" pitchFamily="2" charset="-122"/>
              </a:endParaRPr>
            </a:p>
          </p:txBody>
        </p:sp>
        <p:sp>
          <p:nvSpPr>
            <p:cNvPr id="90" name="文本框 13"/>
            <p:cNvSpPr txBox="1"/>
            <p:nvPr/>
          </p:nvSpPr>
          <p:spPr>
            <a:xfrm>
              <a:off x="7548" y="8192"/>
              <a:ext cx="1527" cy="527"/>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user_2</a:t>
              </a:r>
              <a:endParaRPr lang="en-US" altLang="zh-CN">
                <a:latin typeface="Arial" panose="020B0604020202020204" pitchFamily="34" charset="0"/>
                <a:ea typeface="宋体" panose="02010600030101010101" pitchFamily="2" charset="-122"/>
              </a:endParaRPr>
            </a:p>
          </p:txBody>
        </p:sp>
        <p:pic>
          <p:nvPicPr>
            <p:cNvPr id="91" name="图片 3" descr="C:\Users\DESK\Desktop\timg.jpgtimg"/>
            <p:cNvPicPr>
              <a:picLocks noChangeAspect="1"/>
            </p:cNvPicPr>
            <p:nvPr/>
          </p:nvPicPr>
          <p:blipFill>
            <a:blip r:embed="rId2"/>
            <a:srcRect l="22003" t="11954" r="55705" b="51399"/>
            <a:stretch>
              <a:fillRect/>
            </a:stretch>
          </p:blipFill>
          <p:spPr>
            <a:xfrm>
              <a:off x="8778" y="7994"/>
              <a:ext cx="920" cy="1014"/>
            </a:xfrm>
            <a:prstGeom prst="rect">
              <a:avLst/>
            </a:prstGeom>
            <a:noFill/>
            <a:ln w="9525">
              <a:noFill/>
            </a:ln>
          </p:spPr>
        </p:pic>
        <p:cxnSp>
          <p:nvCxnSpPr>
            <p:cNvPr id="92" name="直接连接符 91"/>
            <p:cNvCxnSpPr>
              <a:stCxn id="91" idx="3"/>
              <a:endCxn id="70" idx="2"/>
            </p:cNvCxnSpPr>
            <p:nvPr/>
          </p:nvCxnSpPr>
          <p:spPr>
            <a:xfrm>
              <a:off x="9698" y="8501"/>
              <a:ext cx="2036" cy="104"/>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4" grpId="1"/>
      <p:bldP spid="85" grpId="0"/>
      <p:bldP spid="85" grpId="1"/>
      <p:bldP spid="86" grpId="0"/>
      <p:bldP spid="86" grpId="1"/>
      <p:bldP spid="87" grpId="0"/>
      <p:bldP spid="8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60375"/>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信息网络</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文本框 14"/>
          <p:cNvSpPr txBox="1"/>
          <p:nvPr/>
        </p:nvSpPr>
        <p:spPr>
          <a:xfrm>
            <a:off x="241491" y="6482993"/>
            <a:ext cx="344136" cy="368300"/>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11" name="文本框 10"/>
          <p:cNvSpPr txBox="1"/>
          <p:nvPr/>
        </p:nvSpPr>
        <p:spPr>
          <a:xfrm>
            <a:off x="494030" y="1431290"/>
            <a:ext cx="8341360" cy="4323080"/>
          </a:xfrm>
          <a:prstGeom prst="rect">
            <a:avLst/>
          </a:prstGeom>
          <a:noFill/>
          <a:ln w="9525">
            <a:noFill/>
          </a:ln>
        </p:spPr>
        <p:txBody>
          <a:bodyPr wrap="square">
            <a:spAutoFit/>
          </a:bodyPr>
          <a:p>
            <a:pPr marL="0" indent="0" fontAlgn="auto">
              <a:lnSpc>
                <a:spcPct val="125000"/>
              </a:lnSpc>
            </a:pPr>
            <a:r>
              <a:rPr lang="zh-CN" altLang="en-US" sz="2200">
                <a:latin typeface="+mn-ea"/>
                <a:cs typeface="+mn-ea"/>
                <a:sym typeface="+mn-ea"/>
              </a:rPr>
              <a:t>当信息网络中的对象和链接都是单类型时,称为</a:t>
            </a:r>
            <a:r>
              <a:rPr lang="zh-CN" altLang="en-US" sz="2200" b="1">
                <a:latin typeface="+mn-ea"/>
                <a:cs typeface="+mn-ea"/>
                <a:sym typeface="+mn-ea"/>
              </a:rPr>
              <a:t>同构信息网络</a:t>
            </a:r>
            <a:r>
              <a:rPr lang="zh-CN" altLang="en-US" sz="2200">
                <a:latin typeface="+mn-ea"/>
                <a:cs typeface="+mn-ea"/>
                <a:sym typeface="+mn-ea"/>
              </a:rPr>
              <a:t>。比如</a:t>
            </a:r>
            <a:r>
              <a:rPr lang="zh-CN" altLang="en-US" sz="2200" i="1">
                <a:latin typeface="+mn-ea"/>
                <a:cs typeface="+mn-ea"/>
                <a:sym typeface="+mn-ea"/>
              </a:rPr>
              <a:t>DBLP作者合作网络，好友关系网络，IMDB演员合作网络</a:t>
            </a:r>
            <a:r>
              <a:rPr lang="zh-CN" altLang="en-US" sz="2200">
                <a:latin typeface="+mn-ea"/>
                <a:cs typeface="+mn-ea"/>
                <a:sym typeface="+mn-ea"/>
              </a:rPr>
              <a:t>等。</a:t>
            </a:r>
            <a:endParaRPr lang="zh-CN" altLang="en-US" sz="2200">
              <a:latin typeface="+mn-ea"/>
              <a:cs typeface="+mn-ea"/>
              <a:sym typeface="+mn-ea"/>
            </a:endParaRPr>
          </a:p>
          <a:p>
            <a:pPr marL="0" indent="0" fontAlgn="auto">
              <a:lnSpc>
                <a:spcPct val="125000"/>
              </a:lnSpc>
            </a:pPr>
            <a:endParaRPr lang="zh-CN" altLang="en-US" sz="2200">
              <a:latin typeface="+mn-ea"/>
              <a:cs typeface="+mn-ea"/>
              <a:sym typeface="+mn-ea"/>
            </a:endParaRPr>
          </a:p>
          <a:p>
            <a:pPr marL="0" indent="0" fontAlgn="auto">
              <a:lnSpc>
                <a:spcPct val="125000"/>
              </a:lnSpc>
            </a:pPr>
            <a:r>
              <a:rPr lang="zh-CN" altLang="en-US" sz="2200">
                <a:latin typeface="+mn-ea"/>
                <a:cs typeface="+mn-ea"/>
                <a:sym typeface="+mn-ea"/>
              </a:rPr>
              <a:t>随着信息网络研究的进一步加深以及近年来各种流行信息网络的涌现，例如</a:t>
            </a:r>
            <a:r>
              <a:rPr lang="zh-CN" altLang="en-US" sz="2200" i="1">
                <a:solidFill>
                  <a:srgbClr val="000000"/>
                </a:solidFill>
                <a:highlight>
                  <a:srgbClr val="FFFFFF"/>
                </a:highlight>
                <a:latin typeface="+mn-ea"/>
                <a:cs typeface="+mn-ea"/>
                <a:sym typeface="+mn-ea"/>
              </a:rPr>
              <a:t>文献信息网络、</a:t>
            </a:r>
            <a:r>
              <a:rPr lang="en-US" altLang="zh-CN" sz="2200" i="1">
                <a:solidFill>
                  <a:srgbClr val="000000"/>
                </a:solidFill>
                <a:latin typeface="+mn-ea"/>
                <a:cs typeface="+mn-ea"/>
                <a:sym typeface="+mn-ea"/>
              </a:rPr>
              <a:t>Facebook</a:t>
            </a:r>
            <a:r>
              <a:rPr lang="zh-CN" altLang="en-US" sz="2200" i="1">
                <a:solidFill>
                  <a:srgbClr val="000000"/>
                </a:solidFill>
                <a:highlight>
                  <a:srgbClr val="FFFFFF"/>
                </a:highlight>
                <a:latin typeface="+mn-ea"/>
                <a:cs typeface="+mn-ea"/>
                <a:sym typeface="+mn-ea"/>
              </a:rPr>
              <a:t>网络、医疗网络、电子商务网络</a:t>
            </a:r>
            <a:r>
              <a:rPr lang="zh-CN" altLang="en-US" sz="2200">
                <a:latin typeface="+mn-ea"/>
                <a:cs typeface="+mn-ea"/>
                <a:sym typeface="+mn-ea"/>
              </a:rPr>
              <a:t>等等，仅仅研究同构信息网络已经很难满足需求。</a:t>
            </a:r>
            <a:endParaRPr lang="zh-CN" altLang="en-US" sz="2200">
              <a:latin typeface="+mn-ea"/>
              <a:cs typeface="+mn-ea"/>
              <a:sym typeface="+mn-ea"/>
            </a:endParaRPr>
          </a:p>
          <a:p>
            <a:pPr marL="0" indent="0" fontAlgn="auto">
              <a:lnSpc>
                <a:spcPct val="125000"/>
              </a:lnSpc>
            </a:pPr>
            <a:endParaRPr lang="zh-CN" altLang="en-US" sz="2200" b="0" u="none">
              <a:solidFill>
                <a:srgbClr val="000000"/>
              </a:solidFill>
              <a:highlight>
                <a:srgbClr val="FFFFFF"/>
              </a:highlight>
              <a:latin typeface="+mn-ea"/>
              <a:cs typeface="+mn-ea"/>
            </a:endParaRPr>
          </a:p>
          <a:p>
            <a:pPr marL="0" indent="0" fontAlgn="auto">
              <a:lnSpc>
                <a:spcPct val="125000"/>
              </a:lnSpc>
            </a:pPr>
            <a:r>
              <a:rPr lang="zh-CN" altLang="en-US" sz="2200" b="1">
                <a:latin typeface="+mn-ea"/>
                <a:cs typeface="+mn-ea"/>
              </a:rPr>
              <a:t>异构信息网络</a:t>
            </a:r>
            <a:r>
              <a:rPr lang="zh-CN" altLang="en-US" sz="2200">
                <a:latin typeface="+mn-ea"/>
                <a:cs typeface="+mn-ea"/>
              </a:rPr>
              <a:t>通过分析网络中的多种类型节点以及不同类型节点间的多种链接关系，能够准确地区分信息网络中的不同语意，挖掘出更加具有意义的知识。</a:t>
            </a:r>
            <a:endParaRPr lang="zh-CN" altLang="en-US" sz="2200">
              <a:latin typeface="+mn-ea"/>
              <a:cs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57200"/>
          </a:xfrm>
          <a:prstGeom prst="rect">
            <a:avLst/>
          </a:prstGeom>
          <a:noFill/>
        </p:spPr>
        <p:txBody>
          <a:bodyPr wrap="square" rtlCol="0">
            <a:spAutoFit/>
          </a:bodyPr>
          <a:lstStyle/>
          <a:p>
            <a:r>
              <a:rPr lang="zh-CN" altLang="en-US"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rPr>
              <a:t>节点相似性</a:t>
            </a:r>
            <a:endParaRPr lang="zh-CN" altLang="en-US"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5" name="文本框 14"/>
          <p:cNvSpPr txBox="1"/>
          <p:nvPr/>
        </p:nvSpPr>
        <p:spPr>
          <a:xfrm>
            <a:off x="241491" y="6482993"/>
            <a:ext cx="344136" cy="368300"/>
          </a:xfrm>
          <a:prstGeom prst="rect">
            <a:avLst/>
          </a:prstGeom>
          <a:noFill/>
        </p:spPr>
        <p:txBody>
          <a:bodyPr wrap="square" rtlCol="0">
            <a:spAutoFit/>
          </a:bodyPr>
          <a:lstStyle/>
          <a:p>
            <a:r>
              <a:rPr lang="en-US" altLang="zh-CN" dirty="0">
                <a:solidFill>
                  <a:schemeClr val="bg1"/>
                </a:solidFill>
              </a:rPr>
              <a:t>5</a:t>
            </a:r>
            <a:endParaRPr lang="en-US" altLang="zh-CN" dirty="0">
              <a:solidFill>
                <a:schemeClr val="bg1"/>
              </a:solidFill>
            </a:endParaRPr>
          </a:p>
        </p:txBody>
      </p:sp>
      <p:pic>
        <p:nvPicPr>
          <p:cNvPr id="3" name="图片 2"/>
          <p:cNvPicPr>
            <a:picLocks noChangeAspect="1"/>
          </p:cNvPicPr>
          <p:nvPr/>
        </p:nvPicPr>
        <p:blipFill>
          <a:blip r:embed="rId2"/>
          <a:stretch>
            <a:fillRect/>
          </a:stretch>
        </p:blipFill>
        <p:spPr>
          <a:xfrm>
            <a:off x="-270510" y="1154430"/>
            <a:ext cx="8905240" cy="3359150"/>
          </a:xfrm>
          <a:prstGeom prst="rect">
            <a:avLst/>
          </a:prstGeom>
        </p:spPr>
      </p:pic>
      <p:sp>
        <p:nvSpPr>
          <p:cNvPr id="102" name="文本框 101"/>
          <p:cNvSpPr txBox="1"/>
          <p:nvPr/>
        </p:nvSpPr>
        <p:spPr>
          <a:xfrm>
            <a:off x="1014095" y="5194935"/>
            <a:ext cx="7383145" cy="1568450"/>
          </a:xfrm>
          <a:prstGeom prst="rect">
            <a:avLst/>
          </a:prstGeom>
          <a:noFill/>
          <a:ln w="9525">
            <a:noFill/>
          </a:ln>
        </p:spPr>
        <p:txBody>
          <a:bodyPr>
            <a:spAutoFit/>
          </a:bodyPr>
          <a:p>
            <a:pPr marL="0" indent="0"/>
            <a:r>
              <a:rPr lang="zh-CN" altLang="en-US" sz="2000" b="0" u="none">
                <a:solidFill>
                  <a:srgbClr val="2F2F2F"/>
                </a:solidFill>
                <a:latin typeface="+mn-ea"/>
                <a:cs typeface="+mn-ea"/>
              </a:rPr>
              <a:t>上图中</a:t>
            </a:r>
            <a:r>
              <a:rPr lang="en-US" altLang="zh-CN" sz="2000" b="0" u="none">
                <a:solidFill>
                  <a:srgbClr val="2F2F2F"/>
                </a:solidFill>
                <a:latin typeface="+mn-ea"/>
                <a:cs typeface="+mn-ea"/>
              </a:rPr>
              <a:t>, </a:t>
            </a:r>
            <a:r>
              <a:rPr lang="zh-CN" altLang="en-US" sz="2000" b="0" u="none">
                <a:solidFill>
                  <a:srgbClr val="2F2F2F"/>
                </a:solidFill>
                <a:latin typeface="+mn-ea"/>
                <a:cs typeface="+mn-ea"/>
              </a:rPr>
              <a:t>我们可以直觉判断出</a:t>
            </a:r>
            <a:r>
              <a:rPr lang="en-US" altLang="zh-CN" sz="2000" b="0" u="none">
                <a:solidFill>
                  <a:srgbClr val="2F2F2F"/>
                </a:solidFill>
                <a:latin typeface="+mn-ea"/>
                <a:cs typeface="+mn-ea"/>
              </a:rPr>
              <a:t>u, v</a:t>
            </a:r>
            <a:r>
              <a:rPr lang="zh-CN" altLang="en-US" sz="2000" b="0" u="none">
                <a:solidFill>
                  <a:srgbClr val="2F2F2F"/>
                </a:solidFill>
                <a:latin typeface="+mn-ea"/>
                <a:cs typeface="+mn-ea"/>
              </a:rPr>
              <a:t>之间的相似高要比</a:t>
            </a:r>
            <a:r>
              <a:rPr lang="en-US" altLang="zh-CN" sz="2000" b="0" u="none">
                <a:solidFill>
                  <a:srgbClr val="2F2F2F"/>
                </a:solidFill>
                <a:latin typeface="+mn-ea"/>
                <a:cs typeface="+mn-ea"/>
              </a:rPr>
              <a:t>u, w</a:t>
            </a:r>
            <a:r>
              <a:rPr lang="zh-CN" altLang="en-US" sz="2000" b="0" u="none">
                <a:solidFill>
                  <a:srgbClr val="2F2F2F"/>
                </a:solidFill>
                <a:latin typeface="+mn-ea"/>
                <a:cs typeface="+mn-ea"/>
              </a:rPr>
              <a:t>之间的相似度要高。那如何来具体定义相似度呢？</a:t>
            </a:r>
            <a:endParaRPr lang="zh-CN" altLang="en-US" sz="2000" b="0" u="none">
              <a:solidFill>
                <a:srgbClr val="2F2F2F"/>
              </a:solidFill>
              <a:latin typeface="+mn-ea"/>
              <a:cs typeface="+mn-ea"/>
            </a:endParaRPr>
          </a:p>
          <a:p>
            <a:pPr marL="0" indent="0"/>
            <a:endParaRPr lang="zh-CN" altLang="en-US" sz="2000" b="0" u="none">
              <a:solidFill>
                <a:srgbClr val="2F2F2F"/>
              </a:solidFill>
              <a:latin typeface="+mn-ea"/>
              <a:cs typeface="+mn-ea"/>
            </a:endParaRPr>
          </a:p>
          <a:p>
            <a:pPr marL="0" indent="0"/>
            <a:endParaRPr lang="zh-CN" altLang="en-US"/>
          </a:p>
          <a:p>
            <a:pPr marL="0" indent="0"/>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500"/>
                                        <p:tgtEl>
                                          <p:spTgt spid="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60375"/>
          </a:xfrm>
          <a:prstGeom prst="rect">
            <a:avLst/>
          </a:prstGeom>
          <a:noFill/>
        </p:spPr>
        <p:txBody>
          <a:bodyPr wrap="square" rtlCol="0">
            <a:spAutoFit/>
          </a:bodyPr>
          <a:lstStyle/>
          <a:p>
            <a:r>
              <a:rPr lang="zh-CN" altLang="en-US"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rPr>
              <a:t>相似性度量</a:t>
            </a:r>
            <a:endParaRPr lang="zh-CN" altLang="en-US"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5" name="文本框 14"/>
          <p:cNvSpPr txBox="1"/>
          <p:nvPr/>
        </p:nvSpPr>
        <p:spPr>
          <a:xfrm>
            <a:off x="241491" y="6482993"/>
            <a:ext cx="344136" cy="365760"/>
          </a:xfrm>
          <a:prstGeom prst="rect">
            <a:avLst/>
          </a:prstGeom>
          <a:noFill/>
        </p:spPr>
        <p:txBody>
          <a:bodyPr wrap="square" rtlCol="0">
            <a:spAutoFit/>
          </a:bodyPr>
          <a:lstStyle/>
          <a:p>
            <a:r>
              <a:rPr lang="en-US" altLang="zh-CN" dirty="0">
                <a:solidFill>
                  <a:schemeClr val="bg1"/>
                </a:solidFill>
              </a:rPr>
              <a:t>6</a:t>
            </a:r>
            <a:endParaRPr lang="en-US" altLang="zh-CN" dirty="0">
              <a:solidFill>
                <a:schemeClr val="bg1"/>
              </a:solidFill>
            </a:endParaRPr>
          </a:p>
        </p:txBody>
      </p:sp>
      <p:sp>
        <p:nvSpPr>
          <p:cNvPr id="16" name="文本框 15"/>
          <p:cNvSpPr txBox="1"/>
          <p:nvPr/>
        </p:nvSpPr>
        <p:spPr>
          <a:xfrm>
            <a:off x="758190" y="1474470"/>
            <a:ext cx="7510780" cy="1445260"/>
          </a:xfrm>
          <a:prstGeom prst="rect">
            <a:avLst/>
          </a:prstGeom>
          <a:noFill/>
        </p:spPr>
        <p:txBody>
          <a:bodyPr wrap="square" rtlCol="0" anchor="t">
            <a:spAutoFit/>
          </a:bodyPr>
          <a:p>
            <a:r>
              <a:rPr lang="zh-CN" altLang="en-US" sz="2200" b="1">
                <a:solidFill>
                  <a:srgbClr val="333333"/>
                </a:solidFill>
                <a:highlight>
                  <a:srgbClr val="FFFFFF"/>
                </a:highlight>
                <a:latin typeface="+mn-ea"/>
                <a:cs typeface="+mn-ea"/>
                <a:sym typeface="+mn-ea"/>
              </a:rPr>
              <a:t>相似性度量</a:t>
            </a:r>
            <a:r>
              <a:rPr lang="zh-CN" altLang="en-US" sz="2200">
                <a:solidFill>
                  <a:srgbClr val="333333"/>
                </a:solidFill>
                <a:highlight>
                  <a:srgbClr val="FFFFFF"/>
                </a:highlight>
                <a:latin typeface="+mn-ea"/>
                <a:cs typeface="+mn-ea"/>
                <a:sym typeface="+mn-ea"/>
              </a:rPr>
              <a:t>，即综合评定两个事物之间相似程度的一种度量。</a:t>
            </a:r>
            <a:r>
              <a:rPr lang="zh-CN" altLang="en-US" sz="2200">
                <a:solidFill>
                  <a:srgbClr val="302A27"/>
                </a:solidFill>
                <a:highlight>
                  <a:srgbClr val="FFFFFF"/>
                </a:highlight>
                <a:latin typeface="+mn-ea"/>
                <a:cs typeface="+mn-ea"/>
                <a:sym typeface="+mn-ea"/>
              </a:rPr>
              <a:t>在信息网络中的相似性搜索的目的是找到一个给定节点最相似的节点。通过考虑在网络中不同的链路路径（即元路径），可以在异构网络中的信息推导出相似的各种语义。</a:t>
            </a:r>
            <a:endParaRPr lang="zh-CN" altLang="en-US" sz="2200"/>
          </a:p>
        </p:txBody>
      </p:sp>
      <p:sp>
        <p:nvSpPr>
          <p:cNvPr id="17" name="文本框 16"/>
          <p:cNvSpPr txBox="1"/>
          <p:nvPr/>
        </p:nvSpPr>
        <p:spPr>
          <a:xfrm>
            <a:off x="758190" y="3180715"/>
            <a:ext cx="7698740" cy="3122930"/>
          </a:xfrm>
          <a:prstGeom prst="rect">
            <a:avLst/>
          </a:prstGeom>
          <a:noFill/>
        </p:spPr>
        <p:txBody>
          <a:bodyPr wrap="square" rtlCol="0" anchor="t">
            <a:spAutoFit/>
          </a:bodyPr>
          <a:p>
            <a:pPr fontAlgn="auto">
              <a:lnSpc>
                <a:spcPct val="125000"/>
              </a:lnSpc>
            </a:pPr>
            <a:r>
              <a:rPr lang="zh-CN" altLang="en-US" sz="2000" b="1">
                <a:solidFill>
                  <a:srgbClr val="333333"/>
                </a:solidFill>
                <a:highlight>
                  <a:srgbClr val="FFFFFF"/>
                </a:highlight>
                <a:latin typeface="+mn-ea"/>
                <a:cs typeface="+mn-ea"/>
                <a:sym typeface="+mn-ea"/>
              </a:rPr>
              <a:t>相似性度量</a:t>
            </a:r>
            <a:r>
              <a:rPr lang="zh-CN" altLang="en-US" sz="2000"/>
              <a:t>应用于基于协同过滤的推荐算法、邻域搜索、网络图聚类、近似查询处理等。</a:t>
            </a:r>
            <a:r>
              <a:rPr lang="zh-CN" altLang="en-US" sz="2000">
                <a:sym typeface="+mn-ea"/>
              </a:rPr>
              <a:t>目前主要有两大类相似性度量方法：</a:t>
            </a:r>
            <a:endParaRPr lang="zh-CN" altLang="en-US" sz="2000">
              <a:sym typeface="+mn-ea"/>
            </a:endParaRPr>
          </a:p>
          <a:p>
            <a:pPr fontAlgn="auto">
              <a:lnSpc>
                <a:spcPct val="125000"/>
              </a:lnSpc>
            </a:pPr>
            <a:r>
              <a:rPr lang="zh-CN" altLang="en-US" sz="2000">
                <a:sym typeface="+mn-ea"/>
              </a:rPr>
              <a:t>(1) 基于内容(content-based)的特定领域度量方法，如匹配文本相似度，计算项集合的重叠区域等； </a:t>
            </a:r>
            <a:endParaRPr lang="zh-CN" altLang="en-US" sz="2000"/>
          </a:p>
          <a:p>
            <a:pPr fontAlgn="auto">
              <a:lnSpc>
                <a:spcPct val="125000"/>
              </a:lnSpc>
            </a:pPr>
            <a:r>
              <a:rPr lang="zh-CN" altLang="en-US" sz="2000">
                <a:sym typeface="+mn-ea"/>
              </a:rPr>
              <a:t>(2) 基于链接（对象间的关系）的方法，如PageRank、SimRank和Pa</a:t>
            </a:r>
            <a:r>
              <a:rPr lang="en-US" altLang="zh-CN" sz="2000">
                <a:sym typeface="+mn-ea"/>
              </a:rPr>
              <a:t>th</a:t>
            </a:r>
            <a:r>
              <a:rPr lang="zh-CN" altLang="en-US" sz="2000">
                <a:sym typeface="+mn-ea"/>
              </a:rPr>
              <a:t>Sim等。</a:t>
            </a:r>
            <a:endParaRPr lang="zh-CN" altLang="en-US" sz="2000"/>
          </a:p>
          <a:p>
            <a:pPr fontAlgn="auto">
              <a:lnSpc>
                <a:spcPct val="125000"/>
              </a:lnSpc>
            </a:pPr>
            <a:r>
              <a:rPr lang="zh-CN" altLang="en-US" sz="2000">
                <a:sym typeface="+mn-ea"/>
              </a:rPr>
              <a:t> </a:t>
            </a:r>
            <a:endParaRPr lang="zh-CN" altLang="en-US" sz="2200"/>
          </a:p>
          <a:p>
            <a:endParaRPr lang="zh-CN" altLang="en-US" sz="2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574" cy="7821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69210" y="79285"/>
            <a:ext cx="623610" cy="623610"/>
          </a:xfrm>
          <a:prstGeom prst="rect">
            <a:avLst/>
          </a:prstGeom>
        </p:spPr>
      </p:pic>
      <p:cxnSp>
        <p:nvCxnSpPr>
          <p:cNvPr id="7" name="直接连接符 19"/>
          <p:cNvCxnSpPr/>
          <p:nvPr/>
        </p:nvCxnSpPr>
        <p:spPr bwMode="auto">
          <a:xfrm flipH="1">
            <a:off x="436636" y="-25400"/>
            <a:ext cx="4979" cy="6822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8" name="直接连接符 20"/>
          <p:cNvCxnSpPr/>
          <p:nvPr/>
        </p:nvCxnSpPr>
        <p:spPr bwMode="auto">
          <a:xfrm flipH="1">
            <a:off x="511174" y="-26988"/>
            <a:ext cx="1589" cy="500196"/>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cxnSp>
        <p:nvCxnSpPr>
          <p:cNvPr id="9" name="直接连接符 30"/>
          <p:cNvCxnSpPr/>
          <p:nvPr/>
        </p:nvCxnSpPr>
        <p:spPr bwMode="auto">
          <a:xfrm>
            <a:off x="585499" y="-26988"/>
            <a:ext cx="0" cy="298451"/>
          </a:xfrm>
          <a:prstGeom prst="line">
            <a:avLst/>
          </a:prstGeom>
          <a:noFill/>
          <a:ln w="28575" algn="ctr">
            <a:solidFill>
              <a:schemeClr val="bg2"/>
            </a:solidFill>
            <a:round/>
          </a:ln>
          <a:extLst>
            <a:ext uri="{909E8E84-426E-40DD-AFC4-6F175D3DCCD1}">
              <a14:hiddenFill xmlns:a14="http://schemas.microsoft.com/office/drawing/2010/main">
                <a:noFill/>
              </a14:hiddenFill>
            </a:ext>
          </a:extLst>
        </p:spPr>
      </p:cxnSp>
      <p:sp>
        <p:nvSpPr>
          <p:cNvPr id="10" name="文本框 9"/>
          <p:cNvSpPr txBox="1"/>
          <p:nvPr/>
        </p:nvSpPr>
        <p:spPr>
          <a:xfrm>
            <a:off x="658236" y="97651"/>
            <a:ext cx="3967761" cy="460375"/>
          </a:xfrm>
          <a:prstGeom prst="rect">
            <a:avLst/>
          </a:prstGeom>
          <a:noFill/>
        </p:spPr>
        <p:txBody>
          <a:bodyPr wrap="square" rtlCol="0">
            <a:spAutoFit/>
          </a:bodyPr>
          <a:lstStyle/>
          <a:p>
            <a:r>
              <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rPr>
              <a:t>SimRank</a:t>
            </a:r>
            <a:endParaRPr lang="en-US" altLang="zh-CN" sz="2400" dirty="0" smtClean="0">
              <a:solidFill>
                <a:schemeClr val="bg1"/>
              </a:solidFill>
              <a:latin typeface="Arial" panose="020B0604020202020204" pitchFamily="34" charset="0"/>
              <a:ea typeface="黑体" panose="02010609060101010101" pitchFamily="49" charset="-122"/>
              <a:cs typeface="Arial" panose="020B0604020202020204" pitchFamily="34" charset="0"/>
              <a:sym typeface="+mn-ea"/>
            </a:endParaRPr>
          </a:p>
        </p:txBody>
      </p:sp>
      <p:sp>
        <p:nvSpPr>
          <p:cNvPr id="15" name="文本框 14"/>
          <p:cNvSpPr txBox="1"/>
          <p:nvPr/>
        </p:nvSpPr>
        <p:spPr>
          <a:xfrm>
            <a:off x="241491" y="6482993"/>
            <a:ext cx="344136" cy="368300"/>
          </a:xfrm>
          <a:prstGeom prst="rect">
            <a:avLst/>
          </a:prstGeom>
          <a:noFill/>
        </p:spPr>
        <p:txBody>
          <a:bodyPr wrap="square" rtlCol="0">
            <a:spAutoFit/>
          </a:bodyPr>
          <a:lstStyle/>
          <a:p>
            <a:r>
              <a:rPr lang="en-US" altLang="zh-CN" dirty="0">
                <a:solidFill>
                  <a:schemeClr val="bg1"/>
                </a:solidFill>
              </a:rPr>
              <a:t>7</a:t>
            </a:r>
            <a:endParaRPr lang="en-US" altLang="zh-CN" dirty="0">
              <a:solidFill>
                <a:schemeClr val="bg1"/>
              </a:solidFill>
            </a:endParaRPr>
          </a:p>
        </p:txBody>
      </p:sp>
      <p:sp>
        <p:nvSpPr>
          <p:cNvPr id="13" name="文本框 12"/>
          <p:cNvSpPr txBox="1"/>
          <p:nvPr/>
        </p:nvSpPr>
        <p:spPr>
          <a:xfrm>
            <a:off x="1182370" y="6482715"/>
            <a:ext cx="6550025" cy="645160"/>
          </a:xfrm>
          <a:prstGeom prst="rect">
            <a:avLst/>
          </a:prstGeom>
          <a:noFill/>
        </p:spPr>
        <p:txBody>
          <a:bodyPr wrap="square" rtlCol="0" anchor="t">
            <a:spAutoFit/>
          </a:bodyPr>
          <a:p>
            <a:r>
              <a:rPr lang="zh-CN" altLang="en-US"/>
              <a:t>SimRank: A Measure of Structural-Context Similarity  </a:t>
            </a:r>
            <a:r>
              <a:rPr lang="zh-CN" altLang="en-US">
                <a:sym typeface="+mn-ea"/>
              </a:rPr>
              <a:t> KDD 2002</a:t>
            </a:r>
            <a:endParaRPr lang="zh-CN" altLang="en-US"/>
          </a:p>
          <a:p>
            <a:endParaRPr lang="zh-CN" altLang="en-US"/>
          </a:p>
        </p:txBody>
      </p:sp>
      <p:sp>
        <p:nvSpPr>
          <p:cNvPr id="3" name="文本框 2"/>
          <p:cNvSpPr txBox="1"/>
          <p:nvPr/>
        </p:nvSpPr>
        <p:spPr>
          <a:xfrm>
            <a:off x="511175" y="5549900"/>
            <a:ext cx="8410575" cy="706755"/>
          </a:xfrm>
          <a:prstGeom prst="rect">
            <a:avLst/>
          </a:prstGeom>
          <a:noFill/>
        </p:spPr>
        <p:txBody>
          <a:bodyPr wrap="square" rtlCol="0" anchor="t">
            <a:spAutoFit/>
          </a:bodyPr>
          <a:p>
            <a:r>
              <a:rPr lang="zh-CN" altLang="en-US" sz="2000" b="1"/>
              <a:t>缺点</a:t>
            </a:r>
            <a:r>
              <a:rPr lang="zh-CN" altLang="en-US" sz="2000"/>
              <a:t>：当某些结点并未拥有足够的邻接节点，那相似度计算必然是受限的。 </a:t>
            </a:r>
            <a:endParaRPr lang="zh-CN" altLang="en-US" sz="2000"/>
          </a:p>
          <a:p>
            <a:endParaRPr lang="zh-CN" altLang="en-US" sz="2000"/>
          </a:p>
        </p:txBody>
      </p:sp>
      <p:pic>
        <p:nvPicPr>
          <p:cNvPr id="16" name="图片 15"/>
          <p:cNvPicPr>
            <a:picLocks noChangeAspect="1"/>
          </p:cNvPicPr>
          <p:nvPr/>
        </p:nvPicPr>
        <p:blipFill>
          <a:blip r:embed="rId2"/>
          <a:stretch>
            <a:fillRect/>
          </a:stretch>
        </p:blipFill>
        <p:spPr>
          <a:xfrm>
            <a:off x="436880" y="1807210"/>
            <a:ext cx="2454910" cy="2992120"/>
          </a:xfrm>
          <a:prstGeom prst="rect">
            <a:avLst/>
          </a:prstGeom>
        </p:spPr>
      </p:pic>
      <p:sp>
        <p:nvSpPr>
          <p:cNvPr id="17" name="文本框 16"/>
          <p:cNvSpPr txBox="1"/>
          <p:nvPr/>
        </p:nvSpPr>
        <p:spPr>
          <a:xfrm>
            <a:off x="3790315" y="1334135"/>
            <a:ext cx="5102225" cy="4215765"/>
          </a:xfrm>
          <a:prstGeom prst="rect">
            <a:avLst/>
          </a:prstGeom>
          <a:noFill/>
        </p:spPr>
        <p:txBody>
          <a:bodyPr wrap="square" rtlCol="0" anchor="t">
            <a:spAutoFit/>
          </a:bodyPr>
          <a:p>
            <a:pPr fontAlgn="auto">
              <a:lnSpc>
                <a:spcPct val="125000"/>
              </a:lnSpc>
            </a:pPr>
            <a:r>
              <a:rPr lang="zh-CN" altLang="en-US" sz="2000"/>
              <a:t>Simrank的</a:t>
            </a:r>
            <a:r>
              <a:rPr lang="zh-CN" altLang="en-US" sz="2000" b="1"/>
              <a:t>基本思想</a:t>
            </a:r>
            <a:r>
              <a:rPr lang="zh-CN" altLang="en-US" sz="2000"/>
              <a:t>是：两个实体与相似实体有关联，那么这两个实体是相似的。即两个点是否相似，由他们的邻居是否相似来决定。而他们的邻居是否相似又由他们邻居的邻居的相似性决定。</a:t>
            </a:r>
            <a:endParaRPr lang="zh-CN" altLang="en-US" sz="2000"/>
          </a:p>
          <a:p>
            <a:pPr fontAlgn="auto">
              <a:lnSpc>
                <a:spcPct val="125000"/>
              </a:lnSpc>
            </a:pPr>
            <a:endParaRPr lang="zh-CN" altLang="en-US" sz="2000"/>
          </a:p>
          <a:p>
            <a:pPr fontAlgn="auto">
              <a:lnSpc>
                <a:spcPct val="125000"/>
              </a:lnSpc>
            </a:pPr>
            <a:r>
              <a:rPr lang="zh-CN" altLang="en-US" sz="2000">
                <a:sym typeface="+mn-ea"/>
              </a:rPr>
              <a:t>SimRank的</a:t>
            </a:r>
            <a:r>
              <a:rPr lang="zh-CN" altLang="en-US" sz="2000" b="1">
                <a:sym typeface="+mn-ea"/>
              </a:rPr>
              <a:t>特点</a:t>
            </a:r>
            <a:r>
              <a:rPr lang="zh-CN" altLang="en-US" sz="2000">
                <a:sym typeface="+mn-ea"/>
              </a:rPr>
              <a:t>：完全基于结构信息，且可以计算图中任意两个节点间的相似度。两个节点的相似度等于一个节点的neighbors和另一个的neighbors相似度的平均值。</a:t>
            </a:r>
            <a:endParaRPr lang="zh-CN" altLang="en-US"/>
          </a:p>
          <a:p>
            <a:endParaRPr lang="zh-CN" altLang="en-US">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2060"/>
        </a:solidFill>
        <a:ln>
          <a:noFill/>
        </a:ln>
      </a:spPr>
      <a:bodyPr rtlCol="0" anchor="ctr"/>
      <a:lstStyle>
        <a:defPPr algn="ctr">
          <a:defRPr sz="135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4245</Words>
  <Application>WPS 演示</Application>
  <PresentationFormat>全屏显示(4:3)</PresentationFormat>
  <Paragraphs>379</Paragraphs>
  <Slides>29</Slides>
  <Notes>28</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29</vt:i4>
      </vt:variant>
    </vt:vector>
  </HeadingPairs>
  <TitlesOfParts>
    <vt:vector size="53" baseType="lpstr">
      <vt:lpstr>Arial</vt:lpstr>
      <vt:lpstr>宋体</vt:lpstr>
      <vt:lpstr>Wingdings</vt:lpstr>
      <vt:lpstr>黑体</vt:lpstr>
      <vt:lpstr>微软雅黑</vt:lpstr>
      <vt:lpstr>Lao UI</vt:lpstr>
      <vt:lpstr>-apple-system</vt:lpstr>
      <vt:lpstr>Segoe Print</vt:lpstr>
      <vt:lpstr>MS Mincho</vt:lpstr>
      <vt:lpstr>Verdana</vt:lpstr>
      <vt:lpstr>Times New Roman</vt:lpstr>
      <vt:lpstr>Calibri</vt:lpstr>
      <vt:lpstr>Arial Unicode MS</vt:lpstr>
      <vt:lpstr>等线 Light</vt:lpstr>
      <vt:lpstr>Calibri Light</vt:lpstr>
      <vt:lpstr>等线</vt:lpstr>
      <vt:lpstr>PingFang SC</vt:lpstr>
      <vt:lpstr>STIXGeneral</vt:lpstr>
      <vt:lpstr>STIXSizeOneSym</vt:lpstr>
      <vt:lpstr>-webkit-standard</vt:lpstr>
      <vt:lpstr>华文中宋</vt:lpstr>
      <vt:lpstr>仿宋</vt:lpstr>
      <vt:lpstr>Haettenschweiler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喵ฅ</cp:lastModifiedBy>
  <cp:revision>1014</cp:revision>
  <dcterms:created xsi:type="dcterms:W3CDTF">1900-01-01T00:00:00Z</dcterms:created>
  <dcterms:modified xsi:type="dcterms:W3CDTF">2019-10-28T08:28:57Z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