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9"/>
  </p:notesMasterIdLst>
  <p:sldIdLst>
    <p:sldId id="262" r:id="rId2"/>
    <p:sldId id="261" r:id="rId3"/>
    <p:sldId id="263" r:id="rId4"/>
    <p:sldId id="267" r:id="rId5"/>
    <p:sldId id="268" r:id="rId6"/>
    <p:sldId id="287" r:id="rId7"/>
    <p:sldId id="264" r:id="rId8"/>
    <p:sldId id="269" r:id="rId9"/>
    <p:sldId id="265" r:id="rId10"/>
    <p:sldId id="271" r:id="rId11"/>
    <p:sldId id="270" r:id="rId12"/>
    <p:sldId id="272" r:id="rId13"/>
    <p:sldId id="273" r:id="rId14"/>
    <p:sldId id="274" r:id="rId15"/>
    <p:sldId id="275" r:id="rId16"/>
    <p:sldId id="276" r:id="rId17"/>
    <p:sldId id="277" r:id="rId18"/>
    <p:sldId id="278" r:id="rId19"/>
    <p:sldId id="279" r:id="rId20"/>
    <p:sldId id="281" r:id="rId21"/>
    <p:sldId id="284" r:id="rId22"/>
    <p:sldId id="285" r:id="rId23"/>
    <p:sldId id="286" r:id="rId24"/>
    <p:sldId id="266" r:id="rId25"/>
    <p:sldId id="283" r:id="rId26"/>
    <p:sldId id="282" r:id="rId27"/>
    <p:sldId id="26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7375E"/>
    <a:srgbClr val="E92E25"/>
    <a:srgbClr val="F3F1F1"/>
    <a:srgbClr val="EFEDED"/>
    <a:srgbClr val="8D8787"/>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488" autoAdjust="0"/>
  </p:normalViewPr>
  <p:slideViewPr>
    <p:cSldViewPr snapToGrid="0">
      <p:cViewPr varScale="1">
        <p:scale>
          <a:sx n="81" d="100"/>
          <a:sy n="81" d="100"/>
        </p:scale>
        <p:origin x="1526" y="5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2020/3/12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4162160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智能体与环境的交互遵循马尔可夫决策过程（</a:t>
            </a:r>
            <a:r>
              <a:rPr lang="en-US" altLang="zh-CN" dirty="0" smtClean="0"/>
              <a:t>Markov Decision Process: MDP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403481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尽管 </a:t>
            </a:r>
            <a:r>
              <a:rPr lang="en-US" altLang="zh-CN" dirty="0" smtClean="0"/>
              <a:t>MDRL </a:t>
            </a:r>
            <a:r>
              <a:rPr lang="zh-CN" altLang="en-US" dirty="0" smtClean="0"/>
              <a:t>方法在理论、框架、应用等层面都有不小的进展，但该领域的探索还处在起步阶段，</a:t>
            </a:r>
            <a:r>
              <a:rPr lang="en-US" altLang="zh-CN" dirty="0" smtClean="0"/>
              <a:t>MDRL </a:t>
            </a:r>
            <a:r>
              <a:rPr lang="zh-CN" altLang="en-US" dirty="0" smtClean="0"/>
              <a:t>方法在实验及应用层面也面临许多问题和挑战，</a:t>
            </a:r>
            <a:endParaRPr lang="en-US" altLang="zh-CN" dirty="0" smtClean="0"/>
          </a:p>
          <a:p>
            <a:r>
              <a:rPr lang="zh-CN" altLang="en-US" dirty="0" smtClean="0"/>
              <a:t>实际上关于马尔科夫决策过程的变形有很多种，比如半马尔科夫过程等等。</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65856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每一个智能体都当作演员（</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），并且每个演员都从「批评家（</a:t>
            </a:r>
            <a:r>
              <a:rPr lang="en-US" altLang="zh-CN" sz="1200" b="0" i="0" kern="1200" dirty="0" smtClean="0">
                <a:solidFill>
                  <a:schemeClr val="tx1"/>
                </a:solidFill>
                <a:effectLst/>
                <a:latin typeface="+mn-lt"/>
                <a:ea typeface="+mn-ea"/>
                <a:cs typeface="+mn-cs"/>
              </a:rPr>
              <a:t>critic</a:t>
            </a:r>
            <a:r>
              <a:rPr lang="zh-CN" altLang="en-US" sz="1200" b="0" i="0" kern="1200" dirty="0" smtClean="0">
                <a:solidFill>
                  <a:schemeClr val="tx1"/>
                </a:solidFill>
                <a:effectLst/>
                <a:latin typeface="+mn-lt"/>
                <a:ea typeface="+mn-ea"/>
                <a:cs typeface="+mn-cs"/>
              </a:rPr>
              <a:t>）」那里获得建议，从而来帮助 </a:t>
            </a:r>
            <a:r>
              <a:rPr lang="en-US" altLang="zh-CN" sz="1200" b="0" i="0" kern="1200" dirty="0" smtClean="0">
                <a:solidFill>
                  <a:schemeClr val="tx1"/>
                </a:solidFill>
                <a:effectLst/>
                <a:latin typeface="+mn-lt"/>
                <a:ea typeface="+mn-ea"/>
                <a:cs typeface="+mn-cs"/>
              </a:rPr>
              <a:t>actor </a:t>
            </a:r>
            <a:r>
              <a:rPr lang="zh-CN" altLang="en-US" sz="1200" b="0" i="0" kern="1200" dirty="0" smtClean="0">
                <a:solidFill>
                  <a:schemeClr val="tx1"/>
                </a:solidFill>
                <a:effectLst/>
                <a:latin typeface="+mn-lt"/>
                <a:ea typeface="+mn-ea"/>
                <a:cs typeface="+mn-cs"/>
              </a:rPr>
              <a:t>去决策哪些动作在训练过程中应该被强化。</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46051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801622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354820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4643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3223038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解决了智能体数量增加导致的维数和指数增加的问题</a:t>
            </a:r>
            <a:endParaRPr lang="en-US" altLang="zh-CN" dirty="0" smtClean="0"/>
          </a:p>
          <a:p>
            <a:r>
              <a:rPr lang="zh-CN" altLang="en-US" dirty="0" smtClean="0"/>
              <a:t>这样，对于每个个体，只需要考虑个体与这个均值的交互作用即可。应用平均场论后，学习在两个智能体之间是相互促进的：单个智能体的最优策略的学习是基于智能体群体动态的；同时，集体的动态也根据个体的策略进行更新。</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609242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1187459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860685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192588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661180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540192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775852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68343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56726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多智能体系统是多个智能体组成的集合，其目标是将大而复杂的系统建设成小而彼此互相通信协调的易于管理</a:t>
            </a:r>
            <a:r>
              <a:rPr lang="zh-CN" altLang="en-US" smtClean="0"/>
              <a:t>的系统</a:t>
            </a:r>
            <a:endParaRPr lang="en-US" altLang="zh-CN" dirty="0" smtClean="0"/>
          </a:p>
          <a:p>
            <a:r>
              <a:rPr lang="zh-CN" altLang="en-US" dirty="0" smtClean="0"/>
              <a:t>多智能体强化学习是多智能体系统研究领域中的一个重要分支，它将强化学习技术、博弈论等应用到多智能体系统，使得多个智能体能在更高维且动态的真实场景中通过交互和决策完成更错综复杂的任务</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254908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35023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97148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多智能体强化学习遵循随</a:t>
            </a:r>
          </a:p>
          <a:p>
            <a:r>
              <a:rPr lang="zh-CN" altLang="en-US" dirty="0" smtClean="0"/>
              <a:t>机博弈（</a:t>
            </a:r>
            <a:r>
              <a:rPr lang="en-US" altLang="zh-CN" dirty="0" smtClean="0"/>
              <a:t>Stochastic Game: SG</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400017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MARL </a:t>
            </a:r>
            <a:r>
              <a:rPr lang="zh-CN" altLang="en-US" dirty="0" smtClean="0"/>
              <a:t>的算法根据其奖励函数的不同可以分为完全合作型（</a:t>
            </a:r>
            <a:r>
              <a:rPr lang="en-US" altLang="zh-CN" dirty="0" smtClean="0"/>
              <a:t>Fully Cooperative</a:t>
            </a:r>
            <a:r>
              <a:rPr lang="zh-CN" altLang="en-US" dirty="0" smtClean="0"/>
              <a:t>）、完全竞争型（</a:t>
            </a:r>
            <a:r>
              <a:rPr lang="en-US" altLang="zh-CN" dirty="0" smtClean="0"/>
              <a:t>Fully Competitive</a:t>
            </a:r>
            <a:r>
              <a:rPr lang="zh-CN" altLang="en-US" dirty="0" smtClean="0"/>
              <a:t>）和混合型（</a:t>
            </a:r>
            <a:r>
              <a:rPr lang="en-US" altLang="zh-CN" dirty="0" smtClean="0"/>
              <a:t>Mixed</a:t>
            </a:r>
            <a:r>
              <a:rPr lang="zh-CN" altLang="en-US" dirty="0" smtClean="0"/>
              <a:t>）三种任务类型，</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213117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在多智能体环境中，每个智能体不仅要考虑自己动作及回报，还要综合考虑其它智能体的行为。</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83385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30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686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9991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732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211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177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287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800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18496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300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509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9702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3115629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mc:AlternateContent xmlns:mc="http://schemas.openxmlformats.org/markup-compatibility/2006" xmlns:p14="http://schemas.microsoft.com/office/powerpoint/2010/main">
    <mc:Choice Requires="p14">
      <p:transition spd="slow" p14:dur="1500">
        <p:random/>
      </p:transition>
    </mc:Choice>
    <mc:Fallback xmlns="">
      <p:transition spd="slow"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20.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png"/><Relationship Id="rId7"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slide" Target="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a:off x="0" y="3420268"/>
            <a:ext cx="9144000" cy="3437731"/>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 name="任意多边形 2"/>
          <p:cNvSpPr/>
          <p:nvPr/>
        </p:nvSpPr>
        <p:spPr>
          <a:xfrm rot="8100000">
            <a:off x="6549899" y="66879"/>
            <a:ext cx="2886155" cy="1523627"/>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 name="任意多边形 3"/>
          <p:cNvSpPr/>
          <p:nvPr/>
        </p:nvSpPr>
        <p:spPr>
          <a:xfrm rot="8100000">
            <a:off x="4627008" y="960243"/>
            <a:ext cx="2382542" cy="1257765"/>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 name="任意多边形 4"/>
          <p:cNvSpPr/>
          <p:nvPr/>
        </p:nvSpPr>
        <p:spPr>
          <a:xfrm rot="8100000">
            <a:off x="5025448" y="1168486"/>
            <a:ext cx="1883169" cy="99414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 name="文本框 5"/>
          <p:cNvSpPr txBox="1"/>
          <p:nvPr/>
        </p:nvSpPr>
        <p:spPr>
          <a:xfrm>
            <a:off x="581248" y="2448828"/>
            <a:ext cx="5262979" cy="854080"/>
          </a:xfrm>
          <a:prstGeom prst="rect">
            <a:avLst/>
          </a:prstGeom>
          <a:noFill/>
        </p:spPr>
        <p:txBody>
          <a:bodyPr wrap="none" rtlCol="0">
            <a:spAutoFit/>
          </a:bodyPr>
          <a:lstStyle/>
          <a:p>
            <a:r>
              <a:rPr lang="zh-CN" altLang="en-US" sz="4950" b="1" dirty="0" smtClean="0">
                <a:latin typeface="黑体" panose="02010609060101010101" pitchFamily="49" charset="-122"/>
                <a:ea typeface="黑体" panose="02010609060101010101" pitchFamily="49" charset="-122"/>
                <a:sym typeface="Century Gothic" panose="020B0502020202020204" pitchFamily="34" charset="0"/>
              </a:rPr>
              <a:t>多智能体强化学习</a:t>
            </a:r>
            <a:endParaRPr lang="zh-CN" altLang="en-US" sz="4950" b="1" dirty="0">
              <a:latin typeface="黑体" panose="02010609060101010101" pitchFamily="49" charset="-122"/>
              <a:ea typeface="黑体" panose="02010609060101010101" pitchFamily="49" charset="-122"/>
              <a:sym typeface="Century Gothic" panose="020B0502020202020204" pitchFamily="34" charset="0"/>
            </a:endParaRPr>
          </a:p>
        </p:txBody>
      </p:sp>
      <p:sp>
        <p:nvSpPr>
          <p:cNvPr id="7" name="矩形 6"/>
          <p:cNvSpPr/>
          <p:nvPr/>
        </p:nvSpPr>
        <p:spPr>
          <a:xfrm>
            <a:off x="642933" y="3456165"/>
            <a:ext cx="3832350" cy="338554"/>
          </a:xfrm>
          <a:prstGeom prst="rect">
            <a:avLst/>
          </a:prstGeom>
        </p:spPr>
        <p:txBody>
          <a:bodyPr wrap="square">
            <a:spAutoFit/>
          </a:bodyPr>
          <a:lstStyle/>
          <a:p>
            <a:pPr algn="dist"/>
            <a:r>
              <a:rPr lang="en-US" altLang="zh-CN" sz="16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a:t>
            </a:r>
            <a:r>
              <a:rPr lang="en-US" altLang="zh-CN" sz="16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a:t>
            </a:r>
            <a:r>
              <a:rPr lang="en-US" altLang="zh-CN" sz="16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einforcement </a:t>
            </a:r>
            <a:r>
              <a:rPr lang="en-US" altLang="zh-CN" sz="16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L</a:t>
            </a:r>
            <a:r>
              <a:rPr lang="en-US" altLang="zh-CN" sz="16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earning</a:t>
            </a:r>
            <a:endParaRPr lang="zh-CN" altLang="en-US" sz="16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cxnSp>
        <p:nvCxnSpPr>
          <p:cNvPr id="8" name="直接连接符 7"/>
          <p:cNvCxnSpPr/>
          <p:nvPr/>
        </p:nvCxnSpPr>
        <p:spPr>
          <a:xfrm>
            <a:off x="693336" y="3797449"/>
            <a:ext cx="3720401" cy="833"/>
          </a:xfrm>
          <a:prstGeom prst="line">
            <a:avLst/>
          </a:prstGeom>
          <a:ln w="6350">
            <a:solidFill>
              <a:srgbClr val="17375E"/>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23128" y="4412012"/>
            <a:ext cx="1518364" cy="338554"/>
          </a:xfrm>
          <a:prstGeom prst="rect">
            <a:avLst/>
          </a:prstGeom>
          <a:noFill/>
        </p:spPr>
        <p:txBody>
          <a:bodyPr wrap="none" rtlCol="0">
            <a:spAutoFit/>
          </a:bodyPr>
          <a:lstStyle/>
          <a:p>
            <a:r>
              <a:rPr lang="zh-CN" altLang="en-US" sz="1600"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报告</a:t>
            </a:r>
            <a:r>
              <a:rPr lang="zh-CN" altLang="en-US" sz="1600"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人</a:t>
            </a:r>
            <a:r>
              <a:rPr lang="en-US" altLang="zh-CN" sz="1600"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a:t>
            </a:r>
            <a:r>
              <a:rPr lang="zh-CN" altLang="en-US" sz="1600"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吴碧伟</a:t>
            </a:r>
          </a:p>
        </p:txBody>
      </p:sp>
      <p:sp>
        <p:nvSpPr>
          <p:cNvPr id="10" name="文本框 9"/>
          <p:cNvSpPr txBox="1"/>
          <p:nvPr/>
        </p:nvSpPr>
        <p:spPr>
          <a:xfrm>
            <a:off x="607624" y="4809932"/>
            <a:ext cx="2117887"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报告时间</a:t>
            </a:r>
            <a:r>
              <a:rPr lang="en-US" altLang="zh-CN" sz="1600"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a:t>
            </a:r>
            <a:r>
              <a:rPr lang="en-US" altLang="zh-CN" sz="1600"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2020.03.10</a:t>
            </a:r>
            <a:endParaRPr lang="zh-CN" altLang="en-US" sz="1600"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endParaRPr>
          </a:p>
        </p:txBody>
      </p:sp>
      <p:sp>
        <p:nvSpPr>
          <p:cNvPr id="11" name="椭圆 2"/>
          <p:cNvSpPr/>
          <p:nvPr/>
        </p:nvSpPr>
        <p:spPr>
          <a:xfrm>
            <a:off x="5976990" y="5150592"/>
            <a:ext cx="332639" cy="32615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2" name="椭圆 34"/>
          <p:cNvSpPr/>
          <p:nvPr/>
        </p:nvSpPr>
        <p:spPr>
          <a:xfrm>
            <a:off x="7102803" y="5159511"/>
            <a:ext cx="308148" cy="332639"/>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 name="椭圆 36"/>
          <p:cNvSpPr/>
          <p:nvPr/>
        </p:nvSpPr>
        <p:spPr>
          <a:xfrm>
            <a:off x="8153376" y="5174917"/>
            <a:ext cx="332639" cy="301828"/>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37" y="737731"/>
            <a:ext cx="3351126" cy="951720"/>
          </a:xfrm>
          <a:prstGeom prst="rect">
            <a:avLst/>
          </a:prstGeom>
        </p:spPr>
      </p:pic>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40296"/>
          <a:stretch/>
        </p:blipFill>
        <p:spPr>
          <a:xfrm>
            <a:off x="4695092" y="5806126"/>
            <a:ext cx="4155913" cy="780828"/>
          </a:xfrm>
          <a:prstGeom prst="rect">
            <a:avLst/>
          </a:prstGeom>
        </p:spPr>
      </p:pic>
    </p:spTree>
    <p:extLst>
      <p:ext uri="{BB962C8B-B14F-4D97-AF65-F5344CB8AC3E}">
        <p14:creationId xmlns:p14="http://schemas.microsoft.com/office/powerpoint/2010/main" val="320121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86481" y="430823"/>
            <a:ext cx="4273455" cy="755937"/>
            <a:chOff x="620121" y="218486"/>
            <a:chExt cx="5697942" cy="1007918"/>
          </a:xfrm>
        </p:grpSpPr>
        <p:sp>
          <p:nvSpPr>
            <p:cNvPr id="27" name="文本框 26"/>
            <p:cNvSpPr txBox="1"/>
            <p:nvPr/>
          </p:nvSpPr>
          <p:spPr>
            <a:xfrm>
              <a:off x="620121" y="218486"/>
              <a:ext cx="3687336"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 MARL</a:t>
              </a:r>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应用举例</a:t>
              </a:r>
              <a:endPar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endParaRPr>
            </a:p>
          </p:txBody>
        </p:sp>
        <p:sp>
          <p:nvSpPr>
            <p:cNvPr id="28" name="文本框 27"/>
            <p:cNvSpPr txBox="1"/>
            <p:nvPr/>
          </p:nvSpPr>
          <p:spPr>
            <a:xfrm>
              <a:off x="756604" y="857071"/>
              <a:ext cx="5561459"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Reinforcement Learning Application Examples</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51" y="4096273"/>
            <a:ext cx="1916350" cy="1900380"/>
          </a:xfrm>
          <a:prstGeom prst="rect">
            <a:avLst/>
          </a:prstGeom>
        </p:spPr>
      </p:pic>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l="5644" r="9950"/>
          <a:stretch/>
        </p:blipFill>
        <p:spPr>
          <a:xfrm>
            <a:off x="1600206" y="1536511"/>
            <a:ext cx="2318654" cy="1831357"/>
          </a:xfrm>
          <a:prstGeom prst="rect">
            <a:avLst/>
          </a:prstGeom>
        </p:spPr>
      </p:pic>
      <p:pic>
        <p:nvPicPr>
          <p:cNvPr id="13" name="图片 12"/>
          <p:cNvPicPr>
            <a:picLocks noChangeAspect="1"/>
          </p:cNvPicPr>
          <p:nvPr/>
        </p:nvPicPr>
        <p:blipFill rotWithShape="1">
          <a:blip r:embed="rId6" cstate="print">
            <a:extLst>
              <a:ext uri="{28A0092B-C50C-407E-A947-70E740481C1C}">
                <a14:useLocalDpi xmlns:a14="http://schemas.microsoft.com/office/drawing/2010/main" val="0"/>
              </a:ext>
            </a:extLst>
          </a:blip>
          <a:srcRect r="4392" b="10592"/>
          <a:stretch/>
        </p:blipFill>
        <p:spPr>
          <a:xfrm>
            <a:off x="5909071" y="4096273"/>
            <a:ext cx="2560015" cy="1899465"/>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9820" y="4096273"/>
            <a:ext cx="1992632" cy="1900380"/>
          </a:xfrm>
          <a:prstGeom prst="rect">
            <a:avLst/>
          </a:prstGeom>
        </p:spPr>
      </p:pic>
      <p:pic>
        <p:nvPicPr>
          <p:cNvPr id="5" name="图片 4"/>
          <p:cNvPicPr>
            <a:picLocks noChangeAspect="1"/>
          </p:cNvPicPr>
          <p:nvPr/>
        </p:nvPicPr>
        <p:blipFill rotWithShape="1">
          <a:blip r:embed="rId8" cstate="print">
            <a:extLst>
              <a:ext uri="{28A0092B-C50C-407E-A947-70E740481C1C}">
                <a14:useLocalDpi xmlns:a14="http://schemas.microsoft.com/office/drawing/2010/main" val="0"/>
              </a:ext>
            </a:extLst>
          </a:blip>
          <a:srcRect l="12263" r="9524"/>
          <a:stretch/>
        </p:blipFill>
        <p:spPr>
          <a:xfrm>
            <a:off x="4859936" y="1536511"/>
            <a:ext cx="2745400" cy="1831357"/>
          </a:xfrm>
          <a:prstGeom prst="rect">
            <a:avLst/>
          </a:prstGeom>
        </p:spPr>
      </p:pic>
      <p:sp>
        <p:nvSpPr>
          <p:cNvPr id="6" name="文本框 5"/>
          <p:cNvSpPr txBox="1"/>
          <p:nvPr/>
        </p:nvSpPr>
        <p:spPr>
          <a:xfrm>
            <a:off x="2072670" y="3432637"/>
            <a:ext cx="1403436"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合作型游戏</a:t>
            </a:r>
            <a:endParaRPr lang="zh-CN" altLang="en-US" dirty="0">
              <a:latin typeface="黑体" panose="02010609060101010101" pitchFamily="49" charset="-122"/>
              <a:ea typeface="黑体" panose="02010609060101010101" pitchFamily="49" charset="-122"/>
            </a:endParaRPr>
          </a:p>
        </p:txBody>
      </p:sp>
      <p:sp>
        <p:nvSpPr>
          <p:cNvPr id="17" name="文本框 16"/>
          <p:cNvSpPr txBox="1"/>
          <p:nvPr/>
        </p:nvSpPr>
        <p:spPr>
          <a:xfrm>
            <a:off x="5677951" y="3432637"/>
            <a:ext cx="110937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无人驾驶</a:t>
            </a:r>
            <a:endParaRPr lang="zh-CN" altLang="en-US" dirty="0">
              <a:latin typeface="黑体" panose="02010609060101010101" pitchFamily="49" charset="-122"/>
              <a:ea typeface="黑体" panose="02010609060101010101" pitchFamily="49" charset="-122"/>
            </a:endParaRPr>
          </a:p>
        </p:txBody>
      </p:sp>
      <p:sp>
        <p:nvSpPr>
          <p:cNvPr id="7" name="文本框 6"/>
          <p:cNvSpPr txBox="1"/>
          <p:nvPr/>
        </p:nvSpPr>
        <p:spPr>
          <a:xfrm>
            <a:off x="1099458" y="6035029"/>
            <a:ext cx="140425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对抗类游戏</a:t>
            </a:r>
            <a:endParaRPr lang="zh-CN" altLang="en-US" dirty="0">
              <a:latin typeface="黑体" panose="02010609060101010101" pitchFamily="49" charset="-122"/>
              <a:ea typeface="黑体" panose="02010609060101010101" pitchFamily="49" charset="-122"/>
            </a:endParaRPr>
          </a:p>
        </p:txBody>
      </p:sp>
      <p:sp>
        <p:nvSpPr>
          <p:cNvPr id="19" name="文本框 18"/>
          <p:cNvSpPr txBox="1"/>
          <p:nvPr/>
        </p:nvSpPr>
        <p:spPr>
          <a:xfrm>
            <a:off x="3701144" y="6035029"/>
            <a:ext cx="140425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信号灯控制</a:t>
            </a:r>
            <a:endParaRPr lang="zh-CN" altLang="en-US" dirty="0">
              <a:latin typeface="黑体" panose="02010609060101010101" pitchFamily="49" charset="-122"/>
              <a:ea typeface="黑体" panose="02010609060101010101" pitchFamily="49" charset="-122"/>
            </a:endParaRPr>
          </a:p>
        </p:txBody>
      </p:sp>
      <p:sp>
        <p:nvSpPr>
          <p:cNvPr id="20" name="文本框 19"/>
          <p:cNvSpPr txBox="1"/>
          <p:nvPr/>
        </p:nvSpPr>
        <p:spPr>
          <a:xfrm>
            <a:off x="6607629" y="6032347"/>
            <a:ext cx="1404257"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订单分派</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3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6" y="430823"/>
            <a:ext cx="3791424" cy="760206"/>
            <a:chOff x="880694" y="217718"/>
            <a:chExt cx="5055233"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基本概念</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4" y="861995"/>
              <a:ext cx="5055233"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Reinforcement Learning Basic Idea</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10" name="文本框 9"/>
          <p:cNvSpPr txBox="1"/>
          <p:nvPr/>
        </p:nvSpPr>
        <p:spPr>
          <a:xfrm>
            <a:off x="1804206" y="3976930"/>
            <a:ext cx="2029346" cy="276999"/>
          </a:xfrm>
          <a:prstGeom prst="rect">
            <a:avLst/>
          </a:prstGeom>
          <a:noFill/>
        </p:spPr>
        <p:txBody>
          <a:bodyPr wrap="square" rtlCol="0">
            <a:spAutoFit/>
          </a:bodyPr>
          <a:lstStyle/>
          <a:p>
            <a:r>
              <a:rPr lang="zh-CN" altLang="en-US" sz="1200" dirty="0" smtClean="0">
                <a:latin typeface="黑体" panose="02010609060101010101" pitchFamily="49" charset="-122"/>
                <a:ea typeface="黑体" panose="02010609060101010101" pitchFamily="49" charset="-122"/>
              </a:rPr>
              <a:t>多智能</a:t>
            </a:r>
            <a:r>
              <a:rPr lang="zh-CN" altLang="en-US" sz="1200" dirty="0">
                <a:latin typeface="黑体" panose="02010609060101010101" pitchFamily="49" charset="-122"/>
                <a:ea typeface="黑体" panose="02010609060101010101" pitchFamily="49" charset="-122"/>
              </a:rPr>
              <a:t>体强化</a:t>
            </a:r>
            <a:r>
              <a:rPr lang="zh-CN" altLang="en-US" sz="1200" dirty="0" smtClean="0">
                <a:latin typeface="黑体" panose="02010609060101010101" pitchFamily="49" charset="-122"/>
                <a:ea typeface="黑体" panose="02010609060101010101" pitchFamily="49" charset="-122"/>
              </a:rPr>
              <a:t>学习基本框架</a:t>
            </a:r>
            <a:endParaRPr lang="zh-CN" altLang="en-US" sz="12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4"/>
          <a:stretch>
            <a:fillRect/>
          </a:stretch>
        </p:blipFill>
        <p:spPr>
          <a:xfrm>
            <a:off x="360480" y="1475725"/>
            <a:ext cx="4697903" cy="2451897"/>
          </a:xfrm>
          <a:prstGeom prst="rect">
            <a:avLst/>
          </a:prstGeom>
        </p:spPr>
      </p:pic>
      <p:sp>
        <p:nvSpPr>
          <p:cNvPr id="4" name="文本框 3"/>
          <p:cNvSpPr txBox="1"/>
          <p:nvPr/>
        </p:nvSpPr>
        <p:spPr>
          <a:xfrm>
            <a:off x="1374600" y="4580238"/>
            <a:ext cx="6563169" cy="1754326"/>
          </a:xfrm>
          <a:prstGeom prst="rect">
            <a:avLst/>
          </a:prstGeom>
          <a:noFill/>
          <a:ln w="19050">
            <a:solidFill>
              <a:srgbClr val="FFC000"/>
            </a:solidFill>
          </a:ln>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将环境</a:t>
            </a:r>
            <a:r>
              <a:rPr lang="zh-CN" altLang="en-US" dirty="0">
                <a:latin typeface="黑体" panose="02010609060101010101" pitchFamily="49" charset="-122"/>
                <a:ea typeface="黑体" panose="02010609060101010101" pitchFamily="49" charset="-122"/>
              </a:rPr>
              <a:t>中的</a:t>
            </a:r>
            <a:r>
              <a:rPr lang="zh-CN" altLang="en-US" dirty="0" smtClean="0">
                <a:solidFill>
                  <a:srgbClr val="FF0000"/>
                </a:solidFill>
                <a:latin typeface="黑体" panose="02010609060101010101" pitchFamily="49" charset="-122"/>
                <a:ea typeface="黑体" panose="02010609060101010101" pitchFamily="49" charset="-122"/>
              </a:rPr>
              <a:t>学习过程</a:t>
            </a:r>
            <a:r>
              <a:rPr lang="zh-CN" altLang="en-US" dirty="0" smtClean="0">
                <a:latin typeface="黑体" panose="02010609060101010101" pitchFamily="49" charset="-122"/>
                <a:ea typeface="黑体" panose="02010609060101010101" pitchFamily="49" charset="-122"/>
              </a:rPr>
              <a:t>（</a:t>
            </a:r>
            <a:r>
              <a:rPr lang="en-US" altLang="zh-CN" dirty="0" smtClean="0">
                <a:latin typeface="Arial" panose="020B0604020202020204" pitchFamily="34" charset="0"/>
                <a:cs typeface="Arial" panose="020B0604020202020204" pitchFamily="34" charset="0"/>
              </a:rPr>
              <a:t>Learning </a:t>
            </a:r>
            <a:r>
              <a:rPr lang="en-US" altLang="zh-CN" dirty="0">
                <a:latin typeface="Arial" panose="020B0604020202020204" pitchFamily="34" charset="0"/>
                <a:cs typeface="Arial" panose="020B0604020202020204" pitchFamily="34" charset="0"/>
              </a:rPr>
              <a:t>P</a:t>
            </a:r>
            <a:r>
              <a:rPr lang="en-US" altLang="zh-CN" dirty="0" smtClean="0">
                <a:latin typeface="Arial" panose="020B0604020202020204" pitchFamily="34" charset="0"/>
                <a:cs typeface="Arial" panose="020B0604020202020204" pitchFamily="34" charset="0"/>
              </a:rPr>
              <a:t>rocess</a:t>
            </a:r>
            <a:r>
              <a:rPr lang="zh-CN" altLang="en-US" dirty="0" smtClean="0">
                <a:latin typeface="黑体" panose="02010609060101010101" pitchFamily="49" charset="-122"/>
                <a:ea typeface="黑体" panose="02010609060101010101" pitchFamily="49" charset="-122"/>
              </a:rPr>
              <a:t>）与</a:t>
            </a:r>
            <a:r>
              <a:rPr lang="zh-CN" altLang="en-US" dirty="0">
                <a:latin typeface="黑体" panose="02010609060101010101" pitchFamily="49" charset="-122"/>
                <a:ea typeface="黑体" panose="02010609060101010101" pitchFamily="49" charset="-122"/>
              </a:rPr>
              <a:t>多</a:t>
            </a:r>
            <a:r>
              <a:rPr lang="zh-CN" altLang="en-US" dirty="0" smtClean="0">
                <a:latin typeface="黑体" panose="02010609060101010101" pitchFamily="49" charset="-122"/>
                <a:ea typeface="黑体" panose="02010609060101010101" pitchFamily="49" charset="-122"/>
              </a:rPr>
              <a:t>个</a:t>
            </a:r>
            <a:r>
              <a:rPr lang="zh-CN" altLang="en-US" dirty="0">
                <a:latin typeface="黑体" panose="02010609060101010101" pitchFamily="49" charset="-122"/>
                <a:ea typeface="黑体" panose="02010609060101010101" pitchFamily="49" charset="-122"/>
              </a:rPr>
              <a:t>智能体</a:t>
            </a:r>
            <a:r>
              <a:rPr lang="zh-CN" altLang="en-US" dirty="0" smtClean="0">
                <a:latin typeface="黑体" panose="02010609060101010101" pitchFamily="49" charset="-122"/>
                <a:ea typeface="黑体" panose="02010609060101010101" pitchFamily="49" charset="-122"/>
              </a:rPr>
              <a:t>的</a:t>
            </a:r>
            <a:r>
              <a:rPr lang="zh-CN" altLang="en-US" dirty="0">
                <a:solidFill>
                  <a:srgbClr val="FF0000"/>
                </a:solidFill>
                <a:latin typeface="黑体" panose="02010609060101010101" pitchFamily="49" charset="-122"/>
                <a:ea typeface="黑体" panose="02010609060101010101" pitchFamily="49" charset="-122"/>
              </a:rPr>
              <a:t>交互式</a:t>
            </a:r>
            <a:r>
              <a:rPr lang="zh-CN" altLang="en-US" dirty="0" smtClean="0">
                <a:solidFill>
                  <a:srgbClr val="FF0000"/>
                </a:solidFill>
                <a:latin typeface="黑体" panose="02010609060101010101" pitchFamily="49" charset="-122"/>
                <a:ea typeface="黑体" panose="02010609060101010101" pitchFamily="49" charset="-122"/>
              </a:rPr>
              <a:t>决策过程</a:t>
            </a:r>
            <a:r>
              <a:rPr lang="zh-CN" altLang="en-US" dirty="0" smtClean="0">
                <a:latin typeface="黑体" panose="02010609060101010101" pitchFamily="49" charset="-122"/>
                <a:ea typeface="黑体" panose="02010609060101010101" pitchFamily="49" charset="-122"/>
              </a:rPr>
              <a:t>（</a:t>
            </a:r>
            <a:r>
              <a:rPr lang="en-US" altLang="zh-CN" dirty="0">
                <a:latin typeface="Arial" panose="020B0604020202020204" pitchFamily="34" charset="0"/>
                <a:cs typeface="Arial" panose="020B0604020202020204" pitchFamily="34" charset="0"/>
              </a:rPr>
              <a:t>I</a:t>
            </a:r>
            <a:r>
              <a:rPr lang="en-US" altLang="zh-CN" dirty="0" smtClean="0">
                <a:latin typeface="Arial" panose="020B0604020202020204" pitchFamily="34" charset="0"/>
                <a:cs typeface="Arial" panose="020B0604020202020204" pitchFamily="34" charset="0"/>
              </a:rPr>
              <a:t>nteractive Decision </a:t>
            </a:r>
            <a:r>
              <a:rPr lang="en-US" altLang="zh-CN" dirty="0">
                <a:latin typeface="Arial" panose="020B0604020202020204" pitchFamily="34" charset="0"/>
                <a:cs typeface="Arial" panose="020B0604020202020204" pitchFamily="34" charset="0"/>
              </a:rPr>
              <a:t>P</a:t>
            </a:r>
            <a:r>
              <a:rPr lang="en-US" altLang="zh-CN" dirty="0" smtClean="0">
                <a:latin typeface="Arial" panose="020B0604020202020204" pitchFamily="34" charset="0"/>
                <a:cs typeface="Arial" panose="020B0604020202020204" pitchFamily="34" charset="0"/>
              </a:rPr>
              <a:t>rocess</a:t>
            </a:r>
            <a:r>
              <a:rPr lang="zh-CN" altLang="en-US" dirty="0" smtClean="0">
                <a:latin typeface="黑体" panose="02010609060101010101" pitchFamily="49" charset="-122"/>
                <a:ea typeface="黑体" panose="02010609060101010101" pitchFamily="49" charset="-122"/>
              </a:rPr>
              <a:t>）相结合。</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优化目标不仅仅是优化单个智能体的效益</a:t>
            </a:r>
            <a:r>
              <a:rPr lang="zh-CN" altLang="en-US" dirty="0" smtClean="0">
                <a:latin typeface="Arial" panose="020B0604020202020204" pitchFamily="34" charset="0"/>
                <a:ea typeface="黑体" panose="02010609060101010101" pitchFamily="49" charset="-122"/>
                <a:cs typeface="Arial" panose="020B0604020202020204" pitchFamily="34" charset="0"/>
              </a:rPr>
              <a:t>（</a:t>
            </a:r>
            <a:r>
              <a:rPr lang="en-US" altLang="zh-CN" dirty="0">
                <a:latin typeface="Arial" panose="020B0604020202020204" pitchFamily="34" charset="0"/>
                <a:cs typeface="Arial" panose="020B0604020202020204" pitchFamily="34" charset="0"/>
              </a:rPr>
              <a:t>N</a:t>
            </a:r>
            <a:r>
              <a:rPr lang="en-US" altLang="zh-CN" dirty="0" smtClean="0">
                <a:latin typeface="Arial" panose="020B0604020202020204" pitchFamily="34" charset="0"/>
                <a:cs typeface="Arial" panose="020B0604020202020204" pitchFamily="34" charset="0"/>
              </a:rPr>
              <a:t>o Single Utility </a:t>
            </a:r>
            <a:r>
              <a:rPr lang="en-US" altLang="zh-CN" dirty="0">
                <a:latin typeface="Arial" panose="020B0604020202020204" pitchFamily="34" charset="0"/>
                <a:cs typeface="Arial" panose="020B0604020202020204" pitchFamily="34" charset="0"/>
              </a:rPr>
              <a:t>F</a:t>
            </a:r>
            <a:r>
              <a:rPr lang="en-US" altLang="zh-CN" dirty="0" smtClean="0">
                <a:latin typeface="Arial" panose="020B0604020202020204" pitchFamily="34" charset="0"/>
                <a:cs typeface="Arial" panose="020B0604020202020204" pitchFamily="34" charset="0"/>
              </a:rPr>
              <a:t>unction</a:t>
            </a:r>
            <a:r>
              <a:rPr lang="zh-CN" altLang="en-US" dirty="0" smtClean="0">
                <a:latin typeface="Arial" panose="020B0604020202020204" pitchFamily="34" charset="0"/>
                <a:ea typeface="黑体" panose="02010609060101010101" pitchFamily="49" charset="-122"/>
                <a:cs typeface="Arial" panose="020B0604020202020204" pitchFamily="34" charset="0"/>
              </a:rPr>
              <a:t>）。</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每个智能体都</a:t>
            </a:r>
            <a:r>
              <a:rPr lang="zh-CN" altLang="en-US" dirty="0">
                <a:latin typeface="黑体" panose="02010609060101010101" pitchFamily="49" charset="-122"/>
                <a:ea typeface="黑体" panose="02010609060101010101" pitchFamily="49" charset="-122"/>
              </a:rPr>
              <a:t>有</a:t>
            </a:r>
            <a:r>
              <a:rPr lang="zh-CN" altLang="en-US" dirty="0">
                <a:solidFill>
                  <a:srgbClr val="FF0000"/>
                </a:solidFill>
                <a:latin typeface="黑体" panose="02010609060101010101" pitchFamily="49" charset="-122"/>
                <a:ea typeface="黑体" panose="02010609060101010101" pitchFamily="49" charset="-122"/>
              </a:rPr>
              <a:t>不同的</a:t>
            </a:r>
            <a:r>
              <a:rPr lang="zh-CN" altLang="en-US" dirty="0" smtClean="0">
                <a:solidFill>
                  <a:srgbClr val="FF0000"/>
                </a:solidFill>
                <a:latin typeface="黑体" panose="02010609060101010101" pitchFamily="49" charset="-122"/>
                <a:ea typeface="黑体" panose="02010609060101010101" pitchFamily="49" charset="-122"/>
              </a:rPr>
              <a:t>目标</a:t>
            </a:r>
            <a:r>
              <a:rPr lang="zh-CN" altLang="en-US" dirty="0" smtClean="0">
                <a:latin typeface="黑体" panose="02010609060101010101" pitchFamily="49" charset="-122"/>
                <a:ea typeface="黑体" panose="02010609060101010101" pitchFamily="49" charset="-122"/>
              </a:rPr>
              <a:t>（</a:t>
            </a:r>
            <a:r>
              <a:rPr lang="en-US" altLang="zh-CN" dirty="0">
                <a:latin typeface="Arial" panose="020B0604020202020204" pitchFamily="34" charset="0"/>
                <a:cs typeface="Arial" panose="020B0604020202020204" pitchFamily="34" charset="0"/>
              </a:rPr>
              <a:t>D</a:t>
            </a:r>
            <a:r>
              <a:rPr lang="en-US" altLang="zh-CN" dirty="0" smtClean="0">
                <a:latin typeface="Arial" panose="020B0604020202020204" pitchFamily="34" charset="0"/>
                <a:cs typeface="Arial" panose="020B0604020202020204" pitchFamily="34" charset="0"/>
              </a:rPr>
              <a:t>ifferent Objective</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，其效益</a:t>
            </a:r>
            <a:r>
              <a:rPr lang="zh-CN" altLang="en-US" dirty="0">
                <a:latin typeface="黑体" panose="02010609060101010101" pitchFamily="49" charset="-122"/>
                <a:ea typeface="黑体" panose="02010609060101010101" pitchFamily="49" charset="-122"/>
              </a:rPr>
              <a:t>取决于多</a:t>
            </a:r>
            <a:r>
              <a:rPr lang="zh-CN" altLang="en-US" dirty="0" smtClean="0">
                <a:latin typeface="黑体" panose="02010609060101010101" pitchFamily="49" charset="-122"/>
                <a:ea typeface="黑体" panose="02010609060101010101" pitchFamily="49" charset="-122"/>
              </a:rPr>
              <a:t>个</a:t>
            </a:r>
            <a:r>
              <a:rPr lang="zh-CN" altLang="en-US" dirty="0">
                <a:latin typeface="黑体" panose="02010609060101010101" pitchFamily="49" charset="-122"/>
                <a:ea typeface="黑体" panose="02010609060101010101" pitchFamily="49" charset="-122"/>
              </a:rPr>
              <a:t>智能体</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FF0000"/>
                </a:solidFill>
                <a:latin typeface="黑体" panose="02010609060101010101" pitchFamily="49" charset="-122"/>
                <a:ea typeface="黑体" panose="02010609060101010101" pitchFamily="49" charset="-122"/>
              </a:rPr>
              <a:t>联合动作</a:t>
            </a:r>
            <a:r>
              <a:rPr lang="zh-CN" altLang="en-US" dirty="0" smtClean="0">
                <a:latin typeface="黑体" panose="02010609060101010101" pitchFamily="49" charset="-122"/>
                <a:ea typeface="黑体" panose="02010609060101010101" pitchFamily="49" charset="-122"/>
              </a:rPr>
              <a:t>（</a:t>
            </a:r>
            <a:r>
              <a:rPr lang="en-US" altLang="zh-CN" dirty="0">
                <a:latin typeface="Arial" panose="020B0604020202020204" pitchFamily="34" charset="0"/>
                <a:cs typeface="Arial" panose="020B0604020202020204" pitchFamily="34" charset="0"/>
              </a:rPr>
              <a:t>J</a:t>
            </a:r>
            <a:r>
              <a:rPr lang="en-US" altLang="zh-CN" dirty="0" smtClean="0">
                <a:latin typeface="Arial" panose="020B0604020202020204" pitchFamily="34" charset="0"/>
                <a:cs typeface="Arial" panose="020B0604020202020204" pitchFamily="34" charset="0"/>
              </a:rPr>
              <a:t>oint </a:t>
            </a:r>
            <a:r>
              <a:rPr lang="en-US" altLang="zh-CN" dirty="0">
                <a:latin typeface="Arial" panose="020B0604020202020204" pitchFamily="34" charset="0"/>
                <a:cs typeface="Arial" panose="020B0604020202020204" pitchFamily="34" charset="0"/>
              </a:rPr>
              <a:t>A</a:t>
            </a:r>
            <a:r>
              <a:rPr lang="en-US" altLang="zh-CN" dirty="0" smtClean="0">
                <a:latin typeface="Arial" panose="020B0604020202020204" pitchFamily="34" charset="0"/>
                <a:cs typeface="Arial" panose="020B0604020202020204" pitchFamily="34" charset="0"/>
              </a:rPr>
              <a:t>ction</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4980562" y="1426417"/>
            <a:ext cx="4085617"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latin typeface="黑体" panose="02010609060101010101" pitchFamily="49" charset="-122"/>
                <a:ea typeface="黑体" panose="02010609060101010101" pitchFamily="49" charset="-122"/>
              </a:rPr>
              <a:t>随机博弈过程</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r>
              <a:rPr lang="en-US" altLang="zh-CN" sz="1600" dirty="0">
                <a:latin typeface="Arial" panose="020B0604020202020204" pitchFamily="34" charset="0"/>
                <a:ea typeface="黑体" panose="02010609060101010101" pitchFamily="49" charset="-122"/>
                <a:cs typeface="Arial" panose="020B0604020202020204" pitchFamily="34" charset="0"/>
              </a:rPr>
              <a:t>Stochastic </a:t>
            </a:r>
            <a:r>
              <a:rPr lang="en-US" altLang="zh-CN" sz="1600" dirty="0" smtClean="0">
                <a:latin typeface="Arial" panose="020B0604020202020204" pitchFamily="34" charset="0"/>
                <a:ea typeface="黑体" panose="02010609060101010101" pitchFamily="49" charset="-122"/>
                <a:cs typeface="Arial" panose="020B0604020202020204" pitchFamily="34" charset="0"/>
              </a:rPr>
              <a:t>Game, SG</a:t>
            </a:r>
            <a:r>
              <a:rPr lang="zh-CN" altLang="en-US" sz="1600" dirty="0" smtClean="0">
                <a:latin typeface="Arial" panose="020B0604020202020204" pitchFamily="34" charset="0"/>
                <a:ea typeface="黑体" panose="02010609060101010101" pitchFamily="49" charset="-122"/>
                <a:cs typeface="Arial" panose="020B0604020202020204" pitchFamily="34" charset="0"/>
              </a:rPr>
              <a:t>）</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矩形 5"/>
              <p:cNvSpPr/>
              <p:nvPr/>
            </p:nvSpPr>
            <p:spPr>
              <a:xfrm>
                <a:off x="5617503" y="1764971"/>
                <a:ext cx="2811732" cy="369332"/>
              </a:xfrm>
              <a:prstGeom prst="rect">
                <a:avLst/>
              </a:prstGeom>
            </p:spPr>
            <p:txBody>
              <a:bodyPr wrap="none">
                <a:spAutoFit/>
              </a:bodyPr>
              <a:lstStyle/>
              <a:p>
                <a:r>
                  <a:rPr lang="zh-CN" altLang="en-US" dirty="0" smtClean="0"/>
                  <a:t>〈</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m:t>
                    </m:r>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𝐴</m:t>
                        </m:r>
                      </m:e>
                      <m:sub>
                        <m:r>
                          <a:rPr lang="en-US" altLang="zh-CN" b="0" i="1" smtClean="0">
                            <a:latin typeface="Cambria Math" panose="02040503050406030204" pitchFamily="18" charset="0"/>
                          </a:rPr>
                          <m:t>𝑛</m:t>
                        </m:r>
                      </m:sub>
                    </m:sSub>
                  </m:oMath>
                </a14:m>
                <a:r>
                  <a:rPr lang="zh-CN" altLang="en-US" dirty="0" smtClean="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𝑅</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0" smtClean="0">
                        <a:latin typeface="Cambria Math" panose="02040503050406030204" pitchFamily="18" charset="0"/>
                      </a:rPr>
                      <m:t>, </m:t>
                    </m:r>
                  </m:oMath>
                </a14:m>
                <a:r>
                  <a:rPr lang="zh-CN" altLang="en-US" dirty="0"/>
                  <a:t>𝛾</a:t>
                </a:r>
                <a:r>
                  <a:rPr lang="zh-CN" altLang="en-US"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617503" y="1764971"/>
                <a:ext cx="2811732" cy="369332"/>
              </a:xfrm>
              <a:prstGeom prst="rect">
                <a:avLst/>
              </a:prstGeom>
              <a:blipFill>
                <a:blip r:embed="rId5"/>
                <a:stretch>
                  <a:fillRect l="-1952" t="-13333" r="-86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248071" y="2146429"/>
                <a:ext cx="3628417" cy="73866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𝐴</m:t>
                        </m:r>
                      </m:e>
                      <m:sub>
                        <m:r>
                          <a:rPr lang="en-US" altLang="zh-CN" sz="1400" i="1" smtClean="0">
                            <a:solidFill>
                              <a:srgbClr val="FF0000"/>
                            </a:solidFill>
                            <a:latin typeface="Cambria Math" panose="02040503050406030204" pitchFamily="18" charset="0"/>
                          </a:rPr>
                          <m:t>𝑖</m:t>
                        </m:r>
                      </m:sub>
                    </m:sSub>
                    <m:r>
                      <a:rPr lang="en-US" altLang="zh-CN" sz="1400" i="1" smtClean="0">
                        <a:solidFill>
                          <a:srgbClr val="FF0000"/>
                        </a:solidFill>
                        <a:latin typeface="Cambria Math" panose="02040503050406030204" pitchFamily="18" charset="0"/>
                      </a:rPr>
                      <m:t> </m:t>
                    </m:r>
                    <m:r>
                      <a:rPr lang="en-US" altLang="zh-CN" sz="1400" b="0" i="1" smtClean="0">
                        <a:solidFill>
                          <a:srgbClr val="FF0000"/>
                        </a:solidFill>
                        <a:latin typeface="Cambria Math" panose="02040503050406030204" pitchFamily="18" charset="0"/>
                      </a:rPr>
                      <m:t>(</m:t>
                    </m:r>
                    <m:r>
                      <a:rPr lang="en-US" altLang="zh-CN" sz="1400" i="1" smtClean="0">
                        <a:solidFill>
                          <a:srgbClr val="FF0000"/>
                        </a:solidFill>
                        <a:latin typeface="Cambria Math" panose="02040503050406030204" pitchFamily="18" charset="0"/>
                      </a:rPr>
                      <m:t>𝑖</m:t>
                    </m:r>
                    <m:r>
                      <a:rPr lang="en-US" altLang="zh-CN" sz="1400" i="1">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1,</m:t>
                    </m:r>
                    <m:r>
                      <a:rPr lang="en-US" altLang="zh-CN" sz="1400" i="1">
                        <a:solidFill>
                          <a:srgbClr val="FF0000"/>
                        </a:solidFill>
                        <a:latin typeface="Cambria Math" panose="02040503050406030204" pitchFamily="18" charset="0"/>
                      </a:rPr>
                      <m:t>·</m:t>
                    </m:r>
                    <m:r>
                      <a:rPr lang="en-US" altLang="zh-CN" sz="1400" i="1" smtClean="0">
                        <a:solidFill>
                          <a:srgbClr val="FF0000"/>
                        </a:solidFill>
                        <a:latin typeface="Cambria Math" panose="02040503050406030204" pitchFamily="18" charset="0"/>
                      </a:rPr>
                      <m:t>·</m:t>
                    </m:r>
                    <m:r>
                      <a:rPr lang="en-US" altLang="zh-CN" sz="1400" i="1">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m:t>
                    </m:r>
                    <m:r>
                      <a:rPr lang="en-US" altLang="zh-CN" sz="1400" b="0" i="1" smtClean="0">
                        <a:solidFill>
                          <a:srgbClr val="FF0000"/>
                        </a:solidFill>
                        <a:latin typeface="Cambria Math" panose="02040503050406030204" pitchFamily="18" charset="0"/>
                      </a:rPr>
                      <m:t>𝑛</m:t>
                    </m:r>
                    <m:r>
                      <a:rPr lang="en-US" altLang="zh-CN" sz="1400" b="0" i="1" smtClean="0">
                        <a:solidFill>
                          <a:srgbClr val="FF0000"/>
                        </a:solidFill>
                        <a:latin typeface="Cambria Math" panose="02040503050406030204" pitchFamily="18" charset="0"/>
                      </a:rPr>
                      <m:t>)</m:t>
                    </m:r>
                  </m:oMath>
                </a14:m>
                <a:r>
                  <a:rPr lang="zh-CN" altLang="en-US" sz="1400" dirty="0" smtClean="0">
                    <a:solidFill>
                      <a:srgbClr val="FF0000"/>
                    </a:solidFill>
                    <a:latin typeface="黑体" panose="02010609060101010101" pitchFamily="49" charset="-122"/>
                    <a:ea typeface="黑体" panose="02010609060101010101" pitchFamily="49" charset="-122"/>
                  </a:rPr>
                  <a:t>为</a:t>
                </a:r>
                <a:r>
                  <a:rPr lang="zh-CN" altLang="en-US" sz="1400" dirty="0">
                    <a:solidFill>
                      <a:srgbClr val="FF0000"/>
                    </a:solidFill>
                    <a:latin typeface="黑体" panose="02010609060101010101" pitchFamily="49" charset="-122"/>
                    <a:ea typeface="黑体" panose="02010609060101010101" pitchFamily="49" charset="-122"/>
                  </a:rPr>
                  <a:t>每个智能体的动作</a:t>
                </a:r>
                <a:r>
                  <a:rPr lang="zh-CN" altLang="en-US" sz="1400" dirty="0" smtClean="0">
                    <a:solidFill>
                      <a:srgbClr val="FF0000"/>
                    </a:solidFill>
                    <a:latin typeface="黑体" panose="02010609060101010101" pitchFamily="49" charset="-122"/>
                    <a:ea typeface="黑体" panose="02010609060101010101" pitchFamily="49" charset="-122"/>
                  </a:rPr>
                  <a:t>空间；</a:t>
                </a:r>
                <a:endParaRPr lang="en-US" altLang="zh-CN" sz="1400" dirty="0" smtClean="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pPr>
                <a14:m>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𝑅</m:t>
                        </m:r>
                      </m:e>
                      <m:sub>
                        <m:r>
                          <m:rPr>
                            <m:sty m:val="p"/>
                          </m:rPr>
                          <a:rPr lang="en-US" altLang="zh-CN" sz="1400" i="1" smtClean="0">
                            <a:solidFill>
                              <a:srgbClr val="FF0000"/>
                            </a:solidFill>
                            <a:latin typeface="Cambria Math" panose="02040503050406030204" pitchFamily="18" charset="0"/>
                          </a:rPr>
                          <m:t>i</m:t>
                        </m:r>
                      </m:sub>
                    </m:sSub>
                  </m:oMath>
                </a14:m>
                <a:r>
                  <a:rPr lang="zh-CN" altLang="en-US" sz="1400" dirty="0" smtClean="0">
                    <a:solidFill>
                      <a:srgbClr val="FF0000"/>
                    </a:solidFill>
                    <a:latin typeface="黑体" panose="02010609060101010101" pitchFamily="49" charset="-122"/>
                    <a:ea typeface="黑体" panose="02010609060101010101" pitchFamily="49" charset="-122"/>
                  </a:rPr>
                  <a:t>是每个智能体的奖励函数；</a:t>
                </a:r>
                <a:endParaRPr lang="en-US" altLang="zh-CN" sz="1400" dirty="0" smtClean="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pPr>
                <a14:m>
                  <m:oMath xmlns:m="http://schemas.openxmlformats.org/officeDocument/2006/math">
                    <m:r>
                      <a:rPr lang="en-US" altLang="zh-CN" sz="1400" i="1" smtClean="0">
                        <a:solidFill>
                          <a:srgbClr val="FF0000"/>
                        </a:solidFill>
                        <a:latin typeface="Cambria Math" panose="02040503050406030204" pitchFamily="18" charset="0"/>
                      </a:rPr>
                      <m:t>𝑓</m:t>
                    </m:r>
                  </m:oMath>
                </a14:m>
                <a:r>
                  <a:rPr lang="zh-CN" altLang="en-US" sz="1400" dirty="0" smtClean="0">
                    <a:solidFill>
                      <a:srgbClr val="FF0000"/>
                    </a:solidFill>
                    <a:latin typeface="黑体" panose="02010609060101010101" pitchFamily="49" charset="-122"/>
                    <a:ea typeface="黑体" panose="02010609060101010101" pitchFamily="49" charset="-122"/>
                  </a:rPr>
                  <a:t>是联合状态转移函数</a:t>
                </a:r>
                <a:r>
                  <a:rPr lang="en-US" altLang="zh-CN" sz="1400" dirty="0" smtClean="0">
                    <a:solidFill>
                      <a:srgbClr val="FF0000"/>
                    </a:solidFill>
                    <a:latin typeface="黑体" panose="02010609060101010101" pitchFamily="49" charset="-122"/>
                    <a:ea typeface="黑体" panose="02010609060101010101" pitchFamily="49" charset="-122"/>
                  </a:rPr>
                  <a:t>:</a:t>
                </a:r>
                <a:endParaRPr lang="zh-CN" altLang="en-US" sz="1400" dirty="0">
                  <a:solidFill>
                    <a:srgbClr val="FF0000"/>
                  </a:solidFill>
                  <a:latin typeface="黑体" panose="02010609060101010101" pitchFamily="49" charset="-122"/>
                  <a:ea typeface="黑体" panose="020106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248071" y="2146429"/>
                <a:ext cx="3628417" cy="738664"/>
              </a:xfrm>
              <a:prstGeom prst="rect">
                <a:avLst/>
              </a:prstGeom>
              <a:blipFill>
                <a:blip r:embed="rId6"/>
                <a:stretch>
                  <a:fillRect l="-336" t="-2479" r="-5378" b="-7438"/>
                </a:stretch>
              </a:blipFill>
            </p:spPr>
            <p:txBody>
              <a:bodyPr/>
              <a:lstStyle/>
              <a:p>
                <a:r>
                  <a:rPr lang="zh-CN" altLang="en-US">
                    <a:noFill/>
                  </a:rPr>
                  <a:t> </a:t>
                </a:r>
              </a:p>
            </p:txBody>
          </p:sp>
        </mc:Fallback>
      </mc:AlternateContent>
      <p:sp>
        <p:nvSpPr>
          <p:cNvPr id="18" name="文本框 17"/>
          <p:cNvSpPr txBox="1"/>
          <p:nvPr/>
        </p:nvSpPr>
        <p:spPr>
          <a:xfrm>
            <a:off x="4980561" y="3717930"/>
            <a:ext cx="4085617"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latin typeface="黑体" panose="02010609060101010101" pitchFamily="49" charset="-122"/>
                <a:ea typeface="黑体" panose="02010609060101010101" pitchFamily="49" charset="-122"/>
              </a:rPr>
              <a:t>联合动作空间（</a:t>
            </a:r>
            <a:r>
              <a:rPr lang="en-US" altLang="zh-CN" sz="1600" dirty="0" smtClean="0">
                <a:latin typeface="Arial" panose="020B0604020202020204" pitchFamily="34" charset="0"/>
                <a:cs typeface="Arial" panose="020B0604020202020204" pitchFamily="34" charset="0"/>
              </a:rPr>
              <a:t>Joint </a:t>
            </a:r>
            <a:r>
              <a:rPr lang="en-US" altLang="zh-CN" sz="1600" dirty="0">
                <a:latin typeface="Arial" panose="020B0604020202020204" pitchFamily="34" charset="0"/>
                <a:cs typeface="Arial" panose="020B0604020202020204" pitchFamily="34" charset="0"/>
              </a:rPr>
              <a:t>Action </a:t>
            </a:r>
            <a:r>
              <a:rPr lang="en-US" altLang="zh-CN" sz="1600" dirty="0" smtClean="0">
                <a:latin typeface="Arial" panose="020B0604020202020204" pitchFamily="34" charset="0"/>
                <a:cs typeface="Arial" panose="020B0604020202020204" pitchFamily="34" charset="0"/>
              </a:rPr>
              <a:t>Space</a:t>
            </a:r>
            <a:r>
              <a:rPr lang="zh-CN" altLang="en-US" sz="1600" dirty="0" smtClean="0">
                <a:latin typeface="黑体" panose="02010609060101010101" pitchFamily="49" charset="-122"/>
                <a:ea typeface="黑体" panose="02010609060101010101" pitchFamily="49" charset="-122"/>
              </a:rPr>
              <a:t>）</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9" name="文本框 18"/>
              <p:cNvSpPr txBox="1"/>
              <p:nvPr/>
            </p:nvSpPr>
            <p:spPr>
              <a:xfrm>
                <a:off x="5248071" y="4017572"/>
                <a:ext cx="36284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solidFill>
                            <a:schemeClr val="tx1"/>
                          </a:solidFill>
                          <a:latin typeface="Cambria Math" panose="02040503050406030204" pitchFamily="18" charset="0"/>
                          <a:ea typeface="黑体" panose="02010609060101010101" pitchFamily="49" charset="-122"/>
                        </a:rPr>
                        <m:t>A</m:t>
                      </m:r>
                      <m:r>
                        <a:rPr lang="en-US" altLang="zh-CN" sz="1600" i="1" smtClean="0">
                          <a:solidFill>
                            <a:schemeClr val="tx1"/>
                          </a:solidFill>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1</m:t>
                          </m:r>
                        </m:sub>
                      </m:sSub>
                      <m:r>
                        <a:rPr lang="en-US" altLang="zh-CN" sz="160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b="0" i="1" smtClean="0">
                              <a:latin typeface="Cambria Math" panose="02040503050406030204" pitchFamily="18" charset="0"/>
                            </a:rPr>
                            <m:t>2</m:t>
                          </m:r>
                        </m:sub>
                      </m:sSub>
                      <m:r>
                        <a:rPr lang="en-US" altLang="zh-CN" sz="1600" i="1">
                          <a:latin typeface="Cambria Math" panose="02040503050406030204" pitchFamily="18" charset="0"/>
                          <a:ea typeface="Cambria Math" panose="02040503050406030204" pitchFamily="18" charset="0"/>
                        </a:rPr>
                        <m:t>×</m:t>
                      </m:r>
                      <m:r>
                        <a:rPr lang="en-US" altLang="zh-CN" sz="160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m:t>
                      </m:r>
                      <m:r>
                        <a:rPr lang="en-US" altLang="zh-CN" sz="160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𝑛</m:t>
                          </m:r>
                        </m:sub>
                      </m:sSub>
                    </m:oMath>
                  </m:oMathPara>
                </a14:m>
                <a:endParaRPr lang="zh-CN" altLang="en-US" sz="1600" dirty="0">
                  <a:solidFill>
                    <a:srgbClr val="FF0000"/>
                  </a:solidFill>
                  <a:latin typeface="黑体" panose="02010609060101010101" pitchFamily="49" charset="-122"/>
                  <a:ea typeface="黑体" panose="02010609060101010101" pitchFamily="49" charset="-122"/>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248071" y="4017572"/>
                <a:ext cx="3628417" cy="338554"/>
              </a:xfrm>
              <a:prstGeom prst="rect">
                <a:avLst/>
              </a:prstGeom>
              <a:blipFill>
                <a:blip r:embed="rId7"/>
                <a:stretch>
                  <a:fillRect/>
                </a:stretch>
              </a:blipFill>
            </p:spPr>
            <p:txBody>
              <a:bodyPr/>
              <a:lstStyle/>
              <a:p>
                <a:r>
                  <a:rPr lang="zh-CN" altLang="en-US">
                    <a:noFill/>
                  </a:rPr>
                  <a:t> </a:t>
                </a:r>
              </a:p>
            </p:txBody>
          </p:sp>
        </mc:Fallback>
      </mc:AlternateContent>
      <p:sp>
        <p:nvSpPr>
          <p:cNvPr id="9" name="矩形 8"/>
          <p:cNvSpPr/>
          <p:nvPr/>
        </p:nvSpPr>
        <p:spPr>
          <a:xfrm>
            <a:off x="3472775" y="1532218"/>
            <a:ext cx="243192" cy="311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a:t>
            </a:r>
            <a:endParaRPr lang="zh-CN" altLang="en-US" sz="16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文本框 11"/>
              <p:cNvSpPr txBox="1"/>
              <p:nvPr/>
            </p:nvSpPr>
            <p:spPr>
              <a:xfrm>
                <a:off x="5943599" y="2819597"/>
                <a:ext cx="223736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rgbClr val="FF0000"/>
                          </a:solidFill>
                          <a:latin typeface="Cambria Math" panose="02040503050406030204" pitchFamily="18" charset="0"/>
                        </a:rPr>
                        <m:t>𝑓</m:t>
                      </m:r>
                      <m:r>
                        <a:rPr lang="zh-CN" altLang="en-US" sz="1400" i="1" smtClean="0">
                          <a:solidFill>
                            <a:srgbClr val="FF0000"/>
                          </a:solidFill>
                          <a:latin typeface="Cambria Math" panose="02040503050406030204" pitchFamily="18" charset="0"/>
                        </a:rPr>
                        <m:t>：</m:t>
                      </m:r>
                      <m:r>
                        <m:rPr>
                          <m:sty m:val="p"/>
                        </m:rPr>
                        <a:rPr lang="en-US" altLang="zh-CN" sz="1400" b="0" i="0" smtClean="0">
                          <a:solidFill>
                            <a:srgbClr val="FF0000"/>
                          </a:solidFill>
                          <a:latin typeface="Cambria Math" panose="02040503050406030204" pitchFamily="18" charset="0"/>
                        </a:rPr>
                        <m:t>S</m:t>
                      </m:r>
                      <m:r>
                        <a:rPr lang="en-US" altLang="zh-CN" sz="1400" i="1">
                          <a:solidFill>
                            <a:srgbClr val="FF0000"/>
                          </a:solidFill>
                          <a:latin typeface="Cambria Math" panose="02040503050406030204" pitchFamily="18" charset="0"/>
                        </a:rPr>
                        <m:t>×</m:t>
                      </m:r>
                      <m:r>
                        <m:rPr>
                          <m:sty m:val="p"/>
                        </m:rPr>
                        <a:rPr lang="en-US" altLang="zh-CN" sz="1400" i="1" smtClean="0">
                          <a:solidFill>
                            <a:srgbClr val="FF0000"/>
                          </a:solidFill>
                          <a:latin typeface="Cambria Math" panose="02040503050406030204" pitchFamily="18" charset="0"/>
                        </a:rPr>
                        <m:t>A</m:t>
                      </m:r>
                      <m:r>
                        <a:rPr lang="en-US" altLang="zh-CN" sz="1400" i="1">
                          <a:solidFill>
                            <a:srgbClr val="FF0000"/>
                          </a:solidFill>
                          <a:latin typeface="Cambria Math" panose="02040503050406030204" pitchFamily="18" charset="0"/>
                        </a:rPr>
                        <m:t>×</m:t>
                      </m:r>
                      <m:r>
                        <m:rPr>
                          <m:sty m:val="p"/>
                        </m:rPr>
                        <a:rPr lang="en-US" altLang="zh-CN" sz="1400" i="1" smtClean="0">
                          <a:solidFill>
                            <a:srgbClr val="FF0000"/>
                          </a:solidFill>
                          <a:latin typeface="Cambria Math" panose="02040503050406030204" pitchFamily="18" charset="0"/>
                        </a:rPr>
                        <m:t>S</m:t>
                      </m:r>
                      <m:r>
                        <a:rPr lang="en-US" altLang="zh-CN" sz="1400" i="1" smtClean="0">
                          <a:solidFill>
                            <a:srgbClr val="FF0000"/>
                          </a:solidFill>
                          <a:latin typeface="Cambria Math" panose="02040503050406030204" pitchFamily="18" charset="0"/>
                          <a:ea typeface="Cambria Math" panose="02040503050406030204" pitchFamily="18" charset="0"/>
                        </a:rPr>
                        <m:t>→</m:t>
                      </m:r>
                      <m:r>
                        <a:rPr lang="en-US" altLang="zh-CN" sz="1400" b="0" i="1" smtClean="0">
                          <a:solidFill>
                            <a:srgbClr val="FF0000"/>
                          </a:solidFill>
                          <a:latin typeface="Cambria Math" panose="02040503050406030204" pitchFamily="18" charset="0"/>
                          <a:ea typeface="Cambria Math" panose="02040503050406030204" pitchFamily="18" charset="0"/>
                        </a:rPr>
                        <m:t>[0,1]</m:t>
                      </m:r>
                    </m:oMath>
                  </m:oMathPara>
                </a14:m>
                <a:endParaRPr lang="zh-CN" altLang="en-US" sz="1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943599" y="2819597"/>
                <a:ext cx="2237362" cy="307777"/>
              </a:xfrm>
              <a:prstGeom prst="rect">
                <a:avLst/>
              </a:prstGeom>
              <a:blipFill>
                <a:blip r:embed="rId8"/>
                <a:stretch>
                  <a:fillRect b="-8000"/>
                </a:stretch>
              </a:blipFill>
            </p:spPr>
            <p:txBody>
              <a:bodyPr/>
              <a:lstStyle/>
              <a:p>
                <a:r>
                  <a:rPr lang="zh-CN" altLang="en-US">
                    <a:noFill/>
                  </a:rPr>
                  <a:t> </a:t>
                </a:r>
              </a:p>
            </p:txBody>
          </p:sp>
        </mc:Fallback>
      </mc:AlternateContent>
      <p:sp>
        <p:nvSpPr>
          <p:cNvPr id="22" name="文本框 21"/>
          <p:cNvSpPr txBox="1"/>
          <p:nvPr/>
        </p:nvSpPr>
        <p:spPr>
          <a:xfrm>
            <a:off x="4980561" y="3098043"/>
            <a:ext cx="4085617" cy="3385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latin typeface="黑体" panose="02010609060101010101" pitchFamily="49" charset="-122"/>
                <a:ea typeface="黑体" panose="02010609060101010101" pitchFamily="49" charset="-122"/>
              </a:rPr>
              <a:t>联合</a:t>
            </a:r>
            <a:r>
              <a:rPr lang="zh-CN" altLang="en-US" sz="1600" dirty="0">
                <a:latin typeface="黑体" panose="02010609060101010101" pitchFamily="49" charset="-122"/>
                <a:ea typeface="黑体" panose="02010609060101010101" pitchFamily="49" charset="-122"/>
              </a:rPr>
              <a:t>状态</a:t>
            </a:r>
            <a:r>
              <a:rPr lang="zh-CN" altLang="en-US" sz="1600" dirty="0" smtClean="0">
                <a:latin typeface="黑体" panose="02010609060101010101" pitchFamily="49" charset="-122"/>
                <a:ea typeface="黑体" panose="02010609060101010101" pitchFamily="49" charset="-122"/>
              </a:rPr>
              <a:t>空间（</a:t>
            </a:r>
            <a:r>
              <a:rPr lang="en-US" altLang="zh-CN" sz="1600" dirty="0" smtClean="0">
                <a:latin typeface="Arial" panose="020B0604020202020204" pitchFamily="34" charset="0"/>
                <a:cs typeface="Arial" panose="020B0604020202020204" pitchFamily="34" charset="0"/>
              </a:rPr>
              <a:t>Joint State Space</a:t>
            </a:r>
            <a:r>
              <a:rPr lang="zh-CN" altLang="en-US" sz="1600" dirty="0" smtClean="0">
                <a:latin typeface="黑体" panose="02010609060101010101" pitchFamily="49" charset="-122"/>
                <a:ea typeface="黑体" panose="02010609060101010101" pitchFamily="49" charset="-122"/>
              </a:rPr>
              <a:t>）</a:t>
            </a:r>
            <a:endParaRPr lang="zh-CN" altLang="en-US" sz="1600" dirty="0">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4" name="文本框 23"/>
              <p:cNvSpPr txBox="1"/>
              <p:nvPr/>
            </p:nvSpPr>
            <p:spPr>
              <a:xfrm>
                <a:off x="5248071" y="3390020"/>
                <a:ext cx="348736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panose="02040503050406030204" pitchFamily="18" charset="0"/>
                          <a:ea typeface="黑体" panose="02010609060101010101" pitchFamily="49" charset="-122"/>
                        </a:rPr>
                        <m:t>S</m:t>
                      </m:r>
                      <m:r>
                        <a:rPr lang="en-US" altLang="zh-CN" sz="1600" i="1" smtClean="0">
                          <a:solidFill>
                            <a:schemeClr val="tx1"/>
                          </a:solidFill>
                          <a:latin typeface="Cambria Math" panose="02040503050406030204" pitchFamily="18" charset="0"/>
                          <a:ea typeface="黑体" panose="02010609060101010101" pitchFamily="49" charset="-122"/>
                        </a:rPr>
                        <m:t>=</m:t>
                      </m:r>
                      <m:sSub>
                        <m:sSubPr>
                          <m:ctrlPr>
                            <a:rPr lang="en-US" altLang="zh-CN" sz="1600" i="1">
                              <a:latin typeface="Cambria Math" panose="02040503050406030204" pitchFamily="18" charset="0"/>
                            </a:rPr>
                          </m:ctrlPr>
                        </m:sSubPr>
                        <m:e>
                          <m:r>
                            <a:rPr lang="en-US" altLang="zh-CN" sz="1600" i="1" smtClean="0">
                              <a:latin typeface="Cambria Math" panose="02040503050406030204" pitchFamily="18" charset="0"/>
                            </a:rPr>
                            <m:t>𝑆</m:t>
                          </m:r>
                        </m:e>
                        <m:sub>
                          <m:r>
                            <a:rPr lang="en-US" altLang="zh-CN" sz="1600" i="1">
                              <a:latin typeface="Cambria Math" panose="02040503050406030204" pitchFamily="18" charset="0"/>
                            </a:rPr>
                            <m:t>1</m:t>
                          </m:r>
                        </m:sub>
                      </m:sSub>
                      <m:r>
                        <a:rPr lang="en-US" altLang="zh-CN" sz="160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smtClean="0">
                              <a:latin typeface="Cambria Math" panose="02040503050406030204" pitchFamily="18" charset="0"/>
                            </a:rPr>
                            <m:t>𝑆</m:t>
                          </m:r>
                        </m:e>
                        <m:sub>
                          <m:r>
                            <a:rPr lang="en-US" altLang="zh-CN" sz="1600" b="0" i="1" smtClean="0">
                              <a:latin typeface="Cambria Math" panose="02040503050406030204" pitchFamily="18" charset="0"/>
                            </a:rPr>
                            <m:t>2</m:t>
                          </m:r>
                        </m:sub>
                      </m:sSub>
                      <m:r>
                        <a:rPr lang="en-US" altLang="zh-CN" sz="1600" i="1">
                          <a:latin typeface="Cambria Math" panose="02040503050406030204" pitchFamily="18" charset="0"/>
                          <a:ea typeface="Cambria Math" panose="02040503050406030204" pitchFamily="18" charset="0"/>
                        </a:rPr>
                        <m:t>×</m:t>
                      </m:r>
                      <m:r>
                        <a:rPr lang="en-US" altLang="zh-CN" sz="160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m:t>
                      </m:r>
                      <m:r>
                        <a:rPr lang="en-US" altLang="zh-CN" sz="160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𝑛</m:t>
                          </m:r>
                        </m:sub>
                      </m:sSub>
                    </m:oMath>
                  </m:oMathPara>
                </a14:m>
                <a:endParaRPr lang="zh-CN" altLang="en-US" sz="1600" dirty="0">
                  <a:solidFill>
                    <a:srgbClr val="FF0000"/>
                  </a:solidFill>
                  <a:latin typeface="黑体" panose="02010609060101010101" pitchFamily="49" charset="-122"/>
                  <a:ea typeface="黑体" panose="02010609060101010101" pitchFamily="49" charset="-122"/>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248071" y="3390020"/>
                <a:ext cx="3487369" cy="338554"/>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1650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18" grpId="0"/>
      <p:bldP spid="19" grpId="0"/>
      <p:bldP spid="12"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6" y="430823"/>
            <a:ext cx="3897792" cy="760206"/>
            <a:chOff x="880694" y="217718"/>
            <a:chExt cx="5197057" cy="1013610"/>
          </a:xfrm>
        </p:grpSpPr>
        <p:sp>
          <p:nvSpPr>
            <p:cNvPr id="27" name="文本框 26"/>
            <p:cNvSpPr txBox="1"/>
            <p:nvPr/>
          </p:nvSpPr>
          <p:spPr>
            <a:xfrm>
              <a:off x="880694" y="217718"/>
              <a:ext cx="3554820"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三种类型</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4" y="861995"/>
              <a:ext cx="5197057"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Three Types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of Multi-agent Reinforcement Learning</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圆角矩形 1"/>
          <p:cNvSpPr/>
          <p:nvPr/>
        </p:nvSpPr>
        <p:spPr>
          <a:xfrm>
            <a:off x="3695427" y="1448136"/>
            <a:ext cx="1826323" cy="718121"/>
          </a:xfrm>
          <a:prstGeom prst="roundRect">
            <a:avLst/>
          </a:prstGeom>
          <a:solidFill>
            <a:srgbClr val="FFC000"/>
          </a:solidFill>
          <a:ln>
            <a:solidFill>
              <a:srgbClr val="173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MARL</a:t>
            </a:r>
            <a:endParaRPr lang="zh-CN" altLang="en-US" sz="2800" dirty="0">
              <a:solidFill>
                <a:schemeClr val="tx1"/>
              </a:solidFill>
              <a:latin typeface="Arial" panose="020B0604020202020204" pitchFamily="34" charset="0"/>
              <a:cs typeface="Arial" panose="020B0604020202020204" pitchFamily="34" charset="0"/>
            </a:endParaRPr>
          </a:p>
        </p:txBody>
      </p:sp>
      <p:sp>
        <p:nvSpPr>
          <p:cNvPr id="3" name="圆角矩形 2"/>
          <p:cNvSpPr/>
          <p:nvPr/>
        </p:nvSpPr>
        <p:spPr>
          <a:xfrm>
            <a:off x="938648" y="2939142"/>
            <a:ext cx="2267138" cy="968829"/>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完全合作型</a:t>
            </a:r>
            <a:endParaRPr lang="en-US" altLang="zh-CN" dirty="0" smtClean="0">
              <a:solidFill>
                <a:schemeClr val="tx1"/>
              </a:solidFill>
              <a:latin typeface="黑体" panose="02010609060101010101" pitchFamily="49" charset="-122"/>
              <a:ea typeface="黑体" panose="02010609060101010101" pitchFamily="49" charset="-122"/>
            </a:endParaRPr>
          </a:p>
          <a:p>
            <a:pPr algn="ct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Fully Cooperative</a:t>
            </a:r>
            <a:endPar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13" name="圆角矩形 12"/>
          <p:cNvSpPr/>
          <p:nvPr/>
        </p:nvSpPr>
        <p:spPr>
          <a:xfrm>
            <a:off x="3475020" y="2939141"/>
            <a:ext cx="2267138" cy="968829"/>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latin typeface="黑体" panose="02010609060101010101" pitchFamily="49" charset="-122"/>
                <a:ea typeface="黑体" panose="02010609060101010101" pitchFamily="49" charset="-122"/>
              </a:rPr>
              <a:t>完全竞争型</a:t>
            </a:r>
            <a:endParaRPr lang="en-US" altLang="zh-CN" smtClean="0">
              <a:solidFill>
                <a:schemeClr val="tx1"/>
              </a:solidFill>
              <a:latin typeface="黑体" panose="02010609060101010101" pitchFamily="49" charset="-122"/>
              <a:ea typeface="黑体" panose="02010609060101010101" pitchFamily="49" charset="-122"/>
            </a:endParaRPr>
          </a:p>
          <a:p>
            <a:pPr algn="ctr"/>
            <a:r>
              <a:rPr lang="en-US" altLang="zh-CN" smtClean="0">
                <a:solidFill>
                  <a:schemeClr val="tx1"/>
                </a:solidFill>
                <a:latin typeface="Arial" panose="020B0604020202020204" pitchFamily="34" charset="0"/>
                <a:ea typeface="黑体" panose="02010609060101010101" pitchFamily="49" charset="-122"/>
                <a:cs typeface="Arial" panose="020B0604020202020204" pitchFamily="34" charset="0"/>
              </a:rPr>
              <a:t>Fully Competitive</a:t>
            </a:r>
            <a:endPar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14" name="圆角矩形 13"/>
          <p:cNvSpPr/>
          <p:nvPr/>
        </p:nvSpPr>
        <p:spPr>
          <a:xfrm>
            <a:off x="6066613" y="2939141"/>
            <a:ext cx="2267138" cy="968829"/>
          </a:xfrm>
          <a:prstGeom prst="roundRect">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混合型</a:t>
            </a:r>
            <a:endParaRPr lang="en-US" altLang="zh-CN" dirty="0" smtClean="0">
              <a:solidFill>
                <a:schemeClr val="tx1"/>
              </a:solidFill>
              <a:latin typeface="黑体" panose="02010609060101010101" pitchFamily="49" charset="-122"/>
              <a:ea typeface="黑体" panose="02010609060101010101" pitchFamily="49" charset="-122"/>
            </a:endParaRPr>
          </a:p>
          <a:p>
            <a:pPr algn="ctr"/>
            <a:r>
              <a:rPr lang="en-US" altLang="zh-CN" dirty="0" smtClean="0">
                <a:solidFill>
                  <a:schemeClr val="tx1"/>
                </a:solidFill>
                <a:latin typeface="Arial" panose="020B0604020202020204" pitchFamily="34" charset="0"/>
                <a:ea typeface="黑体" panose="02010609060101010101" pitchFamily="49" charset="-122"/>
                <a:cs typeface="Arial" panose="020B0604020202020204" pitchFamily="34" charset="0"/>
              </a:rPr>
              <a:t>Mixed</a:t>
            </a:r>
            <a:endParaRPr lang="zh-CN" altLang="en-US"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cxnSp>
        <p:nvCxnSpPr>
          <p:cNvPr id="5" name="直接箭头连接符 4"/>
          <p:cNvCxnSpPr>
            <a:stCxn id="2" idx="2"/>
            <a:endCxn id="3" idx="0"/>
          </p:cNvCxnSpPr>
          <p:nvPr/>
        </p:nvCxnSpPr>
        <p:spPr>
          <a:xfrm flipH="1">
            <a:off x="2072217" y="2166257"/>
            <a:ext cx="2536372" cy="77288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2" idx="2"/>
            <a:endCxn id="13" idx="0"/>
          </p:cNvCxnSpPr>
          <p:nvPr/>
        </p:nvCxnSpPr>
        <p:spPr>
          <a:xfrm>
            <a:off x="4608589" y="2166257"/>
            <a:ext cx="0" cy="77288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2" idx="2"/>
            <a:endCxn id="14" idx="0"/>
          </p:cNvCxnSpPr>
          <p:nvPr/>
        </p:nvCxnSpPr>
        <p:spPr>
          <a:xfrm>
            <a:off x="4608589" y="2166257"/>
            <a:ext cx="2591593" cy="77288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028449" y="2210749"/>
            <a:ext cx="1656139"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不同奖励函数</a:t>
            </a:r>
            <a:endParaRPr lang="zh-CN" altLang="en-US" dirty="0">
              <a:latin typeface="黑体" panose="02010609060101010101" pitchFamily="49" charset="-122"/>
              <a:ea typeface="黑体" panose="02010609060101010101" pitchFamily="49" charset="-122"/>
            </a:endParaRPr>
          </a:p>
        </p:txBody>
      </p:sp>
      <p:sp>
        <p:nvSpPr>
          <p:cNvPr id="15" name="下箭头 14"/>
          <p:cNvSpPr/>
          <p:nvPr/>
        </p:nvSpPr>
        <p:spPr>
          <a:xfrm>
            <a:off x="1847110" y="4005941"/>
            <a:ext cx="339765" cy="53340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28346" y="4637313"/>
                <a:ext cx="2593982" cy="1754326"/>
              </a:xfrm>
              <a:prstGeom prst="rect">
                <a:avLst/>
              </a:prstGeom>
              <a:noFill/>
              <a:ln>
                <a:solidFill>
                  <a:srgbClr val="17375E"/>
                </a:solidFill>
              </a:ln>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每个智能体的奖励函数相同，即：</a:t>
                </a:r>
                <a:endParaRPr lang="en-US" altLang="zh-CN" dirty="0" smtClean="0">
                  <a:latin typeface="黑体" panose="02010609060101010101" pitchFamily="49" charset="-122"/>
                  <a:ea typeface="黑体" panose="02010609060101010101" pitchFamily="49" charset="-122"/>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𝑛</m:t>
                          </m:r>
                        </m:sub>
                      </m:sSub>
                    </m:oMath>
                  </m:oMathPara>
                </a14:m>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代表算法：</a:t>
                </a:r>
                <a:r>
                  <a:rPr lang="zh-CN" altLang="en-US" dirty="0" smtClean="0">
                    <a:latin typeface="Arial" panose="020B0604020202020204" pitchFamily="34" charset="0"/>
                    <a:ea typeface="黑体" panose="02010609060101010101" pitchFamily="49" charset="-122"/>
                    <a:cs typeface="Arial" panose="020B0604020202020204" pitchFamily="34" charset="0"/>
                  </a:rPr>
                  <a:t>分布式</a:t>
                </a:r>
                <a:r>
                  <a:rPr lang="en-US" altLang="zh-CN" dirty="0" smtClean="0">
                    <a:latin typeface="Arial" panose="020B0604020202020204" pitchFamily="34" charset="0"/>
                    <a:ea typeface="黑体" panose="02010609060101010101" pitchFamily="49" charset="-122"/>
                    <a:cs typeface="Arial" panose="020B0604020202020204" pitchFamily="34" charset="0"/>
                  </a:rPr>
                  <a:t>Q </a:t>
                </a:r>
                <a:r>
                  <a:rPr lang="zh-CN" altLang="en-US" dirty="0" smtClean="0">
                    <a:latin typeface="Arial" panose="020B0604020202020204" pitchFamily="34" charset="0"/>
                    <a:ea typeface="黑体" panose="02010609060101010101" pitchFamily="49" charset="-122"/>
                    <a:cs typeface="Arial" panose="020B0604020202020204" pitchFamily="34" charset="0"/>
                  </a:rPr>
                  <a:t>学习</a:t>
                </a:r>
                <a:r>
                  <a:rPr lang="zh-CN" altLang="en-US" dirty="0">
                    <a:latin typeface="Arial" panose="020B0604020202020204" pitchFamily="34" charset="0"/>
                    <a:ea typeface="黑体" panose="02010609060101010101" pitchFamily="49" charset="-122"/>
                    <a:cs typeface="Arial" panose="020B0604020202020204" pitchFamily="34" charset="0"/>
                  </a:rPr>
                  <a:t>（</a:t>
                </a:r>
                <a:r>
                  <a:rPr lang="en-US" altLang="zh-CN" dirty="0">
                    <a:latin typeface="Arial" panose="020B0604020202020204" pitchFamily="34" charset="0"/>
                    <a:ea typeface="黑体" panose="02010609060101010101" pitchFamily="49" charset="-122"/>
                    <a:cs typeface="Arial" panose="020B0604020202020204" pitchFamily="34" charset="0"/>
                  </a:rPr>
                  <a:t>Distributed Q-learning</a:t>
                </a:r>
                <a:r>
                  <a:rPr lang="zh-CN" altLang="en-US" dirty="0" smtClean="0">
                    <a:latin typeface="Arial" panose="020B0604020202020204" pitchFamily="34" charset="0"/>
                    <a:ea typeface="黑体" panose="02010609060101010101" pitchFamily="49" charset="-122"/>
                    <a:cs typeface="Arial" panose="020B0604020202020204" pitchFamily="34" charset="0"/>
                  </a:rPr>
                  <a:t>）</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28346" y="4637313"/>
                <a:ext cx="2593982" cy="1754326"/>
              </a:xfrm>
              <a:prstGeom prst="rect">
                <a:avLst/>
              </a:prstGeom>
              <a:blipFill>
                <a:blip r:embed="rId4"/>
                <a:stretch>
                  <a:fillRect l="-1405" t="-1730" r="-1639" b="-4844"/>
                </a:stretch>
              </a:blipFill>
              <a:ln>
                <a:solidFill>
                  <a:srgbClr val="17375E"/>
                </a:solidFill>
              </a:ln>
            </p:spPr>
            <p:txBody>
              <a:bodyPr/>
              <a:lstStyle/>
              <a:p>
                <a:r>
                  <a:rPr lang="zh-CN" altLang="en-US">
                    <a:noFill/>
                  </a:rPr>
                  <a:t> </a:t>
                </a:r>
              </a:p>
            </p:txBody>
          </p:sp>
        </mc:Fallback>
      </mc:AlternateContent>
      <p:sp>
        <p:nvSpPr>
          <p:cNvPr id="25" name="下箭头 24"/>
          <p:cNvSpPr/>
          <p:nvPr/>
        </p:nvSpPr>
        <p:spPr>
          <a:xfrm>
            <a:off x="4438705" y="4005939"/>
            <a:ext cx="339765" cy="53340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p:cNvSpPr txBox="1"/>
              <p:nvPr/>
            </p:nvSpPr>
            <p:spPr>
              <a:xfrm>
                <a:off x="3337733" y="4637313"/>
                <a:ext cx="2593982" cy="1754326"/>
              </a:xfrm>
              <a:prstGeom prst="rect">
                <a:avLst/>
              </a:prstGeom>
              <a:noFill/>
              <a:ln>
                <a:solidFill>
                  <a:srgbClr val="17375E"/>
                </a:solidFill>
              </a:ln>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环境通常存在</a:t>
                </a:r>
                <a:r>
                  <a:rPr lang="en-US" altLang="zh-CN" dirty="0" smtClean="0">
                    <a:latin typeface="Arial" panose="020B0604020202020204" pitchFamily="34" charset="0"/>
                    <a:ea typeface="黑体" panose="02010609060101010101" pitchFamily="49" charset="-122"/>
                    <a:cs typeface="Arial" panose="020B0604020202020204" pitchFamily="34" charset="0"/>
                  </a:rPr>
                  <a:t>2</a:t>
                </a:r>
                <a:r>
                  <a:rPr lang="zh-CN" altLang="en-US" dirty="0" smtClean="0">
                    <a:latin typeface="黑体" panose="02010609060101010101" pitchFamily="49" charset="-122"/>
                    <a:ea typeface="黑体" panose="02010609060101010101" pitchFamily="49" charset="-122"/>
                  </a:rPr>
                  <a:t>个敌对的智能体，</a:t>
                </a:r>
                <a:r>
                  <a:rPr lang="zh-CN" altLang="en-US" dirty="0">
                    <a:latin typeface="黑体" panose="02010609060101010101" pitchFamily="49" charset="-122"/>
                    <a:ea typeface="黑体" panose="02010609060101010101" pitchFamily="49" charset="-122"/>
                  </a:rPr>
                  <a:t>智能体的奖励函数相反，</a:t>
                </a:r>
                <a:r>
                  <a:rPr lang="zh-CN" altLang="en-US" dirty="0" smtClean="0">
                    <a:latin typeface="黑体" panose="02010609060101010101" pitchFamily="49" charset="-122"/>
                    <a:ea typeface="黑体" panose="02010609060101010101" pitchFamily="49" charset="-122"/>
                  </a:rPr>
                  <a:t>即：</a:t>
                </a:r>
                <a:endParaRPr lang="en-US" altLang="zh-CN" dirty="0" smtClean="0">
                  <a:latin typeface="黑体" panose="02010609060101010101" pitchFamily="49" charset="-122"/>
                  <a:ea typeface="黑体" panose="02010609060101010101" pitchFamily="49" charset="-122"/>
                </a:endParaRPr>
              </a:p>
              <a:p>
                <a:pPr algn="just"/>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2</m:t>
                          </m:r>
                        </m:sub>
                      </m:sSub>
                    </m:oMath>
                  </m:oMathPara>
                </a14:m>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代表算法：</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a:p>
                <a:pPr algn="just"/>
                <a:r>
                  <a:rPr lang="en-US" altLang="zh-CN" dirty="0">
                    <a:latin typeface="Arial" panose="020B0604020202020204" pitchFamily="34" charset="0"/>
                    <a:ea typeface="黑体" panose="02010609060101010101" pitchFamily="49" charset="-122"/>
                    <a:cs typeface="Arial" panose="020B0604020202020204" pitchFamily="34" charset="0"/>
                  </a:rPr>
                  <a:t> </a:t>
                </a:r>
                <a:r>
                  <a:rPr lang="en-US" altLang="zh-CN" dirty="0" smtClean="0">
                    <a:latin typeface="Arial" panose="020B0604020202020204" pitchFamily="34" charset="0"/>
                    <a:ea typeface="黑体" panose="02010609060101010101" pitchFamily="49" charset="-122"/>
                    <a:cs typeface="Arial" panose="020B0604020202020204" pitchFamily="34" charset="0"/>
                  </a:rPr>
                  <a:t>         Minimax-Q</a:t>
                </a:r>
                <a:r>
                  <a:rPr lang="zh-CN" altLang="en-US" dirty="0" smtClean="0">
                    <a:latin typeface="Arial" panose="020B0604020202020204" pitchFamily="34" charset="0"/>
                    <a:ea typeface="黑体" panose="02010609060101010101" pitchFamily="49" charset="-122"/>
                    <a:cs typeface="Arial" panose="020B0604020202020204" pitchFamily="34" charset="0"/>
                  </a:rPr>
                  <a:t>算法</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3337733" y="4637313"/>
                <a:ext cx="2593982" cy="1754326"/>
              </a:xfrm>
              <a:prstGeom prst="rect">
                <a:avLst/>
              </a:prstGeom>
              <a:blipFill>
                <a:blip r:embed="rId5"/>
                <a:stretch>
                  <a:fillRect l="-1405" t="-2422" r="-10304" b="-4844"/>
                </a:stretch>
              </a:blipFill>
              <a:ln>
                <a:solidFill>
                  <a:srgbClr val="17375E"/>
                </a:solidFill>
              </a:ln>
            </p:spPr>
            <p:txBody>
              <a:bodyPr/>
              <a:lstStyle/>
              <a:p>
                <a:r>
                  <a:rPr lang="zh-CN" altLang="en-US">
                    <a:noFill/>
                  </a:rPr>
                  <a:t> </a:t>
                </a:r>
              </a:p>
            </p:txBody>
          </p:sp>
        </mc:Fallback>
      </mc:AlternateContent>
      <p:sp>
        <p:nvSpPr>
          <p:cNvPr id="29" name="文本框 28"/>
          <p:cNvSpPr txBox="1"/>
          <p:nvPr/>
        </p:nvSpPr>
        <p:spPr>
          <a:xfrm>
            <a:off x="6147120" y="4637313"/>
            <a:ext cx="2593982" cy="1754326"/>
          </a:xfrm>
          <a:prstGeom prst="rect">
            <a:avLst/>
          </a:prstGeom>
          <a:noFill/>
          <a:ln>
            <a:solidFill>
              <a:srgbClr val="17375E"/>
            </a:solidFill>
          </a:ln>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智能体的</a:t>
            </a:r>
            <a:r>
              <a:rPr lang="zh-CN" altLang="en-US" dirty="0">
                <a:latin typeface="黑体" panose="02010609060101010101" pitchFamily="49" charset="-122"/>
                <a:ea typeface="黑体" panose="02010609060101010101" pitchFamily="49" charset="-122"/>
              </a:rPr>
              <a:t>奖励函数无</a:t>
            </a:r>
            <a:r>
              <a:rPr lang="zh-CN" altLang="en-US" dirty="0" smtClean="0">
                <a:latin typeface="黑体" panose="02010609060101010101" pitchFamily="49" charset="-122"/>
                <a:ea typeface="黑体" panose="02010609060101010101" pitchFamily="49" charset="-122"/>
              </a:rPr>
              <a:t>确定性正负关系</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求均衡解，智能体效益达到均衡状态</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代表</a:t>
            </a:r>
            <a:r>
              <a:rPr lang="zh-CN" altLang="en-US" dirty="0">
                <a:latin typeface="黑体" panose="02010609060101010101" pitchFamily="49" charset="-122"/>
                <a:ea typeface="黑体" panose="02010609060101010101" pitchFamily="49" charset="-122"/>
              </a:rPr>
              <a:t>算法：纳</a:t>
            </a:r>
            <a:r>
              <a:rPr lang="zh-CN" altLang="en-US" dirty="0" smtClean="0">
                <a:latin typeface="黑体" panose="02010609060101010101" pitchFamily="49" charset="-122"/>
                <a:ea typeface="黑体" panose="02010609060101010101" pitchFamily="49" charset="-122"/>
              </a:rPr>
              <a:t>什</a:t>
            </a:r>
            <a:r>
              <a:rPr lang="en-US" altLang="zh-CN" dirty="0" smtClean="0">
                <a:latin typeface="Arial" panose="020B0604020202020204" pitchFamily="34" charset="0"/>
                <a:ea typeface="黑体" panose="02010609060101010101" pitchFamily="49" charset="-122"/>
                <a:cs typeface="Arial" panose="020B0604020202020204" pitchFamily="34" charset="0"/>
              </a:rPr>
              <a:t>Q</a:t>
            </a:r>
            <a:r>
              <a:rPr lang="zh-CN" altLang="en-US" dirty="0" smtClean="0">
                <a:latin typeface="黑体" panose="02010609060101010101" pitchFamily="49" charset="-122"/>
                <a:ea typeface="黑体" panose="02010609060101010101" pitchFamily="49" charset="-122"/>
              </a:rPr>
              <a:t>学习</a:t>
            </a:r>
            <a:r>
              <a:rPr lang="zh-CN" altLang="en-US" dirty="0">
                <a:latin typeface="黑体" panose="02010609060101010101" pitchFamily="49" charset="-122"/>
                <a:ea typeface="黑体" panose="02010609060101010101" pitchFamily="49" charset="-122"/>
              </a:rPr>
              <a:t>（</a:t>
            </a:r>
            <a:r>
              <a:rPr lang="en-US" altLang="zh-CN" dirty="0" smtClean="0">
                <a:latin typeface="Arial" panose="020B0604020202020204" pitchFamily="34" charset="0"/>
                <a:ea typeface="黑体" panose="02010609060101010101" pitchFamily="49" charset="-122"/>
                <a:cs typeface="Arial" panose="020B0604020202020204" pitchFamily="34" charset="0"/>
              </a:rPr>
              <a:t>Nash </a:t>
            </a:r>
            <a:r>
              <a:rPr lang="en-US" altLang="zh-CN" dirty="0">
                <a:latin typeface="Arial" panose="020B0604020202020204" pitchFamily="34" charset="0"/>
                <a:ea typeface="黑体" panose="02010609060101010101" pitchFamily="49" charset="-122"/>
                <a:cs typeface="Arial" panose="020B0604020202020204" pitchFamily="34" charset="0"/>
              </a:rPr>
              <a:t>Q-learning</a:t>
            </a:r>
            <a:r>
              <a:rPr lang="zh-CN" altLang="en-US" dirty="0">
                <a:latin typeface="Arial" panose="020B0604020202020204" pitchFamily="34" charset="0"/>
                <a:ea typeface="黑体" panose="02010609060101010101" pitchFamily="49" charset="-122"/>
                <a:cs typeface="Arial" panose="020B0604020202020204" pitchFamily="34" charset="0"/>
              </a:rPr>
              <a:t>）</a:t>
            </a:r>
          </a:p>
        </p:txBody>
      </p:sp>
      <p:sp>
        <p:nvSpPr>
          <p:cNvPr id="34" name="下箭头 33"/>
          <p:cNvSpPr/>
          <p:nvPr/>
        </p:nvSpPr>
        <p:spPr>
          <a:xfrm>
            <a:off x="7030300" y="4000329"/>
            <a:ext cx="339765" cy="53340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278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P spid="14" grpId="0" animBg="1"/>
      <p:bldP spid="12" grpId="0"/>
      <p:bldP spid="15" grpId="0" animBg="1"/>
      <p:bldP spid="17" grpId="0" animBg="1"/>
      <p:bldP spid="25" grpId="0" animBg="1"/>
      <p:bldP spid="26" grpId="0" animBg="1"/>
      <p:bldP spid="29"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3996921" cy="760206"/>
            <a:chOff x="880693" y="217718"/>
            <a:chExt cx="5329229" cy="1013610"/>
          </a:xfrm>
        </p:grpSpPr>
        <p:sp>
          <p:nvSpPr>
            <p:cNvPr id="27" name="文本框 26"/>
            <p:cNvSpPr txBox="1"/>
            <p:nvPr/>
          </p:nvSpPr>
          <p:spPr>
            <a:xfrm>
              <a:off x="880694" y="217718"/>
              <a:ext cx="4035722"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关键性挑战</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3" y="861995"/>
              <a:ext cx="5329229"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Key Challenges in</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Reinforcement Learning</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文本框 1"/>
          <p:cNvSpPr txBox="1"/>
          <p:nvPr/>
        </p:nvSpPr>
        <p:spPr>
          <a:xfrm>
            <a:off x="683935" y="1489570"/>
            <a:ext cx="515080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环境的非</a:t>
            </a:r>
            <a:r>
              <a:rPr lang="zh-CN" altLang="en-US" sz="2000" dirty="0" smtClean="0">
                <a:latin typeface="黑体" panose="02010609060101010101" pitchFamily="49" charset="-122"/>
                <a:ea typeface="黑体" panose="02010609060101010101" pitchFamily="49" charset="-122"/>
              </a:rPr>
              <a:t>平稳性问题（</a:t>
            </a:r>
            <a:r>
              <a:rPr lang="en-US" altLang="zh-CN" sz="2000" dirty="0" smtClean="0">
                <a:latin typeface="Arial" panose="020B0604020202020204" pitchFamily="34" charset="0"/>
                <a:cs typeface="Arial" panose="020B0604020202020204" pitchFamily="34" charset="0"/>
              </a:rPr>
              <a:t>Non-Stationarity</a:t>
            </a:r>
            <a:r>
              <a:rPr lang="zh-CN" altLang="en-US" sz="2000" dirty="0" smtClean="0"/>
              <a:t>）</a:t>
            </a:r>
            <a:endParaRPr lang="zh-CN" altLang="en-US" sz="2000" dirty="0"/>
          </a:p>
        </p:txBody>
      </p:sp>
      <p:sp>
        <p:nvSpPr>
          <p:cNvPr id="4" name="文本框 3"/>
          <p:cNvSpPr txBox="1"/>
          <p:nvPr/>
        </p:nvSpPr>
        <p:spPr>
          <a:xfrm>
            <a:off x="1066799" y="1830836"/>
            <a:ext cx="6966858" cy="923330"/>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在多智能体环境中，每个智能体不仅要考虑自己动作</a:t>
            </a:r>
            <a:r>
              <a:rPr lang="zh-CN" altLang="en-US" dirty="0" smtClean="0">
                <a:latin typeface="黑体" panose="02010609060101010101" pitchFamily="49" charset="-122"/>
                <a:ea typeface="黑体" panose="02010609060101010101" pitchFamily="49" charset="-122"/>
              </a:rPr>
              <a:t>及奖励，</a:t>
            </a:r>
            <a:r>
              <a:rPr lang="zh-CN" altLang="en-US" dirty="0">
                <a:latin typeface="黑体" panose="02010609060101010101" pitchFamily="49" charset="-122"/>
                <a:ea typeface="黑体" panose="02010609060101010101" pitchFamily="49" charset="-122"/>
              </a:rPr>
              <a:t>还要综合考虑其它智能体的行为。</a:t>
            </a:r>
          </a:p>
          <a:p>
            <a:pPr marL="285750" indent="-285750" algn="just">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错综复杂的</a:t>
            </a:r>
            <a:r>
              <a:rPr lang="zh-CN" altLang="en-US" dirty="0" smtClean="0">
                <a:latin typeface="黑体" panose="02010609060101010101" pitchFamily="49" charset="-122"/>
                <a:ea typeface="黑体" panose="02010609060101010101" pitchFamily="49" charset="-122"/>
              </a:rPr>
              <a:t>交互过程</a:t>
            </a:r>
            <a:r>
              <a:rPr lang="zh-CN" altLang="en-US" dirty="0">
                <a:latin typeface="黑体" panose="02010609060101010101" pitchFamily="49" charset="-122"/>
                <a:ea typeface="黑体" panose="02010609060101010101" pitchFamily="49" charset="-122"/>
              </a:rPr>
              <a:t>使得环境不断地动态</a:t>
            </a:r>
            <a:r>
              <a:rPr lang="zh-CN" altLang="en-US" dirty="0" smtClean="0">
                <a:latin typeface="黑体" panose="02010609060101010101" pitchFamily="49" charset="-122"/>
                <a:ea typeface="黑体" panose="02010609060101010101" pitchFamily="49" charset="-122"/>
              </a:rPr>
              <a:t>变化。</a:t>
            </a:r>
            <a:endParaRPr lang="zh-CN" altLang="en-US" dirty="0">
              <a:latin typeface="黑体" panose="02010609060101010101" pitchFamily="49" charset="-122"/>
              <a:ea typeface="黑体" panose="02010609060101010101" pitchFamily="49" charset="-122"/>
            </a:endParaRPr>
          </a:p>
        </p:txBody>
      </p:sp>
      <p:sp>
        <p:nvSpPr>
          <p:cNvPr id="14" name="文本框 13"/>
          <p:cNvSpPr txBox="1"/>
          <p:nvPr/>
        </p:nvSpPr>
        <p:spPr>
          <a:xfrm>
            <a:off x="683935" y="2881383"/>
            <a:ext cx="7349722"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多智能</a:t>
            </a:r>
            <a:r>
              <a:rPr lang="zh-CN" altLang="en-US" sz="2000" dirty="0" smtClean="0">
                <a:latin typeface="黑体" panose="02010609060101010101" pitchFamily="49" charset="-122"/>
                <a:ea typeface="黑体" panose="02010609060101010101" pitchFamily="49" charset="-122"/>
              </a:rPr>
              <a:t>体信誉分配问题</a:t>
            </a:r>
            <a:r>
              <a:rPr lang="zh-CN" altLang="en-US" sz="2000" dirty="0" smtClean="0"/>
              <a:t>（</a:t>
            </a:r>
            <a:r>
              <a:rPr lang="en-US" altLang="zh-CN" sz="2000" dirty="0" smtClean="0">
                <a:latin typeface="NimbusRomNo9L-Regu" charset="0"/>
              </a:rPr>
              <a:t> </a:t>
            </a:r>
            <a:r>
              <a:rPr lang="en-US" altLang="zh-CN" sz="2000" dirty="0" smtClean="0">
                <a:latin typeface="CMTI10" charset="0"/>
              </a:rPr>
              <a:t>Multi-agent Credit Assignment</a:t>
            </a:r>
            <a:r>
              <a:rPr lang="en-US" altLang="zh-CN" sz="2000" dirty="0" smtClean="0"/>
              <a:t> </a:t>
            </a:r>
            <a:r>
              <a:rPr lang="zh-CN" altLang="en-US" sz="2000" dirty="0" smtClean="0"/>
              <a:t>）</a:t>
            </a:r>
            <a:endParaRPr lang="zh-CN" altLang="en-US" sz="2000" dirty="0"/>
          </a:p>
        </p:txBody>
      </p:sp>
      <p:sp>
        <p:nvSpPr>
          <p:cNvPr id="5" name="椭圆 4"/>
          <p:cNvSpPr/>
          <p:nvPr/>
        </p:nvSpPr>
        <p:spPr>
          <a:xfrm>
            <a:off x="3614057" y="3428999"/>
            <a:ext cx="1861458" cy="92565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总奖励</a:t>
            </a:r>
            <a:r>
              <a:rPr lang="en-US" altLang="zh-CN" sz="2000" dirty="0" smtClean="0">
                <a:latin typeface="Arial" panose="020B0604020202020204" pitchFamily="34" charset="0"/>
                <a:ea typeface="黑体" panose="02010609060101010101" pitchFamily="49" charset="-122"/>
                <a:cs typeface="Arial" panose="020B0604020202020204" pitchFamily="34" charset="0"/>
              </a:rPr>
              <a:t>R</a:t>
            </a:r>
          </a:p>
        </p:txBody>
      </p:sp>
      <mc:AlternateContent xmlns:mc="http://schemas.openxmlformats.org/markup-compatibility/2006" xmlns:a14="http://schemas.microsoft.com/office/drawing/2010/main">
        <mc:Choice Requires="a14">
          <p:sp>
            <p:nvSpPr>
              <p:cNvPr id="6" name="椭圆 5"/>
              <p:cNvSpPr/>
              <p:nvPr/>
            </p:nvSpPr>
            <p:spPr>
              <a:xfrm>
                <a:off x="805543" y="5094514"/>
                <a:ext cx="1404257" cy="80554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1</m:t>
                          </m:r>
                        </m:sub>
                      </m:sSub>
                    </m:oMath>
                  </m:oMathPara>
                </a14:m>
                <a:endParaRPr lang="zh-CN" altLang="en-US" i="1" dirty="0"/>
              </a:p>
            </p:txBody>
          </p:sp>
        </mc:Choice>
        <mc:Fallback xmlns="">
          <p:sp>
            <p:nvSpPr>
              <p:cNvPr id="6" name="椭圆 5"/>
              <p:cNvSpPr>
                <a:spLocks noRot="1" noChangeAspect="1" noMove="1" noResize="1" noEditPoints="1" noAdjustHandles="1" noChangeArrowheads="1" noChangeShapeType="1" noTextEdit="1"/>
              </p:cNvSpPr>
              <p:nvPr/>
            </p:nvSpPr>
            <p:spPr>
              <a:xfrm>
                <a:off x="805543" y="5094514"/>
                <a:ext cx="1404257" cy="805543"/>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2786743" y="5094514"/>
                <a:ext cx="1404257" cy="80554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2</m:t>
                          </m:r>
                        </m:sub>
                      </m:sSub>
                    </m:oMath>
                  </m:oMathPara>
                </a14:m>
                <a:endParaRPr lang="zh-CN" altLang="en-US" dirty="0"/>
              </a:p>
            </p:txBody>
          </p:sp>
        </mc:Choice>
        <mc:Fallback xmlns="">
          <p:sp>
            <p:nvSpPr>
              <p:cNvPr id="18" name="椭圆 17"/>
              <p:cNvSpPr>
                <a:spLocks noRot="1" noChangeAspect="1" noMove="1" noResize="1" noEditPoints="1" noAdjustHandles="1" noChangeArrowheads="1" noChangeShapeType="1" noTextEdit="1"/>
              </p:cNvSpPr>
              <p:nvPr/>
            </p:nvSpPr>
            <p:spPr>
              <a:xfrm>
                <a:off x="2786743" y="5094514"/>
                <a:ext cx="1404257" cy="805543"/>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p:cNvSpPr/>
              <p:nvPr/>
            </p:nvSpPr>
            <p:spPr>
              <a:xfrm>
                <a:off x="6798348" y="5094514"/>
                <a:ext cx="1404257" cy="80554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4</m:t>
                          </m:r>
                        </m:sub>
                      </m:sSub>
                    </m:oMath>
                  </m:oMathPara>
                </a14:m>
                <a:endParaRPr lang="zh-CN" altLang="en-US" sz="2400" dirty="0"/>
              </a:p>
            </p:txBody>
          </p:sp>
        </mc:Choice>
        <mc:Fallback xmlns="">
          <p:sp>
            <p:nvSpPr>
              <p:cNvPr id="19" name="椭圆 18"/>
              <p:cNvSpPr>
                <a:spLocks noRot="1" noChangeAspect="1" noMove="1" noResize="1" noEditPoints="1" noAdjustHandles="1" noChangeArrowheads="1" noChangeShapeType="1" noTextEdit="1"/>
              </p:cNvSpPr>
              <p:nvPr/>
            </p:nvSpPr>
            <p:spPr>
              <a:xfrm>
                <a:off x="6798348" y="5094514"/>
                <a:ext cx="1404257" cy="805543"/>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4792545" y="5116285"/>
                <a:ext cx="1404257" cy="80554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3</m:t>
                          </m:r>
                        </m:sub>
                      </m:sSub>
                    </m:oMath>
                  </m:oMathPara>
                </a14:m>
                <a:endParaRPr lang="zh-CN" altLang="en-US" dirty="0"/>
              </a:p>
            </p:txBody>
          </p:sp>
        </mc:Choice>
        <mc:Fallback xmlns="">
          <p:sp>
            <p:nvSpPr>
              <p:cNvPr id="20" name="椭圆 19"/>
              <p:cNvSpPr>
                <a:spLocks noRot="1" noChangeAspect="1" noMove="1" noResize="1" noEditPoints="1" noAdjustHandles="1" noChangeArrowheads="1" noChangeShapeType="1" noTextEdit="1"/>
              </p:cNvSpPr>
              <p:nvPr/>
            </p:nvSpPr>
            <p:spPr>
              <a:xfrm>
                <a:off x="4792545" y="5116285"/>
                <a:ext cx="1404257" cy="805543"/>
              </a:xfrm>
              <a:prstGeom prst="ellipse">
                <a:avLst/>
              </a:prstGeom>
              <a:blipFill>
                <a:blip r:embed="rId7"/>
                <a:stretch>
                  <a:fillRect/>
                </a:stretch>
              </a:blipFill>
            </p:spPr>
            <p:txBody>
              <a:bodyPr/>
              <a:lstStyle/>
              <a:p>
                <a:r>
                  <a:rPr lang="zh-CN" altLang="en-US">
                    <a:noFill/>
                  </a:rPr>
                  <a:t> </a:t>
                </a:r>
              </a:p>
            </p:txBody>
          </p:sp>
        </mc:Fallback>
      </mc:AlternateContent>
      <p:cxnSp>
        <p:nvCxnSpPr>
          <p:cNvPr id="8" name="直接箭头连接符 7"/>
          <p:cNvCxnSpPr>
            <a:stCxn id="5" idx="3"/>
            <a:endCxn id="5" idx="3"/>
          </p:cNvCxnSpPr>
          <p:nvPr/>
        </p:nvCxnSpPr>
        <p:spPr>
          <a:xfrm>
            <a:off x="3886661" y="4219097"/>
            <a:ext cx="0" cy="0"/>
          </a:xfrm>
          <a:prstGeom prst="straightConnector1">
            <a:avLst/>
          </a:prstGeom>
          <a:ln>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4"/>
            <a:endCxn id="6" idx="0"/>
          </p:cNvCxnSpPr>
          <p:nvPr/>
        </p:nvCxnSpPr>
        <p:spPr>
          <a:xfrm flipH="1">
            <a:off x="1507672" y="4354656"/>
            <a:ext cx="3037114" cy="739858"/>
          </a:xfrm>
          <a:prstGeom prst="straightConnector1">
            <a:avLst/>
          </a:prstGeom>
          <a:ln>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4"/>
            <a:endCxn id="18" idx="0"/>
          </p:cNvCxnSpPr>
          <p:nvPr/>
        </p:nvCxnSpPr>
        <p:spPr>
          <a:xfrm flipH="1">
            <a:off x="3488872" y="4354656"/>
            <a:ext cx="1055914" cy="739858"/>
          </a:xfrm>
          <a:prstGeom prst="straightConnector1">
            <a:avLst/>
          </a:prstGeom>
          <a:ln>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4"/>
            <a:endCxn id="20" idx="0"/>
          </p:cNvCxnSpPr>
          <p:nvPr/>
        </p:nvCxnSpPr>
        <p:spPr>
          <a:xfrm>
            <a:off x="4544786" y="4354656"/>
            <a:ext cx="949888" cy="761629"/>
          </a:xfrm>
          <a:prstGeom prst="straightConnector1">
            <a:avLst/>
          </a:prstGeom>
          <a:ln>
            <a:solidFill>
              <a:srgbClr val="17375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4"/>
            <a:endCxn id="19" idx="0"/>
          </p:cNvCxnSpPr>
          <p:nvPr/>
        </p:nvCxnSpPr>
        <p:spPr>
          <a:xfrm>
            <a:off x="4544786" y="4354656"/>
            <a:ext cx="2955691" cy="739858"/>
          </a:xfrm>
          <a:prstGeom prst="straightConnector1">
            <a:avLst/>
          </a:prstGeom>
          <a:ln>
            <a:solidFill>
              <a:srgbClr val="17375E"/>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045028" y="5921828"/>
            <a:ext cx="925285"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Agent1</a:t>
            </a:r>
            <a:endParaRPr lang="zh-CN" altLang="en-US" dirty="0">
              <a:latin typeface="Arial" panose="020B0604020202020204" pitchFamily="34" charset="0"/>
              <a:cs typeface="Arial" panose="020B0604020202020204" pitchFamily="34" charset="0"/>
            </a:endParaRPr>
          </a:p>
        </p:txBody>
      </p:sp>
      <p:sp>
        <p:nvSpPr>
          <p:cNvPr id="38" name="文本框 37"/>
          <p:cNvSpPr txBox="1"/>
          <p:nvPr/>
        </p:nvSpPr>
        <p:spPr>
          <a:xfrm>
            <a:off x="3050831" y="5915426"/>
            <a:ext cx="925285"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Agent2</a:t>
            </a:r>
            <a:endParaRPr lang="zh-CN" altLang="en-US" dirty="0">
              <a:latin typeface="Arial" panose="020B0604020202020204" pitchFamily="34" charset="0"/>
              <a:cs typeface="Arial" panose="020B0604020202020204" pitchFamily="34" charset="0"/>
            </a:endParaRPr>
          </a:p>
        </p:txBody>
      </p:sp>
      <p:sp>
        <p:nvSpPr>
          <p:cNvPr id="39" name="文本框 38"/>
          <p:cNvSpPr txBox="1"/>
          <p:nvPr/>
        </p:nvSpPr>
        <p:spPr>
          <a:xfrm>
            <a:off x="5056634" y="5900057"/>
            <a:ext cx="925285"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Agent3</a:t>
            </a:r>
            <a:endParaRPr lang="zh-CN" altLang="en-US" dirty="0">
              <a:latin typeface="Arial" panose="020B0604020202020204" pitchFamily="34" charset="0"/>
              <a:cs typeface="Arial" panose="020B0604020202020204" pitchFamily="34" charset="0"/>
            </a:endParaRPr>
          </a:p>
        </p:txBody>
      </p:sp>
      <p:sp>
        <p:nvSpPr>
          <p:cNvPr id="40" name="文本框 39"/>
          <p:cNvSpPr txBox="1"/>
          <p:nvPr/>
        </p:nvSpPr>
        <p:spPr>
          <a:xfrm>
            <a:off x="7037833" y="5900057"/>
            <a:ext cx="925285"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Agent4</a:t>
            </a:r>
            <a:endParaRPr lang="zh-CN" altLang="en-US" dirty="0">
              <a:latin typeface="Arial" panose="020B0604020202020204" pitchFamily="34" charset="0"/>
              <a:cs typeface="Arial" panose="020B0604020202020204" pitchFamily="34" charset="0"/>
            </a:endParaRPr>
          </a:p>
        </p:txBody>
      </p:sp>
      <p:sp>
        <p:nvSpPr>
          <p:cNvPr id="56" name="文本框 55"/>
          <p:cNvSpPr txBox="1"/>
          <p:nvPr/>
        </p:nvSpPr>
        <p:spPr>
          <a:xfrm>
            <a:off x="6406244" y="3549113"/>
            <a:ext cx="2150147" cy="923330"/>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奖励</a:t>
            </a:r>
            <a:r>
              <a:rPr lang="zh-CN" altLang="en-US" dirty="0" smtClean="0">
                <a:latin typeface="黑体" panose="02010609060101010101" pitchFamily="49" charset="-122"/>
                <a:ea typeface="黑体" panose="02010609060101010101" pitchFamily="49" charset="-122"/>
              </a:rPr>
              <a:t>如何分配到每个</a:t>
            </a:r>
            <a:r>
              <a:rPr lang="en-US" altLang="zh-CN" dirty="0" smtClean="0">
                <a:latin typeface="Arial" panose="020B0604020202020204" pitchFamily="34" charset="0"/>
                <a:ea typeface="黑体" panose="02010609060101010101" pitchFamily="49" charset="-122"/>
                <a:cs typeface="Arial" panose="020B0604020202020204" pitchFamily="34" charset="0"/>
              </a:rPr>
              <a:t>Agent</a:t>
            </a:r>
            <a:r>
              <a:rPr lang="zh-CN" altLang="en-US" dirty="0" smtClean="0">
                <a:latin typeface="Arial" panose="020B0604020202020204" pitchFamily="34" charset="0"/>
                <a:ea typeface="黑体" panose="02010609060101010101" pitchFamily="49" charset="-122"/>
                <a:cs typeface="Arial" panose="020B0604020202020204" pitchFamily="34" charset="0"/>
              </a:rPr>
              <a:t>？</a:t>
            </a:r>
            <a:endParaRPr lang="en-US" altLang="zh-CN" dirty="0">
              <a:latin typeface="Arial" panose="020B0604020202020204" pitchFamily="34" charset="0"/>
              <a:ea typeface="黑体" panose="02010609060101010101" pitchFamily="49" charset="-122"/>
              <a:cs typeface="Arial" panose="020B0604020202020204" pitchFamily="34" charset="0"/>
            </a:endParaRPr>
          </a:p>
          <a:p>
            <a:pPr algn="just"/>
            <a:r>
              <a:rPr lang="zh-CN" altLang="en-US" dirty="0" smtClean="0">
                <a:solidFill>
                  <a:srgbClr val="FF0000"/>
                </a:solidFill>
                <a:latin typeface="Arial" panose="020B0604020202020204" pitchFamily="34" charset="0"/>
                <a:ea typeface="黑体" panose="02010609060101010101" pitchFamily="49" charset="-122"/>
                <a:cs typeface="Arial" panose="020B0604020202020204" pitchFamily="34" charset="0"/>
              </a:rPr>
              <a:t>     平均</a:t>
            </a:r>
            <a:r>
              <a:rPr lang="en-US" altLang="zh-CN" dirty="0" smtClean="0">
                <a:solidFill>
                  <a:srgbClr val="FF0000"/>
                </a:solidFill>
                <a:latin typeface="Arial" panose="020B0604020202020204" pitchFamily="34" charset="0"/>
                <a:ea typeface="黑体" panose="02010609060101010101" pitchFamily="49" charset="-122"/>
                <a:cs typeface="Arial" panose="020B0604020202020204" pitchFamily="34" charset="0"/>
              </a:rPr>
              <a:t>or</a:t>
            </a:r>
            <a:r>
              <a:rPr lang="zh-CN" altLang="en-US" dirty="0" smtClean="0">
                <a:solidFill>
                  <a:srgbClr val="FF0000"/>
                </a:solidFill>
                <a:latin typeface="Arial" panose="020B0604020202020204" pitchFamily="34" charset="0"/>
                <a:ea typeface="黑体" panose="02010609060101010101" pitchFamily="49" charset="-122"/>
                <a:cs typeface="Arial" panose="020B0604020202020204" pitchFamily="34" charset="0"/>
              </a:rPr>
              <a:t>分配函数</a:t>
            </a:r>
            <a:endParaRPr lang="zh-CN" altLang="en-US" dirty="0">
              <a:solidFill>
                <a:srgbClr val="FF0000"/>
              </a:solidFill>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81861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animBg="1"/>
      <p:bldP spid="6" grpId="0" animBg="1"/>
      <p:bldP spid="18" grpId="0" animBg="1"/>
      <p:bldP spid="19" grpId="0" animBg="1"/>
      <p:bldP spid="20" grpId="0" animBg="1"/>
      <p:bldP spid="37" grpId="0"/>
      <p:bldP spid="38" grpId="0"/>
      <p:bldP spid="39" grpId="0"/>
      <p:bldP spid="40"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3996921" cy="760206"/>
            <a:chOff x="880693" y="217718"/>
            <a:chExt cx="5329229" cy="1013610"/>
          </a:xfrm>
        </p:grpSpPr>
        <p:sp>
          <p:nvSpPr>
            <p:cNvPr id="27" name="文本框 26"/>
            <p:cNvSpPr txBox="1"/>
            <p:nvPr/>
          </p:nvSpPr>
          <p:spPr>
            <a:xfrm>
              <a:off x="880694" y="217718"/>
              <a:ext cx="4035722"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关键性挑战</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3" y="861995"/>
              <a:ext cx="5329229"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Key Challenges in</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Reinforcement Learning</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文本框 1"/>
          <p:cNvSpPr txBox="1"/>
          <p:nvPr/>
        </p:nvSpPr>
        <p:spPr>
          <a:xfrm>
            <a:off x="683935" y="1489570"/>
            <a:ext cx="515080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smtClean="0">
                <a:latin typeface="黑体" panose="02010609060101010101" pitchFamily="49" charset="-122"/>
                <a:ea typeface="黑体" panose="02010609060101010101" pitchFamily="49" charset="-122"/>
              </a:rPr>
              <a:t>维度诅咒</a:t>
            </a:r>
            <a:r>
              <a:rPr lang="zh-CN" altLang="en-US" sz="2000" dirty="0" smtClean="0"/>
              <a:t>（</a:t>
            </a:r>
            <a:r>
              <a:rPr lang="en-US" altLang="zh-CN" sz="2000" dirty="0" smtClean="0">
                <a:latin typeface="NimbusRomNo9L-Regu" charset="0"/>
              </a:rPr>
              <a:t> </a:t>
            </a:r>
            <a:r>
              <a:rPr lang="en-US" altLang="zh-CN" sz="2000" dirty="0">
                <a:latin typeface="NimbusRomNo9L-Regu" charset="0"/>
              </a:rPr>
              <a:t>C</a:t>
            </a:r>
            <a:r>
              <a:rPr lang="en-US" altLang="zh-CN" sz="2000" dirty="0">
                <a:latin typeface="CMTI10" charset="0"/>
              </a:rPr>
              <a:t>urse of </a:t>
            </a:r>
            <a:r>
              <a:rPr lang="en-US" altLang="zh-CN" sz="2000" dirty="0" smtClean="0">
                <a:latin typeface="CMTI10" charset="0"/>
              </a:rPr>
              <a:t>Dimensionality</a:t>
            </a:r>
            <a:r>
              <a:rPr lang="en-US" altLang="zh-CN" sz="2000" dirty="0" smtClean="0">
                <a:latin typeface="NimbusRomNo9L-Regu" charset="0"/>
              </a:rPr>
              <a:t> </a:t>
            </a:r>
            <a:r>
              <a:rPr lang="zh-CN" altLang="en-US" sz="2000" dirty="0" smtClean="0"/>
              <a:t>）</a:t>
            </a:r>
            <a:endParaRPr lang="zh-CN" altLang="en-US" sz="2000" dirty="0"/>
          </a:p>
        </p:txBody>
      </p:sp>
      <p:sp>
        <p:nvSpPr>
          <p:cNvPr id="4" name="文本框 3"/>
          <p:cNvSpPr txBox="1"/>
          <p:nvPr/>
        </p:nvSpPr>
        <p:spPr>
          <a:xfrm>
            <a:off x="1066799" y="1889680"/>
            <a:ext cx="6966858" cy="646331"/>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在单智能体强化学习中，需要学习的参数数量非常多。</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在多智能体环境下，参数数量又会成倍增长，训练起来非常困难。</a:t>
            </a:r>
            <a:endParaRPr lang="zh-CN" altLang="en-US" dirty="0">
              <a:latin typeface="黑体" panose="02010609060101010101" pitchFamily="49" charset="-122"/>
              <a:ea typeface="黑体" panose="02010609060101010101" pitchFamily="49" charset="-122"/>
            </a:endParaRPr>
          </a:p>
        </p:txBody>
      </p:sp>
      <p:sp>
        <p:nvSpPr>
          <p:cNvPr id="14" name="文本框 13"/>
          <p:cNvSpPr txBox="1"/>
          <p:nvPr/>
        </p:nvSpPr>
        <p:spPr>
          <a:xfrm>
            <a:off x="683935" y="2682628"/>
            <a:ext cx="5608008" cy="40011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非</a:t>
            </a:r>
            <a:r>
              <a:rPr lang="zh-CN" altLang="en-US" sz="2000" dirty="0" smtClean="0">
                <a:latin typeface="黑体" panose="02010609060101010101" pitchFamily="49" charset="-122"/>
                <a:ea typeface="黑体" panose="02010609060101010101" pitchFamily="49" charset="-122"/>
              </a:rPr>
              <a:t>完全观测问题</a:t>
            </a:r>
            <a:r>
              <a:rPr lang="zh-CN" altLang="en-US" sz="2000" dirty="0" smtClean="0"/>
              <a:t>（</a:t>
            </a:r>
            <a:r>
              <a:rPr lang="en-US" altLang="zh-CN" sz="2000" dirty="0" smtClean="0">
                <a:latin typeface="NimbusRomNo9L-Regu" charset="0"/>
              </a:rPr>
              <a:t> </a:t>
            </a:r>
            <a:r>
              <a:rPr lang="en-US" altLang="zh-CN" sz="2000" dirty="0">
                <a:latin typeface="CMTI10" charset="0"/>
              </a:rPr>
              <a:t>Partial </a:t>
            </a:r>
            <a:r>
              <a:rPr lang="en-US" altLang="zh-CN" sz="2000" dirty="0" smtClean="0">
                <a:latin typeface="CMTI10" charset="0"/>
              </a:rPr>
              <a:t>Observability</a:t>
            </a:r>
            <a:r>
              <a:rPr lang="en-US" altLang="zh-CN" sz="2000" dirty="0" smtClean="0"/>
              <a:t> </a:t>
            </a:r>
            <a:r>
              <a:rPr lang="zh-CN" altLang="en-US" sz="2000" dirty="0" smtClean="0"/>
              <a:t>）</a:t>
            </a:r>
            <a:endParaRPr lang="zh-CN" altLang="en-US" sz="2000" dirty="0"/>
          </a:p>
        </p:txBody>
      </p:sp>
      <p:sp>
        <p:nvSpPr>
          <p:cNvPr id="15" name="文本框 14"/>
          <p:cNvSpPr txBox="1"/>
          <p:nvPr/>
        </p:nvSpPr>
        <p:spPr>
          <a:xfrm>
            <a:off x="1066799" y="3082738"/>
            <a:ext cx="6966858" cy="1477328"/>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一个智能体在做出决策时，无法完全观察到其他智能体的状态和动作。</a:t>
            </a:r>
            <a:endParaRPr lang="en-US" altLang="zh-CN"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部分可观察马尔可夫决策过程（</a:t>
            </a:r>
            <a:r>
              <a:rPr lang="en-US" altLang="zh-CN" dirty="0">
                <a:latin typeface="Arial" panose="020B0604020202020204" pitchFamily="34" charset="0"/>
                <a:ea typeface="黑体" panose="02010609060101010101" pitchFamily="49" charset="-122"/>
                <a:cs typeface="Arial" panose="020B0604020202020204" pitchFamily="34" charset="0"/>
              </a:rPr>
              <a:t>Partially Observable </a:t>
            </a:r>
            <a:r>
              <a:rPr lang="en-US" altLang="zh-CN" dirty="0" smtClean="0">
                <a:latin typeface="Arial" panose="020B0604020202020204" pitchFamily="34" charset="0"/>
                <a:ea typeface="黑体" panose="02010609060101010101" pitchFamily="49" charset="-122"/>
                <a:cs typeface="Arial" panose="020B0604020202020204" pitchFamily="34" charset="0"/>
              </a:rPr>
              <a:t>Markov Decision Process, POMDP</a:t>
            </a:r>
            <a:r>
              <a:rPr lang="zh-CN" altLang="en-US" dirty="0">
                <a:latin typeface="黑体" panose="02010609060101010101" pitchFamily="49" charset="-122"/>
                <a:ea typeface="黑体" panose="02010609060101010101" pitchFamily="49" charset="-122"/>
              </a:rPr>
              <a:t>）已用于建模概率</a:t>
            </a:r>
            <a:r>
              <a:rPr lang="en-US" altLang="zh-CN" dirty="0">
                <a:latin typeface="Arial" panose="020B0604020202020204" pitchFamily="34" charset="0"/>
                <a:ea typeface="黑体" panose="02010609060101010101" pitchFamily="49" charset="-122"/>
                <a:cs typeface="Arial" panose="020B0604020202020204" pitchFamily="34" charset="0"/>
              </a:rPr>
              <a:t>AI</a:t>
            </a:r>
            <a:r>
              <a:rPr lang="zh-CN" altLang="en-US" dirty="0">
                <a:latin typeface="黑体" panose="02010609060101010101" pitchFamily="49" charset="-122"/>
                <a:ea typeface="黑体" panose="02010609060101010101" pitchFamily="49" charset="-122"/>
              </a:rPr>
              <a:t>中的部分可观察</a:t>
            </a:r>
            <a:r>
              <a:rPr lang="zh-CN" altLang="en-US" dirty="0" smtClean="0">
                <a:latin typeface="黑体" panose="02010609060101010101" pitchFamily="49" charset="-122"/>
                <a:ea typeface="黑体" panose="02010609060101010101" pitchFamily="49" charset="-122"/>
              </a:rPr>
              <a:t>性问题。</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5" name="矩形 4"/>
              <p:cNvSpPr/>
              <p:nvPr/>
            </p:nvSpPr>
            <p:spPr>
              <a:xfrm>
                <a:off x="3045277" y="4560066"/>
                <a:ext cx="3009901"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dirty="0" smtClean="0">
                          <a:latin typeface="Cambria Math" panose="02040503050406030204" pitchFamily="18" charset="0"/>
                        </a:rPr>
                        <m:t>𝐺</m:t>
                      </m:r>
                      <m:r>
                        <a:rPr lang="zh-CN" altLang="en-US" sz="2000" i="1" dirty="0" smtClean="0">
                          <a:latin typeface="Cambria Math" panose="02040503050406030204" pitchFamily="18" charset="0"/>
                        </a:rPr>
                        <m:t> = 〈</m:t>
                      </m:r>
                      <m:r>
                        <a:rPr lang="en-US" altLang="zh-CN" sz="2000" i="1" dirty="0">
                          <a:latin typeface="Cambria Math" panose="02040503050406030204" pitchFamily="18" charset="0"/>
                        </a:rPr>
                        <m:t>𝑆</m:t>
                      </m:r>
                      <m:r>
                        <a:rPr lang="zh-CN" altLang="en-US" sz="2000" i="1" dirty="0" smtClean="0">
                          <a:latin typeface="Cambria Math" panose="02040503050406030204" pitchFamily="18" charset="0"/>
                        </a:rPr>
                        <m:t>,</m:t>
                      </m:r>
                      <m:r>
                        <a:rPr lang="en-US" altLang="zh-CN" sz="2000" i="1" dirty="0">
                          <a:latin typeface="Cambria Math" panose="02040503050406030204" pitchFamily="18" charset="0"/>
                        </a:rPr>
                        <m:t>𝐴</m:t>
                      </m:r>
                      <m:r>
                        <a:rPr lang="zh-CN" altLang="en-US" sz="2000" i="1" dirty="0">
                          <a:latin typeface="Cambria Math" panose="02040503050406030204" pitchFamily="18" charset="0"/>
                        </a:rPr>
                        <m:t>,</m:t>
                      </m:r>
                      <m:r>
                        <a:rPr lang="en-US" altLang="zh-CN" sz="2000" i="1" dirty="0" smtClean="0">
                          <a:latin typeface="Cambria Math" panose="02040503050406030204" pitchFamily="18" charset="0"/>
                        </a:rPr>
                        <m:t>𝑇</m:t>
                      </m:r>
                      <m:r>
                        <a:rPr lang="zh-CN" altLang="en-US" sz="2000" i="1" dirty="0" smtClean="0">
                          <a:latin typeface="Cambria Math" panose="02040503050406030204" pitchFamily="18" charset="0"/>
                        </a:rPr>
                        <m:t>,</m:t>
                      </m:r>
                      <m:r>
                        <a:rPr lang="en-US" altLang="zh-CN" sz="2000" i="1" dirty="0">
                          <a:latin typeface="Cambria Math" panose="02040503050406030204" pitchFamily="18" charset="0"/>
                        </a:rPr>
                        <m:t>𝑅</m:t>
                      </m:r>
                      <m:r>
                        <a:rPr lang="zh-CN" altLang="en-US" sz="2000" i="1" dirty="0">
                          <a:latin typeface="Cambria Math" panose="02040503050406030204" pitchFamily="18" charset="0"/>
                        </a:rPr>
                        <m:t>,</m:t>
                      </m:r>
                      <m:r>
                        <a:rPr lang="el-GR" altLang="zh-CN" sz="2000" i="1" dirty="0">
                          <a:latin typeface="Cambria Math" panose="02040503050406030204" pitchFamily="18" charset="0"/>
                        </a:rPr>
                        <m:t>𝛺</m:t>
                      </m:r>
                      <m:r>
                        <a:rPr lang="zh-CN" altLang="en-US" sz="2000" i="1" dirty="0">
                          <a:latin typeface="Cambria Math" panose="02040503050406030204" pitchFamily="18" charset="0"/>
                        </a:rPr>
                        <m:t>,</m:t>
                      </m:r>
                      <m:r>
                        <a:rPr lang="en-US" altLang="zh-CN" sz="2000" i="1" dirty="0" smtClean="0">
                          <a:latin typeface="Cambria Math" panose="02040503050406030204" pitchFamily="18" charset="0"/>
                        </a:rPr>
                        <m:t>𝑂</m:t>
                      </m:r>
                      <m:r>
                        <a:rPr lang="zh-CN" altLang="en-US" sz="2000" i="1" dirty="0">
                          <a:latin typeface="Cambria Math" panose="02040503050406030204" pitchFamily="18" charset="0"/>
                        </a:rPr>
                        <m:t>,</m:t>
                      </m:r>
                      <m:r>
                        <a:rPr lang="zh-CN" altLang="en-US" sz="2000" i="1" dirty="0">
                          <a:latin typeface="Cambria Math" panose="02040503050406030204" pitchFamily="18" charset="0"/>
                        </a:rPr>
                        <m:t>𝛾</m:t>
                      </m:r>
                      <m:r>
                        <a:rPr lang="zh-CN" altLang="en-US" sz="2000" i="1" dirty="0">
                          <a:latin typeface="Cambria Math" panose="02040503050406030204" pitchFamily="18" charset="0"/>
                        </a:rPr>
                        <m:t>,</m:t>
                      </m:r>
                      <m:r>
                        <a:rPr lang="en-US" altLang="zh-CN" sz="2000" i="1" dirty="0" smtClean="0">
                          <a:latin typeface="Cambria Math" panose="02040503050406030204" pitchFamily="18" charset="0"/>
                        </a:rPr>
                        <m:t>𝑁</m:t>
                      </m:r>
                      <m:r>
                        <a:rPr lang="zh-CN" altLang="en-US" sz="2000" i="1" dirty="0">
                          <a:latin typeface="Cambria Math" panose="02040503050406030204" pitchFamily="18" charset="0"/>
                        </a:rPr>
                        <m:t>〉</m:t>
                      </m:r>
                    </m:oMath>
                  </m:oMathPara>
                </a14:m>
                <a:endParaRPr lang="zh-CN" altLang="en-US" sz="2000" i="1" dirty="0"/>
              </a:p>
            </p:txBody>
          </p:sp>
        </mc:Choice>
        <mc:Fallback xmlns="">
          <p:sp>
            <p:nvSpPr>
              <p:cNvPr id="5" name="矩形 4"/>
              <p:cNvSpPr>
                <a:spLocks noRot="1" noChangeAspect="1" noMove="1" noResize="1" noEditPoints="1" noAdjustHandles="1" noChangeArrowheads="1" noChangeShapeType="1" noTextEdit="1"/>
              </p:cNvSpPr>
              <p:nvPr/>
            </p:nvSpPr>
            <p:spPr>
              <a:xfrm>
                <a:off x="3045277" y="4560066"/>
                <a:ext cx="3009901" cy="400110"/>
              </a:xfrm>
              <a:prstGeom prst="rect">
                <a:avLst/>
              </a:prstGeom>
              <a:blipFill>
                <a:blip r:embed="rId4"/>
                <a:stretch>
                  <a:fillRect r="-203"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27910" y="4981699"/>
                <a:ext cx="5844491" cy="147732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𝑇</m:t>
                    </m:r>
                    <m:r>
                      <a:rPr lang="en-US" altLang="zh-CN" b="0" i="0" dirty="0" smtClean="0">
                        <a:latin typeface="Cambria Math" panose="02040503050406030204" pitchFamily="18" charset="0"/>
                      </a:rPr>
                      <m:t>:</m:t>
                    </m:r>
                  </m:oMath>
                </a14:m>
                <a:r>
                  <a:rPr lang="zh-CN" altLang="en-US" dirty="0" smtClean="0"/>
                  <a:t>   </a:t>
                </a:r>
                <a:r>
                  <a:rPr lang="zh-CN" altLang="en-US" dirty="0" smtClean="0">
                    <a:latin typeface="黑体" panose="02010609060101010101" pitchFamily="49" charset="-122"/>
                    <a:ea typeface="黑体" panose="02010609060101010101" pitchFamily="49" charset="-122"/>
                  </a:rPr>
                  <a:t>状态转移方程</a:t>
                </a:r>
                <a:endParaRPr lang="en-US" altLang="zh-CN"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14:m>
                  <m:oMath xmlns:m="http://schemas.openxmlformats.org/officeDocument/2006/math">
                    <m:r>
                      <a:rPr lang="en-US" altLang="zh-CN" i="1" dirty="0">
                        <a:latin typeface="Cambria Math" panose="02040503050406030204" pitchFamily="18" charset="0"/>
                      </a:rPr>
                      <m:t>𝑅</m:t>
                    </m:r>
                    <m:r>
                      <a:rPr lang="en-US" altLang="zh-CN" b="0" i="0" dirty="0" smtClean="0">
                        <a:latin typeface="Cambria Math" panose="02040503050406030204" pitchFamily="18" charset="0"/>
                      </a:rPr>
                      <m:t>:   </m:t>
                    </m:r>
                  </m:oMath>
                </a14:m>
                <a:r>
                  <a:rPr lang="zh-CN" altLang="en-US" dirty="0" smtClean="0">
                    <a:latin typeface="黑体" panose="02010609060101010101" pitchFamily="49" charset="-122"/>
                    <a:ea typeface="黑体" panose="02010609060101010101" pitchFamily="49" charset="-122"/>
                  </a:rPr>
                  <a:t>奖励函数</a:t>
                </a:r>
                <a:endParaRPr lang="en-US" altLang="zh-CN"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14:m>
                  <m:oMath xmlns:m="http://schemas.openxmlformats.org/officeDocument/2006/math">
                    <m:r>
                      <a:rPr lang="el-GR" altLang="zh-CN" i="1" dirty="0" smtClean="0">
                        <a:latin typeface="Cambria Math" panose="02040503050406030204" pitchFamily="18" charset="0"/>
                      </a:rPr>
                      <m:t>𝛺</m:t>
                    </m:r>
                    <m:r>
                      <a:rPr lang="en-US" altLang="zh-CN" b="0" i="1" dirty="0" smtClean="0">
                        <a:latin typeface="Cambria Math" panose="02040503050406030204" pitchFamily="18" charset="0"/>
                      </a:rPr>
                      <m:t>:</m:t>
                    </m:r>
                  </m:oMath>
                </a14:m>
                <a:r>
                  <a:rPr lang="zh-CN" altLang="en-US" dirty="0" smtClean="0">
                    <a:latin typeface="黑体" panose="02010609060101010101" pitchFamily="49" charset="-122"/>
                    <a:ea typeface="黑体" panose="02010609060101010101" pitchFamily="49" charset="-122"/>
                  </a:rPr>
                  <a:t> 观察</a:t>
                </a:r>
                <a:r>
                  <a:rPr lang="zh-CN" altLang="en-US" dirty="0">
                    <a:latin typeface="黑体" panose="02010609060101010101" pitchFamily="49" charset="-122"/>
                    <a:ea typeface="黑体" panose="02010609060101010101" pitchFamily="49" charset="-122"/>
                  </a:rPr>
                  <a:t>结果集</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即</a:t>
                </a:r>
                <a:r>
                  <a:rPr lang="zh-CN" altLang="en-US" dirty="0" smtClean="0">
                    <a:latin typeface="黑体" panose="02010609060101010101" pitchFamily="49" charset="-122"/>
                    <a:ea typeface="黑体" panose="02010609060101010101" pitchFamily="49" charset="-122"/>
                  </a:rPr>
                  <a:t>智能</a:t>
                </a:r>
                <a:r>
                  <a:rPr lang="zh-CN" altLang="en-US" dirty="0">
                    <a:latin typeface="黑体" panose="02010609060101010101" pitchFamily="49" charset="-122"/>
                    <a:ea typeface="黑体" panose="02010609060101010101" pitchFamily="49" charset="-122"/>
                  </a:rPr>
                  <a:t>体的</a:t>
                </a:r>
                <a:r>
                  <a:rPr lang="zh-CN" altLang="en-US" dirty="0" smtClean="0">
                    <a:latin typeface="黑体" panose="02010609060101010101" pitchFamily="49" charset="-122"/>
                    <a:ea typeface="黑体" panose="02010609060101010101" pitchFamily="49" charset="-122"/>
                  </a:rPr>
                  <a:t>传感器</a:t>
                </a:r>
                <a:r>
                  <a:rPr lang="zh-CN" altLang="en-US" dirty="0">
                    <a:latin typeface="黑体" panose="02010609060101010101" pitchFamily="49" charset="-122"/>
                    <a:ea typeface="黑体" panose="02010609060101010101" pitchFamily="49" charset="-122"/>
                  </a:rPr>
                  <a:t>获得的环境</a:t>
                </a:r>
                <a:r>
                  <a:rPr lang="zh-CN" altLang="en-US" dirty="0" smtClean="0">
                    <a:latin typeface="黑体" panose="02010609060101010101" pitchFamily="49" charset="-122"/>
                    <a:ea typeface="黑体" panose="02010609060101010101" pitchFamily="49" charset="-122"/>
                  </a:rPr>
                  <a:t>数据</a:t>
                </a:r>
                <a:endParaRPr lang="en-US" altLang="zh-CN"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14:m>
                  <m:oMath xmlns:m="http://schemas.openxmlformats.org/officeDocument/2006/math">
                    <m:r>
                      <a:rPr lang="en-US" altLang="zh-CN" i="1" dirty="0">
                        <a:latin typeface="Cambria Math" panose="02040503050406030204" pitchFamily="18" charset="0"/>
                      </a:rPr>
                      <m:t>𝑂</m:t>
                    </m:r>
                    <m:r>
                      <a:rPr lang="en-US" altLang="zh-CN" b="0" i="0" dirty="0" smtClean="0">
                        <a:latin typeface="Cambria Math" panose="02040503050406030204" pitchFamily="18" charset="0"/>
                      </a:rPr>
                      <m:t>:</m:t>
                    </m:r>
                  </m:oMath>
                </a14:m>
                <a:r>
                  <a:rPr lang="zh-CN" altLang="en-US"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条件</a:t>
                </a:r>
                <a:r>
                  <a:rPr lang="zh-CN" altLang="en-US" dirty="0" smtClean="0">
                    <a:latin typeface="黑体" panose="02010609060101010101" pitchFamily="49" charset="-122"/>
                    <a:ea typeface="黑体" panose="02010609060101010101" pitchFamily="49" charset="-122"/>
                  </a:rPr>
                  <a:t>观</a:t>
                </a:r>
                <a:r>
                  <a:rPr lang="zh-CN" altLang="en-US" dirty="0">
                    <a:latin typeface="黑体" panose="02010609060101010101" pitchFamily="49" charset="-122"/>
                    <a:ea typeface="黑体" panose="02010609060101010101" pitchFamily="49" charset="-122"/>
                  </a:rPr>
                  <a:t>测</a:t>
                </a:r>
                <a:r>
                  <a:rPr lang="zh-CN" altLang="en-US" dirty="0" smtClean="0">
                    <a:latin typeface="黑体" panose="02010609060101010101" pitchFamily="49" charset="-122"/>
                    <a:ea typeface="黑体" panose="02010609060101010101" pitchFamily="49" charset="-122"/>
                  </a:rPr>
                  <a:t>概率，即智能体在</a:t>
                </a:r>
                <a:r>
                  <a:rPr lang="zh-CN" altLang="en-US" dirty="0">
                    <a:latin typeface="黑体" panose="02010609060101010101" pitchFamily="49" charset="-122"/>
                    <a:ea typeface="黑体" panose="02010609060101010101" pitchFamily="49" charset="-122"/>
                  </a:rPr>
                  <a:t>观察到环境</a:t>
                </a:r>
                <a:r>
                  <a:rPr lang="zh-CN" altLang="en-US" dirty="0" smtClean="0">
                    <a:latin typeface="黑体" panose="02010609060101010101" pitchFamily="49" charset="-122"/>
                    <a:ea typeface="黑体" panose="02010609060101010101" pitchFamily="49" charset="-122"/>
                  </a:rPr>
                  <a:t>数据时，确  定</a:t>
                </a:r>
                <a:r>
                  <a:rPr lang="zh-CN" altLang="en-US" dirty="0">
                    <a:latin typeface="黑体" panose="02010609060101010101" pitchFamily="49" charset="-122"/>
                    <a:ea typeface="黑体" panose="02010609060101010101" pitchFamily="49" charset="-122"/>
                  </a:rPr>
                  <a:t>自己处于状态</a:t>
                </a:r>
                <a:r>
                  <a:rPr lang="en-US" altLang="zh-CN" dirty="0" smtClean="0">
                    <a:latin typeface="黑体" panose="02010609060101010101" pitchFamily="49" charset="-122"/>
                    <a:ea typeface="黑体" panose="02010609060101010101" pitchFamily="49" charset="-122"/>
                  </a:rPr>
                  <a:t>s</a:t>
                </a:r>
                <a:r>
                  <a:rPr lang="zh-CN" altLang="en-US" dirty="0" smtClean="0">
                    <a:latin typeface="黑体" panose="02010609060101010101" pitchFamily="49" charset="-122"/>
                    <a:ea typeface="黑体" panose="02010609060101010101" pitchFamily="49" charset="-122"/>
                  </a:rPr>
                  <a:t>的概率</a:t>
                </a:r>
                <a:r>
                  <a:rPr lang="en-US" altLang="zh-CN"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27910" y="4981699"/>
                <a:ext cx="5844491" cy="1477328"/>
              </a:xfrm>
              <a:prstGeom prst="rect">
                <a:avLst/>
              </a:prstGeom>
              <a:blipFill>
                <a:blip r:embed="rId5"/>
                <a:stretch>
                  <a:fillRect l="-626" t="-3292" r="-730" b="-5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3418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训练模式</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Training Paradigm in</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Reinforcement Learning</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3" name="文本框 2"/>
          <p:cNvSpPr txBox="1"/>
          <p:nvPr/>
        </p:nvSpPr>
        <p:spPr>
          <a:xfrm>
            <a:off x="794657" y="1491343"/>
            <a:ext cx="7500257" cy="83099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集中训练与</a:t>
            </a:r>
            <a:r>
              <a:rPr lang="zh-CN" altLang="en-US" sz="2400" dirty="0">
                <a:latin typeface="黑体" panose="02010609060101010101" pitchFamily="49" charset="-122"/>
                <a:ea typeface="黑体" panose="02010609060101010101" pitchFamily="49" charset="-122"/>
              </a:rPr>
              <a:t>分散</a:t>
            </a:r>
            <a:r>
              <a:rPr lang="zh-CN" altLang="en-US" sz="2400" dirty="0" smtClean="0">
                <a:latin typeface="黑体" panose="02010609060101010101" pitchFamily="49" charset="-122"/>
                <a:ea typeface="黑体" panose="02010609060101010101" pitchFamily="49" charset="-122"/>
              </a:rPr>
              <a:t>执行（</a:t>
            </a:r>
            <a:r>
              <a:rPr lang="en-US" altLang="zh-CN" sz="2400" dirty="0" smtClean="0">
                <a:latin typeface="Arial" panose="020B0604020202020204" pitchFamily="34" charset="0"/>
                <a:ea typeface="黑体" panose="02010609060101010101" pitchFamily="49" charset="-122"/>
                <a:cs typeface="Arial" panose="020B0604020202020204" pitchFamily="34" charset="0"/>
              </a:rPr>
              <a:t>Centralized </a:t>
            </a:r>
            <a:r>
              <a:rPr lang="en-US" altLang="zh-CN" sz="2400" dirty="0">
                <a:latin typeface="Arial" panose="020B0604020202020204" pitchFamily="34" charset="0"/>
                <a:ea typeface="黑体" panose="02010609060101010101" pitchFamily="49" charset="-122"/>
                <a:cs typeface="Arial" panose="020B0604020202020204" pitchFamily="34" charset="0"/>
              </a:rPr>
              <a:t>learning with decentralized </a:t>
            </a:r>
            <a:r>
              <a:rPr lang="en-US" altLang="zh-CN" sz="2400" dirty="0" smtClean="0">
                <a:latin typeface="Arial" panose="020B0604020202020204" pitchFamily="34" charset="0"/>
                <a:ea typeface="黑体" panose="02010609060101010101" pitchFamily="49" charset="-122"/>
                <a:cs typeface="Arial" panose="020B0604020202020204" pitchFamily="34" charset="0"/>
              </a:rPr>
              <a:t>execution</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rotWithShape="1">
          <a:blip r:embed="rId4"/>
          <a:srcRect l="4271" t="3780" r="6407"/>
          <a:stretch/>
        </p:blipFill>
        <p:spPr>
          <a:xfrm>
            <a:off x="2140610" y="2322340"/>
            <a:ext cx="4412590" cy="3336668"/>
          </a:xfrm>
          <a:prstGeom prst="rect">
            <a:avLst/>
          </a:prstGeom>
        </p:spPr>
      </p:pic>
      <p:sp>
        <p:nvSpPr>
          <p:cNvPr id="8" name="文本框 7"/>
          <p:cNvSpPr txBox="1"/>
          <p:nvPr/>
        </p:nvSpPr>
        <p:spPr>
          <a:xfrm>
            <a:off x="885151" y="5668330"/>
            <a:ext cx="7083192" cy="707886"/>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智能</a:t>
            </a:r>
            <a:r>
              <a:rPr lang="zh-CN" altLang="en-US" sz="2000" dirty="0" smtClean="0">
                <a:latin typeface="黑体" panose="02010609060101010101" pitchFamily="49" charset="-122"/>
                <a:ea typeface="黑体" panose="02010609060101010101" pitchFamily="49" charset="-122"/>
              </a:rPr>
              <a:t>体在互相通信的</a:t>
            </a:r>
            <a:r>
              <a:rPr lang="zh-CN" altLang="en-US" sz="2000" dirty="0">
                <a:latin typeface="黑体" panose="02010609060101010101" pitchFamily="49" charset="-122"/>
                <a:ea typeface="黑体" panose="02010609060101010101" pitchFamily="49" charset="-122"/>
              </a:rPr>
              <a:t>基础上获取</a:t>
            </a:r>
            <a:r>
              <a:rPr lang="zh-CN" altLang="en-US" sz="2000" dirty="0">
                <a:solidFill>
                  <a:srgbClr val="FF0000"/>
                </a:solidFill>
                <a:latin typeface="黑体" panose="02010609060101010101" pitchFamily="49" charset="-122"/>
                <a:ea typeface="黑体" panose="02010609060101010101" pitchFamily="49" charset="-122"/>
              </a:rPr>
              <a:t>全局信息</a:t>
            </a:r>
            <a:r>
              <a:rPr lang="zh-CN" altLang="en-US" sz="2000" dirty="0">
                <a:latin typeface="黑体" panose="02010609060101010101" pitchFamily="49" charset="-122"/>
                <a:ea typeface="黑体" panose="02010609060101010101" pitchFamily="49" charset="-122"/>
              </a:rPr>
              <a:t>进行集中式</a:t>
            </a:r>
            <a:r>
              <a:rPr lang="zh-CN" altLang="en-US" sz="2000" dirty="0" smtClean="0">
                <a:latin typeface="黑体" panose="02010609060101010101" pitchFamily="49" charset="-122"/>
                <a:ea typeface="黑体" panose="02010609060101010101" pitchFamily="49" charset="-122"/>
              </a:rPr>
              <a:t>训练。</a:t>
            </a:r>
            <a:endParaRPr lang="en-US" altLang="zh-CN" sz="2000" dirty="0" smtClean="0">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智能体</a:t>
            </a:r>
            <a:r>
              <a:rPr lang="zh-CN" altLang="en-US" sz="2000" dirty="0" smtClean="0">
                <a:latin typeface="黑体" panose="02010609060101010101" pitchFamily="49" charset="-122"/>
                <a:ea typeface="黑体" panose="02010609060101010101" pitchFamily="49" charset="-122"/>
              </a:rPr>
              <a:t>根据各自</a:t>
            </a:r>
            <a:r>
              <a:rPr lang="zh-CN" altLang="en-US" sz="2000" dirty="0">
                <a:latin typeface="黑体" panose="02010609060101010101" pitchFamily="49" charset="-122"/>
                <a:ea typeface="黑体" panose="02010609060101010101" pitchFamily="49" charset="-122"/>
              </a:rPr>
              <a:t>的</a:t>
            </a:r>
            <a:r>
              <a:rPr lang="zh-CN" altLang="en-US" sz="2000" dirty="0">
                <a:solidFill>
                  <a:srgbClr val="FF0000"/>
                </a:solidFill>
                <a:latin typeface="黑体" panose="02010609060101010101" pitchFamily="49" charset="-122"/>
                <a:ea typeface="黑体" panose="02010609060101010101" pitchFamily="49" charset="-122"/>
              </a:rPr>
              <a:t>部分观测值</a:t>
            </a:r>
            <a:r>
              <a:rPr lang="zh-CN" altLang="en-US" sz="2000" dirty="0">
                <a:latin typeface="黑体" panose="02010609060101010101" pitchFamily="49" charset="-122"/>
                <a:ea typeface="黑体" panose="02010609060101010101" pitchFamily="49" charset="-122"/>
              </a:rPr>
              <a:t>独立</a:t>
            </a:r>
            <a:r>
              <a:rPr lang="zh-CN" altLang="en-US" sz="2000" dirty="0" smtClean="0">
                <a:latin typeface="黑体" panose="02010609060101010101" pitchFamily="49" charset="-122"/>
                <a:ea typeface="黑体" panose="02010609060101010101" pitchFamily="49" charset="-122"/>
              </a:rPr>
              <a:t>分散地执行动作。</a:t>
            </a:r>
            <a:endParaRPr lang="zh-CN" altLang="en-US" sz="2000" dirty="0">
              <a:latin typeface="黑体" panose="02010609060101010101" pitchFamily="49" charset="-122"/>
              <a:ea typeface="黑体" panose="02010609060101010101" pitchFamily="49" charset="-122"/>
            </a:endParaRPr>
          </a:p>
        </p:txBody>
      </p:sp>
      <p:sp>
        <p:nvSpPr>
          <p:cNvPr id="9" name="圆角矩形 8"/>
          <p:cNvSpPr/>
          <p:nvPr/>
        </p:nvSpPr>
        <p:spPr>
          <a:xfrm>
            <a:off x="6796364" y="3446388"/>
            <a:ext cx="1746811" cy="1088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rial" panose="020B0604020202020204" pitchFamily="34" charset="0"/>
                <a:ea typeface="黑体" panose="02010609060101010101" pitchFamily="49" charset="-122"/>
                <a:cs typeface="Arial" panose="020B0604020202020204" pitchFamily="34" charset="0"/>
              </a:rPr>
              <a:t>Actor-Critic</a:t>
            </a:r>
            <a:r>
              <a:rPr lang="zh-CN" altLang="en-US" sz="2000" dirty="0" smtClean="0">
                <a:latin typeface="黑体" panose="02010609060101010101" pitchFamily="49" charset="-122"/>
                <a:ea typeface="黑体" panose="02010609060101010101" pitchFamily="49" charset="-122"/>
              </a:rPr>
              <a:t>算法</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7229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5687882" cy="697628"/>
            </a:xfrm>
            <a:prstGeom prst="rect">
              <a:avLst/>
            </a:prstGeom>
            <a:noFill/>
          </p:spPr>
          <p:txBody>
            <a:bodyPr wrap="none" rtlCol="0">
              <a:spAutoFit/>
            </a:bodyPr>
            <a:lstStyle/>
            <a:p>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多智能体</a:t>
              </a:r>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Q-Learning</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算法</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Q-Learning</a:t>
              </a: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文本框 1"/>
          <p:cNvSpPr txBox="1"/>
          <p:nvPr/>
        </p:nvSpPr>
        <p:spPr>
          <a:xfrm>
            <a:off x="683935" y="1342953"/>
            <a:ext cx="434136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Nash</a:t>
            </a:r>
            <a:r>
              <a:rPr lang="zh-CN" altLang="en-US" sz="2000" dirty="0" smtClean="0">
                <a:latin typeface="黑体" panose="02010609060101010101" pitchFamily="49" charset="-122"/>
                <a:ea typeface="黑体" panose="02010609060101010101" pitchFamily="49" charset="-122"/>
              </a:rPr>
              <a:t>均衡（</a:t>
            </a:r>
            <a:r>
              <a:rPr lang="en-US" altLang="zh-CN" sz="2000" dirty="0" smtClean="0">
                <a:latin typeface="Arial" panose="020B0604020202020204" pitchFamily="34" charset="0"/>
                <a:ea typeface="黑体" panose="02010609060101010101" pitchFamily="49" charset="-122"/>
                <a:cs typeface="Arial" panose="020B0604020202020204" pitchFamily="34" charset="0"/>
              </a:rPr>
              <a:t>Nash Equilibrium</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4"/>
          <a:stretch>
            <a:fillRect/>
          </a:stretch>
        </p:blipFill>
        <p:spPr>
          <a:xfrm>
            <a:off x="1872755" y="1826160"/>
            <a:ext cx="5747244" cy="1810882"/>
          </a:xfrm>
          <a:prstGeom prst="rect">
            <a:avLst/>
          </a:prstGeom>
        </p:spPr>
      </p:pic>
      <p:sp>
        <p:nvSpPr>
          <p:cNvPr id="5" name="椭圆 4"/>
          <p:cNvSpPr/>
          <p:nvPr/>
        </p:nvSpPr>
        <p:spPr>
          <a:xfrm>
            <a:off x="6988628" y="2731601"/>
            <a:ext cx="631371" cy="3554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83935" y="3774089"/>
            <a:ext cx="434136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单智能体下的</a:t>
            </a:r>
            <a:r>
              <a:rPr lang="en-US" altLang="zh-CN" sz="2000" dirty="0" smtClean="0">
                <a:latin typeface="Arial" panose="020B0604020202020204" pitchFamily="34" charset="0"/>
                <a:cs typeface="Arial" panose="020B0604020202020204" pitchFamily="34" charset="0"/>
              </a:rPr>
              <a:t>Q-Learning</a:t>
            </a:r>
            <a:r>
              <a:rPr lang="zh-CN" altLang="en-US" sz="2000" dirty="0" smtClean="0">
                <a:latin typeface="黑体" panose="02010609060101010101" pitchFamily="49" charset="-122"/>
                <a:ea typeface="黑体" panose="02010609060101010101" pitchFamily="49" charset="-122"/>
              </a:rPr>
              <a:t>算法</a:t>
            </a:r>
            <a:endParaRPr lang="zh-CN" altLang="en-US" sz="2000" dirty="0">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5"/>
          <a:stretch>
            <a:fillRect/>
          </a:stretch>
        </p:blipFill>
        <p:spPr>
          <a:xfrm>
            <a:off x="1970879" y="4702117"/>
            <a:ext cx="5698891" cy="435235"/>
          </a:xfrm>
          <a:prstGeom prst="rect">
            <a:avLst/>
          </a:prstGeom>
        </p:spPr>
      </p:pic>
      <p:sp>
        <p:nvSpPr>
          <p:cNvPr id="11" name="文本框 10"/>
          <p:cNvSpPr txBox="1"/>
          <p:nvPr/>
        </p:nvSpPr>
        <p:spPr>
          <a:xfrm>
            <a:off x="957942" y="4253492"/>
            <a:ext cx="376645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贝尔曼方程</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Bellman Equation</a:t>
            </a:r>
            <a:r>
              <a:rPr lang="zh-CN" altLang="en-US"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文本框 11"/>
              <p:cNvSpPr txBox="1"/>
              <p:nvPr/>
            </p:nvSpPr>
            <p:spPr>
              <a:xfrm>
                <a:off x="1219764" y="5139542"/>
                <a:ext cx="6715921" cy="646331"/>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其中</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oMath>
                </a14:m>
                <a:r>
                  <a:rPr lang="zh-CN" altLang="en-US" dirty="0" smtClean="0">
                    <a:latin typeface="黑体" panose="02010609060101010101" pitchFamily="49" charset="-122"/>
                    <a:ea typeface="黑体" panose="02010609060101010101" pitchFamily="49" charset="-122"/>
                  </a:rPr>
                  <a:t>是</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𝑄</m:t>
                    </m:r>
                  </m:oMath>
                </a14:m>
                <a:r>
                  <a:rPr lang="zh-CN" altLang="en-US" dirty="0" smtClean="0">
                    <a:latin typeface="黑体" panose="02010609060101010101" pitchFamily="49" charset="-122"/>
                    <a:ea typeface="黑体" panose="02010609060101010101" pitchFamily="49" charset="-122"/>
                  </a:rPr>
                  <a:t>函数（状态动作对函数），输出值叫</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𝑄</m:t>
                    </m:r>
                  </m:oMath>
                </a14:m>
                <a:r>
                  <a:rPr lang="zh-CN" altLang="en-US" dirty="0" smtClean="0">
                    <a:latin typeface="黑体" panose="02010609060101010101" pitchFamily="49" charset="-122"/>
                    <a:ea typeface="黑体" panose="02010609060101010101" pitchFamily="49" charset="-122"/>
                  </a:rPr>
                  <a:t>值，用来衡量智能体在状态</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𝑠</m:t>
                    </m:r>
                  </m:oMath>
                </a14:m>
                <a:r>
                  <a:rPr lang="zh-CN" altLang="en-US" dirty="0" smtClean="0">
                    <a:latin typeface="黑体" panose="02010609060101010101" pitchFamily="49" charset="-122"/>
                    <a:ea typeface="黑体" panose="02010609060101010101" pitchFamily="49" charset="-122"/>
                  </a:rPr>
                  <a:t>下执行动作</a:t>
                </a:r>
                <a14:m>
                  <m:oMath xmlns:m="http://schemas.openxmlformats.org/officeDocument/2006/math">
                    <m:r>
                      <a:rPr lang="en-US" altLang="zh-CN" i="1" dirty="0" smtClean="0">
                        <a:latin typeface="Cambria Math" panose="02040503050406030204" pitchFamily="18" charset="0"/>
                        <a:ea typeface="黑体" panose="02010609060101010101" pitchFamily="49" charset="-122"/>
                      </a:rPr>
                      <m:t>𝑎</m:t>
                    </m:r>
                  </m:oMath>
                </a14:m>
                <a:r>
                  <a:rPr lang="zh-CN" altLang="en-US" dirty="0" smtClean="0">
                    <a:latin typeface="黑体" panose="02010609060101010101" pitchFamily="49" charset="-122"/>
                    <a:ea typeface="黑体" panose="02010609060101010101" pitchFamily="49" charset="-122"/>
                  </a:rPr>
                  <a:t>的好坏程度。</a:t>
                </a:r>
                <a:endParaRPr lang="zh-CN" altLang="en-US" dirty="0">
                  <a:latin typeface="黑体" panose="02010609060101010101" pitchFamily="49" charset="-122"/>
                  <a:ea typeface="黑体" panose="02010609060101010101" pitchFamily="49"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219764" y="5139542"/>
                <a:ext cx="6715921" cy="646331"/>
              </a:xfrm>
              <a:prstGeom prst="rect">
                <a:avLst/>
              </a:prstGeom>
              <a:blipFill>
                <a:blip r:embed="rId6"/>
                <a:stretch>
                  <a:fillRect l="-726" t="-6604" b="-12264"/>
                </a:stretch>
              </a:blipFill>
            </p:spPr>
            <p:txBody>
              <a:bodyPr/>
              <a:lstStyle/>
              <a:p>
                <a:r>
                  <a:rPr lang="zh-CN" altLang="en-US">
                    <a:noFill/>
                  </a:rPr>
                  <a:t> </a:t>
                </a:r>
              </a:p>
            </p:txBody>
          </p:sp>
        </mc:Fallback>
      </mc:AlternateContent>
      <p:sp>
        <p:nvSpPr>
          <p:cNvPr id="20" name="文本框 19"/>
          <p:cNvSpPr txBox="1"/>
          <p:nvPr/>
        </p:nvSpPr>
        <p:spPr>
          <a:xfrm>
            <a:off x="957942" y="5819681"/>
            <a:ext cx="2177144"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更新规则：</a:t>
            </a:r>
            <a:endParaRPr lang="zh-CN" altLang="en-US" dirty="0">
              <a:latin typeface="Arial" panose="020B0604020202020204" pitchFamily="34" charset="0"/>
              <a:cs typeface="Arial" panose="020B0604020202020204" pitchFamily="34" charset="0"/>
            </a:endParaRPr>
          </a:p>
        </p:txBody>
      </p:sp>
      <p:pic>
        <p:nvPicPr>
          <p:cNvPr id="13" name="图片 12"/>
          <p:cNvPicPr>
            <a:picLocks noChangeAspect="1"/>
          </p:cNvPicPr>
          <p:nvPr/>
        </p:nvPicPr>
        <p:blipFill>
          <a:blip r:embed="rId7"/>
          <a:stretch>
            <a:fillRect/>
          </a:stretch>
        </p:blipFill>
        <p:spPr>
          <a:xfrm>
            <a:off x="2948164" y="5969781"/>
            <a:ext cx="3315419" cy="665619"/>
          </a:xfrm>
          <a:prstGeom prst="rect">
            <a:avLst/>
          </a:prstGeom>
        </p:spPr>
      </p:pic>
      <mc:AlternateContent xmlns:mc="http://schemas.openxmlformats.org/markup-compatibility/2006" xmlns:a14="http://schemas.microsoft.com/office/drawing/2010/main">
        <mc:Choice Requires="a14">
          <p:graphicFrame>
            <p:nvGraphicFramePr>
              <p:cNvPr id="22" name="表格 21"/>
              <p:cNvGraphicFramePr>
                <a:graphicFrameLocks noGrp="1"/>
              </p:cNvGraphicFramePr>
              <p:nvPr>
                <p:extLst>
                  <p:ext uri="{D42A27DB-BD31-4B8C-83A1-F6EECF244321}">
                    <p14:modId xmlns:p14="http://schemas.microsoft.com/office/powerpoint/2010/main" val="552114612"/>
                  </p:ext>
                </p:extLst>
              </p:nvPr>
            </p:nvGraphicFramePr>
            <p:xfrm>
              <a:off x="6752165" y="3363394"/>
              <a:ext cx="1344814" cy="1097280"/>
            </p:xfrm>
            <a:graphic>
              <a:graphicData uri="http://schemas.openxmlformats.org/drawingml/2006/table">
                <a:tbl>
                  <a:tblPr firstRow="1" bandRow="1">
                    <a:tableStyleId>{5C22544A-7EE6-4342-B048-85BDC9FD1C3A}</a:tableStyleId>
                  </a:tblPr>
                  <a:tblGrid>
                    <a:gridCol w="345129">
                      <a:extLst>
                        <a:ext uri="{9D8B030D-6E8A-4147-A177-3AD203B41FA5}">
                          <a16:colId xmlns:a16="http://schemas.microsoft.com/office/drawing/2014/main" val="2852459491"/>
                        </a:ext>
                      </a:extLst>
                    </a:gridCol>
                    <a:gridCol w="327277">
                      <a:extLst>
                        <a:ext uri="{9D8B030D-6E8A-4147-A177-3AD203B41FA5}">
                          <a16:colId xmlns:a16="http://schemas.microsoft.com/office/drawing/2014/main" val="2977483039"/>
                        </a:ext>
                      </a:extLst>
                    </a:gridCol>
                    <a:gridCol w="336204">
                      <a:extLst>
                        <a:ext uri="{9D8B030D-6E8A-4147-A177-3AD203B41FA5}">
                          <a16:colId xmlns:a16="http://schemas.microsoft.com/office/drawing/2014/main" val="932305806"/>
                        </a:ext>
                      </a:extLst>
                    </a:gridCol>
                    <a:gridCol w="336204">
                      <a:extLst>
                        <a:ext uri="{9D8B030D-6E8A-4147-A177-3AD203B41FA5}">
                          <a16:colId xmlns:a16="http://schemas.microsoft.com/office/drawing/2014/main" val="1006611819"/>
                        </a:ext>
                      </a:extLst>
                    </a:gridCol>
                  </a:tblGrid>
                  <a:tr h="3064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0</m:t>
                                    </m:r>
                                  </m:sub>
                                </m:sSub>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3109889"/>
                      </a:ext>
                    </a:extLst>
                  </a:tr>
                  <a:tr h="30649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1042927"/>
                      </a:ext>
                    </a:extLst>
                  </a:tr>
                  <a:tr h="30649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325207"/>
                      </a:ext>
                    </a:extLst>
                  </a:tr>
                </a:tbl>
              </a:graphicData>
            </a:graphic>
          </p:graphicFrame>
        </mc:Choice>
        <mc:Fallback xmlns="">
          <p:graphicFrame>
            <p:nvGraphicFramePr>
              <p:cNvPr id="22" name="表格 21"/>
              <p:cNvGraphicFramePr>
                <a:graphicFrameLocks noGrp="1"/>
              </p:cNvGraphicFramePr>
              <p:nvPr>
                <p:extLst>
                  <p:ext uri="{D42A27DB-BD31-4B8C-83A1-F6EECF244321}">
                    <p14:modId xmlns:p14="http://schemas.microsoft.com/office/powerpoint/2010/main" val="552114612"/>
                  </p:ext>
                </p:extLst>
              </p:nvPr>
            </p:nvGraphicFramePr>
            <p:xfrm>
              <a:off x="6752165" y="3363394"/>
              <a:ext cx="1344814" cy="1097280"/>
            </p:xfrm>
            <a:graphic>
              <a:graphicData uri="http://schemas.openxmlformats.org/drawingml/2006/table">
                <a:tbl>
                  <a:tblPr firstRow="1" bandRow="1">
                    <a:tableStyleId>{5C22544A-7EE6-4342-B048-85BDC9FD1C3A}</a:tableStyleId>
                  </a:tblPr>
                  <a:tblGrid>
                    <a:gridCol w="345129">
                      <a:extLst>
                        <a:ext uri="{9D8B030D-6E8A-4147-A177-3AD203B41FA5}">
                          <a16:colId xmlns:a16="http://schemas.microsoft.com/office/drawing/2014/main" val="2852459491"/>
                        </a:ext>
                      </a:extLst>
                    </a:gridCol>
                    <a:gridCol w="327277">
                      <a:extLst>
                        <a:ext uri="{9D8B030D-6E8A-4147-A177-3AD203B41FA5}">
                          <a16:colId xmlns:a16="http://schemas.microsoft.com/office/drawing/2014/main" val="2977483039"/>
                        </a:ext>
                      </a:extLst>
                    </a:gridCol>
                    <a:gridCol w="336204">
                      <a:extLst>
                        <a:ext uri="{9D8B030D-6E8A-4147-A177-3AD203B41FA5}">
                          <a16:colId xmlns:a16="http://schemas.microsoft.com/office/drawing/2014/main" val="932305806"/>
                        </a:ext>
                      </a:extLst>
                    </a:gridCol>
                    <a:gridCol w="336204">
                      <a:extLst>
                        <a:ext uri="{9D8B030D-6E8A-4147-A177-3AD203B41FA5}">
                          <a16:colId xmlns:a16="http://schemas.microsoft.com/office/drawing/2014/main" val="1006611819"/>
                        </a:ext>
                      </a:extLst>
                    </a:gridCol>
                  </a:tblGrid>
                  <a:tr h="36576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7407" t="-1667" r="-209259" b="-2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3636" t="-1667" r="-105455" b="-20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98214" t="-1667" r="-3571" b="-205000"/>
                          </a:stretch>
                        </a:blipFill>
                      </a:tcPr>
                    </a:tc>
                    <a:extLst>
                      <a:ext uri="{0D108BD9-81ED-4DB2-BD59-A6C34878D82A}">
                        <a16:rowId xmlns:a16="http://schemas.microsoft.com/office/drawing/2014/main" val="373109889"/>
                      </a:ext>
                    </a:extLst>
                  </a:tr>
                  <a:tr h="36576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754" t="-100000" r="-292982" b="-101639"/>
                          </a:stretch>
                        </a:blipFill>
                      </a:tcPr>
                    </a:tc>
                    <a:tc>
                      <a:txBody>
                        <a:bodyPr/>
                        <a:lstStyle/>
                        <a:p>
                          <a:pPr algn="l"/>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1042927"/>
                      </a:ext>
                    </a:extLst>
                  </a:tr>
                  <a:tr h="36576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754" t="-203333" r="-292982" b="-3333"/>
                          </a:stretch>
                        </a:blipFill>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325207"/>
                      </a:ext>
                    </a:extLst>
                  </a:tr>
                </a:tbl>
              </a:graphicData>
            </a:graphic>
          </p:graphicFrame>
        </mc:Fallback>
      </mc:AlternateContent>
    </p:spTree>
    <p:extLst>
      <p:ext uri="{BB962C8B-B14F-4D97-AF65-F5344CB8AC3E}">
        <p14:creationId xmlns:p14="http://schemas.microsoft.com/office/powerpoint/2010/main" val="1812282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5687882" cy="697628"/>
            </a:xfrm>
            <a:prstGeom prst="rect">
              <a:avLst/>
            </a:prstGeom>
            <a:noFill/>
          </p:spPr>
          <p:txBody>
            <a:bodyPr wrap="none" rtlCol="0">
              <a:spAutoFit/>
            </a:bodyPr>
            <a:lstStyle/>
            <a:p>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多智能体</a:t>
              </a:r>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Q-Learning</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算法</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Q-Learning</a:t>
              </a: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14" name="文本框 13"/>
          <p:cNvSpPr txBox="1"/>
          <p:nvPr/>
        </p:nvSpPr>
        <p:spPr>
          <a:xfrm>
            <a:off x="683935" y="1342953"/>
            <a:ext cx="4508552"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多智能</a:t>
            </a:r>
            <a:r>
              <a:rPr lang="zh-CN" altLang="en-US" sz="2000" dirty="0">
                <a:latin typeface="黑体" panose="02010609060101010101" pitchFamily="49" charset="-122"/>
                <a:ea typeface="黑体" panose="02010609060101010101" pitchFamily="49" charset="-122"/>
              </a:rPr>
              <a:t>体下</a:t>
            </a:r>
            <a:r>
              <a:rPr lang="zh-CN" altLang="en-US" sz="2000" dirty="0" smtClean="0">
                <a:latin typeface="黑体" panose="02010609060101010101" pitchFamily="49" charset="-122"/>
                <a:ea typeface="黑体" panose="02010609060101010101" pitchFamily="49" charset="-122"/>
              </a:rPr>
              <a:t>的</a:t>
            </a:r>
            <a:r>
              <a:rPr lang="en-US" altLang="zh-CN" sz="2000" dirty="0" smtClean="0">
                <a:latin typeface="Arial" panose="020B0604020202020204" pitchFamily="34" charset="0"/>
                <a:ea typeface="黑体" panose="02010609060101010101" pitchFamily="49" charset="-122"/>
                <a:cs typeface="Arial" panose="020B0604020202020204" pitchFamily="34" charset="0"/>
              </a:rPr>
              <a:t>Nash</a:t>
            </a:r>
            <a:r>
              <a:rPr lang="en-US" altLang="zh-CN" sz="2000" dirty="0" smtClean="0">
                <a:latin typeface="黑体" panose="02010609060101010101" pitchFamily="49" charset="-122"/>
                <a:ea typeface="黑体" panose="02010609060101010101" pitchFamily="49" charset="-122"/>
              </a:rPr>
              <a:t> </a:t>
            </a:r>
            <a:r>
              <a:rPr lang="en-US" altLang="zh-CN" sz="2000" dirty="0" smtClean="0">
                <a:latin typeface="Arial" panose="020B0604020202020204" pitchFamily="34" charset="0"/>
                <a:cs typeface="Arial" panose="020B0604020202020204" pitchFamily="34" charset="0"/>
              </a:rPr>
              <a:t>Q-Learning</a:t>
            </a:r>
            <a:r>
              <a:rPr lang="zh-CN" altLang="en-US" sz="2000" dirty="0">
                <a:latin typeface="黑体" panose="02010609060101010101" pitchFamily="49" charset="-122"/>
                <a:ea typeface="黑体" panose="02010609060101010101" pitchFamily="49" charset="-122"/>
              </a:rPr>
              <a:t>算法</a:t>
            </a:r>
          </a:p>
        </p:txBody>
      </p:sp>
      <p:pic>
        <p:nvPicPr>
          <p:cNvPr id="3" name="图片 2"/>
          <p:cNvPicPr>
            <a:picLocks noChangeAspect="1"/>
          </p:cNvPicPr>
          <p:nvPr/>
        </p:nvPicPr>
        <p:blipFill>
          <a:blip r:embed="rId4"/>
          <a:stretch>
            <a:fillRect/>
          </a:stretch>
        </p:blipFill>
        <p:spPr>
          <a:xfrm>
            <a:off x="2011136" y="2024066"/>
            <a:ext cx="5053692" cy="918027"/>
          </a:xfrm>
          <a:prstGeom prst="rect">
            <a:avLst/>
          </a:prstGeom>
        </p:spPr>
      </p:pic>
      <p:pic>
        <p:nvPicPr>
          <p:cNvPr id="7" name="图片 6"/>
          <p:cNvPicPr>
            <a:picLocks noChangeAspect="1"/>
          </p:cNvPicPr>
          <p:nvPr/>
        </p:nvPicPr>
        <p:blipFill>
          <a:blip r:embed="rId5"/>
          <a:stretch>
            <a:fillRect/>
          </a:stretch>
        </p:blipFill>
        <p:spPr>
          <a:xfrm>
            <a:off x="1497466" y="4161324"/>
            <a:ext cx="6081032" cy="780309"/>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978355" y="3137207"/>
                <a:ext cx="7240360" cy="708848"/>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黑体" panose="02010609060101010101" pitchFamily="49" charset="-122"/>
                    <a:ea typeface="黑体" panose="02010609060101010101" pitchFamily="49" charset="-122"/>
                  </a:rPr>
                  <a:t>其中状态动作对函数</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i="1">
                            <a:latin typeface="Cambria Math" panose="02040503050406030204" pitchFamily="18" charset="0"/>
                          </a:rPr>
                          <m:t>𝑄</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𝜋</m:t>
                        </m:r>
                      </m:sup>
                    </m:sSubSup>
                    <m:d>
                      <m:dPr>
                        <m:ctrlPr>
                          <a:rPr lang="en-US" altLang="zh-CN" sz="2000" i="1" smtClean="0">
                            <a:latin typeface="Cambria Math" panose="02040503050406030204" pitchFamily="18" charset="0"/>
                          </a:rPr>
                        </m:ctrlPr>
                      </m:dPr>
                      <m:e>
                        <m:r>
                          <m:rPr>
                            <m:sty m:val="p"/>
                          </m:rPr>
                          <a:rPr lang="en-US" altLang="zh-CN" sz="2000" i="1">
                            <a:latin typeface="Cambria Math" panose="02040503050406030204" pitchFamily="18" charset="0"/>
                          </a:rPr>
                          <m:t>s</m:t>
                        </m:r>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𝑎</m:t>
                            </m:r>
                          </m:e>
                        </m:acc>
                      </m:e>
                    </m:d>
                  </m:oMath>
                </a14:m>
                <a:r>
                  <a:rPr lang="zh-CN" altLang="en-US" sz="2000" dirty="0" smtClean="0">
                    <a:latin typeface="黑体" panose="02010609060101010101" pitchFamily="49" charset="-122"/>
                    <a:ea typeface="黑体" panose="02010609060101010101" pitchFamily="49" charset="-122"/>
                  </a:rPr>
                  <a:t>表示智能体</a:t>
                </a:r>
                <a:r>
                  <a:rPr lang="en-US" altLang="zh-CN" sz="2000"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smtClean="0">
                    <a:latin typeface="黑体" panose="02010609060101010101" pitchFamily="49" charset="-122"/>
                    <a:ea typeface="黑体" panose="02010609060101010101" pitchFamily="49" charset="-122"/>
                  </a:rPr>
                  <a:t>在状态</a:t>
                </a:r>
                <a:r>
                  <a:rPr lang="en-US" altLang="zh-CN" sz="2000" dirty="0" smtClean="0">
                    <a:latin typeface="Arial" panose="020B0604020202020204" pitchFamily="34" charset="0"/>
                    <a:ea typeface="黑体" panose="02010609060101010101" pitchFamily="49" charset="-122"/>
                    <a:cs typeface="Arial" panose="020B0604020202020204" pitchFamily="34" charset="0"/>
                  </a:rPr>
                  <a:t>s</a:t>
                </a:r>
                <a:r>
                  <a:rPr lang="zh-CN" altLang="en-US" sz="2000" dirty="0" smtClean="0">
                    <a:latin typeface="黑体" panose="02010609060101010101" pitchFamily="49" charset="-122"/>
                    <a:ea typeface="黑体" panose="02010609060101010101" pitchFamily="49" charset="-122"/>
                  </a:rPr>
                  <a:t>下执行联合动作</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𝑎</m:t>
                        </m:r>
                      </m:e>
                    </m:acc>
                  </m:oMath>
                </a14:m>
                <a:r>
                  <a:rPr lang="zh-CN" altLang="en-US" sz="2000" dirty="0" smtClean="0">
                    <a:latin typeface="黑体" panose="02010609060101010101" pitchFamily="49" charset="-122"/>
                    <a:ea typeface="黑体" panose="02010609060101010101" pitchFamily="49" charset="-122"/>
                  </a:rPr>
                  <a:t>后的累积奖励值。</a:t>
                </a:r>
                <a:endParaRPr lang="zh-CN" altLang="en-US" sz="2000" dirty="0">
                  <a:latin typeface="黑体" panose="02010609060101010101" pitchFamily="49" charset="-122"/>
                  <a:ea typeface="黑体" panose="02010609060101010101" pitchFamily="49"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78355" y="3137207"/>
                <a:ext cx="7240360" cy="708848"/>
              </a:xfrm>
              <a:prstGeom prst="rect">
                <a:avLst/>
              </a:prstGeom>
              <a:blipFill>
                <a:blip r:embed="rId6"/>
                <a:stretch>
                  <a:fillRect l="-758" t="-9483" b="-12931"/>
                </a:stretch>
              </a:blipFill>
            </p:spPr>
            <p:txBody>
              <a:bodyPr/>
              <a:lstStyle/>
              <a:p>
                <a:r>
                  <a:rPr lang="zh-CN" altLang="en-US">
                    <a:noFill/>
                  </a:rPr>
                  <a:t> </a:t>
                </a:r>
              </a:p>
            </p:txBody>
          </p:sp>
        </mc:Fallback>
      </mc:AlternateContent>
      <p:sp>
        <p:nvSpPr>
          <p:cNvPr id="19" name="文本框 18"/>
          <p:cNvSpPr txBox="1"/>
          <p:nvPr/>
        </p:nvSpPr>
        <p:spPr>
          <a:xfrm>
            <a:off x="978355" y="5168480"/>
            <a:ext cx="724036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Arial" panose="020B0604020202020204" pitchFamily="34" charset="0"/>
                <a:ea typeface="黑体" panose="02010609060101010101" pitchFamily="49" charset="-122"/>
                <a:cs typeface="Arial" panose="020B0604020202020204" pitchFamily="34" charset="0"/>
              </a:rPr>
              <a:t>这里 </a:t>
            </a:r>
            <a:r>
              <a:rPr lang="en-US" altLang="zh-CN" sz="2000" i="1" dirty="0" smtClean="0">
                <a:latin typeface="Times New Roman" panose="02020603050405020304" pitchFamily="18" charset="0"/>
                <a:ea typeface="黑体" panose="02010609060101010101" pitchFamily="49" charset="-122"/>
                <a:cs typeface="Times New Roman" panose="02020603050405020304" pitchFamily="18" charset="0"/>
              </a:rPr>
              <a:t>α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表示学习率，</a:t>
            </a:r>
            <a:r>
              <a:rPr lang="zh-CN" altLang="en-US" sz="2000" dirty="0" smtClean="0">
                <a:latin typeface="Arial" panose="020B0604020202020204" pitchFamily="34" charset="0"/>
                <a:ea typeface="黑体" panose="02010609060101010101" pitchFamily="49" charset="-122"/>
                <a:cs typeface="Arial" panose="020B0604020202020204" pitchFamily="34" charset="0"/>
              </a:rPr>
              <a:t> </a:t>
            </a:r>
            <a:r>
              <a:rPr lang="en-US" altLang="zh-CN" sz="2000" i="1" dirty="0" smtClean="0">
                <a:latin typeface="Times New Roman" panose="02020603050405020304" pitchFamily="18" charset="0"/>
                <a:ea typeface="黑体" panose="02010609060101010101" pitchFamily="49" charset="-122"/>
                <a:cs typeface="Times New Roman" panose="02020603050405020304" pitchFamily="18" charset="0"/>
              </a:rPr>
              <a:t>β </a:t>
            </a:r>
            <a:r>
              <a:rPr lang="zh-CN" altLang="en-US" sz="2000" dirty="0" smtClean="0">
                <a:latin typeface="Arial" panose="020B0604020202020204" pitchFamily="34" charset="0"/>
                <a:ea typeface="黑体" panose="02010609060101010101" pitchFamily="49" charset="-122"/>
                <a:cs typeface="Arial" panose="020B0604020202020204" pitchFamily="34" charset="0"/>
              </a:rPr>
              <a:t>与上面的 </a:t>
            </a:r>
            <a:r>
              <a:rPr lang="en-US" altLang="zh-CN" sz="2000" i="1" dirty="0" smtClean="0">
                <a:latin typeface="Times New Roman" panose="02020603050405020304" pitchFamily="18" charset="0"/>
                <a:ea typeface="黑体" panose="02010609060101010101" pitchFamily="49" charset="-122"/>
                <a:cs typeface="Times New Roman" panose="02020603050405020304" pitchFamily="18" charset="0"/>
              </a:rPr>
              <a:t>γ </a:t>
            </a:r>
            <a:r>
              <a:rPr lang="zh-CN" altLang="en-US" sz="2000" dirty="0" smtClean="0">
                <a:latin typeface="Arial" panose="020B0604020202020204" pitchFamily="34" charset="0"/>
                <a:ea typeface="黑体" panose="02010609060101010101" pitchFamily="49" charset="-122"/>
                <a:cs typeface="Arial" panose="020B0604020202020204" pitchFamily="34" charset="0"/>
              </a:rPr>
              <a:t>一样表示折扣因子。</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Wingdings" panose="05000000000000000000" pitchFamily="2" charset="2"/>
              <a:buChar char="Ø"/>
            </a:pPr>
            <a:r>
              <a:rPr lang="en-US" altLang="zh-CN" sz="2000" dirty="0" smtClean="0">
                <a:latin typeface="Arial" panose="020B0604020202020204" pitchFamily="34" charset="0"/>
                <a:ea typeface="黑体" panose="02010609060101010101" pitchFamily="49" charset="-122"/>
                <a:cs typeface="Arial" panose="020B0604020202020204" pitchFamily="34" charset="0"/>
              </a:rPr>
              <a:t>Q</a:t>
            </a:r>
            <a:r>
              <a:rPr lang="zh-CN" altLang="en-US" sz="2000" dirty="0">
                <a:latin typeface="黑体" panose="02010609060101010101" pitchFamily="49" charset="-122"/>
                <a:ea typeface="黑体" panose="02010609060101010101" pitchFamily="49" charset="-122"/>
              </a:rPr>
              <a:t>值的</a:t>
            </a:r>
            <a:r>
              <a:rPr lang="zh-CN" altLang="en-US" sz="2000" dirty="0" smtClean="0">
                <a:latin typeface="黑体" panose="02010609060101010101" pitchFamily="49" charset="-122"/>
                <a:ea typeface="黑体" panose="02010609060101010101" pitchFamily="49" charset="-122"/>
              </a:rPr>
              <a:t>迭代更新与单智能体相比本质</a:t>
            </a:r>
            <a:r>
              <a:rPr lang="zh-CN" altLang="en-US" sz="2000" dirty="0">
                <a:latin typeface="黑体" panose="02010609060101010101" pitchFamily="49" charset="-122"/>
                <a:ea typeface="黑体" panose="02010609060101010101" pitchFamily="49" charset="-122"/>
              </a:rPr>
              <a:t>上是不同的</a:t>
            </a:r>
            <a:r>
              <a:rPr lang="zh-CN" altLang="en-US" sz="2000" dirty="0" smtClean="0">
                <a:latin typeface="黑体" panose="02010609060101010101" pitchFamily="49" charset="-122"/>
                <a:ea typeface="黑体" panose="02010609060101010101" pitchFamily="49" charset="-122"/>
              </a:rPr>
              <a:t>，这里的</a:t>
            </a:r>
            <a:r>
              <a:rPr lang="en-US" altLang="zh-CN" sz="2000" dirty="0" smtClean="0">
                <a:latin typeface="Arial" panose="020B0604020202020204" pitchFamily="34" charset="0"/>
                <a:ea typeface="黑体" panose="02010609060101010101" pitchFamily="49" charset="-122"/>
                <a:cs typeface="Arial" panose="020B0604020202020204" pitchFamily="34" charset="0"/>
              </a:rPr>
              <a:t>Nash Q-Learning</a:t>
            </a:r>
            <a:r>
              <a:rPr lang="zh-CN" altLang="en-US" sz="2000" dirty="0" smtClean="0">
                <a:latin typeface="黑体" panose="02010609060101010101" pitchFamily="49" charset="-122"/>
                <a:ea typeface="黑体" panose="02010609060101010101" pitchFamily="49" charset="-122"/>
              </a:rPr>
              <a:t>使用</a:t>
            </a:r>
            <a:r>
              <a:rPr lang="en-US" altLang="zh-CN" sz="2000" dirty="0">
                <a:latin typeface="Arial" panose="020B0604020202020204" pitchFamily="34" charset="0"/>
                <a:ea typeface="黑体" panose="02010609060101010101" pitchFamily="49" charset="-122"/>
                <a:cs typeface="Arial" panose="020B0604020202020204" pitchFamily="34" charset="0"/>
              </a:rPr>
              <a:t>Nash</a:t>
            </a:r>
            <a:r>
              <a:rPr lang="zh-CN" altLang="en-US" sz="2000" dirty="0">
                <a:latin typeface="黑体" panose="02010609060101010101" pitchFamily="49" charset="-122"/>
                <a:ea typeface="黑体" panose="02010609060101010101" pitchFamily="49" charset="-122"/>
              </a:rPr>
              <a:t>均衡而不是最大</a:t>
            </a:r>
            <a:r>
              <a:rPr lang="zh-CN" altLang="en-US" sz="2000" dirty="0" smtClean="0">
                <a:latin typeface="黑体" panose="02010609060101010101" pitchFamily="49" charset="-122"/>
                <a:ea typeface="黑体" panose="02010609060101010101" pitchFamily="49" charset="-122"/>
              </a:rPr>
              <a:t>奖励。</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78963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实例</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探究</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Example</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pic>
        <p:nvPicPr>
          <p:cNvPr id="2" name="图片 1"/>
          <p:cNvPicPr>
            <a:picLocks noChangeAspect="1"/>
          </p:cNvPicPr>
          <p:nvPr/>
        </p:nvPicPr>
        <p:blipFill>
          <a:blip r:embed="rId4"/>
          <a:stretch>
            <a:fillRect/>
          </a:stretch>
        </p:blipFill>
        <p:spPr>
          <a:xfrm>
            <a:off x="798242" y="1894987"/>
            <a:ext cx="6549023" cy="2401661"/>
          </a:xfrm>
          <a:prstGeom prst="rect">
            <a:avLst/>
          </a:prstGeom>
        </p:spPr>
      </p:pic>
      <p:sp>
        <p:nvSpPr>
          <p:cNvPr id="16" name="文本框 15"/>
          <p:cNvSpPr txBox="1"/>
          <p:nvPr/>
        </p:nvSpPr>
        <p:spPr>
          <a:xfrm>
            <a:off x="683935" y="1342953"/>
            <a:ext cx="332200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打车订单分配应用场景</a:t>
            </a:r>
            <a:endParaRPr lang="zh-CN" altLang="en-US" sz="2000" dirty="0">
              <a:latin typeface="黑体" panose="02010609060101010101" pitchFamily="49" charset="-122"/>
              <a:ea typeface="黑体" panose="02010609060101010101" pitchFamily="49" charset="-122"/>
            </a:endParaRPr>
          </a:p>
        </p:txBody>
      </p:sp>
      <p:sp>
        <p:nvSpPr>
          <p:cNvPr id="5" name="圆角矩形 4"/>
          <p:cNvSpPr/>
          <p:nvPr/>
        </p:nvSpPr>
        <p:spPr>
          <a:xfrm>
            <a:off x="7347265" y="3385457"/>
            <a:ext cx="1202087" cy="729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latin typeface="黑体" panose="02010609060101010101" pitchFamily="49" charset="-122"/>
                <a:ea typeface="黑体" panose="02010609060101010101" pitchFamily="49" charset="-122"/>
              </a:rPr>
              <a:t>订单量少</a:t>
            </a:r>
            <a:endParaRPr lang="en-US" altLang="zh-CN" sz="1400" dirty="0" smtClean="0">
              <a:solidFill>
                <a:schemeClr val="bg1"/>
              </a:solidFill>
              <a:latin typeface="黑体" panose="02010609060101010101" pitchFamily="49" charset="-122"/>
              <a:ea typeface="黑体" panose="02010609060101010101" pitchFamily="49" charset="-122"/>
            </a:endParaRPr>
          </a:p>
          <a:p>
            <a:pPr algn="ctr"/>
            <a:r>
              <a:rPr lang="zh-CN" altLang="en-US" sz="1400" dirty="0" smtClean="0">
                <a:solidFill>
                  <a:schemeClr val="bg1"/>
                </a:solidFill>
                <a:latin typeface="黑体" panose="02010609060101010101" pitchFamily="49" charset="-122"/>
                <a:ea typeface="黑体" panose="02010609060101010101" pitchFamily="49" charset="-122"/>
              </a:rPr>
              <a:t>到达价格</a:t>
            </a:r>
            <a:r>
              <a:rPr lang="zh-CN" altLang="en-US" sz="1400" dirty="0">
                <a:solidFill>
                  <a:schemeClr val="bg1"/>
                </a:solidFill>
                <a:latin typeface="黑体" panose="02010609060101010101" pitchFamily="49" charset="-122"/>
                <a:ea typeface="黑体" panose="02010609060101010101" pitchFamily="49" charset="-122"/>
              </a:rPr>
              <a:t>高</a:t>
            </a:r>
          </a:p>
        </p:txBody>
      </p:sp>
      <p:sp>
        <p:nvSpPr>
          <p:cNvPr id="18" name="圆角矩形 17"/>
          <p:cNvSpPr/>
          <p:nvPr/>
        </p:nvSpPr>
        <p:spPr>
          <a:xfrm>
            <a:off x="5366065" y="2068285"/>
            <a:ext cx="1202087" cy="729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latin typeface="黑体" panose="02010609060101010101" pitchFamily="49" charset="-122"/>
                <a:ea typeface="黑体" panose="02010609060101010101" pitchFamily="49" charset="-122"/>
              </a:rPr>
              <a:t>订单量多</a:t>
            </a:r>
            <a:endParaRPr lang="en-US" altLang="zh-CN" sz="1400" dirty="0" smtClean="0">
              <a:solidFill>
                <a:schemeClr val="bg1"/>
              </a:solidFill>
              <a:latin typeface="黑体" panose="02010609060101010101" pitchFamily="49" charset="-122"/>
              <a:ea typeface="黑体" panose="02010609060101010101" pitchFamily="49" charset="-122"/>
            </a:endParaRPr>
          </a:p>
          <a:p>
            <a:pPr algn="ctr"/>
            <a:r>
              <a:rPr lang="zh-CN" altLang="en-US" sz="1400" dirty="0" smtClean="0">
                <a:solidFill>
                  <a:schemeClr val="bg1"/>
                </a:solidFill>
                <a:latin typeface="黑体" panose="02010609060101010101" pitchFamily="49" charset="-122"/>
                <a:ea typeface="黑体" panose="02010609060101010101" pitchFamily="49" charset="-122"/>
              </a:rPr>
              <a:t>到达价格低</a:t>
            </a:r>
            <a:endParaRPr lang="zh-CN" altLang="en-US" sz="1400" dirty="0">
              <a:solidFill>
                <a:schemeClr val="bg1"/>
              </a:solidFill>
              <a:latin typeface="黑体" panose="02010609060101010101" pitchFamily="49" charset="-122"/>
              <a:ea typeface="黑体" panose="02010609060101010101" pitchFamily="49" charset="-122"/>
            </a:endParaRPr>
          </a:p>
        </p:txBody>
      </p:sp>
      <p:sp>
        <p:nvSpPr>
          <p:cNvPr id="6" name="等腰三角形 5"/>
          <p:cNvSpPr/>
          <p:nvPr/>
        </p:nvSpPr>
        <p:spPr>
          <a:xfrm>
            <a:off x="7103263" y="1820135"/>
            <a:ext cx="261162" cy="2381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56217" y="1743063"/>
            <a:ext cx="681623"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订单</a:t>
            </a:r>
            <a:endParaRPr lang="zh-CN" altLang="en-US" dirty="0">
              <a:latin typeface="黑体" panose="02010609060101010101" pitchFamily="49" charset="-122"/>
              <a:ea typeface="黑体" panose="02010609060101010101" pitchFamily="49" charset="-122"/>
            </a:endParaRPr>
          </a:p>
        </p:txBody>
      </p:sp>
      <p:sp>
        <p:nvSpPr>
          <p:cNvPr id="10" name="椭圆 9"/>
          <p:cNvSpPr/>
          <p:nvPr/>
        </p:nvSpPr>
        <p:spPr>
          <a:xfrm>
            <a:off x="7116406" y="2306854"/>
            <a:ext cx="234875"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456217" y="2244719"/>
            <a:ext cx="681623" cy="376474"/>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车辆</a:t>
            </a:r>
            <a:endParaRPr lang="zh-CN" altLang="en-US" dirty="0">
              <a:latin typeface="黑体" panose="02010609060101010101" pitchFamily="49" charset="-122"/>
              <a:ea typeface="黑体" panose="02010609060101010101" pitchFamily="49" charset="-122"/>
            </a:endParaRPr>
          </a:p>
        </p:txBody>
      </p:sp>
      <p:sp>
        <p:nvSpPr>
          <p:cNvPr id="12" name="文本框 11"/>
          <p:cNvSpPr txBox="1"/>
          <p:nvPr/>
        </p:nvSpPr>
        <p:spPr>
          <a:xfrm>
            <a:off x="974888" y="4985163"/>
            <a:ext cx="6897461"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此问题可建模成一个</a:t>
            </a:r>
            <a:r>
              <a:rPr lang="zh-CN" altLang="en-US" dirty="0">
                <a:latin typeface="黑体" panose="02010609060101010101" pitchFamily="49" charset="-122"/>
                <a:ea typeface="黑体" panose="02010609060101010101" pitchFamily="49" charset="-122"/>
              </a:rPr>
              <a:t>部分可观察</a:t>
            </a:r>
            <a:r>
              <a:rPr lang="zh-CN" altLang="en-US" dirty="0" smtClean="0">
                <a:latin typeface="黑体" panose="02010609060101010101" pitchFamily="49" charset="-122"/>
                <a:ea typeface="黑体" panose="02010609060101010101" pitchFamily="49" charset="-122"/>
              </a:rPr>
              <a:t>马尔可夫决策过程：</a:t>
            </a:r>
            <a:endParaRPr lang="zh-CN" altLang="en-US" dirty="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rotWithShape="1">
          <a:blip r:embed="rId5"/>
          <a:srcRect t="14801" b="-1"/>
          <a:stretch/>
        </p:blipFill>
        <p:spPr>
          <a:xfrm>
            <a:off x="2798728" y="5527320"/>
            <a:ext cx="3288365" cy="401096"/>
          </a:xfrm>
          <a:prstGeom prst="rect">
            <a:avLst/>
          </a:prstGeom>
        </p:spPr>
      </p:pic>
      <p:sp>
        <p:nvSpPr>
          <p:cNvPr id="15" name="文本框 14"/>
          <p:cNvSpPr txBox="1"/>
          <p:nvPr/>
        </p:nvSpPr>
        <p:spPr>
          <a:xfrm>
            <a:off x="1326607" y="6001525"/>
            <a:ext cx="679834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智能体的数量</a:t>
            </a:r>
            <a:r>
              <a:rPr lang="en-US" altLang="zh-CN" dirty="0" smtClean="0">
                <a:latin typeface="Arial" panose="020B0604020202020204" pitchFamily="34" charset="0"/>
                <a:ea typeface="黑体" panose="02010609060101010101" pitchFamily="49" charset="-122"/>
                <a:cs typeface="Arial" panose="020B0604020202020204" pitchFamily="34" charset="0"/>
              </a:rPr>
              <a:t>N</a:t>
            </a:r>
            <a:r>
              <a:rPr lang="zh-CN" altLang="en-US" dirty="0" smtClean="0">
                <a:latin typeface="黑体" panose="02010609060101010101" pitchFamily="49" charset="-122"/>
                <a:ea typeface="黑体" panose="02010609060101010101" pitchFamily="49" charset="-122"/>
              </a:rPr>
              <a:t>会随着时间变化而变化，所有智能体是同构的。</a:t>
            </a:r>
            <a:endParaRPr lang="en-US" altLang="zh-CN" dirty="0" smtClean="0">
              <a:latin typeface="黑体" panose="02010609060101010101" pitchFamily="49" charset="-122"/>
              <a:ea typeface="黑体" panose="02010609060101010101" pitchFamily="49" charset="-122"/>
            </a:endParaRPr>
          </a:p>
        </p:txBody>
      </p:sp>
      <p:sp>
        <p:nvSpPr>
          <p:cNvPr id="20" name="文本框 19"/>
          <p:cNvSpPr txBox="1"/>
          <p:nvPr/>
        </p:nvSpPr>
        <p:spPr>
          <a:xfrm>
            <a:off x="1087543" y="4059895"/>
            <a:ext cx="3461591" cy="646331"/>
          </a:xfrm>
          <a:prstGeom prst="rect">
            <a:avLst/>
          </a:prstGeom>
          <a:noFill/>
          <a:ln w="19050">
            <a:solidFill>
              <a:srgbClr val="FFC000"/>
            </a:solidFill>
          </a:ln>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如何在这两种类型订单中进行权衡，并</a:t>
            </a:r>
            <a:r>
              <a:rPr lang="zh-CN" altLang="en-US" dirty="0" smtClean="0">
                <a:solidFill>
                  <a:srgbClr val="FF0000"/>
                </a:solidFill>
                <a:latin typeface="黑体" panose="02010609060101010101" pitchFamily="49" charset="-122"/>
                <a:ea typeface="黑体" panose="02010609060101010101" pitchFamily="49" charset="-122"/>
              </a:rPr>
              <a:t>合理地分配</a:t>
            </a:r>
            <a:r>
              <a:rPr lang="zh-CN" altLang="en-US" dirty="0">
                <a:solidFill>
                  <a:srgbClr val="FF0000"/>
                </a:solidFill>
                <a:latin typeface="黑体" panose="02010609060101010101" pitchFamily="49" charset="-122"/>
                <a:ea typeface="黑体" panose="02010609060101010101" pitchFamily="49" charset="-122"/>
              </a:rPr>
              <a:t>订单给司机</a:t>
            </a:r>
            <a:r>
              <a:rPr lang="zh-CN" altLang="en-US" dirty="0" smtClean="0">
                <a:solidFill>
                  <a:srgbClr val="FF0000"/>
                </a:solidFill>
                <a:latin typeface="黑体" panose="02010609060101010101" pitchFamily="49" charset="-122"/>
                <a:ea typeface="黑体" panose="02010609060101010101" pitchFamily="49" charset="-122"/>
              </a:rPr>
              <a:t>？</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3" name="动作按钮: 结束 2">
            <a:hlinkClick r:id="rId6" action="ppaction://hlinksldjump" highlightClick="1"/>
          </p:cNvPr>
          <p:cNvSpPr/>
          <p:nvPr/>
        </p:nvSpPr>
        <p:spPr>
          <a:xfrm>
            <a:off x="240777" y="6001525"/>
            <a:ext cx="557465" cy="482402"/>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001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2" grpId="0"/>
      <p:bldP spid="15"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实例</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探究</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Example</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1" name="文本框 20"/>
          <p:cNvSpPr txBox="1"/>
          <p:nvPr/>
        </p:nvSpPr>
        <p:spPr>
          <a:xfrm>
            <a:off x="683935" y="1342953"/>
            <a:ext cx="227747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黑体" panose="02010609060101010101" pitchFamily="49" charset="-122"/>
                <a:ea typeface="黑体" panose="02010609060101010101" pitchFamily="49" charset="-122"/>
              </a:rPr>
              <a:t>状态空间</a:t>
            </a:r>
            <a:r>
              <a:rPr lang="en-US" altLang="zh-CN" sz="2000" dirty="0" smtClean="0">
                <a:latin typeface="Arial" panose="020B0604020202020204" pitchFamily="34" charset="0"/>
                <a:ea typeface="黑体" panose="02010609060101010101" pitchFamily="49" charset="-122"/>
                <a:cs typeface="Arial" panose="020B0604020202020204" pitchFamily="34" charset="0"/>
              </a:rPr>
              <a:t>S&amp;O</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sp>
        <p:nvSpPr>
          <p:cNvPr id="3" name="文本框 2"/>
          <p:cNvSpPr txBox="1"/>
          <p:nvPr/>
        </p:nvSpPr>
        <p:spPr>
          <a:xfrm>
            <a:off x="1018309" y="1840423"/>
            <a:ext cx="7616536" cy="646331"/>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S: </a:t>
            </a:r>
            <a:r>
              <a:rPr lang="zh-CN" altLang="en-US" dirty="0" smtClean="0">
                <a:latin typeface="黑体" panose="02010609060101010101" pitchFamily="49" charset="-122"/>
                <a:ea typeface="黑体" panose="02010609060101010101" pitchFamily="49" charset="-122"/>
                <a:cs typeface="Arial" panose="020B0604020202020204" pitchFamily="34" charset="0"/>
              </a:rPr>
              <a:t>订单和车辆地理上的分布、时间、交通拥堵情况、天气情况等等</a:t>
            </a:r>
            <a:endParaRPr lang="en-US" altLang="zh-CN" dirty="0" smtClean="0">
              <a:latin typeface="黑体" panose="02010609060101010101" pitchFamily="49" charset="-122"/>
              <a:ea typeface="黑体" panose="02010609060101010101" pitchFamily="49" charset="-122"/>
              <a:cs typeface="Arial" panose="020B0604020202020204" pitchFamily="34" charset="0"/>
            </a:endParaRPr>
          </a:p>
          <a:p>
            <a:r>
              <a:rPr lang="en-US" altLang="zh-CN" dirty="0" smtClean="0">
                <a:latin typeface="Arial" panose="020B0604020202020204" pitchFamily="34" charset="0"/>
                <a:ea typeface="黑体" panose="02010609060101010101" pitchFamily="49" charset="-122"/>
                <a:cs typeface="Arial" panose="020B0604020202020204" pitchFamily="34" charset="0"/>
              </a:rPr>
              <a:t>O: </a:t>
            </a:r>
            <a:r>
              <a:rPr lang="zh-CN" altLang="en-US" dirty="0" smtClean="0">
                <a:latin typeface="Arial" panose="020B0604020202020204" pitchFamily="34" charset="0"/>
                <a:ea typeface="黑体" panose="02010609060101010101" pitchFamily="49" charset="-122"/>
                <a:cs typeface="Arial" panose="020B0604020202020204" pitchFamily="34" charset="0"/>
              </a:rPr>
              <a:t>每个车辆（</a:t>
            </a:r>
            <a:r>
              <a:rPr lang="en-US" altLang="zh-CN" dirty="0" smtClean="0">
                <a:latin typeface="Arial" panose="020B0604020202020204" pitchFamily="34" charset="0"/>
                <a:ea typeface="黑体" panose="02010609060101010101" pitchFamily="49" charset="-122"/>
                <a:cs typeface="Arial" panose="020B0604020202020204" pitchFamily="34" charset="0"/>
              </a:rPr>
              <a:t>Agent</a:t>
            </a:r>
            <a:r>
              <a:rPr lang="zh-CN" altLang="en-US" dirty="0" smtClean="0">
                <a:latin typeface="Arial" panose="020B0604020202020204" pitchFamily="34" charset="0"/>
                <a:ea typeface="黑体" panose="02010609060101010101" pitchFamily="49" charset="-122"/>
                <a:cs typeface="Arial" panose="020B0604020202020204" pitchFamily="34" charset="0"/>
              </a:rPr>
              <a:t>）的观察包括车辆的位置、时间、是否空闲等等</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24" name="文本框 23"/>
          <p:cNvSpPr txBox="1"/>
          <p:nvPr/>
        </p:nvSpPr>
        <p:spPr>
          <a:xfrm>
            <a:off x="660736" y="2676783"/>
            <a:ext cx="227747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黑体" panose="02010609060101010101" pitchFamily="49" charset="-122"/>
                <a:ea typeface="黑体" panose="02010609060101010101" pitchFamily="49" charset="-122"/>
              </a:rPr>
              <a:t>动作空间</a:t>
            </a:r>
            <a:r>
              <a:rPr lang="en-US" altLang="zh-CN" sz="2000" dirty="0" smtClean="0">
                <a:latin typeface="Arial" panose="020B0604020202020204" pitchFamily="34" charset="0"/>
                <a:ea typeface="黑体" panose="02010609060101010101" pitchFamily="49" charset="-122"/>
                <a:cs typeface="Arial" panose="020B0604020202020204" pitchFamily="34" charset="0"/>
              </a:rPr>
              <a:t>A</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sp>
        <p:nvSpPr>
          <p:cNvPr id="4" name="椭圆 3"/>
          <p:cNvSpPr/>
          <p:nvPr/>
        </p:nvSpPr>
        <p:spPr>
          <a:xfrm>
            <a:off x="3543300" y="2784169"/>
            <a:ext cx="1891146" cy="1795594"/>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423391" y="3616036"/>
            <a:ext cx="127828" cy="1246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3902863" y="3231573"/>
            <a:ext cx="159982" cy="1427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4666595" y="3374285"/>
            <a:ext cx="159982" cy="1427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3982854" y="3616036"/>
            <a:ext cx="159982" cy="1427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487305" y="4017533"/>
            <a:ext cx="159982" cy="1427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4881668" y="3147920"/>
            <a:ext cx="159982" cy="1427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5060540" y="3678381"/>
            <a:ext cx="159982" cy="14271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25" idx="0"/>
            <a:endCxn id="4" idx="0"/>
          </p:cNvCxnSpPr>
          <p:nvPr/>
        </p:nvCxnSpPr>
        <p:spPr>
          <a:xfrm flipV="1">
            <a:off x="4487305" y="2784169"/>
            <a:ext cx="1568" cy="831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182387" y="3023921"/>
            <a:ext cx="280555"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r</a:t>
            </a:r>
            <a:endParaRPr lang="zh-CN" altLang="en-US" dirty="0">
              <a:latin typeface="Arial" panose="020B0604020202020204" pitchFamily="34" charset="0"/>
              <a:cs typeface="Arial" panose="020B0604020202020204" pitchFamily="34" charset="0"/>
            </a:endParaRPr>
          </a:p>
        </p:txBody>
      </p:sp>
      <p:sp>
        <p:nvSpPr>
          <p:cNvPr id="40" name="圆角矩形 39"/>
          <p:cNvSpPr/>
          <p:nvPr/>
        </p:nvSpPr>
        <p:spPr>
          <a:xfrm>
            <a:off x="5794009" y="3076893"/>
            <a:ext cx="1963713" cy="119531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solidFill>
                  <a:srgbClr val="FF0000"/>
                </a:solidFill>
                <a:latin typeface="黑体" panose="02010609060101010101" pitchFamily="49" charset="-122"/>
                <a:ea typeface="黑体" panose="02010609060101010101" pitchFamily="49" charset="-122"/>
              </a:rPr>
              <a:t>活跃订单池：</a:t>
            </a:r>
            <a:endParaRPr lang="en-US" altLang="zh-CN" dirty="0" smtClean="0">
              <a:solidFill>
                <a:srgbClr val="FF0000"/>
              </a:solidFill>
              <a:latin typeface="黑体" panose="02010609060101010101" pitchFamily="49" charset="-122"/>
              <a:ea typeface="黑体" panose="02010609060101010101" pitchFamily="49" charset="-122"/>
            </a:endParaRPr>
          </a:p>
          <a:p>
            <a:pPr algn="just"/>
            <a:r>
              <a:rPr lang="zh-CN" altLang="en-US" dirty="0" smtClean="0">
                <a:solidFill>
                  <a:srgbClr val="FF0000"/>
                </a:solidFill>
                <a:latin typeface="黑体" panose="02010609060101010101" pitchFamily="49" charset="-122"/>
                <a:ea typeface="黑体" panose="02010609060101010101" pitchFamily="49" charset="-122"/>
              </a:rPr>
              <a:t>车辆周围</a:t>
            </a:r>
            <a:r>
              <a:rPr lang="en-US" altLang="zh-CN" dirty="0" smtClean="0">
                <a:solidFill>
                  <a:srgbClr val="FF0000"/>
                </a:solidFill>
                <a:latin typeface="黑体" panose="02010609060101010101" pitchFamily="49" charset="-122"/>
                <a:ea typeface="黑体" panose="02010609060101010101" pitchFamily="49" charset="-122"/>
              </a:rPr>
              <a:t>r</a:t>
            </a:r>
            <a:r>
              <a:rPr lang="zh-CN" altLang="en-US" dirty="0" smtClean="0">
                <a:solidFill>
                  <a:srgbClr val="FF0000"/>
                </a:solidFill>
                <a:latin typeface="黑体" panose="02010609060101010101" pitchFamily="49" charset="-122"/>
                <a:ea typeface="黑体" panose="02010609060101010101" pitchFamily="49" charset="-122"/>
              </a:rPr>
              <a:t>半径范围内的订单数。</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41" name="文本框 40"/>
          <p:cNvSpPr txBox="1"/>
          <p:nvPr/>
        </p:nvSpPr>
        <p:spPr>
          <a:xfrm>
            <a:off x="683935" y="4607649"/>
            <a:ext cx="227747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黑体" panose="02010609060101010101" pitchFamily="49" charset="-122"/>
                <a:ea typeface="黑体" panose="02010609060101010101" pitchFamily="49" charset="-122"/>
              </a:rPr>
              <a:t>奖励函数</a:t>
            </a:r>
            <a:r>
              <a:rPr lang="en-US" altLang="zh-CN" sz="2000" dirty="0">
                <a:latin typeface="Arial" panose="020B0604020202020204" pitchFamily="34" charset="0"/>
                <a:ea typeface="黑体" panose="02010609060101010101" pitchFamily="49" charset="-122"/>
                <a:cs typeface="Arial" panose="020B0604020202020204" pitchFamily="34" charset="0"/>
              </a:rPr>
              <a:t>R</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pic>
        <p:nvPicPr>
          <p:cNvPr id="42" name="图片 41"/>
          <p:cNvPicPr>
            <a:picLocks noChangeAspect="1"/>
          </p:cNvPicPr>
          <p:nvPr/>
        </p:nvPicPr>
        <p:blipFill>
          <a:blip r:embed="rId4"/>
          <a:stretch>
            <a:fillRect/>
          </a:stretch>
        </p:blipFill>
        <p:spPr>
          <a:xfrm>
            <a:off x="2333193" y="5031833"/>
            <a:ext cx="4436052" cy="598323"/>
          </a:xfrm>
          <a:prstGeom prst="rect">
            <a:avLst/>
          </a:prstGeom>
        </p:spPr>
      </p:pic>
      <p:sp>
        <p:nvSpPr>
          <p:cNvPr id="44" name="圆角矩形 43"/>
          <p:cNvSpPr/>
          <p:nvPr/>
        </p:nvSpPr>
        <p:spPr>
          <a:xfrm>
            <a:off x="1485112" y="5691001"/>
            <a:ext cx="6184658" cy="60996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奖励函数具体介绍起来比较复杂，这里就忽略掉！</a:t>
            </a:r>
            <a:endParaRPr lang="zh-CN" altLang="en-US"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9325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animBg="1"/>
      <p:bldP spid="25" grpId="0" animBg="1"/>
      <p:bldP spid="26" grpId="0" animBg="1"/>
      <p:bldP spid="29" grpId="0" animBg="1"/>
      <p:bldP spid="34" grpId="0" animBg="1"/>
      <p:bldP spid="35" grpId="0" animBg="1"/>
      <p:bldP spid="36" grpId="0" animBg="1"/>
      <p:bldP spid="37" grpId="0" animBg="1"/>
      <p:bldP spid="38" grpId="0"/>
      <p:bldP spid="40" grpId="0" animBg="1"/>
      <p:bldP spid="41" grpId="0"/>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027" y="516691"/>
            <a:ext cx="3405099" cy="584775"/>
          </a:xfrm>
          <a:prstGeom prst="rect">
            <a:avLst/>
          </a:prstGeom>
          <a:noFill/>
        </p:spPr>
        <p:txBody>
          <a:bodyPr wrap="none" rtlCol="0">
            <a:spAutoFit/>
          </a:bodyPr>
          <a:lstStyle/>
          <a:p>
            <a:pPr algn="ctr"/>
            <a:r>
              <a:rPr lang="zh-CN" altLang="en-US" sz="32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目 录</a:t>
            </a:r>
            <a:r>
              <a:rPr lang="en-US" altLang="zh-CN" sz="32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a:t>
            </a:r>
            <a:r>
              <a:rPr lang="en-US" altLang="zh-CN" sz="3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CONTENT</a:t>
            </a:r>
            <a:endParaRPr lang="zh-CN" altLang="en-US" sz="3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cxnSp>
        <p:nvCxnSpPr>
          <p:cNvPr id="3" name="直接连接符 2"/>
          <p:cNvCxnSpPr/>
          <p:nvPr/>
        </p:nvCxnSpPr>
        <p:spPr>
          <a:xfrm>
            <a:off x="3938955" y="809078"/>
            <a:ext cx="3402623" cy="0"/>
          </a:xfrm>
          <a:prstGeom prst="line">
            <a:avLst/>
          </a:prstGeom>
          <a:ln w="19050">
            <a:solidFill>
              <a:srgbClr val="17375E"/>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grpSp>
        <p:nvGrpSpPr>
          <p:cNvPr id="13" name="组合 12"/>
          <p:cNvGrpSpPr/>
          <p:nvPr/>
        </p:nvGrpSpPr>
        <p:grpSpPr>
          <a:xfrm>
            <a:off x="2103" y="430823"/>
            <a:ext cx="344095" cy="756513"/>
            <a:chOff x="0" y="272955"/>
            <a:chExt cx="458794" cy="747920"/>
          </a:xfrm>
        </p:grpSpPr>
        <p:sp>
          <p:nvSpPr>
            <p:cNvPr id="14" name="矩形 13"/>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0" name="文本框 29"/>
          <p:cNvSpPr txBox="1"/>
          <p:nvPr/>
        </p:nvSpPr>
        <p:spPr>
          <a:xfrm>
            <a:off x="4248324" y="4132906"/>
            <a:ext cx="2659702" cy="461665"/>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多智能体强化学习</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31" name="文本框 30"/>
          <p:cNvSpPr txBox="1"/>
          <p:nvPr/>
        </p:nvSpPr>
        <p:spPr>
          <a:xfrm>
            <a:off x="4293868" y="4555898"/>
            <a:ext cx="3205970" cy="276999"/>
          </a:xfrm>
          <a:prstGeom prst="rect">
            <a:avLst/>
          </a:prstGeom>
          <a:noFill/>
        </p:spPr>
        <p:txBody>
          <a:bodyPr wrap="square" rtlCol="0">
            <a:spAutoFit/>
            <a:scene3d>
              <a:camera prst="orthographicFront"/>
              <a:lightRig rig="threePt" dir="t"/>
            </a:scene3d>
            <a:sp3d contourW="12700"/>
          </a:bodyPr>
          <a:lstStyle/>
          <a:p>
            <a:pPr algn="ct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-agent </a:t>
            </a: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Reinforcement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Learning(MARL)</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nvGrpSpPr>
          <p:cNvPr id="32" name="组合 31"/>
          <p:cNvGrpSpPr/>
          <p:nvPr/>
        </p:nvGrpSpPr>
        <p:grpSpPr>
          <a:xfrm>
            <a:off x="1917335" y="4141620"/>
            <a:ext cx="1969149" cy="1083806"/>
            <a:chOff x="8004603" y="2635888"/>
            <a:chExt cx="2625532" cy="783072"/>
          </a:xfrm>
          <a:solidFill>
            <a:srgbClr val="FFC000"/>
          </a:solidFill>
        </p:grpSpPr>
        <p:sp>
          <p:nvSpPr>
            <p:cNvPr id="33" name="圆角矩形 32"/>
            <p:cNvSpPr/>
            <p:nvPr/>
          </p:nvSpPr>
          <p:spPr>
            <a:xfrm>
              <a:off x="8004603" y="2635888"/>
              <a:ext cx="2625532" cy="528792"/>
            </a:xfrm>
            <a:prstGeom prst="roundRect">
              <a:avLst/>
            </a:prstGeom>
            <a:grp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34" name="等腰三角形 33"/>
            <p:cNvSpPr/>
            <p:nvPr/>
          </p:nvSpPr>
          <p:spPr>
            <a:xfrm flipV="1">
              <a:off x="9173032" y="3162961"/>
              <a:ext cx="298303" cy="255999"/>
            </a:xfrm>
            <a:prstGeom prst="triangle">
              <a:avLst/>
            </a:prstGeom>
            <a:grp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36" name="圆角矩形 35"/>
          <p:cNvSpPr/>
          <p:nvPr/>
        </p:nvSpPr>
        <p:spPr>
          <a:xfrm>
            <a:off x="1917335" y="5243283"/>
            <a:ext cx="1969149" cy="724309"/>
          </a:xfrm>
          <a:prstGeom prst="roundRect">
            <a:avLst/>
          </a:prstGeom>
          <a:solidFill>
            <a:srgbClr val="002060"/>
          </a:solidFill>
          <a:ln>
            <a:noFill/>
          </a:ln>
          <a:effectLst>
            <a:outerShdw blurRad="304800" dist="190500" dir="10800000" algn="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grpSp>
        <p:nvGrpSpPr>
          <p:cNvPr id="38" name="组合 37"/>
          <p:cNvGrpSpPr/>
          <p:nvPr/>
        </p:nvGrpSpPr>
        <p:grpSpPr>
          <a:xfrm>
            <a:off x="1902815" y="1829518"/>
            <a:ext cx="1969149" cy="1141121"/>
            <a:chOff x="3187797" y="2498928"/>
            <a:chExt cx="2625532" cy="759362"/>
          </a:xfrm>
          <a:solidFill>
            <a:srgbClr val="FFC000"/>
          </a:solidFill>
        </p:grpSpPr>
        <p:sp>
          <p:nvSpPr>
            <p:cNvPr id="39" name="圆角矩形 38"/>
            <p:cNvSpPr/>
            <p:nvPr/>
          </p:nvSpPr>
          <p:spPr>
            <a:xfrm>
              <a:off x="3187797" y="2498928"/>
              <a:ext cx="2625532" cy="503362"/>
            </a:xfrm>
            <a:prstGeom prst="roundRect">
              <a:avLst/>
            </a:prstGeom>
            <a:solidFill>
              <a:srgbClr val="FFC000"/>
            </a:solid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40" name="等腰三角形 39"/>
            <p:cNvSpPr/>
            <p:nvPr/>
          </p:nvSpPr>
          <p:spPr>
            <a:xfrm flipV="1">
              <a:off x="4328093" y="3002291"/>
              <a:ext cx="298303" cy="255999"/>
            </a:xfrm>
            <a:prstGeom prst="triangle">
              <a:avLst/>
            </a:prstGeom>
            <a:grp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grpSp>
      <p:sp>
        <p:nvSpPr>
          <p:cNvPr id="44" name="文本框 43"/>
          <p:cNvSpPr txBox="1"/>
          <p:nvPr/>
        </p:nvSpPr>
        <p:spPr>
          <a:xfrm>
            <a:off x="2356728" y="1954779"/>
            <a:ext cx="1090362" cy="461665"/>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Part. 1</a:t>
            </a:r>
            <a:endParaRPr lang="zh-CN" altLang="en-US"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45" name="文本框 44"/>
          <p:cNvSpPr txBox="1"/>
          <p:nvPr/>
        </p:nvSpPr>
        <p:spPr>
          <a:xfrm>
            <a:off x="2324719" y="4270487"/>
            <a:ext cx="1090362" cy="461665"/>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Part. 3</a:t>
            </a:r>
            <a:endParaRPr lang="zh-CN" altLang="en-US"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46" name="文本框 45"/>
          <p:cNvSpPr txBox="1"/>
          <p:nvPr/>
        </p:nvSpPr>
        <p:spPr>
          <a:xfrm>
            <a:off x="4249926" y="2994605"/>
            <a:ext cx="2658100" cy="461665"/>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智能体</a:t>
            </a:r>
            <a:r>
              <a:rPr lang="zh-CN" altLang="en-US" sz="2400"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到</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多智能体</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47" name="文本框 46"/>
          <p:cNvSpPr txBox="1"/>
          <p:nvPr/>
        </p:nvSpPr>
        <p:spPr>
          <a:xfrm>
            <a:off x="4248324" y="3451329"/>
            <a:ext cx="2178853" cy="276999"/>
          </a:xfrm>
          <a:prstGeom prst="rect">
            <a:avLst/>
          </a:prstGeom>
          <a:noFill/>
        </p:spPr>
        <p:txBody>
          <a:bodyPr wrap="square" rtlCol="0">
            <a:spAutoFit/>
            <a:scene3d>
              <a:camera prst="orthographicFront"/>
              <a:lightRig rig="threePt" dir="t"/>
            </a:scene3d>
            <a:sp3d contourW="12700"/>
          </a:bodyPr>
          <a:lstStyle/>
          <a:p>
            <a:pPr algn="ct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RL &amp; DRL &amp; MARL &amp; MDRL</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49" name="文本框 48"/>
          <p:cNvSpPr txBox="1"/>
          <p:nvPr/>
        </p:nvSpPr>
        <p:spPr>
          <a:xfrm>
            <a:off x="2342207" y="5374604"/>
            <a:ext cx="1090362" cy="461665"/>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Part. 4</a:t>
            </a:r>
            <a:endParaRPr lang="zh-CN" altLang="en-US"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0" name="文本框 49"/>
          <p:cNvSpPr txBox="1"/>
          <p:nvPr/>
        </p:nvSpPr>
        <p:spPr>
          <a:xfrm>
            <a:off x="4248324" y="5272559"/>
            <a:ext cx="2350323" cy="461665"/>
          </a:xfrm>
          <a:prstGeom prst="rect">
            <a:avLst/>
          </a:prstGeom>
          <a:noFill/>
        </p:spPr>
        <p:txBody>
          <a:bodyPr wrap="none" rtlCol="0">
            <a:spAutoFit/>
          </a:bodyPr>
          <a:lstStyle/>
          <a:p>
            <a:pPr algn="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总结与参考文献</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52" name="文本框 51"/>
          <p:cNvSpPr txBox="1"/>
          <p:nvPr/>
        </p:nvSpPr>
        <p:spPr>
          <a:xfrm>
            <a:off x="4248324" y="1851578"/>
            <a:ext cx="1422184" cy="461665"/>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强化学习</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53" name="文本框 52"/>
          <p:cNvSpPr txBox="1"/>
          <p:nvPr/>
        </p:nvSpPr>
        <p:spPr>
          <a:xfrm>
            <a:off x="3938955" y="2277944"/>
            <a:ext cx="2789496" cy="276999"/>
          </a:xfrm>
          <a:prstGeom prst="rect">
            <a:avLst/>
          </a:prstGeom>
          <a:noFill/>
        </p:spPr>
        <p:txBody>
          <a:bodyPr wrap="square" rtlCol="0">
            <a:spAutoFit/>
            <a:scene3d>
              <a:camera prst="orthographicFront"/>
              <a:lightRig rig="threePt" dir="t"/>
            </a:scene3d>
            <a:sp3d contourW="12700"/>
          </a:bodyPr>
          <a:lstStyle/>
          <a:p>
            <a:pPr algn="ct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Reinforcement Learning(RL)</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4" name="文本框 53"/>
          <p:cNvSpPr txBox="1"/>
          <p:nvPr/>
        </p:nvSpPr>
        <p:spPr>
          <a:xfrm>
            <a:off x="3857441" y="5689782"/>
            <a:ext cx="2424979" cy="261610"/>
          </a:xfrm>
          <a:prstGeom prst="rect">
            <a:avLst/>
          </a:prstGeom>
          <a:noFill/>
        </p:spPr>
        <p:txBody>
          <a:bodyPr wrap="square" rtlCol="0">
            <a:spAutoFit/>
            <a:scene3d>
              <a:camera prst="orthographicFront"/>
              <a:lightRig rig="threePt" dir="t"/>
            </a:scene3d>
            <a:sp3d contourW="12700"/>
          </a:bodyPr>
          <a:lstStyle/>
          <a:p>
            <a:pPr algn="ctr" defTabSz="342892">
              <a:defRPr/>
            </a:pPr>
            <a:r>
              <a:rPr lang="en-US" altLang="zh-CN" sz="11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Summary &amp; Reference</a:t>
            </a:r>
            <a:endParaRPr lang="en-US" altLang="zh-CN" sz="11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5" name="等腰三角形 54"/>
          <p:cNvSpPr/>
          <p:nvPr/>
        </p:nvSpPr>
        <p:spPr>
          <a:xfrm flipV="1">
            <a:off x="2758037" y="3702863"/>
            <a:ext cx="223727" cy="405860"/>
          </a:xfrm>
          <a:prstGeom prst="triangle">
            <a:avLst/>
          </a:prstGeom>
          <a:solidFill>
            <a:srgbClr val="17375E"/>
          </a:solidFill>
          <a:ln>
            <a:solidFill>
              <a:srgbClr val="17375E"/>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6" name="圆角矩形 55"/>
          <p:cNvSpPr/>
          <p:nvPr/>
        </p:nvSpPr>
        <p:spPr>
          <a:xfrm>
            <a:off x="1902814" y="2984992"/>
            <a:ext cx="1969149" cy="731871"/>
          </a:xfrm>
          <a:prstGeom prst="roundRect">
            <a:avLst/>
          </a:prstGeom>
          <a:solidFill>
            <a:srgbClr val="17375E"/>
          </a:solid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57" name="文本框 56"/>
          <p:cNvSpPr txBox="1"/>
          <p:nvPr/>
        </p:nvSpPr>
        <p:spPr>
          <a:xfrm>
            <a:off x="2342207" y="3109598"/>
            <a:ext cx="1090362" cy="461665"/>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Part. </a:t>
            </a:r>
            <a:r>
              <a:rPr lang="en-US" altLang="zh-CN" sz="2400" dirty="0" smtClean="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2</a:t>
            </a:r>
            <a:endParaRPr lang="zh-CN" altLang="en-US" sz="2400" dirty="0">
              <a:solidFill>
                <a:schemeClr val="bg1"/>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Tree>
    <p:extLst>
      <p:ext uri="{BB962C8B-B14F-4D97-AF65-F5344CB8AC3E}">
        <p14:creationId xmlns:p14="http://schemas.microsoft.com/office/powerpoint/2010/main" val="303985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实例</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探究</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Example</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1" name="文本框 20"/>
          <p:cNvSpPr txBox="1"/>
          <p:nvPr/>
        </p:nvSpPr>
        <p:spPr>
          <a:xfrm>
            <a:off x="683934" y="1342953"/>
            <a:ext cx="4508551"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智能</a:t>
            </a:r>
            <a:r>
              <a:rPr lang="zh-CN" altLang="en-US" sz="2000" dirty="0" smtClean="0">
                <a:latin typeface="黑体" panose="02010609060101010101" pitchFamily="49" charset="-122"/>
                <a:ea typeface="黑体" panose="02010609060101010101" pitchFamily="49" charset="-122"/>
              </a:rPr>
              <a:t>体数量</a:t>
            </a:r>
            <a:r>
              <a:rPr lang="en-US" altLang="zh-CN" sz="2000" dirty="0" smtClean="0">
                <a:latin typeface="Arial" panose="020B0604020202020204" pitchFamily="34" charset="0"/>
                <a:ea typeface="黑体" panose="02010609060101010101" pitchFamily="49" charset="-122"/>
                <a:cs typeface="Arial" panose="020B0604020202020204" pitchFamily="34" charset="0"/>
              </a:rPr>
              <a:t>N</a:t>
            </a:r>
            <a:r>
              <a:rPr lang="zh-CN" altLang="en-US" sz="2000" dirty="0" smtClean="0">
                <a:latin typeface="黑体" panose="02010609060101010101" pitchFamily="49" charset="-122"/>
                <a:ea typeface="黑体" panose="02010609060101010101" pitchFamily="49" charset="-122"/>
              </a:rPr>
              <a:t>动态变化如何处理？</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pic>
        <p:nvPicPr>
          <p:cNvPr id="2" name="图片 1"/>
          <p:cNvPicPr>
            <a:picLocks noChangeAspect="1"/>
          </p:cNvPicPr>
          <p:nvPr/>
        </p:nvPicPr>
        <p:blipFill>
          <a:blip r:embed="rId4"/>
          <a:stretch>
            <a:fillRect/>
          </a:stretch>
        </p:blipFill>
        <p:spPr>
          <a:xfrm>
            <a:off x="3142385" y="2009121"/>
            <a:ext cx="2635784" cy="1949815"/>
          </a:xfrm>
          <a:prstGeom prst="rect">
            <a:avLst/>
          </a:prstGeom>
        </p:spPr>
      </p:pic>
      <p:sp>
        <p:nvSpPr>
          <p:cNvPr id="5" name="文本框 4"/>
          <p:cNvSpPr txBox="1"/>
          <p:nvPr/>
        </p:nvSpPr>
        <p:spPr>
          <a:xfrm>
            <a:off x="1059871" y="4224994"/>
            <a:ext cx="6878783"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以智能体为中心，半径</a:t>
            </a:r>
            <a:r>
              <a:rPr lang="en-US" altLang="zh-CN" dirty="0" smtClean="0">
                <a:latin typeface="Arial" panose="020B0604020202020204" pitchFamily="34" charset="0"/>
                <a:ea typeface="黑体" panose="02010609060101010101" pitchFamily="49" charset="-122"/>
                <a:cs typeface="Arial" panose="020B0604020202020204" pitchFamily="34" charset="0"/>
              </a:rPr>
              <a:t>2r</a:t>
            </a:r>
            <a:r>
              <a:rPr lang="zh-CN" altLang="en-US" dirty="0" smtClean="0">
                <a:latin typeface="黑体" panose="02010609060101010101" pitchFamily="49" charset="-122"/>
                <a:ea typeface="黑体" panose="02010609060101010101" pitchFamily="49" charset="-122"/>
              </a:rPr>
              <a:t>范围内的其他智能体与其进行协作。</a:t>
            </a:r>
            <a:endParaRPr lang="en-US" altLang="zh-CN"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smtClean="0">
                <a:solidFill>
                  <a:srgbClr val="FF0000"/>
                </a:solidFill>
                <a:latin typeface="黑体" panose="02010609060101010101" pitchFamily="49" charset="-122"/>
                <a:ea typeface="黑体" panose="02010609060101010101" pitchFamily="49" charset="-122"/>
              </a:rPr>
              <a:t>平均场近似</a:t>
            </a:r>
            <a:r>
              <a:rPr lang="zh-CN" altLang="en-US" dirty="0" smtClean="0">
                <a:latin typeface="黑体" panose="02010609060101010101" pitchFamily="49" charset="-122"/>
                <a:ea typeface="黑体" panose="02010609060101010101" pitchFamily="49" charset="-122"/>
              </a:rPr>
              <a:t>（</a:t>
            </a:r>
            <a:r>
              <a:rPr lang="en-US" altLang="zh-CN" dirty="0" smtClean="0">
                <a:latin typeface="Arial" panose="020B0604020202020204" pitchFamily="34" charset="0"/>
                <a:ea typeface="黑体" panose="02010609060101010101" pitchFamily="49" charset="-122"/>
                <a:cs typeface="Arial" panose="020B0604020202020204" pitchFamily="34" charset="0"/>
              </a:rPr>
              <a:t>Mean Field </a:t>
            </a:r>
            <a:r>
              <a:rPr lang="en-US" altLang="zh-CN" dirty="0">
                <a:latin typeface="Arial" panose="020B0604020202020204" pitchFamily="34" charset="0"/>
                <a:ea typeface="黑体" panose="02010609060101010101" pitchFamily="49" charset="-122"/>
                <a:cs typeface="Arial" panose="020B0604020202020204" pitchFamily="34" charset="0"/>
              </a:rPr>
              <a:t>Approximation</a:t>
            </a:r>
            <a:r>
              <a:rPr lang="zh-CN" altLang="en-US" dirty="0">
                <a:latin typeface="黑体" panose="02010609060101010101" pitchFamily="49" charset="-122"/>
                <a:ea typeface="黑体" panose="02010609060101010101" pitchFamily="49" charset="-122"/>
              </a:rPr>
              <a:t>）将多智能体问题简化为两个智能体的</a:t>
            </a:r>
            <a:r>
              <a:rPr lang="zh-CN" altLang="en-US" dirty="0" smtClean="0">
                <a:latin typeface="黑体" panose="02010609060101010101" pitchFamily="49" charset="-122"/>
                <a:ea typeface="黑体" panose="02010609060101010101" pitchFamily="49" charset="-122"/>
              </a:rPr>
              <a:t>问题。</a:t>
            </a:r>
            <a:endParaRPr lang="en-US" altLang="zh-CN" dirty="0" smtClean="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文本框 6"/>
              <p:cNvSpPr txBox="1"/>
              <p:nvPr/>
            </p:nvSpPr>
            <p:spPr>
              <a:xfrm>
                <a:off x="1148193" y="5335361"/>
                <a:ext cx="6702138" cy="923330"/>
              </a:xfrm>
              <a:prstGeom prst="rect">
                <a:avLst/>
              </a:prstGeom>
              <a:noFill/>
              <a:ln>
                <a:solidFill>
                  <a:srgbClr val="FFC000"/>
                </a:solidFill>
              </a:ln>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平均场</a:t>
                </a:r>
                <a:r>
                  <a:rPr lang="zh-CN" altLang="en-US" dirty="0" smtClean="0">
                    <a:solidFill>
                      <a:srgbClr val="FF0000"/>
                    </a:solidFill>
                    <a:latin typeface="黑体" panose="02010609060101010101" pitchFamily="49" charset="-122"/>
                    <a:ea typeface="黑体" panose="02010609060101010101" pitchFamily="49" charset="-122"/>
                  </a:rPr>
                  <a:t>近似</a:t>
                </a:r>
                <a:r>
                  <a:rPr lang="zh-CN" altLang="en-US" dirty="0" smtClean="0">
                    <a:latin typeface="黑体" panose="02010609060101010101" pitchFamily="49" charset="-122"/>
                    <a:ea typeface="黑体" panose="02010609060101010101" pitchFamily="49" charset="-122"/>
                  </a:rPr>
                  <a:t>的处理没有</a:t>
                </a:r>
                <a:r>
                  <a:rPr lang="zh-CN" altLang="en-US" dirty="0">
                    <a:latin typeface="黑体" panose="02010609060101010101" pitchFamily="49" charset="-122"/>
                    <a:ea typeface="黑体" panose="02010609060101010101" pitchFamily="49" charset="-122"/>
                  </a:rPr>
                  <a:t>分别考虑单个智能体对其他个体产生的不同影响，只是</a:t>
                </a:r>
                <a:r>
                  <a:rPr lang="zh-CN" altLang="en-US" dirty="0" smtClean="0">
                    <a:latin typeface="黑体" panose="02010609060101010101" pitchFamily="49" charset="-122"/>
                    <a:ea typeface="黑体" panose="02010609060101010101" pitchFamily="49" charset="-122"/>
                  </a:rPr>
                  <a:t>将</a:t>
                </a:r>
                <a:r>
                  <a:rPr lang="en-US" altLang="zh-CN" dirty="0" smtClean="0">
                    <a:latin typeface="黑体" panose="02010609060101010101" pitchFamily="49" charset="-122"/>
                    <a:ea typeface="黑体" panose="02010609060101010101" pitchFamily="49" charset="-122"/>
                  </a:rPr>
                  <a:t>2r</a:t>
                </a:r>
                <a:r>
                  <a:rPr lang="zh-CN" altLang="en-US" dirty="0" smtClean="0">
                    <a:latin typeface="黑体" panose="02010609060101010101" pitchFamily="49" charset="-122"/>
                    <a:ea typeface="黑体" panose="02010609060101010101" pitchFamily="49" charset="-122"/>
                  </a:rPr>
                  <a:t>半径范围内</a:t>
                </a:r>
                <a:r>
                  <a:rPr lang="zh-CN" altLang="en-US" dirty="0">
                    <a:latin typeface="黑体" panose="02010609060101010101" pitchFamily="49" charset="-122"/>
                    <a:ea typeface="黑体" panose="02010609060101010101" pitchFamily="49" charset="-122"/>
                  </a:rPr>
                  <a:t>所有</a:t>
                </a:r>
                <a:r>
                  <a:rPr lang="zh-CN" altLang="en-US" dirty="0" smtClean="0">
                    <a:latin typeface="黑体" panose="02010609060101010101" pitchFamily="49" charset="-122"/>
                    <a:ea typeface="黑体" panose="02010609060101010101" pitchFamily="49" charset="-122"/>
                  </a:rPr>
                  <a:t>其他智能体的动作用</a:t>
                </a:r>
                <a:r>
                  <a:rPr lang="zh-CN" altLang="en-US" dirty="0">
                    <a:latin typeface="黑体" panose="02010609060101010101" pitchFamily="49" charset="-122"/>
                    <a:ea typeface="黑体" panose="02010609060101010101" pitchFamily="49" charset="-122"/>
                  </a:rPr>
                  <a:t>一个</a:t>
                </a:r>
                <a:r>
                  <a:rPr lang="zh-CN" altLang="en-US" dirty="0" smtClean="0">
                    <a:latin typeface="黑体" panose="02010609060101010101" pitchFamily="49" charset="-122"/>
                    <a:ea typeface="黑体" panose="02010609060101010101" pitchFamily="49" charset="-122"/>
                  </a:rPr>
                  <a:t>均值</a:t>
                </a:r>
                <a14:m>
                  <m:oMath xmlns:m="http://schemas.openxmlformats.org/officeDocument/2006/math">
                    <m:acc>
                      <m:accPr>
                        <m:chr m:val="̅"/>
                        <m:ctrlPr>
                          <a:rPr lang="zh-CN" altLang="en-US" i="1" smtClean="0">
                            <a:solidFill>
                              <a:srgbClr val="FF0000"/>
                            </a:solidFill>
                            <a:latin typeface="Cambria Math" panose="02040503050406030204" pitchFamily="18" charset="0"/>
                            <a:ea typeface="黑体" panose="02010609060101010101" pitchFamily="49" charset="-122"/>
                          </a:rPr>
                        </m:ctrlPr>
                      </m:accPr>
                      <m:e>
                        <m:r>
                          <a:rPr lang="en-US" altLang="zh-CN" i="1" smtClean="0">
                            <a:solidFill>
                              <a:srgbClr val="FF0000"/>
                            </a:solidFill>
                            <a:latin typeface="Cambria Math" panose="02040503050406030204" pitchFamily="18" charset="0"/>
                            <a:ea typeface="黑体" panose="02010609060101010101" pitchFamily="49" charset="-122"/>
                          </a:rPr>
                          <m:t>𝑎</m:t>
                        </m:r>
                      </m:e>
                    </m:acc>
                  </m:oMath>
                </a14:m>
                <a:r>
                  <a:rPr lang="zh-CN" altLang="en-US" dirty="0" smtClean="0">
                    <a:latin typeface="黑体" panose="02010609060101010101" pitchFamily="49" charset="-122"/>
                    <a:ea typeface="黑体" panose="02010609060101010101" pitchFamily="49" charset="-122"/>
                  </a:rPr>
                  <a:t>来代替。</a:t>
                </a:r>
                <a:endParaRPr lang="zh-CN" altLang="en-US" dirty="0">
                  <a:latin typeface="黑体" panose="02010609060101010101" pitchFamily="49" charset="-122"/>
                  <a:ea typeface="黑体" panose="020106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148193" y="5335361"/>
                <a:ext cx="6702138" cy="923330"/>
              </a:xfrm>
              <a:prstGeom prst="rect">
                <a:avLst/>
              </a:prstGeom>
              <a:blipFill>
                <a:blip r:embed="rId5"/>
                <a:stretch>
                  <a:fillRect l="-635" t="-2597" b="-7143"/>
                </a:stretch>
              </a:blipFill>
              <a:ln>
                <a:solidFill>
                  <a:srgbClr val="FFC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401324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实例</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探究</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Example</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1" name="文本框 20"/>
          <p:cNvSpPr txBox="1"/>
          <p:nvPr/>
        </p:nvSpPr>
        <p:spPr>
          <a:xfrm>
            <a:off x="683934" y="1342953"/>
            <a:ext cx="4508551"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智能</a:t>
            </a:r>
            <a:r>
              <a:rPr lang="zh-CN" altLang="en-US" sz="2000" dirty="0" smtClean="0">
                <a:latin typeface="黑体" panose="02010609060101010101" pitchFamily="49" charset="-122"/>
                <a:ea typeface="黑体" panose="02010609060101010101" pitchFamily="49" charset="-122"/>
              </a:rPr>
              <a:t>体与环境之间的信息交互</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pic>
        <p:nvPicPr>
          <p:cNvPr id="3" name="图片 2"/>
          <p:cNvPicPr>
            <a:picLocks noChangeAspect="1"/>
          </p:cNvPicPr>
          <p:nvPr/>
        </p:nvPicPr>
        <p:blipFill>
          <a:blip r:embed="rId4"/>
          <a:stretch>
            <a:fillRect/>
          </a:stretch>
        </p:blipFill>
        <p:spPr>
          <a:xfrm>
            <a:off x="1796762" y="1894987"/>
            <a:ext cx="5497657" cy="2532704"/>
          </a:xfrm>
          <a:prstGeom prst="rect">
            <a:avLst/>
          </a:prstGeom>
        </p:spPr>
      </p:pic>
      <p:sp>
        <p:nvSpPr>
          <p:cNvPr id="4" name="文本框 3"/>
          <p:cNvSpPr txBox="1"/>
          <p:nvPr/>
        </p:nvSpPr>
        <p:spPr>
          <a:xfrm>
            <a:off x="2014022" y="4828997"/>
            <a:ext cx="4603593" cy="1200329"/>
          </a:xfrm>
          <a:prstGeom prst="rect">
            <a:avLst/>
          </a:prstGeom>
          <a:noFill/>
        </p:spPr>
        <p:txBody>
          <a:bodyPr wrap="square" rtlCol="0">
            <a:spAutoFit/>
          </a:bodyPr>
          <a:lstStyle/>
          <a:p>
            <a:pPr marL="342900" indent="-342900">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集中训练与分散执行（</a:t>
            </a:r>
            <a:r>
              <a:rPr lang="en-US" altLang="zh-CN" dirty="0">
                <a:latin typeface="Arial" panose="020B0604020202020204" pitchFamily="34" charset="0"/>
                <a:ea typeface="黑体" panose="02010609060101010101" pitchFamily="49" charset="-122"/>
                <a:cs typeface="Arial" panose="020B0604020202020204" pitchFamily="34" charset="0"/>
              </a:rPr>
              <a:t>Centralized learning with decentralized execution</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l"/>
            </a:pPr>
            <a:r>
              <a:rPr lang="zh-CN" altLang="en-US" dirty="0" smtClean="0">
                <a:latin typeface="黑体" panose="02010609060101010101" pitchFamily="49" charset="-122"/>
                <a:ea typeface="黑体" panose="02010609060101010101" pitchFamily="49" charset="-122"/>
              </a:rPr>
              <a:t>执行时可以部署在分布式平台（车联网）</a:t>
            </a:r>
            <a:endParaRPr lang="en-US" altLang="zh-CN" dirty="0" smtClean="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l"/>
            </a:pPr>
            <a:r>
              <a:rPr lang="en-US" altLang="zh-CN" dirty="0" smtClean="0">
                <a:latin typeface="Arial" panose="020B0604020202020204" pitchFamily="34" charset="0"/>
                <a:ea typeface="黑体" panose="02010609060101010101" pitchFamily="49" charset="-122"/>
                <a:cs typeface="Arial" panose="020B0604020202020204" pitchFamily="34" charset="0"/>
              </a:rPr>
              <a:t>Actor-critic</a:t>
            </a:r>
            <a:r>
              <a:rPr lang="zh-CN" altLang="en-US" dirty="0" smtClean="0">
                <a:latin typeface="黑体" panose="02010609060101010101" pitchFamily="49" charset="-122"/>
                <a:ea typeface="黑体" panose="02010609060101010101" pitchFamily="49" charset="-122"/>
              </a:rPr>
              <a:t>算法</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2863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3554819" cy="697628"/>
            </a:xfrm>
            <a:prstGeom prst="rect">
              <a:avLst/>
            </a:prstGeom>
            <a:noFill/>
          </p:spPr>
          <p:txBody>
            <a:bodyPr wrap="none" rtlCol="0">
              <a:spAutoFit/>
            </a:bodyPr>
            <a:lstStyle/>
            <a:p>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MARL</a:t>
              </a:r>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实例</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探究</a:t>
              </a: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Example</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1" name="文本框 20"/>
          <p:cNvSpPr txBox="1"/>
          <p:nvPr/>
        </p:nvSpPr>
        <p:spPr>
          <a:xfrm>
            <a:off x="683934" y="1342953"/>
            <a:ext cx="5259666"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smtClean="0">
                <a:latin typeface="黑体" panose="02010609060101010101" pitchFamily="49" charset="-122"/>
                <a:ea typeface="黑体" panose="02010609060101010101" pitchFamily="49" charset="-122"/>
              </a:rPr>
              <a:t>动作空间（订单）数量动态变化如何处理？</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pic>
        <p:nvPicPr>
          <p:cNvPr id="3" name="图片 2"/>
          <p:cNvPicPr>
            <a:picLocks noChangeAspect="1"/>
          </p:cNvPicPr>
          <p:nvPr/>
        </p:nvPicPr>
        <p:blipFill>
          <a:blip r:embed="rId4"/>
          <a:stretch>
            <a:fillRect/>
          </a:stretch>
        </p:blipFill>
        <p:spPr>
          <a:xfrm>
            <a:off x="6223032" y="1894987"/>
            <a:ext cx="1625348" cy="2696386"/>
          </a:xfrm>
          <a:prstGeom prst="rect">
            <a:avLst/>
          </a:prstGeom>
        </p:spPr>
      </p:pic>
      <p:pic>
        <p:nvPicPr>
          <p:cNvPr id="4" name="图片 3"/>
          <p:cNvPicPr>
            <a:picLocks noChangeAspect="1"/>
          </p:cNvPicPr>
          <p:nvPr/>
        </p:nvPicPr>
        <p:blipFill>
          <a:blip r:embed="rId5"/>
          <a:stretch>
            <a:fillRect/>
          </a:stretch>
        </p:blipFill>
        <p:spPr>
          <a:xfrm>
            <a:off x="856782" y="1894987"/>
            <a:ext cx="3403087" cy="2664356"/>
          </a:xfrm>
          <a:prstGeom prst="rect">
            <a:avLst/>
          </a:prstGeom>
        </p:spPr>
      </p:pic>
      <p:sp>
        <p:nvSpPr>
          <p:cNvPr id="6" name="文本框 5"/>
          <p:cNvSpPr txBox="1"/>
          <p:nvPr/>
        </p:nvSpPr>
        <p:spPr>
          <a:xfrm>
            <a:off x="5329731" y="3016950"/>
            <a:ext cx="1050425" cy="646331"/>
          </a:xfrm>
          <a:prstGeom prst="rect">
            <a:avLst/>
          </a:prstGeom>
          <a:noFill/>
        </p:spPr>
        <p:txBody>
          <a:bodyPr wrap="square" rtlCol="0">
            <a:spAutoFit/>
          </a:bodyPr>
          <a:lstStyle/>
          <a:p>
            <a:pPr algn="ctr"/>
            <a:r>
              <a:rPr lang="en-US" altLang="zh-CN" dirty="0" smtClean="0">
                <a:latin typeface="Arial" panose="020B0604020202020204" pitchFamily="34" charset="0"/>
                <a:cs typeface="Arial" panose="020B0604020202020204" pitchFamily="34" charset="0"/>
              </a:rPr>
              <a:t>Policy </a:t>
            </a:r>
          </a:p>
          <a:p>
            <a:pPr algn="ctr"/>
            <a:r>
              <a:rPr lang="en-US" altLang="zh-CN" dirty="0" smtClean="0">
                <a:latin typeface="Arial" panose="020B0604020202020204" pitchFamily="34" charset="0"/>
                <a:cs typeface="Arial" panose="020B0604020202020204" pitchFamily="34" charset="0"/>
              </a:rPr>
              <a:t>Network</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5018004" y="4921778"/>
                <a:ext cx="3257485" cy="1200329"/>
              </a:xfrm>
              <a:prstGeom prst="rect">
                <a:avLst/>
              </a:prstGeom>
              <a:noFill/>
              <a:ln>
                <a:solidFill>
                  <a:srgbClr val="FFC000"/>
                </a:solidFill>
              </a:ln>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sub>
                    </m:sSub>
                  </m:oMath>
                </a14:m>
                <a:r>
                  <a:rPr lang="zh-CN" altLang="en-US" dirty="0" smtClean="0">
                    <a:latin typeface="黑体" panose="02010609060101010101" pitchFamily="49" charset="-122"/>
                    <a:ea typeface="黑体" panose="02010609060101010101" pitchFamily="49" charset="-122"/>
                  </a:rPr>
                  <a:t>：智能体</a:t>
                </a:r>
                <a:r>
                  <a:rPr lang="en-US" altLang="zh-CN"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rPr>
                  <a:t>的部分观察值</a:t>
                </a:r>
                <a:endParaRPr lang="en-US" altLang="zh-CN" dirty="0" smtClean="0">
                  <a:latin typeface="黑体" panose="02010609060101010101" pitchFamily="49" charset="-122"/>
                  <a:ea typeface="黑体" panose="02010609060101010101" pitchFamily="49" charset="-122"/>
                </a:endParaRPr>
              </a:p>
              <a:p>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智能体</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的动作</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14:m>
                  <m:oMath xmlns:m="http://schemas.openxmlformats.org/officeDocument/2006/math">
                    <m:sSub>
                      <m:sSubPr>
                        <m:ctrlPr>
                          <a:rPr lang="en-US" altLang="zh-CN" i="1" smtClean="0">
                            <a:solidFill>
                              <a:schemeClr val="tx1"/>
                            </a:solidFill>
                            <a:latin typeface="Cambria Math" panose="02040503050406030204" pitchFamily="18" charset="0"/>
                            <a:ea typeface="黑体" panose="02010609060101010101" pitchFamily="49" charset="-122"/>
                          </a:rPr>
                        </m:ctrlPr>
                      </m:sSubPr>
                      <m:e>
                        <m:acc>
                          <m:accPr>
                            <m:chr m:val="̅"/>
                            <m:ctrlPr>
                              <a:rPr lang="zh-CN" altLang="en-US" i="1">
                                <a:solidFill>
                                  <a:schemeClr val="tx1"/>
                                </a:solidFill>
                                <a:latin typeface="Cambria Math" panose="02040503050406030204" pitchFamily="18" charset="0"/>
                                <a:ea typeface="黑体" panose="02010609060101010101" pitchFamily="49" charset="-122"/>
                              </a:rPr>
                            </m:ctrlPr>
                          </m:accPr>
                          <m:e>
                            <m:r>
                              <a:rPr lang="en-US" altLang="zh-CN" i="1">
                                <a:solidFill>
                                  <a:schemeClr val="tx1"/>
                                </a:solidFill>
                                <a:latin typeface="Cambria Math" panose="02040503050406030204" pitchFamily="18" charset="0"/>
                                <a:ea typeface="黑体" panose="02010609060101010101" pitchFamily="49" charset="-122"/>
                              </a:rPr>
                              <m:t>𝑎</m:t>
                            </m:r>
                          </m:e>
                        </m:acc>
                      </m:e>
                      <m:sub>
                        <m:r>
                          <a:rPr lang="en-US" altLang="zh-CN" i="1">
                            <a:solidFill>
                              <a:schemeClr val="tx1"/>
                            </a:solidFill>
                            <a:latin typeface="Cambria Math" panose="02040503050406030204" pitchFamily="18" charset="0"/>
                            <a:ea typeface="黑体" panose="02010609060101010101" pitchFamily="49" charset="-122"/>
                          </a:rPr>
                          <m:t>𝑖</m:t>
                        </m:r>
                      </m:sub>
                    </m:sSub>
                  </m:oMath>
                </a14:m>
                <a:r>
                  <a:rPr lang="zh-CN" altLang="en-US" dirty="0" smtClean="0">
                    <a:latin typeface="黑体" panose="02010609060101010101" pitchFamily="49" charset="-122"/>
                    <a:ea typeface="黑体" panose="02010609060101010101" pitchFamily="49" charset="-122"/>
                  </a:rPr>
                  <a:t>：经平均场近似处理后的除</a:t>
                </a:r>
                <a:r>
                  <a:rPr lang="en-US" altLang="zh-CN"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黑体" panose="02010609060101010101" pitchFamily="49" charset="-122"/>
                    <a:ea typeface="黑体" panose="02010609060101010101" pitchFamily="49" charset="-122"/>
                  </a:rPr>
                  <a:t>外的智能体的平均动作</a:t>
                </a:r>
                <a:endParaRPr lang="zh-CN" altLang="en-US" dirty="0">
                  <a:latin typeface="黑体" panose="02010609060101010101" pitchFamily="49" charset="-122"/>
                  <a:ea typeface="黑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018004" y="4921778"/>
                <a:ext cx="3257485" cy="1200329"/>
              </a:xfrm>
              <a:prstGeom prst="rect">
                <a:avLst/>
              </a:prstGeom>
              <a:blipFill>
                <a:blip r:embed="rId6"/>
                <a:stretch>
                  <a:fillRect l="-1304" t="-3015" b="-6533"/>
                </a:stretch>
              </a:blipFill>
              <a:ln>
                <a:solidFill>
                  <a:srgbClr val="FFC000"/>
                </a:solidFill>
              </a:ln>
            </p:spPr>
            <p:txBody>
              <a:bodyPr/>
              <a:lstStyle/>
              <a:p>
                <a:r>
                  <a:rPr lang="zh-CN" altLang="en-US">
                    <a:noFill/>
                  </a:rPr>
                  <a:t> </a:t>
                </a:r>
              </a:p>
            </p:txBody>
          </p:sp>
        </mc:Fallback>
      </mc:AlternateContent>
      <p:pic>
        <p:nvPicPr>
          <p:cNvPr id="9" name="图片 8"/>
          <p:cNvPicPr>
            <a:picLocks noChangeAspect="1"/>
          </p:cNvPicPr>
          <p:nvPr/>
        </p:nvPicPr>
        <p:blipFill>
          <a:blip r:embed="rId7"/>
          <a:stretch>
            <a:fillRect/>
          </a:stretch>
        </p:blipFill>
        <p:spPr>
          <a:xfrm>
            <a:off x="1037606" y="4958070"/>
            <a:ext cx="3484418" cy="856340"/>
          </a:xfrm>
          <a:prstGeom prst="rect">
            <a:avLst/>
          </a:prstGeom>
        </p:spPr>
      </p:pic>
      <p:sp>
        <p:nvSpPr>
          <p:cNvPr id="10" name="文本框 9"/>
          <p:cNvSpPr txBox="1"/>
          <p:nvPr/>
        </p:nvSpPr>
        <p:spPr>
          <a:xfrm>
            <a:off x="850568" y="4662250"/>
            <a:ext cx="329391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FF0000"/>
                </a:solidFill>
                <a:latin typeface="黑体" panose="02010609060101010101" pitchFamily="49" charset="-122"/>
                <a:ea typeface="黑体" panose="02010609060101010101" pitchFamily="49" charset="-122"/>
              </a:rPr>
              <a:t>动作选择器：</a:t>
            </a:r>
            <a:endParaRPr lang="zh-CN" altLang="en-US" dirty="0">
              <a:solidFill>
                <a:srgbClr val="FF00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951015" y="5743018"/>
                <a:ext cx="3657600" cy="367212"/>
              </a:xfrm>
              <a:prstGeom prst="rect">
                <a:avLst/>
              </a:prstGeom>
              <a:noFill/>
            </p:spPr>
            <p:txBody>
              <a:bodyPr wrap="square" rtlCol="0">
                <a:spAutoFit/>
              </a:bodyPr>
              <a:lstStyle/>
              <a:p>
                <a:r>
                  <a:rPr lang="zh-CN" altLang="en-US" dirty="0" smtClean="0">
                    <a:solidFill>
                      <a:srgbClr val="FF0000"/>
                    </a:solidFill>
                  </a:rPr>
                  <a:t>其中</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𝜇</m:t>
                        </m:r>
                      </m:e>
                      <m:sub>
                        <m:r>
                          <a:rPr lang="en-US" altLang="zh-CN" i="1">
                            <a:solidFill>
                              <a:srgbClr val="FF0000"/>
                            </a:solidFill>
                            <a:latin typeface="Cambria Math" panose="02040503050406030204" pitchFamily="18" charset="0"/>
                          </a:rPr>
                          <m:t>𝑖</m:t>
                        </m:r>
                      </m:sub>
                    </m:sSub>
                  </m:oMath>
                </a14:m>
                <a:r>
                  <a:rPr lang="zh-CN" altLang="en-US" dirty="0" smtClean="0">
                    <a:solidFill>
                      <a:srgbClr val="FF0000"/>
                    </a:solidFill>
                    <a:latin typeface="黑体" panose="02010609060101010101" pitchFamily="49" charset="-122"/>
                    <a:ea typeface="黑体" panose="02010609060101010101" pitchFamily="49" charset="-122"/>
                  </a:rPr>
                  <a:t>代表策略，</a:t>
                </a:r>
                <a14:m>
                  <m:oMath xmlns:m="http://schemas.openxmlformats.org/officeDocument/2006/math">
                    <m:r>
                      <a:rPr lang="en-US" altLang="zh-CN" i="1" dirty="0" smtClean="0">
                        <a:solidFill>
                          <a:srgbClr val="FF0000"/>
                        </a:solidFill>
                        <a:latin typeface="Cambria Math" panose="02040503050406030204" pitchFamily="18" charset="0"/>
                        <a:ea typeface="黑体" panose="02010609060101010101" pitchFamily="49" charset="-122"/>
                      </a:rPr>
                      <m:t>𝛽</m:t>
                    </m:r>
                  </m:oMath>
                </a14:m>
                <a:r>
                  <a:rPr lang="zh-CN" altLang="en-US" dirty="0" smtClean="0">
                    <a:solidFill>
                      <a:srgbClr val="FF0000"/>
                    </a:solidFill>
                    <a:latin typeface="黑体" panose="02010609060101010101" pitchFamily="49" charset="-122"/>
                    <a:ea typeface="黑体" panose="02010609060101010101" pitchFamily="49" charset="-122"/>
                  </a:rPr>
                  <a:t>是超参数</a:t>
                </a:r>
                <a:endParaRPr lang="zh-CN" altLang="en-US" dirty="0">
                  <a:solidFill>
                    <a:srgbClr val="FF0000"/>
                  </a:solidFill>
                  <a:latin typeface="黑体" panose="02010609060101010101" pitchFamily="49" charset="-122"/>
                  <a:ea typeface="黑体" panose="02010609060101010101" pitchFamily="49" charset="-122"/>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951015" y="5743018"/>
                <a:ext cx="3657600" cy="367212"/>
              </a:xfrm>
              <a:prstGeom prst="rect">
                <a:avLst/>
              </a:prstGeom>
              <a:blipFill>
                <a:blip r:embed="rId8"/>
                <a:stretch>
                  <a:fillRect l="-1333" t="-13333" b="-28333"/>
                </a:stretch>
              </a:blipFill>
            </p:spPr>
            <p:txBody>
              <a:bodyPr/>
              <a:lstStyle/>
              <a:p>
                <a:r>
                  <a:rPr lang="zh-CN" altLang="en-US">
                    <a:noFill/>
                  </a:rPr>
                  <a:t> </a:t>
                </a:r>
              </a:p>
            </p:txBody>
          </p:sp>
        </mc:Fallback>
      </mc:AlternateContent>
      <p:sp>
        <p:nvSpPr>
          <p:cNvPr id="12" name="文本框 11"/>
          <p:cNvSpPr txBox="1"/>
          <p:nvPr/>
        </p:nvSpPr>
        <p:spPr>
          <a:xfrm>
            <a:off x="5329731" y="2275609"/>
            <a:ext cx="872836" cy="461665"/>
          </a:xfrm>
          <a:prstGeom prst="rect">
            <a:avLst/>
          </a:prstGeom>
          <a:noFill/>
        </p:spPr>
        <p:txBody>
          <a:bodyPr wrap="squar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critic</a:t>
            </a:r>
            <a:endParaRPr lang="zh-CN" altLang="en-US" dirty="0">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3630547" y="2286000"/>
            <a:ext cx="872836" cy="461665"/>
          </a:xfrm>
          <a:prstGeom prst="rect">
            <a:avLst/>
          </a:prstGeom>
          <a:noFill/>
        </p:spPr>
        <p:txBody>
          <a:bodyPr wrap="square" rtlCol="0">
            <a:spAutoFit/>
          </a:bodyPr>
          <a:lstStyle/>
          <a:p>
            <a:r>
              <a:rPr lang="en-US" altLang="zh-CN" sz="2400" dirty="0" smtClean="0">
                <a:solidFill>
                  <a:srgbClr val="FF0000"/>
                </a:solidFill>
                <a:latin typeface="Arial" panose="020B0604020202020204" pitchFamily="34" charset="0"/>
                <a:cs typeface="Arial" panose="020B0604020202020204" pitchFamily="34" charset="0"/>
              </a:rPr>
              <a:t>actor</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5" name="肘形连接符 4"/>
          <p:cNvCxnSpPr/>
          <p:nvPr/>
        </p:nvCxnSpPr>
        <p:spPr>
          <a:xfrm>
            <a:off x="2658359" y="2064470"/>
            <a:ext cx="4251488" cy="2215299"/>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08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2169826" cy="697628"/>
            </a:xfrm>
            <a:prstGeom prst="rect">
              <a:avLst/>
            </a:prstGeom>
            <a:noFill/>
          </p:spPr>
          <p:txBody>
            <a:bodyPr wrap="none" rtlCol="0">
              <a:spAutoFit/>
            </a:bodyPr>
            <a:lstStyle/>
            <a:p>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实例小结</a:t>
              </a:r>
              <a:endPar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endParaRP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Example Summary</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圆角矩形 1"/>
          <p:cNvSpPr/>
          <p:nvPr/>
        </p:nvSpPr>
        <p:spPr>
          <a:xfrm>
            <a:off x="1090556" y="2479249"/>
            <a:ext cx="1153024" cy="2495167"/>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技术总结</a:t>
            </a:r>
            <a:endParaRPr lang="zh-CN" altLang="en-US" sz="2400" dirty="0">
              <a:latin typeface="黑体" panose="02010609060101010101" pitchFamily="49" charset="-122"/>
              <a:ea typeface="黑体" panose="02010609060101010101" pitchFamily="49" charset="-122"/>
            </a:endParaRPr>
          </a:p>
        </p:txBody>
      </p:sp>
      <p:sp>
        <p:nvSpPr>
          <p:cNvPr id="7" name="圆角矩形 6"/>
          <p:cNvSpPr/>
          <p:nvPr/>
        </p:nvSpPr>
        <p:spPr>
          <a:xfrm>
            <a:off x="3474842" y="1052066"/>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部分可观察马尔可夫决策过程</a:t>
            </a:r>
            <a:endParaRPr lang="zh-CN" altLang="en-US" dirty="0"/>
          </a:p>
        </p:txBody>
      </p:sp>
      <p:sp>
        <p:nvSpPr>
          <p:cNvPr id="24" name="圆角矩形 23"/>
          <p:cNvSpPr/>
          <p:nvPr/>
        </p:nvSpPr>
        <p:spPr>
          <a:xfrm>
            <a:off x="3474842" y="1814228"/>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状态空间、动作空间、奖励函数</a:t>
            </a:r>
            <a:endParaRPr lang="zh-CN" altLang="en-US" dirty="0"/>
          </a:p>
        </p:txBody>
      </p:sp>
      <p:sp>
        <p:nvSpPr>
          <p:cNvPr id="25" name="圆角矩形 24"/>
          <p:cNvSpPr/>
          <p:nvPr/>
        </p:nvSpPr>
        <p:spPr>
          <a:xfrm>
            <a:off x="3474842" y="2576390"/>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平均场近似处理智能体交互</a:t>
            </a:r>
            <a:endParaRPr lang="zh-CN" altLang="en-US" dirty="0"/>
          </a:p>
        </p:txBody>
      </p:sp>
      <p:sp>
        <p:nvSpPr>
          <p:cNvPr id="26" name="圆角矩形 25"/>
          <p:cNvSpPr/>
          <p:nvPr/>
        </p:nvSpPr>
        <p:spPr>
          <a:xfrm>
            <a:off x="3474842" y="3367807"/>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集中训练与分散执行模式</a:t>
            </a:r>
            <a:endParaRPr lang="zh-CN" altLang="en-US" dirty="0"/>
          </a:p>
        </p:txBody>
      </p:sp>
      <p:sp>
        <p:nvSpPr>
          <p:cNvPr id="29" name="圆角矩形 28"/>
          <p:cNvSpPr/>
          <p:nvPr/>
        </p:nvSpPr>
        <p:spPr>
          <a:xfrm>
            <a:off x="3474842" y="4974417"/>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用策略网络和选择器来选择动作</a:t>
            </a:r>
            <a:endParaRPr lang="zh-CN" altLang="en-US" dirty="0"/>
          </a:p>
        </p:txBody>
      </p:sp>
      <p:sp>
        <p:nvSpPr>
          <p:cNvPr id="34" name="圆角矩形 33"/>
          <p:cNvSpPr/>
          <p:nvPr/>
        </p:nvSpPr>
        <p:spPr>
          <a:xfrm>
            <a:off x="3474842" y="4157714"/>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Actor-Critic</a:t>
            </a:r>
            <a:r>
              <a:rPr lang="zh-CN" altLang="en-US" dirty="0" smtClean="0">
                <a:latin typeface="黑体" panose="02010609060101010101" pitchFamily="49" charset="-122"/>
                <a:ea typeface="黑体" panose="02010609060101010101" pitchFamily="49" charset="-122"/>
              </a:rPr>
              <a:t>训练算法</a:t>
            </a:r>
            <a:endParaRPr lang="zh-CN" altLang="en-US" dirty="0"/>
          </a:p>
        </p:txBody>
      </p:sp>
      <p:sp>
        <p:nvSpPr>
          <p:cNvPr id="35" name="圆角矩形 34"/>
          <p:cNvSpPr/>
          <p:nvPr/>
        </p:nvSpPr>
        <p:spPr>
          <a:xfrm>
            <a:off x="3474842" y="5791120"/>
            <a:ext cx="4004370" cy="62217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ea typeface="黑体" panose="02010609060101010101" pitchFamily="49" charset="-122"/>
                <a:cs typeface="Arial" panose="020B0604020202020204" pitchFamily="34" charset="0"/>
              </a:rPr>
              <a:t>········</a:t>
            </a:r>
            <a:endParaRPr lang="zh-CN" altLang="en-US" dirty="0"/>
          </a:p>
        </p:txBody>
      </p:sp>
      <p:sp>
        <p:nvSpPr>
          <p:cNvPr id="36" name="Freeform 5"/>
          <p:cNvSpPr>
            <a:spLocks/>
          </p:cNvSpPr>
          <p:nvPr/>
        </p:nvSpPr>
        <p:spPr bwMode="auto">
          <a:xfrm>
            <a:off x="2577757" y="1342953"/>
            <a:ext cx="706527" cy="4793896"/>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77165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0" y="4360463"/>
            <a:ext cx="3824334" cy="684947"/>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任意多边形 2"/>
          <p:cNvSpPr/>
          <p:nvPr/>
        </p:nvSpPr>
        <p:spPr>
          <a:xfrm flipH="1" flipV="1">
            <a:off x="3325995" y="1977222"/>
            <a:ext cx="5818006" cy="1090115"/>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任意多边形 3"/>
          <p:cNvSpPr/>
          <p:nvPr/>
        </p:nvSpPr>
        <p:spPr>
          <a:xfrm>
            <a:off x="0" y="2355093"/>
            <a:ext cx="6154615" cy="2180230"/>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92">
              <a:defRPr/>
            </a:pPr>
            <a:endPar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 name="文本框 4"/>
          <p:cNvSpPr txBox="1"/>
          <p:nvPr/>
        </p:nvSpPr>
        <p:spPr>
          <a:xfrm>
            <a:off x="6646978" y="2184403"/>
            <a:ext cx="1884170" cy="727122"/>
          </a:xfrm>
          <a:prstGeom prst="rect">
            <a:avLst/>
          </a:prstGeom>
          <a:noFill/>
        </p:spPr>
        <p:txBody>
          <a:bodyPr wrap="square" rtlCol="0">
            <a:spAutoFit/>
          </a:bodyPr>
          <a:lstStyle/>
          <a:p>
            <a:r>
              <a:rPr lang="en-US" altLang="zh-CN" sz="4125" dirty="0">
                <a:solidFill>
                  <a:schemeClr val="bg1"/>
                </a:solidFill>
                <a:latin typeface="Arial" panose="020B0604020202020204" pitchFamily="34" charset="0"/>
                <a:cs typeface="Arial" panose="020B0604020202020204" pitchFamily="34" charset="0"/>
              </a:rPr>
              <a:t>Part  </a:t>
            </a:r>
            <a:r>
              <a:rPr lang="en-US" altLang="zh-CN" sz="4125" dirty="0" smtClean="0">
                <a:solidFill>
                  <a:schemeClr val="bg1"/>
                </a:solidFill>
                <a:latin typeface="Arial" panose="020B0604020202020204" pitchFamily="34" charset="0"/>
                <a:cs typeface="Arial" panose="020B0604020202020204" pitchFamily="34" charset="0"/>
              </a:rPr>
              <a:t>4.</a:t>
            </a:r>
            <a:endParaRPr lang="zh-CN" altLang="en-US" sz="4125"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73345" y="2597728"/>
            <a:ext cx="5738875" cy="830997"/>
          </a:xfrm>
          <a:prstGeom prst="rect">
            <a:avLst/>
          </a:prstGeom>
          <a:noFill/>
        </p:spPr>
        <p:txBody>
          <a:bodyPr wrap="square" rtlCol="0">
            <a:spAutoFit/>
          </a:bodyPr>
          <a:lstStyle/>
          <a:p>
            <a:pPr algn="ctr"/>
            <a:r>
              <a:rPr lang="zh-CN" altLang="en-US" sz="4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总结与参考文献</a:t>
            </a:r>
            <a:endParaRPr lang="zh-CN" altLang="en-US" sz="4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8" name="文本框 7"/>
          <p:cNvSpPr txBox="1"/>
          <p:nvPr/>
        </p:nvSpPr>
        <p:spPr>
          <a:xfrm>
            <a:off x="257474" y="3544855"/>
            <a:ext cx="4710179" cy="400110"/>
          </a:xfrm>
          <a:prstGeom prst="rect">
            <a:avLst/>
          </a:prstGeom>
          <a:noFill/>
        </p:spPr>
        <p:txBody>
          <a:bodyPr wrap="square" rtlCol="0">
            <a:spAutoFit/>
          </a:bodyPr>
          <a:lstStyle/>
          <a:p>
            <a:pPr algn="ctr" defTabSz="342892">
              <a:defRPr/>
            </a:pPr>
            <a:r>
              <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Summary &amp; Reference</a:t>
            </a:r>
          </a:p>
        </p:txBody>
      </p:sp>
      <p:sp>
        <p:nvSpPr>
          <p:cNvPr id="9" name="文本框 8"/>
          <p:cNvSpPr txBox="1"/>
          <p:nvPr/>
        </p:nvSpPr>
        <p:spPr>
          <a:xfrm>
            <a:off x="5706207" y="3898385"/>
            <a:ext cx="2737017"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总结</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参考文献</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7957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6" y="430823"/>
            <a:ext cx="2225520" cy="760206"/>
            <a:chOff x="880693" y="217718"/>
            <a:chExt cx="6011402" cy="1013610"/>
          </a:xfrm>
        </p:grpSpPr>
        <p:sp>
          <p:nvSpPr>
            <p:cNvPr id="27" name="文本框 26"/>
            <p:cNvSpPr txBox="1"/>
            <p:nvPr/>
          </p:nvSpPr>
          <p:spPr>
            <a:xfrm>
              <a:off x="880694" y="217718"/>
              <a:ext cx="1208023" cy="697628"/>
            </a:xfrm>
            <a:prstGeom prst="rect">
              <a:avLst/>
            </a:prstGeom>
            <a:noFill/>
          </p:spPr>
          <p:txBody>
            <a:bodyPr wrap="none" rtlCol="0">
              <a:spAutoFit/>
            </a:bodyPr>
            <a:lstStyle/>
            <a:p>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总结</a:t>
              </a:r>
              <a:endPar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endParaRP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Summary</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圆角矩形 1"/>
          <p:cNvSpPr/>
          <p:nvPr/>
        </p:nvSpPr>
        <p:spPr>
          <a:xfrm>
            <a:off x="824350" y="3338572"/>
            <a:ext cx="1059871" cy="9247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黑体" panose="02010609060101010101" pitchFamily="49" charset="-122"/>
                <a:ea typeface="黑体" panose="02010609060101010101" pitchFamily="49" charset="-122"/>
              </a:rPr>
              <a:t>总结</a:t>
            </a:r>
            <a:endParaRPr lang="zh-CN" altLang="en-US" sz="1600" dirty="0">
              <a:latin typeface="黑体" panose="02010609060101010101" pitchFamily="49" charset="-122"/>
              <a:ea typeface="黑体" panose="02010609060101010101" pitchFamily="49" charset="-122"/>
            </a:endParaRPr>
          </a:p>
        </p:txBody>
      </p:sp>
      <p:sp>
        <p:nvSpPr>
          <p:cNvPr id="11" name="圆角矩形 10"/>
          <p:cNvSpPr/>
          <p:nvPr/>
        </p:nvSpPr>
        <p:spPr>
          <a:xfrm>
            <a:off x="2686411" y="1427624"/>
            <a:ext cx="1314090" cy="81761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Arial" panose="020B0604020202020204" pitchFamily="34" charset="0"/>
                <a:ea typeface="黑体" panose="02010609060101010101" pitchFamily="49" charset="-122"/>
                <a:cs typeface="Arial" panose="020B0604020202020204" pitchFamily="34" charset="0"/>
              </a:rPr>
              <a:t>强化学习</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2" name="圆角矩形 11"/>
          <p:cNvSpPr/>
          <p:nvPr/>
        </p:nvSpPr>
        <p:spPr>
          <a:xfrm>
            <a:off x="2655239" y="2921951"/>
            <a:ext cx="1345262" cy="87901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Arial" panose="020B0604020202020204" pitchFamily="34" charset="0"/>
                <a:ea typeface="黑体" panose="02010609060101010101" pitchFamily="49" charset="-122"/>
                <a:cs typeface="Arial" panose="020B0604020202020204" pitchFamily="34" charset="0"/>
              </a:rPr>
              <a:t>智能体到多智能体</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3" name="圆角矩形 12"/>
          <p:cNvSpPr/>
          <p:nvPr/>
        </p:nvSpPr>
        <p:spPr>
          <a:xfrm>
            <a:off x="2686411" y="4873165"/>
            <a:ext cx="1314090" cy="86244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Arial" panose="020B0604020202020204" pitchFamily="34" charset="0"/>
                <a:ea typeface="黑体" panose="02010609060101010101" pitchFamily="49" charset="-122"/>
                <a:cs typeface="Arial" panose="020B0604020202020204" pitchFamily="34" charset="0"/>
              </a:rPr>
              <a:t>多智能体强化学习</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4" name="圆角矩形 13"/>
          <p:cNvSpPr/>
          <p:nvPr/>
        </p:nvSpPr>
        <p:spPr>
          <a:xfrm>
            <a:off x="4771519" y="1151427"/>
            <a:ext cx="2793062" cy="134042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smtClean="0">
                <a:latin typeface="Arial" panose="020B0604020202020204" pitchFamily="34" charset="0"/>
                <a:ea typeface="黑体" panose="02010609060101010101" pitchFamily="49" charset="-122"/>
                <a:cs typeface="Arial" panose="020B0604020202020204" pitchFamily="34" charset="0"/>
              </a:rPr>
              <a:t>基本概念</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Arial" panose="020B0604020202020204" pitchFamily="34" charset="0"/>
              <a:buChar char="•"/>
            </a:pPr>
            <a:r>
              <a:rPr lang="zh-CN" altLang="en-US" sz="2000" dirty="0" smtClean="0">
                <a:latin typeface="Arial" panose="020B0604020202020204" pitchFamily="34" charset="0"/>
                <a:ea typeface="黑体" panose="02010609060101010101" pitchFamily="49" charset="-122"/>
                <a:cs typeface="Arial" panose="020B0604020202020204" pitchFamily="34" charset="0"/>
              </a:rPr>
              <a:t>马尔可夫决策过程</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Arial" panose="020B0604020202020204" pitchFamily="34" charset="0"/>
              <a:buChar char="•"/>
            </a:pPr>
            <a:r>
              <a:rPr lang="zh-CN" altLang="en-US" sz="2000" dirty="0" smtClean="0">
                <a:latin typeface="Arial" panose="020B0604020202020204" pitchFamily="34" charset="0"/>
                <a:ea typeface="黑体" panose="02010609060101010101" pitchFamily="49" charset="-122"/>
                <a:cs typeface="Arial" panose="020B0604020202020204" pitchFamily="34" charset="0"/>
              </a:rPr>
              <a:t>深度强化学习</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cxnSp>
        <p:nvCxnSpPr>
          <p:cNvPr id="5" name="直接箭头连接符 4"/>
          <p:cNvCxnSpPr>
            <a:stCxn id="11" idx="3"/>
            <a:endCxn id="14" idx="1"/>
          </p:cNvCxnSpPr>
          <p:nvPr/>
        </p:nvCxnSpPr>
        <p:spPr>
          <a:xfrm flipV="1">
            <a:off x="4000501" y="1821641"/>
            <a:ext cx="771018" cy="1479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4771519" y="2753260"/>
            <a:ext cx="2793062" cy="11897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000" dirty="0" smtClean="0">
                <a:latin typeface="Arial" panose="020B0604020202020204" pitchFamily="34" charset="0"/>
                <a:ea typeface="黑体" panose="02010609060101010101" pitchFamily="49" charset="-122"/>
                <a:cs typeface="Arial" panose="020B0604020202020204" pitchFamily="34" charset="0"/>
              </a:rPr>
              <a:t>单智能体</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Arial" panose="020B0604020202020204" pitchFamily="34" charset="0"/>
              <a:buChar char="•"/>
            </a:pPr>
            <a:r>
              <a:rPr lang="zh-CN" altLang="en-US" sz="2000" dirty="0" smtClean="0">
                <a:latin typeface="Arial" panose="020B0604020202020204" pitchFamily="34" charset="0"/>
                <a:ea typeface="黑体" panose="02010609060101010101" pitchFamily="49" charset="-122"/>
                <a:cs typeface="Arial" panose="020B0604020202020204" pitchFamily="34" charset="0"/>
              </a:rPr>
              <a:t>多智能体</a:t>
            </a:r>
            <a:endParaRPr lang="en-US" altLang="zh-CN" sz="2000" dirty="0" smtClean="0">
              <a:latin typeface="Arial" panose="020B0604020202020204" pitchFamily="34" charset="0"/>
              <a:ea typeface="黑体" panose="02010609060101010101" pitchFamily="49" charset="-122"/>
              <a:cs typeface="Arial" panose="020B0604020202020204" pitchFamily="34" charset="0"/>
            </a:endParaRPr>
          </a:p>
          <a:p>
            <a:pPr marL="342900" indent="-342900">
              <a:buFont typeface="Arial" panose="020B0604020202020204" pitchFamily="34" charset="0"/>
              <a:buChar char="•"/>
            </a:pPr>
            <a:r>
              <a:rPr lang="zh-CN" altLang="en-US" sz="2000" dirty="0" smtClean="0">
                <a:latin typeface="Arial" panose="020B0604020202020204" pitchFamily="34" charset="0"/>
                <a:ea typeface="黑体" panose="02010609060101010101" pitchFamily="49" charset="-122"/>
                <a:cs typeface="Arial" panose="020B0604020202020204" pitchFamily="34" charset="0"/>
              </a:rPr>
              <a:t>概念演进</a:t>
            </a:r>
            <a:endParaRPr lang="zh-CN" altLang="en-US" dirty="0">
              <a:latin typeface="Arial" panose="020B0604020202020204" pitchFamily="34" charset="0"/>
              <a:ea typeface="黑体" panose="02010609060101010101" pitchFamily="49" charset="-122"/>
              <a:cs typeface="Arial" panose="020B0604020202020204" pitchFamily="34" charset="0"/>
            </a:endParaRPr>
          </a:p>
        </p:txBody>
      </p:sp>
      <p:sp>
        <p:nvSpPr>
          <p:cNvPr id="17" name="圆角矩形 16"/>
          <p:cNvSpPr/>
          <p:nvPr/>
        </p:nvSpPr>
        <p:spPr>
          <a:xfrm>
            <a:off x="4771519" y="4177145"/>
            <a:ext cx="2793063" cy="226521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应用举例</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基本概念</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MARL</a:t>
            </a:r>
            <a:r>
              <a:rPr lang="zh-CN" altLang="en-US" dirty="0">
                <a:latin typeface="黑体" panose="02010609060101010101" pitchFamily="49" charset="-122"/>
                <a:ea typeface="黑体" panose="02010609060101010101" pitchFamily="49" charset="-122"/>
              </a:rPr>
              <a:t>三种类型</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MARL</a:t>
            </a:r>
            <a:r>
              <a:rPr lang="zh-CN" altLang="en-US" dirty="0">
                <a:latin typeface="黑体" panose="02010609060101010101" pitchFamily="49" charset="-122"/>
                <a:ea typeface="黑体" panose="02010609060101010101" pitchFamily="49" charset="-122"/>
              </a:rPr>
              <a:t>关键性挑战</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MARL</a:t>
            </a:r>
            <a:r>
              <a:rPr lang="zh-CN" altLang="en-US" dirty="0">
                <a:latin typeface="黑体" panose="02010609060101010101" pitchFamily="49" charset="-122"/>
                <a:ea typeface="黑体" panose="02010609060101010101" pitchFamily="49" charset="-122"/>
              </a:rPr>
              <a:t>训练模式</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a:latin typeface="Arial" panose="020B0604020202020204" pitchFamily="34" charset="0"/>
                <a:ea typeface="黑体" panose="02010609060101010101" pitchFamily="49" charset="-122"/>
                <a:cs typeface="Arial" panose="020B0604020202020204" pitchFamily="34" charset="0"/>
              </a:rPr>
              <a:t>MARL Q-Learning</a:t>
            </a:r>
          </a:p>
          <a:p>
            <a:pPr marL="285750" indent="-285750">
              <a:buFont typeface="Arial" panose="020B0604020202020204" pitchFamily="34" charset="0"/>
              <a:buChar char="•"/>
            </a:pPr>
            <a:r>
              <a:rPr lang="zh-CN" altLang="en-US" dirty="0">
                <a:latin typeface="Arial" panose="020B0604020202020204" pitchFamily="34" charset="0"/>
                <a:ea typeface="黑体" panose="02010609060101010101" pitchFamily="49" charset="-122"/>
                <a:cs typeface="Arial" panose="020B0604020202020204" pitchFamily="34" charset="0"/>
              </a:rPr>
              <a:t>实例探究</a:t>
            </a:r>
            <a:endParaRPr lang="en-US" altLang="zh-CN" dirty="0">
              <a:latin typeface="Arial" panose="020B0604020202020204" pitchFamily="34" charset="0"/>
              <a:ea typeface="黑体" panose="02010609060101010101" pitchFamily="49" charset="-122"/>
              <a:cs typeface="Arial" panose="020B0604020202020204" pitchFamily="34" charset="0"/>
            </a:endParaRPr>
          </a:p>
        </p:txBody>
      </p:sp>
      <p:cxnSp>
        <p:nvCxnSpPr>
          <p:cNvPr id="19" name="直接箭头连接符 18"/>
          <p:cNvCxnSpPr>
            <a:stCxn id="2" idx="3"/>
            <a:endCxn id="11" idx="1"/>
          </p:cNvCxnSpPr>
          <p:nvPr/>
        </p:nvCxnSpPr>
        <p:spPr>
          <a:xfrm flipV="1">
            <a:off x="1884221" y="1836434"/>
            <a:ext cx="802190" cy="196453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 idx="3"/>
            <a:endCxn id="12" idx="1"/>
          </p:cNvCxnSpPr>
          <p:nvPr/>
        </p:nvCxnSpPr>
        <p:spPr>
          <a:xfrm flipV="1">
            <a:off x="1884221" y="3361459"/>
            <a:ext cx="771018" cy="43950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 idx="3"/>
            <a:endCxn id="13" idx="1"/>
          </p:cNvCxnSpPr>
          <p:nvPr/>
        </p:nvCxnSpPr>
        <p:spPr>
          <a:xfrm>
            <a:off x="1884221" y="3800967"/>
            <a:ext cx="802190" cy="150342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3"/>
            <a:endCxn id="22" idx="1"/>
          </p:cNvCxnSpPr>
          <p:nvPr/>
        </p:nvCxnSpPr>
        <p:spPr>
          <a:xfrm flipV="1">
            <a:off x="4000501" y="3348141"/>
            <a:ext cx="771018" cy="1331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3" idx="3"/>
            <a:endCxn id="17" idx="1"/>
          </p:cNvCxnSpPr>
          <p:nvPr/>
        </p:nvCxnSpPr>
        <p:spPr>
          <a:xfrm>
            <a:off x="4000501" y="5304389"/>
            <a:ext cx="771018" cy="536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5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3935" y="430823"/>
            <a:ext cx="4508551" cy="760206"/>
            <a:chOff x="880693" y="217718"/>
            <a:chExt cx="6011402" cy="1013610"/>
          </a:xfrm>
        </p:grpSpPr>
        <p:sp>
          <p:nvSpPr>
            <p:cNvPr id="27" name="文本框 26"/>
            <p:cNvSpPr txBox="1"/>
            <p:nvPr/>
          </p:nvSpPr>
          <p:spPr>
            <a:xfrm>
              <a:off x="880694" y="217718"/>
              <a:ext cx="2169826" cy="697628"/>
            </a:xfrm>
            <a:prstGeom prst="rect">
              <a:avLst/>
            </a:prstGeom>
            <a:noFill/>
          </p:spPr>
          <p:txBody>
            <a:bodyPr wrap="none" rtlCol="0">
              <a:spAutoFit/>
            </a:bodyPr>
            <a:lstStyle/>
            <a:p>
              <a:r>
                <a:rPr lang="zh-CN" altLang="en-US"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参考文献</a:t>
              </a:r>
              <a:endPar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endParaRPr>
            </a:p>
          </p:txBody>
        </p:sp>
        <p:sp>
          <p:nvSpPr>
            <p:cNvPr id="28" name="文本框 27"/>
            <p:cNvSpPr txBox="1"/>
            <p:nvPr/>
          </p:nvSpPr>
          <p:spPr>
            <a:xfrm>
              <a:off x="880693" y="861995"/>
              <a:ext cx="6011402"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Reference</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文本框 1"/>
          <p:cNvSpPr txBox="1"/>
          <p:nvPr/>
        </p:nvSpPr>
        <p:spPr>
          <a:xfrm>
            <a:off x="683935" y="1674236"/>
            <a:ext cx="7680747" cy="4524315"/>
          </a:xfrm>
          <a:prstGeom prst="rect">
            <a:avLst/>
          </a:prstGeom>
          <a:noFill/>
        </p:spPr>
        <p:txBody>
          <a:bodyPr wrap="square" rtlCol="0">
            <a:spAutoFit/>
          </a:bodyPr>
          <a:lstStyle/>
          <a:p>
            <a:pPr marL="360000" indent="-216000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[1]	Pablo Hernandez-Leal, Bilal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Kartal</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 Taylor. A survey and critique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multiagent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deep reinforcement learning[J]. Autonomous Agents and Multi-Agent Systems(AAMAS), 33(6):750-797 (2019</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p>
          <a:p>
            <a:pPr marL="360000" indent="-2160000" algn="just"/>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360000" indent="-2160000" algn="just"/>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Minne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Zhiwei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Qin, Yan Jiao et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al. Efficient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Ridesharing Order Dispatching with Mean Field Multi-Agent Reinforcement Learning[C]. In Proceeding of  the World Wide Web(WWW), 2019, pages:983-994</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p>
          <a:p>
            <a:pPr marL="360000" indent="-216000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indent="-216000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[3]	Cheng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C, </a:t>
            </a:r>
            <a:r>
              <a:rPr lang="en-US" altLang="zh-CN" dirty="0">
                <a:latin typeface="Times New Roman" panose="02020603050405020304" pitchFamily="18" charset="0"/>
                <a:ea typeface="宋体" panose="02010600030101010101" pitchFamily="2" charset="-122"/>
                <a:cs typeface="Times New Roman" panose="02020603050405020304" pitchFamily="18" charset="0"/>
              </a:rPr>
              <a:t>Zhu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Z, </a:t>
            </a:r>
            <a:r>
              <a:rPr lang="en-US" altLang="zh-CN" dirty="0">
                <a:latin typeface="Times New Roman" panose="02020603050405020304" pitchFamily="18" charset="0"/>
                <a:ea typeface="宋体" panose="02010600030101010101" pitchFamily="2" charset="-122"/>
                <a:cs typeface="Times New Roman" panose="02020603050405020304" pitchFamily="18" charset="0"/>
              </a:rPr>
              <a:t>Xin B et al. A multi-agent reinforcement learning algorithm based on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Stackelberg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game[C]. In Proceeding of 6th Data Driven Control and Learning Systems Conference (DDCLS), 2017</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p>
          <a:p>
            <a:pPr marL="360000" indent="-216000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indent="-216000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杜威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丁世飞</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多</a:t>
            </a:r>
            <a:r>
              <a:rPr lang="zh-CN" altLang="en-US" dirty="0">
                <a:latin typeface="Times New Roman" panose="02020603050405020304" pitchFamily="18" charset="0"/>
                <a:ea typeface="宋体" panose="02010600030101010101" pitchFamily="2" charset="-122"/>
                <a:cs typeface="Times New Roman" panose="02020603050405020304" pitchFamily="18" charset="0"/>
              </a:rPr>
              <a:t>智能体强化学习综述</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计算机科学</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2019, 46(08</a:t>
            </a:r>
            <a:r>
              <a:rPr lang="en-US" altLang="zh-CN" dirty="0">
                <a:latin typeface="Times New Roman" panose="02020603050405020304" pitchFamily="18" charset="0"/>
                <a:ea typeface="宋体" panose="02010600030101010101" pitchFamily="2" charset="-122"/>
                <a:cs typeface="Times New Roman" panose="02020603050405020304" pitchFamily="18" charset="0"/>
              </a:rPr>
              <a:t>):1-8</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p>
          <a:p>
            <a:pPr marL="360000" indent="-216000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indent="-216000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孙彧</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曹雷</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陈希亮等</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多</a:t>
            </a:r>
            <a:r>
              <a:rPr lang="zh-CN" altLang="en-US" dirty="0">
                <a:latin typeface="Times New Roman" panose="02020603050405020304" pitchFamily="18" charset="0"/>
                <a:ea typeface="宋体" panose="02010600030101010101" pitchFamily="2" charset="-122"/>
                <a:cs typeface="Times New Roman" panose="02020603050405020304" pitchFamily="18" charset="0"/>
              </a:rPr>
              <a:t>智能体深度强化学习研究综述</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计算机工程</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  应用</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2020, 56(05</a:t>
            </a:r>
            <a:r>
              <a:rPr lang="en-US" altLang="zh-CN" dirty="0">
                <a:latin typeface="Times New Roman" panose="02020603050405020304" pitchFamily="18" charset="0"/>
                <a:ea typeface="宋体" panose="02010600030101010101" pitchFamily="2" charset="-122"/>
                <a:cs typeface="Times New Roman" panose="02020603050405020304" pitchFamily="18" charset="0"/>
              </a:rPr>
              <a:t>):13-24</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动作按钮: 开始 6">
            <a:hlinkClick r:id="rId4" action="ppaction://hlinksldjump" highlightClick="1"/>
          </p:cNvPr>
          <p:cNvSpPr/>
          <p:nvPr/>
        </p:nvSpPr>
        <p:spPr>
          <a:xfrm>
            <a:off x="155640" y="6099464"/>
            <a:ext cx="654851" cy="540327"/>
          </a:xfrm>
          <a:prstGeom prst="actionButtonBeginning">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8908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直角三角形 2"/>
          <p:cNvSpPr/>
          <p:nvPr/>
        </p:nvSpPr>
        <p:spPr>
          <a:xfrm flipH="1">
            <a:off x="0" y="3908652"/>
            <a:ext cx="9144000" cy="2949347"/>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7" name="椭圆 2"/>
          <p:cNvSpPr/>
          <p:nvPr/>
        </p:nvSpPr>
        <p:spPr>
          <a:xfrm>
            <a:off x="5976990" y="5150592"/>
            <a:ext cx="332639" cy="326153"/>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8" name="椭圆 34"/>
          <p:cNvSpPr/>
          <p:nvPr/>
        </p:nvSpPr>
        <p:spPr>
          <a:xfrm>
            <a:off x="7102803" y="5159511"/>
            <a:ext cx="308148" cy="332639"/>
          </a:xfrm>
          <a:custGeom>
            <a:avLst/>
            <a:gdLst>
              <a:gd name="connsiteX0" fmla="*/ 250789 w 563817"/>
              <a:gd name="connsiteY0" fmla="*/ 546529 h 608627"/>
              <a:gd name="connsiteX1" fmla="*/ 313028 w 563817"/>
              <a:gd name="connsiteY1" fmla="*/ 546529 h 608627"/>
              <a:gd name="connsiteX2" fmla="*/ 313028 w 563817"/>
              <a:gd name="connsiteY2" fmla="*/ 577578 h 608627"/>
              <a:gd name="connsiteX3" fmla="*/ 281909 w 563817"/>
              <a:gd name="connsiteY3" fmla="*/ 608627 h 608627"/>
              <a:gd name="connsiteX4" fmla="*/ 250789 w 563817"/>
              <a:gd name="connsiteY4" fmla="*/ 577578 h 608627"/>
              <a:gd name="connsiteX5" fmla="*/ 464320 w 563817"/>
              <a:gd name="connsiteY5" fmla="*/ 405681 h 608627"/>
              <a:gd name="connsiteX6" fmla="*/ 526488 w 563817"/>
              <a:gd name="connsiteY6" fmla="*/ 405681 h 608627"/>
              <a:gd name="connsiteX7" fmla="*/ 526488 w 563817"/>
              <a:gd name="connsiteY7" fmla="*/ 577572 h 608627"/>
              <a:gd name="connsiteX8" fmla="*/ 495404 w 563817"/>
              <a:gd name="connsiteY8" fmla="*/ 608627 h 608627"/>
              <a:gd name="connsiteX9" fmla="*/ 464320 w 563817"/>
              <a:gd name="connsiteY9" fmla="*/ 577572 h 608627"/>
              <a:gd name="connsiteX10" fmla="*/ 233217 w 563817"/>
              <a:gd name="connsiteY10" fmla="*/ 343583 h 608627"/>
              <a:gd name="connsiteX11" fmla="*/ 330600 w 563817"/>
              <a:gd name="connsiteY11" fmla="*/ 343583 h 608627"/>
              <a:gd name="connsiteX12" fmla="*/ 350357 w 563817"/>
              <a:gd name="connsiteY12" fmla="*/ 363308 h 608627"/>
              <a:gd name="connsiteX13" fmla="*/ 350357 w 563817"/>
              <a:gd name="connsiteY13" fmla="*/ 485538 h 608627"/>
              <a:gd name="connsiteX14" fmla="*/ 330600 w 563817"/>
              <a:gd name="connsiteY14" fmla="*/ 505107 h 608627"/>
              <a:gd name="connsiteX15" fmla="*/ 233217 w 563817"/>
              <a:gd name="connsiteY15" fmla="*/ 505107 h 608627"/>
              <a:gd name="connsiteX16" fmla="*/ 213460 w 563817"/>
              <a:gd name="connsiteY16" fmla="*/ 485538 h 608627"/>
              <a:gd name="connsiteX17" fmla="*/ 213460 w 563817"/>
              <a:gd name="connsiteY17" fmla="*/ 363308 h 608627"/>
              <a:gd name="connsiteX18" fmla="*/ 233217 w 563817"/>
              <a:gd name="connsiteY18" fmla="*/ 343583 h 608627"/>
              <a:gd name="connsiteX19" fmla="*/ 37329 w 563817"/>
              <a:gd name="connsiteY19" fmla="*/ 314722 h 608627"/>
              <a:gd name="connsiteX20" fmla="*/ 99497 w 563817"/>
              <a:gd name="connsiteY20" fmla="*/ 314722 h 608627"/>
              <a:gd name="connsiteX21" fmla="*/ 99497 w 563817"/>
              <a:gd name="connsiteY21" fmla="*/ 577575 h 608627"/>
              <a:gd name="connsiteX22" fmla="*/ 68413 w 563817"/>
              <a:gd name="connsiteY22" fmla="*/ 608627 h 608627"/>
              <a:gd name="connsiteX23" fmla="*/ 37329 w 563817"/>
              <a:gd name="connsiteY23" fmla="*/ 577575 h 608627"/>
              <a:gd name="connsiteX24" fmla="*/ 446737 w 563817"/>
              <a:gd name="connsiteY24" fmla="*/ 202946 h 608627"/>
              <a:gd name="connsiteX25" fmla="*/ 544226 w 563817"/>
              <a:gd name="connsiteY25" fmla="*/ 202946 h 608627"/>
              <a:gd name="connsiteX26" fmla="*/ 563817 w 563817"/>
              <a:gd name="connsiteY26" fmla="*/ 222507 h 608627"/>
              <a:gd name="connsiteX27" fmla="*/ 563817 w 563817"/>
              <a:gd name="connsiteY27" fmla="*/ 344684 h 608627"/>
              <a:gd name="connsiteX28" fmla="*/ 544226 w 563817"/>
              <a:gd name="connsiteY28" fmla="*/ 364400 h 608627"/>
              <a:gd name="connsiteX29" fmla="*/ 446737 w 563817"/>
              <a:gd name="connsiteY29" fmla="*/ 364400 h 608627"/>
              <a:gd name="connsiteX30" fmla="*/ 426991 w 563817"/>
              <a:gd name="connsiteY30" fmla="*/ 344684 h 608627"/>
              <a:gd name="connsiteX31" fmla="*/ 426991 w 563817"/>
              <a:gd name="connsiteY31" fmla="*/ 222507 h 608627"/>
              <a:gd name="connsiteX32" fmla="*/ 446737 w 563817"/>
              <a:gd name="connsiteY32" fmla="*/ 202946 h 608627"/>
              <a:gd name="connsiteX33" fmla="*/ 19591 w 563817"/>
              <a:gd name="connsiteY33" fmla="*/ 111776 h 608627"/>
              <a:gd name="connsiteX34" fmla="*/ 117080 w 563817"/>
              <a:gd name="connsiteY34" fmla="*/ 111776 h 608627"/>
              <a:gd name="connsiteX35" fmla="*/ 136826 w 563817"/>
              <a:gd name="connsiteY35" fmla="*/ 131501 h 608627"/>
              <a:gd name="connsiteX36" fmla="*/ 136826 w 563817"/>
              <a:gd name="connsiteY36" fmla="*/ 253576 h 608627"/>
              <a:gd name="connsiteX37" fmla="*/ 117080 w 563817"/>
              <a:gd name="connsiteY37" fmla="*/ 273300 h 608627"/>
              <a:gd name="connsiteX38" fmla="*/ 19591 w 563817"/>
              <a:gd name="connsiteY38" fmla="*/ 273300 h 608627"/>
              <a:gd name="connsiteX39" fmla="*/ 0 w 563817"/>
              <a:gd name="connsiteY39" fmla="*/ 253576 h 608627"/>
              <a:gd name="connsiteX40" fmla="*/ 0 w 563817"/>
              <a:gd name="connsiteY40" fmla="*/ 131501 h 608627"/>
              <a:gd name="connsiteX41" fmla="*/ 19591 w 563817"/>
              <a:gd name="connsiteY41" fmla="*/ 111776 h 608627"/>
              <a:gd name="connsiteX42" fmla="*/ 495404 w 563817"/>
              <a:gd name="connsiteY42" fmla="*/ 0 h 608627"/>
              <a:gd name="connsiteX43" fmla="*/ 526488 w 563817"/>
              <a:gd name="connsiteY43" fmla="*/ 31049 h 608627"/>
              <a:gd name="connsiteX44" fmla="*/ 526488 w 563817"/>
              <a:gd name="connsiteY44" fmla="*/ 161454 h 608627"/>
              <a:gd name="connsiteX45" fmla="*/ 464320 w 563817"/>
              <a:gd name="connsiteY45" fmla="*/ 161454 h 608627"/>
              <a:gd name="connsiteX46" fmla="*/ 464320 w 563817"/>
              <a:gd name="connsiteY46" fmla="*/ 31049 h 608627"/>
              <a:gd name="connsiteX47" fmla="*/ 495404 w 563817"/>
              <a:gd name="connsiteY47" fmla="*/ 0 h 608627"/>
              <a:gd name="connsiteX48" fmla="*/ 281909 w 563817"/>
              <a:gd name="connsiteY48" fmla="*/ 0 h 608627"/>
              <a:gd name="connsiteX49" fmla="*/ 313028 w 563817"/>
              <a:gd name="connsiteY49" fmla="*/ 31053 h 608627"/>
              <a:gd name="connsiteX50" fmla="*/ 313028 w 563817"/>
              <a:gd name="connsiteY50" fmla="*/ 302302 h 608627"/>
              <a:gd name="connsiteX51" fmla="*/ 250789 w 563817"/>
              <a:gd name="connsiteY51" fmla="*/ 302302 h 608627"/>
              <a:gd name="connsiteX52" fmla="*/ 250789 w 563817"/>
              <a:gd name="connsiteY52" fmla="*/ 31053 h 608627"/>
              <a:gd name="connsiteX53" fmla="*/ 281909 w 563817"/>
              <a:gd name="connsiteY53" fmla="*/ 0 h 608627"/>
              <a:gd name="connsiteX54" fmla="*/ 68413 w 563817"/>
              <a:gd name="connsiteY54" fmla="*/ 0 h 608627"/>
              <a:gd name="connsiteX55" fmla="*/ 99497 w 563817"/>
              <a:gd name="connsiteY55" fmla="*/ 31061 h 608627"/>
              <a:gd name="connsiteX56" fmla="*/ 99497 w 563817"/>
              <a:gd name="connsiteY56" fmla="*/ 70354 h 608627"/>
              <a:gd name="connsiteX57" fmla="*/ 37329 w 563817"/>
              <a:gd name="connsiteY57" fmla="*/ 70354 h 608627"/>
              <a:gd name="connsiteX58" fmla="*/ 37329 w 563817"/>
              <a:gd name="connsiteY58" fmla="*/ 31061 h 608627"/>
              <a:gd name="connsiteX59" fmla="*/ 68413 w 563817"/>
              <a:gd name="connsiteY59"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63817" h="608627">
                <a:moveTo>
                  <a:pt x="250789" y="546529"/>
                </a:moveTo>
                <a:lnTo>
                  <a:pt x="313028" y="546529"/>
                </a:lnTo>
                <a:lnTo>
                  <a:pt x="313028" y="577578"/>
                </a:lnTo>
                <a:cubicBezTo>
                  <a:pt x="313028" y="594655"/>
                  <a:pt x="299024" y="608627"/>
                  <a:pt x="281909" y="608627"/>
                </a:cubicBezTo>
                <a:cubicBezTo>
                  <a:pt x="264793" y="608627"/>
                  <a:pt x="250789" y="594655"/>
                  <a:pt x="250789" y="577578"/>
                </a:cubicBezTo>
                <a:close/>
                <a:moveTo>
                  <a:pt x="464320" y="405681"/>
                </a:moveTo>
                <a:lnTo>
                  <a:pt x="526488" y="405681"/>
                </a:lnTo>
                <a:lnTo>
                  <a:pt x="526488" y="577572"/>
                </a:lnTo>
                <a:cubicBezTo>
                  <a:pt x="526488" y="594652"/>
                  <a:pt x="512656" y="608627"/>
                  <a:pt x="495404" y="608627"/>
                </a:cubicBezTo>
                <a:cubicBezTo>
                  <a:pt x="478308" y="608627"/>
                  <a:pt x="464320" y="594652"/>
                  <a:pt x="464320" y="577572"/>
                </a:cubicBezTo>
                <a:close/>
                <a:moveTo>
                  <a:pt x="233217" y="343583"/>
                </a:moveTo>
                <a:lnTo>
                  <a:pt x="330600" y="343583"/>
                </a:lnTo>
                <a:cubicBezTo>
                  <a:pt x="341490" y="343583"/>
                  <a:pt x="350357" y="352436"/>
                  <a:pt x="350357" y="363308"/>
                </a:cubicBezTo>
                <a:lnTo>
                  <a:pt x="350357" y="485538"/>
                </a:lnTo>
                <a:cubicBezTo>
                  <a:pt x="350357" y="496410"/>
                  <a:pt x="341490" y="505107"/>
                  <a:pt x="330600" y="505107"/>
                </a:cubicBezTo>
                <a:lnTo>
                  <a:pt x="233217" y="505107"/>
                </a:lnTo>
                <a:cubicBezTo>
                  <a:pt x="222327" y="505107"/>
                  <a:pt x="213460" y="496410"/>
                  <a:pt x="213460" y="485538"/>
                </a:cubicBezTo>
                <a:lnTo>
                  <a:pt x="213460" y="363308"/>
                </a:lnTo>
                <a:cubicBezTo>
                  <a:pt x="213460" y="352436"/>
                  <a:pt x="222327" y="343583"/>
                  <a:pt x="233217" y="343583"/>
                </a:cubicBezTo>
                <a:close/>
                <a:moveTo>
                  <a:pt x="37329" y="314722"/>
                </a:moveTo>
                <a:lnTo>
                  <a:pt x="99497" y="314722"/>
                </a:lnTo>
                <a:lnTo>
                  <a:pt x="99497" y="577575"/>
                </a:lnTo>
                <a:cubicBezTo>
                  <a:pt x="99497" y="594654"/>
                  <a:pt x="85509" y="608627"/>
                  <a:pt x="68413" y="608627"/>
                </a:cubicBezTo>
                <a:cubicBezTo>
                  <a:pt x="51161" y="608627"/>
                  <a:pt x="37329" y="594654"/>
                  <a:pt x="37329" y="577575"/>
                </a:cubicBezTo>
                <a:close/>
                <a:moveTo>
                  <a:pt x="446737" y="202946"/>
                </a:moveTo>
                <a:lnTo>
                  <a:pt x="544226" y="202946"/>
                </a:lnTo>
                <a:cubicBezTo>
                  <a:pt x="555110" y="202946"/>
                  <a:pt x="563817" y="211640"/>
                  <a:pt x="563817" y="222507"/>
                </a:cubicBezTo>
                <a:lnTo>
                  <a:pt x="563817" y="344684"/>
                </a:lnTo>
                <a:cubicBezTo>
                  <a:pt x="563817" y="355551"/>
                  <a:pt x="555110" y="364400"/>
                  <a:pt x="544226" y="364400"/>
                </a:cubicBezTo>
                <a:lnTo>
                  <a:pt x="446737" y="364400"/>
                </a:lnTo>
                <a:cubicBezTo>
                  <a:pt x="435854" y="364400"/>
                  <a:pt x="426991" y="355551"/>
                  <a:pt x="426991" y="344684"/>
                </a:cubicBezTo>
                <a:lnTo>
                  <a:pt x="426991" y="222507"/>
                </a:lnTo>
                <a:cubicBezTo>
                  <a:pt x="426991" y="211640"/>
                  <a:pt x="435854" y="202946"/>
                  <a:pt x="446737" y="202946"/>
                </a:cubicBezTo>
                <a:close/>
                <a:moveTo>
                  <a:pt x="19591" y="111776"/>
                </a:moveTo>
                <a:lnTo>
                  <a:pt x="117080" y="111776"/>
                </a:lnTo>
                <a:cubicBezTo>
                  <a:pt x="127963" y="111776"/>
                  <a:pt x="136826" y="120629"/>
                  <a:pt x="136826" y="131501"/>
                </a:cubicBezTo>
                <a:lnTo>
                  <a:pt x="136826" y="253576"/>
                </a:lnTo>
                <a:cubicBezTo>
                  <a:pt x="136826" y="264447"/>
                  <a:pt x="127963" y="273300"/>
                  <a:pt x="117080" y="273300"/>
                </a:cubicBezTo>
                <a:lnTo>
                  <a:pt x="19591" y="273300"/>
                </a:lnTo>
                <a:cubicBezTo>
                  <a:pt x="8707" y="273300"/>
                  <a:pt x="0" y="264447"/>
                  <a:pt x="0" y="253576"/>
                </a:cubicBezTo>
                <a:lnTo>
                  <a:pt x="0" y="131501"/>
                </a:lnTo>
                <a:cubicBezTo>
                  <a:pt x="0" y="120629"/>
                  <a:pt x="8707" y="111776"/>
                  <a:pt x="19591" y="111776"/>
                </a:cubicBezTo>
                <a:close/>
                <a:moveTo>
                  <a:pt x="495404" y="0"/>
                </a:moveTo>
                <a:cubicBezTo>
                  <a:pt x="512656" y="0"/>
                  <a:pt x="526488" y="13972"/>
                  <a:pt x="526488" y="31049"/>
                </a:cubicBezTo>
                <a:lnTo>
                  <a:pt x="526488" y="161454"/>
                </a:lnTo>
                <a:lnTo>
                  <a:pt x="464320" y="161454"/>
                </a:lnTo>
                <a:lnTo>
                  <a:pt x="464320" y="31049"/>
                </a:lnTo>
                <a:cubicBezTo>
                  <a:pt x="464320" y="13972"/>
                  <a:pt x="478308" y="0"/>
                  <a:pt x="495404" y="0"/>
                </a:cubicBezTo>
                <a:close/>
                <a:moveTo>
                  <a:pt x="281909" y="0"/>
                </a:moveTo>
                <a:cubicBezTo>
                  <a:pt x="299024" y="0"/>
                  <a:pt x="313028" y="13974"/>
                  <a:pt x="313028" y="31053"/>
                </a:cubicBezTo>
                <a:lnTo>
                  <a:pt x="313028" y="302302"/>
                </a:lnTo>
                <a:lnTo>
                  <a:pt x="250789" y="302302"/>
                </a:lnTo>
                <a:lnTo>
                  <a:pt x="250789" y="31053"/>
                </a:lnTo>
                <a:cubicBezTo>
                  <a:pt x="250789" y="13974"/>
                  <a:pt x="264793" y="0"/>
                  <a:pt x="281909" y="0"/>
                </a:cubicBezTo>
                <a:close/>
                <a:moveTo>
                  <a:pt x="68413" y="0"/>
                </a:moveTo>
                <a:cubicBezTo>
                  <a:pt x="85509" y="0"/>
                  <a:pt x="99497" y="13978"/>
                  <a:pt x="99497" y="31061"/>
                </a:cubicBezTo>
                <a:lnTo>
                  <a:pt x="99497" y="70354"/>
                </a:lnTo>
                <a:lnTo>
                  <a:pt x="37329" y="70354"/>
                </a:lnTo>
                <a:lnTo>
                  <a:pt x="37329" y="31061"/>
                </a:lnTo>
                <a:cubicBezTo>
                  <a:pt x="37329" y="13978"/>
                  <a:pt x="51161" y="0"/>
                  <a:pt x="684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139" name="椭圆 36"/>
          <p:cNvSpPr/>
          <p:nvPr/>
        </p:nvSpPr>
        <p:spPr>
          <a:xfrm>
            <a:off x="8153376" y="5174917"/>
            <a:ext cx="332639" cy="301828"/>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350">
              <a:latin typeface="Century Gothic" panose="020B0502020202020204" pitchFamily="34" charset="0"/>
              <a:ea typeface="微软雅黑 Light" panose="020B0502040204020203" pitchFamily="34" charset="-122"/>
              <a:sym typeface="Century Gothic" panose="020B0502020202020204" pitchFamily="34" charset="0"/>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0296"/>
          <a:stretch/>
        </p:blipFill>
        <p:spPr>
          <a:xfrm>
            <a:off x="4695092" y="5806126"/>
            <a:ext cx="4155913" cy="780828"/>
          </a:xfrm>
          <a:prstGeom prst="rect">
            <a:avLst/>
          </a:prstGeom>
        </p:spPr>
      </p:pic>
      <p:sp>
        <p:nvSpPr>
          <p:cNvPr id="16" name="矩形 15"/>
          <p:cNvSpPr/>
          <p:nvPr/>
        </p:nvSpPr>
        <p:spPr>
          <a:xfrm>
            <a:off x="1862852" y="2075610"/>
            <a:ext cx="3647152" cy="923330"/>
          </a:xfrm>
          <a:prstGeom prst="rect">
            <a:avLst/>
          </a:prstGeom>
          <a:noFill/>
        </p:spPr>
        <p:txBody>
          <a:bodyPr wrap="none" lIns="91440" tIns="45720" rIns="91440" bIns="45720">
            <a:spAutoFit/>
          </a:bodyPr>
          <a:lstStyle/>
          <a:p>
            <a:pPr algn="ctr"/>
            <a:r>
              <a:rPr lang="zh-CN" altLang="en-US" sz="5400" b="1" cap="none" spc="0" dirty="0" smtClean="0">
                <a:ln w="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谢谢大家！</a:t>
            </a:r>
            <a:endParaRPr lang="zh-CN" altLang="en-US" sz="5400" b="1" cap="none" spc="0" dirty="0">
              <a:ln w="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cxnSp>
        <p:nvCxnSpPr>
          <p:cNvPr id="17" name="直接连接符 16"/>
          <p:cNvCxnSpPr/>
          <p:nvPr/>
        </p:nvCxnSpPr>
        <p:spPr>
          <a:xfrm flipH="1">
            <a:off x="1047430" y="3276147"/>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91525" y="3631444"/>
            <a:ext cx="1255980" cy="584775"/>
          </a:xfrm>
          <a:prstGeom prst="rect">
            <a:avLst/>
          </a:prstGeom>
          <a:noFill/>
        </p:spPr>
        <p:txBody>
          <a:bodyPr wrap="square" rtlCol="0">
            <a:spAutoFit/>
          </a:bodyPr>
          <a:lstStyle/>
          <a:p>
            <a:r>
              <a:rPr lang="en-US" altLang="zh-CN" sz="3200" dirty="0" smtClean="0">
                <a:latin typeface="Arial" panose="020B0604020202020204" pitchFamily="34" charset="0"/>
                <a:cs typeface="Arial" panose="020B0604020202020204" pitchFamily="34" charset="0"/>
              </a:rPr>
              <a:t>Q &amp; A</a:t>
            </a:r>
            <a:endParaRPr lang="zh-CN" altLang="en-US" sz="3200" dirty="0">
              <a:latin typeface="Arial" panose="020B0604020202020204" pitchFamily="34" charset="0"/>
              <a:cs typeface="Arial" panose="020B0604020202020204" pitchFamily="34" charset="0"/>
            </a:endParaRPr>
          </a:p>
        </p:txBody>
      </p:sp>
      <p:sp>
        <p:nvSpPr>
          <p:cNvPr id="19" name="文本框 18"/>
          <p:cNvSpPr txBox="1"/>
          <p:nvPr/>
        </p:nvSpPr>
        <p:spPr>
          <a:xfrm>
            <a:off x="598724" y="516691"/>
            <a:ext cx="3087704" cy="584775"/>
          </a:xfrm>
          <a:prstGeom prst="rect">
            <a:avLst/>
          </a:prstGeom>
          <a:noFill/>
        </p:spPr>
        <p:txBody>
          <a:bodyPr wrap="none" rtlCol="0">
            <a:spAutoFit/>
          </a:bodyPr>
          <a:lstStyle/>
          <a:p>
            <a:pPr algn="ctr"/>
            <a:r>
              <a:rPr lang="zh-CN" altLang="en-US" sz="32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致 谢</a:t>
            </a:r>
            <a:r>
              <a:rPr lang="en-US" altLang="zh-CN" sz="32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a:t>
            </a:r>
            <a:r>
              <a:rPr lang="en-US" altLang="zh-CN" sz="3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THANKS</a:t>
            </a:r>
            <a:endParaRPr lang="zh-CN" altLang="en-US" sz="3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cxnSp>
        <p:nvCxnSpPr>
          <p:cNvPr id="20" name="直接连接符 19"/>
          <p:cNvCxnSpPr/>
          <p:nvPr/>
        </p:nvCxnSpPr>
        <p:spPr>
          <a:xfrm>
            <a:off x="3938955" y="809078"/>
            <a:ext cx="3402623" cy="0"/>
          </a:xfrm>
          <a:prstGeom prst="line">
            <a:avLst/>
          </a:prstGeom>
          <a:ln w="19050">
            <a:solidFill>
              <a:srgbClr val="17375E"/>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grpSp>
        <p:nvGrpSpPr>
          <p:cNvPr id="22" name="组合 21"/>
          <p:cNvGrpSpPr/>
          <p:nvPr/>
        </p:nvGrpSpPr>
        <p:grpSpPr>
          <a:xfrm>
            <a:off x="2103" y="430823"/>
            <a:ext cx="344095" cy="756513"/>
            <a:chOff x="0" y="272955"/>
            <a:chExt cx="458794" cy="747920"/>
          </a:xfrm>
        </p:grpSpPr>
        <p:sp>
          <p:nvSpPr>
            <p:cNvPr id="23" name="矩形 22"/>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0" y="4360463"/>
            <a:ext cx="3824334" cy="684947"/>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任意多边形 2"/>
          <p:cNvSpPr/>
          <p:nvPr/>
        </p:nvSpPr>
        <p:spPr>
          <a:xfrm flipH="1" flipV="1">
            <a:off x="3325995" y="1977222"/>
            <a:ext cx="5818006" cy="1090115"/>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任意多边形 3"/>
          <p:cNvSpPr/>
          <p:nvPr/>
        </p:nvSpPr>
        <p:spPr>
          <a:xfrm>
            <a:off x="0" y="2355093"/>
            <a:ext cx="5706207" cy="2180230"/>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92">
              <a:defRPr/>
            </a:pPr>
            <a:endPar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 name="文本框 4"/>
          <p:cNvSpPr txBox="1"/>
          <p:nvPr/>
        </p:nvSpPr>
        <p:spPr>
          <a:xfrm>
            <a:off x="6488716" y="2184403"/>
            <a:ext cx="1884170" cy="727122"/>
          </a:xfrm>
          <a:prstGeom prst="rect">
            <a:avLst/>
          </a:prstGeom>
          <a:noFill/>
        </p:spPr>
        <p:txBody>
          <a:bodyPr wrap="square" rtlCol="0">
            <a:spAutoFit/>
          </a:bodyPr>
          <a:lstStyle/>
          <a:p>
            <a:r>
              <a:rPr lang="en-US" altLang="zh-CN" sz="4125" dirty="0">
                <a:solidFill>
                  <a:schemeClr val="bg1"/>
                </a:solidFill>
                <a:latin typeface="Arial" panose="020B0604020202020204" pitchFamily="34" charset="0"/>
                <a:cs typeface="Arial" panose="020B0604020202020204" pitchFamily="34" charset="0"/>
              </a:rPr>
              <a:t>Part  1.</a:t>
            </a:r>
            <a:endParaRPr lang="zh-CN" altLang="en-US" sz="4125"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85421" y="2651838"/>
            <a:ext cx="5208318" cy="830997"/>
          </a:xfrm>
          <a:prstGeom prst="rect">
            <a:avLst/>
          </a:prstGeom>
          <a:noFill/>
        </p:spPr>
        <p:txBody>
          <a:bodyPr wrap="square" rtlCol="0">
            <a:spAutoFit/>
          </a:bodyPr>
          <a:lstStyle/>
          <a:p>
            <a:pPr algn="ctr"/>
            <a:r>
              <a:rPr lang="zh-CN" altLang="en-US" sz="4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强化</a:t>
            </a:r>
            <a:r>
              <a:rPr lang="zh-CN" altLang="en-US" sz="4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学习</a:t>
            </a:r>
          </a:p>
        </p:txBody>
      </p:sp>
      <p:sp>
        <p:nvSpPr>
          <p:cNvPr id="8" name="文本框 7"/>
          <p:cNvSpPr txBox="1"/>
          <p:nvPr/>
        </p:nvSpPr>
        <p:spPr>
          <a:xfrm>
            <a:off x="1057575" y="3537823"/>
            <a:ext cx="3848533" cy="400110"/>
          </a:xfrm>
          <a:prstGeom prst="rect">
            <a:avLst/>
          </a:prstGeom>
          <a:noFill/>
        </p:spPr>
        <p:txBody>
          <a:bodyPr wrap="square" rtlCol="0">
            <a:spAutoFit/>
          </a:bodyPr>
          <a:lstStyle/>
          <a:p>
            <a:r>
              <a:rPr lang="en-US" altLang="zh-CN" sz="20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Reinforcement Learning</a:t>
            </a:r>
            <a:endPar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9" name="文本框 8"/>
          <p:cNvSpPr txBox="1"/>
          <p:nvPr/>
        </p:nvSpPr>
        <p:spPr>
          <a:xfrm>
            <a:off x="5706207" y="3898385"/>
            <a:ext cx="2737017"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基本概念</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马尔可夫决策过程</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深度强化学习</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0986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872532" y="4104882"/>
            <a:ext cx="5797238" cy="742822"/>
          </a:xfrm>
          <a:prstGeom prst="rect">
            <a:avLst/>
          </a:prstGeom>
        </p:spPr>
      </p:pic>
      <p:grpSp>
        <p:nvGrpSpPr>
          <p:cNvPr id="23" name="组合 22"/>
          <p:cNvGrpSpPr/>
          <p:nvPr/>
        </p:nvGrpSpPr>
        <p:grpSpPr>
          <a:xfrm>
            <a:off x="488506" y="431399"/>
            <a:ext cx="2886202" cy="759631"/>
            <a:chOff x="620121" y="218486"/>
            <a:chExt cx="3848270" cy="1012843"/>
          </a:xfrm>
        </p:grpSpPr>
        <p:sp>
          <p:nvSpPr>
            <p:cNvPr id="27" name="文本框 26"/>
            <p:cNvSpPr txBox="1"/>
            <p:nvPr/>
          </p:nvSpPr>
          <p:spPr>
            <a:xfrm>
              <a:off x="620121" y="218486"/>
              <a:ext cx="2400658" cy="697627"/>
            </a:xfrm>
            <a:prstGeom prst="rect">
              <a:avLst/>
            </a:prstGeom>
            <a:noFill/>
          </p:spPr>
          <p:txBody>
            <a:bodyPr wrap="none" rtlCol="0">
              <a:spAutoFit/>
            </a:bodyPr>
            <a:lstStyle/>
            <a:p>
              <a:r>
                <a:rPr lang="en-US" altLang="zh-CN"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 </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强化学习</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4" y="861996"/>
              <a:ext cx="3587697"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Reinforcement Learning</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pic>
        <p:nvPicPr>
          <p:cNvPr id="36" name="图片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709" y="1187336"/>
            <a:ext cx="5065986" cy="1777700"/>
          </a:xfrm>
          <a:prstGeom prst="rect">
            <a:avLst/>
          </a:prstGeom>
        </p:spPr>
      </p:pic>
      <p:sp>
        <p:nvSpPr>
          <p:cNvPr id="37" name="文本框 36"/>
          <p:cNvSpPr txBox="1"/>
          <p:nvPr/>
        </p:nvSpPr>
        <p:spPr>
          <a:xfrm>
            <a:off x="683936" y="3457479"/>
            <a:ext cx="608511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黑体" panose="02010609060101010101" pitchFamily="49" charset="-122"/>
                <a:ea typeface="黑体" panose="02010609060101010101" pitchFamily="49" charset="-122"/>
              </a:rPr>
              <a:t>马尔可夫决策过程（</a:t>
            </a:r>
            <a:r>
              <a:rPr lang="en-US" altLang="zh-CN" dirty="0">
                <a:latin typeface="Arial" panose="020B0604020202020204" pitchFamily="34" charset="0"/>
                <a:ea typeface="黑体" panose="02010609060101010101" pitchFamily="49" charset="-122"/>
                <a:cs typeface="Arial" panose="020B0604020202020204" pitchFamily="34" charset="0"/>
              </a:rPr>
              <a:t>Markov Decision </a:t>
            </a:r>
            <a:r>
              <a:rPr lang="en-US" altLang="zh-CN" dirty="0" smtClean="0">
                <a:latin typeface="Arial" panose="020B0604020202020204" pitchFamily="34" charset="0"/>
                <a:ea typeface="黑体" panose="02010609060101010101" pitchFamily="49" charset="-122"/>
                <a:cs typeface="Arial" panose="020B0604020202020204" pitchFamily="34" charset="0"/>
              </a:rPr>
              <a:t>Process</a:t>
            </a:r>
            <a:r>
              <a:rPr lang="zh-CN" altLang="en-US" dirty="0" smtClean="0">
                <a:latin typeface="Arial" panose="020B0604020202020204" pitchFamily="34" charset="0"/>
                <a:ea typeface="黑体" panose="02010609060101010101" pitchFamily="49" charset="-122"/>
                <a:cs typeface="Arial" panose="020B0604020202020204" pitchFamily="34" charset="0"/>
              </a:rPr>
              <a:t>，</a:t>
            </a:r>
            <a:r>
              <a:rPr lang="en-US" altLang="zh-CN" dirty="0" smtClean="0">
                <a:latin typeface="Arial" panose="020B0604020202020204" pitchFamily="34" charset="0"/>
                <a:ea typeface="黑体" panose="02010609060101010101" pitchFamily="49" charset="-122"/>
                <a:cs typeface="Arial" panose="020B0604020202020204" pitchFamily="34" charset="0"/>
              </a:rPr>
              <a:t> </a:t>
            </a:r>
            <a:r>
              <a:rPr lang="en-US" altLang="zh-CN" dirty="0">
                <a:latin typeface="Arial" panose="020B0604020202020204" pitchFamily="34" charset="0"/>
                <a:ea typeface="黑体" panose="02010609060101010101" pitchFamily="49" charset="-122"/>
                <a:cs typeface="Arial" panose="020B0604020202020204" pitchFamily="34" charset="0"/>
              </a:rPr>
              <a:t>MDP</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8" name="矩形 37"/>
              <p:cNvSpPr/>
              <p:nvPr/>
            </p:nvSpPr>
            <p:spPr>
              <a:xfrm>
                <a:off x="3869271" y="3826811"/>
                <a:ext cx="1225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m:t>
                      </m:r>
                      <m:r>
                        <a:rPr lang="zh-CN" altLang="en-US" i="1" dirty="0" smtClean="0">
                          <a:latin typeface="Cambria Math" panose="02040503050406030204" pitchFamily="18" charset="0"/>
                        </a:rPr>
                        <m:t>𝑆</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𝐴</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𝑅</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𝑓</m:t>
                      </m:r>
                      <m:r>
                        <a:rPr lang="zh-CN" altLang="en-US" i="1" dirty="0" smtClean="0">
                          <a:latin typeface="Cambria Math" panose="02040503050406030204" pitchFamily="18" charset="0"/>
                        </a:rPr>
                        <m:t>〉</m:t>
                      </m:r>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869271" y="3826811"/>
                <a:ext cx="1225977" cy="369332"/>
              </a:xfrm>
              <a:prstGeom prst="rect">
                <a:avLst/>
              </a:prstGeom>
              <a:blipFill>
                <a:blip r:embed="rId6"/>
                <a:stretch>
                  <a:fillRect b="-13333"/>
                </a:stretch>
              </a:blipFill>
            </p:spPr>
            <p:txBody>
              <a:bodyPr/>
              <a:lstStyle/>
              <a:p>
                <a:r>
                  <a:rPr lang="zh-CN" altLang="en-US">
                    <a:noFill/>
                  </a:rPr>
                  <a:t> </a:t>
                </a:r>
              </a:p>
            </p:txBody>
          </p:sp>
        </mc:Fallback>
      </mc:AlternateContent>
      <p:sp>
        <p:nvSpPr>
          <p:cNvPr id="42" name="文本框 41"/>
          <p:cNvSpPr txBox="1"/>
          <p:nvPr/>
        </p:nvSpPr>
        <p:spPr>
          <a:xfrm>
            <a:off x="3298507" y="2965036"/>
            <a:ext cx="2367506"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单智能体强化学习基本框架</a:t>
            </a:r>
          </a:p>
        </p:txBody>
      </p:sp>
      <p:grpSp>
        <p:nvGrpSpPr>
          <p:cNvPr id="47" name="组合 46">
            <a:extLst>
              <a:ext uri="{FF2B5EF4-FFF2-40B4-BE49-F238E27FC236}">
                <a16:creationId xmlns:a16="http://schemas.microsoft.com/office/drawing/2014/main" id="{224456D2-347A-4798-B150-F4EA16025B22}"/>
              </a:ext>
            </a:extLst>
          </p:cNvPr>
          <p:cNvGrpSpPr/>
          <p:nvPr/>
        </p:nvGrpSpPr>
        <p:grpSpPr>
          <a:xfrm>
            <a:off x="806613" y="4906450"/>
            <a:ext cx="7395992" cy="1596704"/>
            <a:chOff x="710983" y="5510006"/>
            <a:chExt cx="6247562" cy="781200"/>
          </a:xfrm>
        </p:grpSpPr>
        <p:sp>
          <p:nvSpPr>
            <p:cNvPr id="48" name="矩形 47">
              <a:extLst>
                <a:ext uri="{FF2B5EF4-FFF2-40B4-BE49-F238E27FC236}">
                  <a16:creationId xmlns:a16="http://schemas.microsoft.com/office/drawing/2014/main" id="{F1DC95BD-6CD4-4CB2-8E21-1FCA717B44BD}"/>
                </a:ext>
              </a:extLst>
            </p:cNvPr>
            <p:cNvSpPr/>
            <p:nvPr/>
          </p:nvSpPr>
          <p:spPr>
            <a:xfrm>
              <a:off x="1399889" y="5511834"/>
              <a:ext cx="5558656" cy="779372"/>
            </a:xfrm>
            <a:prstGeom prst="rect">
              <a:avLst/>
            </a:prstGeom>
            <a:solidFill>
              <a:schemeClr val="bg1"/>
            </a:solidFill>
            <a:ln w="28575">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5000"/>
                </a:lnSpc>
                <a:buFont typeface="+mj-ea"/>
                <a:buAutoNum type="circleNumDbPlain"/>
              </a:pPr>
              <a:r>
                <a:rPr lang="zh-CN" altLang="en-US" dirty="0" smtClean="0">
                  <a:solidFill>
                    <a:schemeClr val="tx1"/>
                  </a:solidFill>
                  <a:latin typeface="黑体" panose="02010609060101010101" pitchFamily="49" charset="-122"/>
                  <a:ea typeface="黑体" panose="02010609060101010101" pitchFamily="49" charset="-122"/>
                </a:rPr>
                <a:t>智能体如何根据当前状态（</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s</a:t>
              </a:r>
              <a:r>
                <a:rPr lang="en-US" altLang="zh-CN" dirty="0" smtClean="0">
                  <a:solidFill>
                    <a:schemeClr val="tx1"/>
                  </a:solidFill>
                  <a:latin typeface="Arial" panose="020B0604020202020204" pitchFamily="34" charset="0"/>
                  <a:ea typeface="黑体" panose="02010609060101010101" pitchFamily="49" charset="-122"/>
                  <a:cs typeface="Arial" panose="020B0604020202020204" pitchFamily="34" charset="0"/>
                </a:rPr>
                <a:t>tate</a:t>
              </a:r>
              <a:r>
                <a:rPr lang="zh-CN" altLang="en-US" dirty="0" smtClean="0">
                  <a:solidFill>
                    <a:schemeClr val="tx1"/>
                  </a:solidFill>
                  <a:latin typeface="黑体" panose="02010609060101010101" pitchFamily="49" charset="-122"/>
                  <a:ea typeface="黑体" panose="02010609060101010101" pitchFamily="49" charset="-122"/>
                </a:rPr>
                <a:t>）做出合适的动作（</a:t>
              </a:r>
              <a:r>
                <a:rPr lang="en-US" altLang="zh-CN" dirty="0" smtClean="0">
                  <a:solidFill>
                    <a:schemeClr val="tx1"/>
                  </a:solidFill>
                  <a:latin typeface="Arial" panose="020B0604020202020204" pitchFamily="34" charset="0"/>
                  <a:ea typeface="黑体" panose="02010609060101010101" pitchFamily="49" charset="-122"/>
                  <a:cs typeface="Arial" panose="020B0604020202020204" pitchFamily="34" charset="0"/>
                </a:rPr>
                <a:t>action</a:t>
              </a:r>
              <a:r>
                <a:rPr lang="zh-CN" altLang="en-US" dirty="0" smtClean="0">
                  <a:solidFill>
                    <a:schemeClr val="tx1"/>
                  </a:solidFill>
                  <a:latin typeface="黑体" panose="02010609060101010101" pitchFamily="49" charset="-122"/>
                  <a:ea typeface="黑体" panose="02010609060101010101" pitchFamily="49" charset="-122"/>
                </a:rPr>
                <a:t>）</a:t>
              </a:r>
              <a:endParaRPr lang="en-US" altLang="zh-CN" dirty="0" smtClean="0">
                <a:solidFill>
                  <a:schemeClr val="tx1"/>
                </a:solidFill>
                <a:latin typeface="黑体" panose="02010609060101010101" pitchFamily="49" charset="-122"/>
                <a:ea typeface="黑体" panose="02010609060101010101" pitchFamily="49" charset="-122"/>
              </a:endParaRPr>
            </a:p>
            <a:p>
              <a:pPr marL="342900" indent="-342900">
                <a:lnSpc>
                  <a:spcPct val="125000"/>
                </a:lnSpc>
                <a:buFont typeface="+mj-lt"/>
                <a:buAutoNum type="circleNumDbPlain"/>
              </a:pPr>
              <a:r>
                <a:rPr lang="zh-CN" altLang="en-US" dirty="0" smtClean="0">
                  <a:solidFill>
                    <a:schemeClr val="tx1"/>
                  </a:solidFill>
                  <a:latin typeface="黑体" panose="02010609060101010101" pitchFamily="49" charset="-122"/>
                  <a:ea typeface="黑体" panose="02010609060101010101" pitchFamily="49" charset="-122"/>
                </a:rPr>
                <a:t>智能体动作作用于环境（</a:t>
              </a:r>
              <a:r>
                <a:rPr lang="en-US" altLang="zh-CN" dirty="0" smtClean="0">
                  <a:solidFill>
                    <a:schemeClr val="tx1"/>
                  </a:solidFill>
                  <a:latin typeface="Arial" panose="020B0604020202020204" pitchFamily="34" charset="0"/>
                  <a:ea typeface="黑体" panose="02010609060101010101" pitchFamily="49" charset="-122"/>
                  <a:cs typeface="Arial" panose="020B0604020202020204" pitchFamily="34" charset="0"/>
                </a:rPr>
                <a:t>Environment</a:t>
              </a:r>
              <a:r>
                <a:rPr lang="zh-CN" altLang="en-US" dirty="0" smtClean="0">
                  <a:solidFill>
                    <a:schemeClr val="tx1"/>
                  </a:solidFill>
                  <a:latin typeface="黑体" panose="02010609060101010101" pitchFamily="49" charset="-122"/>
                  <a:ea typeface="黑体" panose="02010609060101010101" pitchFamily="49" charset="-122"/>
                </a:rPr>
                <a:t>）之后状态如何改变</a:t>
              </a:r>
              <a:endParaRPr lang="en-US" altLang="zh-CN" dirty="0" smtClean="0">
                <a:solidFill>
                  <a:schemeClr val="tx1"/>
                </a:solidFill>
                <a:latin typeface="黑体" panose="02010609060101010101" pitchFamily="49" charset="-122"/>
                <a:ea typeface="黑体" panose="02010609060101010101" pitchFamily="49" charset="-122"/>
              </a:endParaRPr>
            </a:p>
            <a:p>
              <a:pPr marL="342900" indent="-342900">
                <a:lnSpc>
                  <a:spcPct val="125000"/>
                </a:lnSpc>
                <a:buFont typeface="+mj-lt"/>
                <a:buAutoNum type="circleNumDbPlain"/>
              </a:pPr>
              <a:r>
                <a:rPr lang="zh-CN" altLang="en-US" dirty="0" smtClean="0">
                  <a:solidFill>
                    <a:schemeClr val="tx1"/>
                  </a:solidFill>
                  <a:latin typeface="黑体" panose="02010609060101010101" pitchFamily="49" charset="-122"/>
                  <a:ea typeface="黑体" panose="02010609060101010101" pitchFamily="49" charset="-122"/>
                </a:rPr>
                <a:t>环境如何根据智能体的动作给与智能体相应的奖励（</a:t>
              </a:r>
              <a:r>
                <a:rPr lang="en-US" altLang="zh-CN" dirty="0">
                  <a:solidFill>
                    <a:schemeClr val="tx1"/>
                  </a:solidFill>
                  <a:latin typeface="Arial" panose="020B0604020202020204" pitchFamily="34" charset="0"/>
                  <a:ea typeface="黑体" panose="02010609060101010101" pitchFamily="49" charset="-122"/>
                  <a:cs typeface="Arial" panose="020B0604020202020204" pitchFamily="34" charset="0"/>
                </a:rPr>
                <a:t>r</a:t>
              </a:r>
              <a:r>
                <a:rPr lang="en-US" altLang="zh-CN" dirty="0" smtClean="0">
                  <a:solidFill>
                    <a:schemeClr val="tx1"/>
                  </a:solidFill>
                  <a:latin typeface="Arial" panose="020B0604020202020204" pitchFamily="34" charset="0"/>
                  <a:ea typeface="黑体" panose="02010609060101010101" pitchFamily="49" charset="-122"/>
                  <a:cs typeface="Arial" panose="020B0604020202020204" pitchFamily="34" charset="0"/>
                </a:rPr>
                <a:t>eward</a:t>
              </a:r>
              <a:r>
                <a:rPr lang="zh-CN" altLang="en-US" dirty="0" smtClean="0">
                  <a:solidFill>
                    <a:schemeClr val="tx1"/>
                  </a:solidFill>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9" name="矩形 48">
              <a:extLst>
                <a:ext uri="{FF2B5EF4-FFF2-40B4-BE49-F238E27FC236}">
                  <a16:creationId xmlns:a16="http://schemas.microsoft.com/office/drawing/2014/main" id="{5FD9623B-9342-4AFD-945E-00BAEC560D7E}"/>
                </a:ext>
              </a:extLst>
            </p:cNvPr>
            <p:cNvSpPr/>
            <p:nvPr/>
          </p:nvSpPr>
          <p:spPr>
            <a:xfrm>
              <a:off x="710983" y="5510006"/>
              <a:ext cx="688907" cy="781200"/>
            </a:xfrm>
            <a:prstGeom prst="rect">
              <a:avLst/>
            </a:prstGeom>
            <a:solidFill>
              <a:schemeClr val="accent5">
                <a:lumMod val="75000"/>
              </a:schemeClr>
            </a:solidFill>
            <a:ln w="28575">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几个</a:t>
              </a:r>
              <a:endParaRPr lang="en-US" altLang="zh-CN" sz="2000" b="1"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2000" b="1"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51" name="图片 50"/>
          <p:cNvPicPr>
            <a:picLocks noChangeAspect="1"/>
          </p:cNvPicPr>
          <p:nvPr/>
        </p:nvPicPr>
        <p:blipFill>
          <a:blip r:embed="rId7"/>
          <a:stretch>
            <a:fillRect/>
          </a:stretch>
        </p:blipFill>
        <p:spPr>
          <a:xfrm>
            <a:off x="6671081" y="1805646"/>
            <a:ext cx="426406" cy="404198"/>
          </a:xfrm>
          <a:prstGeom prst="rect">
            <a:avLst/>
          </a:prstGeom>
        </p:spPr>
      </p:pic>
      <p:pic>
        <p:nvPicPr>
          <p:cNvPr id="52" name="图片 51"/>
          <p:cNvPicPr>
            <a:picLocks noChangeAspect="1"/>
          </p:cNvPicPr>
          <p:nvPr/>
        </p:nvPicPr>
        <p:blipFill>
          <a:blip r:embed="rId8"/>
          <a:stretch>
            <a:fillRect/>
          </a:stretch>
        </p:blipFill>
        <p:spPr>
          <a:xfrm>
            <a:off x="2830253" y="2717705"/>
            <a:ext cx="468254" cy="414739"/>
          </a:xfrm>
          <a:prstGeom prst="rect">
            <a:avLst/>
          </a:prstGeom>
        </p:spPr>
      </p:pic>
      <p:pic>
        <p:nvPicPr>
          <p:cNvPr id="53" name="图片 52"/>
          <p:cNvPicPr>
            <a:picLocks noChangeAspect="1"/>
          </p:cNvPicPr>
          <p:nvPr/>
        </p:nvPicPr>
        <p:blipFill>
          <a:blip r:embed="rId9"/>
          <a:stretch>
            <a:fillRect/>
          </a:stretch>
        </p:blipFill>
        <p:spPr>
          <a:xfrm>
            <a:off x="3363890" y="1840632"/>
            <a:ext cx="413521" cy="400598"/>
          </a:xfrm>
          <a:prstGeom prst="rect">
            <a:avLst/>
          </a:prstGeom>
        </p:spPr>
      </p:pic>
      <p:pic>
        <p:nvPicPr>
          <p:cNvPr id="3" name="图片 2"/>
          <p:cNvPicPr>
            <a:picLocks noChangeAspect="1"/>
          </p:cNvPicPr>
          <p:nvPr/>
        </p:nvPicPr>
        <p:blipFill rotWithShape="1">
          <a:blip r:embed="rId10"/>
          <a:srcRect l="14992"/>
          <a:stretch/>
        </p:blipFill>
        <p:spPr>
          <a:xfrm>
            <a:off x="6833081" y="2442882"/>
            <a:ext cx="1966259" cy="1590218"/>
          </a:xfrm>
          <a:prstGeom prst="rect">
            <a:avLst/>
          </a:prstGeom>
        </p:spPr>
      </p:pic>
    </p:spTree>
    <p:extLst>
      <p:ext uri="{BB962C8B-B14F-4D97-AF65-F5344CB8AC3E}">
        <p14:creationId xmlns:p14="http://schemas.microsoft.com/office/powerpoint/2010/main" val="195206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88506" y="431399"/>
            <a:ext cx="5095865" cy="759630"/>
            <a:chOff x="620121" y="218486"/>
            <a:chExt cx="6794489" cy="1012843"/>
          </a:xfrm>
        </p:grpSpPr>
        <p:sp>
          <p:nvSpPr>
            <p:cNvPr id="27" name="文本框 26"/>
            <p:cNvSpPr txBox="1"/>
            <p:nvPr/>
          </p:nvSpPr>
          <p:spPr>
            <a:xfrm>
              <a:off x="620121" y="218486"/>
              <a:ext cx="5643001" cy="697628"/>
            </a:xfrm>
            <a:prstGeom prst="rect">
              <a:avLst/>
            </a:prstGeom>
            <a:noFill/>
          </p:spPr>
          <p:txBody>
            <a:bodyPr wrap="none" rtlCol="0">
              <a:spAutoFit/>
            </a:bodyPr>
            <a:lstStyle/>
            <a:p>
              <a:r>
                <a:rPr lang="en-US" altLang="zh-CN"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 </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强化学习</a:t>
              </a:r>
              <a:r>
                <a:rPr lang="en-US" altLang="zh-CN"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&amp;</a:t>
              </a:r>
              <a:r>
                <a:rPr lang="zh-CN" altLang="en-US" sz="2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深度强化学习</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4" y="861996"/>
              <a:ext cx="6533916" cy="369333"/>
            </a:xfrm>
            <a:prstGeom prst="rect">
              <a:avLst/>
            </a:prstGeom>
            <a:noFill/>
          </p:spPr>
          <p:txBody>
            <a:bodyPr wrap="square" rtlCol="0">
              <a:spAutoFit/>
              <a:scene3d>
                <a:camera prst="orthographicFront"/>
                <a:lightRig rig="threePt" dir="t"/>
              </a:scene3d>
              <a:sp3d contourW="12700"/>
            </a:bodyPr>
            <a:lstStyle/>
            <a:p>
              <a:pPr defTabSz="342892">
                <a:defRPr/>
              </a:pP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Reinforcement Learning</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RL</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&amp;Deep Reinforcement Learning</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a:t>
              </a:r>
              <a:r>
                <a:rPr lang="en-US" altLang="zh-CN"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DRL</a:t>
              </a:r>
              <a:r>
                <a:rPr lang="zh-CN" altLang="en-US" sz="1200" dirty="0" smtClean="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a:t>
              </a:r>
              <a:endPar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文本框 1"/>
          <p:cNvSpPr txBox="1"/>
          <p:nvPr/>
        </p:nvSpPr>
        <p:spPr>
          <a:xfrm>
            <a:off x="584744" y="1312367"/>
            <a:ext cx="421585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smtClean="0">
                <a:latin typeface="黑体" panose="02010609060101010101" pitchFamily="49" charset="-122"/>
                <a:ea typeface="黑体" panose="02010609060101010101" pitchFamily="49" charset="-122"/>
              </a:rPr>
              <a:t>智能体如何选择动作</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r>
              <a:rPr lang="en-US" altLang="zh-CN" sz="2000" dirty="0" smtClean="0">
                <a:latin typeface="Arial" panose="020B0604020202020204" pitchFamily="34" charset="0"/>
                <a:ea typeface="黑体" panose="02010609060101010101" pitchFamily="49" charset="-122"/>
                <a:cs typeface="Arial" panose="020B0604020202020204" pitchFamily="34" charset="0"/>
              </a:rPr>
              <a:t>Policy</a:t>
            </a:r>
            <a:r>
              <a:rPr lang="zh-CN" altLang="en-US" sz="2000" dirty="0" smtClean="0">
                <a:latin typeface="Arial" panose="020B0604020202020204" pitchFamily="34" charset="0"/>
                <a:ea typeface="黑体" panose="02010609060101010101" pitchFamily="49" charset="-122"/>
                <a:cs typeface="Arial" panose="020B0604020202020204" pitchFamily="34" charset="0"/>
              </a:rPr>
              <a:t>）</a:t>
            </a:r>
            <a:endParaRPr lang="zh-CN" altLang="en-US" sz="2000" dirty="0">
              <a:latin typeface="Arial" panose="020B0604020202020204" pitchFamily="34" charset="0"/>
              <a:ea typeface="黑体" panose="02010609060101010101" pitchFamily="49" charset="-122"/>
              <a:cs typeface="Arial" panose="020B0604020202020204" pitchFamily="34" charset="0"/>
            </a:endParaRPr>
          </a:p>
        </p:txBody>
      </p:sp>
      <p:pic>
        <p:nvPicPr>
          <p:cNvPr id="1026" name="Picture 2" descr="https://dss0.bdstatic.com/70cFvHSh_Q1YnxGkpoWK1HF6hhy/it/u=4111094998,860991120&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1742550" y="2716005"/>
            <a:ext cx="1088571" cy="10885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a:stCxn id="1026" idx="1"/>
            <a:endCxn id="13" idx="1"/>
          </p:cNvCxnSpPr>
          <p:nvPr/>
        </p:nvCxnSpPr>
        <p:spPr>
          <a:xfrm>
            <a:off x="2831121" y="3260291"/>
            <a:ext cx="2085949" cy="8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917070" y="2915281"/>
            <a:ext cx="1251857" cy="707886"/>
          </a:xfrm>
          <a:prstGeom prst="rect">
            <a:avLst/>
          </a:prstGeom>
          <a:noFill/>
          <a:ln w="28575">
            <a:solidFill>
              <a:schemeClr val="tx1"/>
            </a:solidFill>
          </a:ln>
        </p:spPr>
        <p:txBody>
          <a:bodyPr wrap="square" rtlCol="0">
            <a:spAutoFit/>
          </a:bodyPr>
          <a:lstStyle/>
          <a:p>
            <a:pPr algn="ctr"/>
            <a:r>
              <a:rPr lang="en-US" altLang="zh-CN" sz="2000" dirty="0" smtClean="0">
                <a:latin typeface="Arial" panose="020B0604020202020204" pitchFamily="34" charset="0"/>
                <a:cs typeface="Arial" panose="020B0604020202020204" pitchFamily="34" charset="0"/>
              </a:rPr>
              <a:t>Optimal   Action</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4243142342"/>
                  </p:ext>
                </p:extLst>
              </p:nvPr>
            </p:nvGraphicFramePr>
            <p:xfrm>
              <a:off x="3007480" y="1971888"/>
              <a:ext cx="1344814" cy="1097280"/>
            </p:xfrm>
            <a:graphic>
              <a:graphicData uri="http://schemas.openxmlformats.org/drawingml/2006/table">
                <a:tbl>
                  <a:tblPr firstRow="1" bandRow="1">
                    <a:tableStyleId>{5C22544A-7EE6-4342-B048-85BDC9FD1C3A}</a:tableStyleId>
                  </a:tblPr>
                  <a:tblGrid>
                    <a:gridCol w="345129">
                      <a:extLst>
                        <a:ext uri="{9D8B030D-6E8A-4147-A177-3AD203B41FA5}">
                          <a16:colId xmlns:a16="http://schemas.microsoft.com/office/drawing/2014/main" val="2852459491"/>
                        </a:ext>
                      </a:extLst>
                    </a:gridCol>
                    <a:gridCol w="327277">
                      <a:extLst>
                        <a:ext uri="{9D8B030D-6E8A-4147-A177-3AD203B41FA5}">
                          <a16:colId xmlns:a16="http://schemas.microsoft.com/office/drawing/2014/main" val="2977483039"/>
                        </a:ext>
                      </a:extLst>
                    </a:gridCol>
                    <a:gridCol w="336204">
                      <a:extLst>
                        <a:ext uri="{9D8B030D-6E8A-4147-A177-3AD203B41FA5}">
                          <a16:colId xmlns:a16="http://schemas.microsoft.com/office/drawing/2014/main" val="932305806"/>
                        </a:ext>
                      </a:extLst>
                    </a:gridCol>
                    <a:gridCol w="336204">
                      <a:extLst>
                        <a:ext uri="{9D8B030D-6E8A-4147-A177-3AD203B41FA5}">
                          <a16:colId xmlns:a16="http://schemas.microsoft.com/office/drawing/2014/main" val="1006611819"/>
                        </a:ext>
                      </a:extLst>
                    </a:gridCol>
                  </a:tblGrid>
                  <a:tr h="3064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0</m:t>
                                    </m:r>
                                  </m:sub>
                                </m:sSub>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3109889"/>
                      </a:ext>
                    </a:extLst>
                  </a:tr>
                  <a:tr h="30649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i="0" dirty="0" smtClean="0"/>
                            <a:t>3</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1042927"/>
                      </a:ext>
                    </a:extLst>
                  </a:tr>
                  <a:tr h="306494">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325207"/>
                      </a:ext>
                    </a:extLst>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4243142342"/>
                  </p:ext>
                </p:extLst>
              </p:nvPr>
            </p:nvGraphicFramePr>
            <p:xfrm>
              <a:off x="3007480" y="1971888"/>
              <a:ext cx="1344814" cy="1097280"/>
            </p:xfrm>
            <a:graphic>
              <a:graphicData uri="http://schemas.openxmlformats.org/drawingml/2006/table">
                <a:tbl>
                  <a:tblPr firstRow="1" bandRow="1">
                    <a:tableStyleId>{5C22544A-7EE6-4342-B048-85BDC9FD1C3A}</a:tableStyleId>
                  </a:tblPr>
                  <a:tblGrid>
                    <a:gridCol w="345129">
                      <a:extLst>
                        <a:ext uri="{9D8B030D-6E8A-4147-A177-3AD203B41FA5}">
                          <a16:colId xmlns:a16="http://schemas.microsoft.com/office/drawing/2014/main" val="2852459491"/>
                        </a:ext>
                      </a:extLst>
                    </a:gridCol>
                    <a:gridCol w="327277">
                      <a:extLst>
                        <a:ext uri="{9D8B030D-6E8A-4147-A177-3AD203B41FA5}">
                          <a16:colId xmlns:a16="http://schemas.microsoft.com/office/drawing/2014/main" val="2977483039"/>
                        </a:ext>
                      </a:extLst>
                    </a:gridCol>
                    <a:gridCol w="336204">
                      <a:extLst>
                        <a:ext uri="{9D8B030D-6E8A-4147-A177-3AD203B41FA5}">
                          <a16:colId xmlns:a16="http://schemas.microsoft.com/office/drawing/2014/main" val="932305806"/>
                        </a:ext>
                      </a:extLst>
                    </a:gridCol>
                    <a:gridCol w="336204">
                      <a:extLst>
                        <a:ext uri="{9D8B030D-6E8A-4147-A177-3AD203B41FA5}">
                          <a16:colId xmlns:a16="http://schemas.microsoft.com/office/drawing/2014/main" val="1006611819"/>
                        </a:ext>
                      </a:extLst>
                    </a:gridCol>
                  </a:tblGrid>
                  <a:tr h="36576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9434" t="-1667" r="-215094" b="-2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98214" t="-1667" r="-103571" b="-22666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3636" t="-1667" r="-5455" b="-226667"/>
                          </a:stretch>
                        </a:blipFill>
                      </a:tcPr>
                    </a:tc>
                    <a:extLst>
                      <a:ext uri="{0D108BD9-81ED-4DB2-BD59-A6C34878D82A}">
                        <a16:rowId xmlns:a16="http://schemas.microsoft.com/office/drawing/2014/main" val="373109889"/>
                      </a:ext>
                    </a:extLst>
                  </a:tr>
                  <a:tr h="36576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754" t="-100000" r="-292982" b="-122951"/>
                          </a:stretch>
                        </a:blipFill>
                      </a:tcPr>
                    </a:tc>
                    <a:tc>
                      <a:txBody>
                        <a:bodyPr/>
                        <a:lstStyle/>
                        <a:p>
                          <a:pPr algn="l"/>
                          <a:r>
                            <a:rPr lang="en-US" altLang="zh-CN" i="0" dirty="0" smtClean="0"/>
                            <a:t>3</a:t>
                          </a:r>
                          <a:endParaRPr lang="zh-CN" alt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1042927"/>
                      </a:ext>
                    </a:extLst>
                  </a:tr>
                  <a:tr h="36576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754" t="-203333" r="-292982" b="-25000"/>
                          </a:stretch>
                        </a:blipFill>
                      </a:tcPr>
                    </a:tc>
                    <a:tc>
                      <a:txBody>
                        <a:bodyPr/>
                        <a:lstStyle/>
                        <a:p>
                          <a:pPr algn="l"/>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325207"/>
                      </a:ext>
                    </a:extLst>
                  </a:tr>
                </a:tbl>
              </a:graphicData>
            </a:graphic>
          </p:graphicFrame>
        </mc:Fallback>
      </mc:AlternateContent>
      <p:sp>
        <p:nvSpPr>
          <p:cNvPr id="15" name="文本框 14"/>
          <p:cNvSpPr txBox="1"/>
          <p:nvPr/>
        </p:nvSpPr>
        <p:spPr>
          <a:xfrm>
            <a:off x="4409853" y="2351977"/>
            <a:ext cx="2124707" cy="369332"/>
          </a:xfrm>
          <a:prstGeom prst="rect">
            <a:avLst/>
          </a:prstGeom>
          <a:noFill/>
        </p:spPr>
        <p:txBody>
          <a:bodyPr wrap="square" rtlCol="0">
            <a:spAutoFit/>
          </a:bodyPr>
          <a:lstStyle/>
          <a:p>
            <a:r>
              <a:rPr lang="en-US" altLang="zh-CN" dirty="0" smtClean="0">
                <a:solidFill>
                  <a:srgbClr val="FF0000"/>
                </a:solidFill>
                <a:latin typeface="Arial" panose="020B0604020202020204" pitchFamily="34" charset="0"/>
                <a:cs typeface="Arial" panose="020B0604020202020204" pitchFamily="34" charset="0"/>
              </a:rPr>
              <a:t>Q</a:t>
            </a:r>
            <a:r>
              <a:rPr lang="zh-CN" altLang="en-US" dirty="0" smtClean="0">
                <a:solidFill>
                  <a:srgbClr val="FF0000"/>
                </a:solidFill>
                <a:latin typeface="黑体" panose="02010609060101010101" pitchFamily="49" charset="-122"/>
                <a:ea typeface="黑体" panose="02010609060101010101" pitchFamily="49" charset="-122"/>
              </a:rPr>
              <a:t>表</a:t>
            </a:r>
            <a:r>
              <a:rPr lang="zh-CN" altLang="en-US" dirty="0" smtClean="0">
                <a:solidFill>
                  <a:srgbClr val="FF0000"/>
                </a:solidFill>
              </a:rPr>
              <a:t>（</a:t>
            </a:r>
            <a:r>
              <a:rPr lang="en-US" altLang="zh-CN" dirty="0" smtClean="0">
                <a:solidFill>
                  <a:srgbClr val="FF0000"/>
                </a:solidFill>
                <a:latin typeface="Arial" panose="020B0604020202020204" pitchFamily="34" charset="0"/>
                <a:ea typeface="黑体" panose="02010609060101010101" pitchFamily="49" charset="-122"/>
                <a:cs typeface="Arial" panose="020B0604020202020204" pitchFamily="34" charset="0"/>
              </a:rPr>
              <a:t>Q-learning</a:t>
            </a:r>
            <a:r>
              <a:rPr lang="zh-CN" altLang="en-US" dirty="0" smtClean="0">
                <a:solidFill>
                  <a:srgbClr val="FF0000"/>
                </a:solidFill>
              </a:rPr>
              <a:t>）</a:t>
            </a:r>
            <a:endParaRPr lang="zh-CN" altLang="en-US" dirty="0">
              <a:solidFill>
                <a:srgbClr val="FF0000"/>
              </a:solidFill>
            </a:endParaRPr>
          </a:p>
        </p:txBody>
      </p:sp>
      <p:sp>
        <p:nvSpPr>
          <p:cNvPr id="38" name="圆角矩形 37"/>
          <p:cNvSpPr/>
          <p:nvPr/>
        </p:nvSpPr>
        <p:spPr>
          <a:xfrm>
            <a:off x="6592119" y="2799043"/>
            <a:ext cx="1969149" cy="922496"/>
          </a:xfrm>
          <a:prstGeom prst="roundRect">
            <a:avLst/>
          </a:prstGeom>
          <a:solidFill>
            <a:srgbClr val="FFC000"/>
          </a:solid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smtClean="0">
                <a:solidFill>
                  <a:schemeClr val="tx1"/>
                </a:solidFill>
                <a:latin typeface="黑体" panose="02010609060101010101" pitchFamily="49" charset="-122"/>
                <a:ea typeface="黑体" panose="02010609060101010101" pitchFamily="49" charset="-122"/>
              </a:rPr>
              <a:t>状态空间很小</a:t>
            </a:r>
            <a:endParaRPr lang="en-US" altLang="zh-CN" dirty="0">
              <a:solidFill>
                <a:schemeClr val="tx1"/>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solidFill>
                  <a:schemeClr val="tx1"/>
                </a:solidFill>
                <a:latin typeface="黑体" panose="02010609060101010101" pitchFamily="49" charset="-122"/>
                <a:ea typeface="黑体" panose="02010609060101010101" pitchFamily="49" charset="-122"/>
              </a:rPr>
              <a:t>动作空间</a:t>
            </a:r>
            <a:r>
              <a:rPr lang="zh-CN" altLang="en-US" dirty="0" smtClean="0">
                <a:solidFill>
                  <a:schemeClr val="tx1"/>
                </a:solidFill>
                <a:latin typeface="黑体" panose="02010609060101010101" pitchFamily="49" charset="-122"/>
                <a:ea typeface="黑体" panose="02010609060101010101" pitchFamily="49" charset="-122"/>
              </a:rPr>
              <a:t>离散</a:t>
            </a:r>
            <a:endParaRPr lang="zh-CN" altLang="en-US" dirty="0">
              <a:solidFill>
                <a:schemeClr val="tx1"/>
              </a:solidFill>
              <a:latin typeface="黑体" panose="02010609060101010101" pitchFamily="49" charset="-122"/>
              <a:ea typeface="黑体" panose="02010609060101010101" pitchFamily="49" charset="-122"/>
            </a:endParaRPr>
          </a:p>
        </p:txBody>
      </p:sp>
      <p:pic>
        <p:nvPicPr>
          <p:cNvPr id="42" name="Picture 2" descr="https://dss0.bdstatic.com/70cFvHSh_Q1YnxGkpoWK1HF6hhy/it/u=4111094998,860991120&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1742549" y="4829956"/>
            <a:ext cx="1088571" cy="108857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箭头连接符 42"/>
          <p:cNvCxnSpPr>
            <a:stCxn id="42" idx="1"/>
            <a:endCxn id="44" idx="1"/>
          </p:cNvCxnSpPr>
          <p:nvPr/>
        </p:nvCxnSpPr>
        <p:spPr>
          <a:xfrm>
            <a:off x="2831120" y="5374242"/>
            <a:ext cx="20859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917070" y="5020299"/>
            <a:ext cx="1251857" cy="707886"/>
          </a:xfrm>
          <a:prstGeom prst="rect">
            <a:avLst/>
          </a:prstGeom>
          <a:noFill/>
          <a:ln w="28575">
            <a:solidFill>
              <a:schemeClr val="tx1"/>
            </a:solidFill>
          </a:ln>
        </p:spPr>
        <p:txBody>
          <a:bodyPr wrap="square" rtlCol="0">
            <a:spAutoFit/>
          </a:bodyPr>
          <a:lstStyle/>
          <a:p>
            <a:pPr algn="ctr"/>
            <a:r>
              <a:rPr lang="en-US" altLang="zh-CN" sz="2000" dirty="0" smtClean="0">
                <a:latin typeface="Arial" panose="020B0604020202020204" pitchFamily="34" charset="0"/>
                <a:cs typeface="Arial" panose="020B0604020202020204" pitchFamily="34" charset="0"/>
              </a:rPr>
              <a:t>Optimal   Action</a:t>
            </a:r>
            <a:endParaRPr lang="zh-CN" altLang="en-US" sz="2000" dirty="0">
              <a:latin typeface="Arial" panose="020B0604020202020204" pitchFamily="34" charset="0"/>
              <a:cs typeface="Arial" panose="020B0604020202020204" pitchFamily="34" charset="0"/>
            </a:endParaRPr>
          </a:p>
        </p:txBody>
      </p:sp>
      <p:pic>
        <p:nvPicPr>
          <p:cNvPr id="46" name="图片 45" descr="C:\Users\wbw\Desktop\神经网络-1.jpg"/>
          <p:cNvPicPr/>
          <p:nvPr/>
        </p:nvPicPr>
        <p:blipFill rotWithShape="1">
          <a:blip r:embed="rId6" cstate="print">
            <a:extLst>
              <a:ext uri="{28A0092B-C50C-407E-A947-70E740481C1C}">
                <a14:useLocalDpi xmlns:a14="http://schemas.microsoft.com/office/drawing/2010/main" val="0"/>
              </a:ext>
            </a:extLst>
          </a:blip>
          <a:srcRect t="13006"/>
          <a:stretch/>
        </p:blipFill>
        <p:spPr bwMode="auto">
          <a:xfrm>
            <a:off x="2787258" y="3992872"/>
            <a:ext cx="1785258" cy="1291921"/>
          </a:xfrm>
          <a:prstGeom prst="rect">
            <a:avLst/>
          </a:prstGeom>
          <a:noFill/>
          <a:ln>
            <a:noFill/>
          </a:ln>
        </p:spPr>
      </p:pic>
      <p:sp>
        <p:nvSpPr>
          <p:cNvPr id="48" name="文本框 47"/>
          <p:cNvSpPr txBox="1"/>
          <p:nvPr/>
        </p:nvSpPr>
        <p:spPr>
          <a:xfrm>
            <a:off x="4352293" y="4338692"/>
            <a:ext cx="2581907"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NN</a:t>
            </a:r>
            <a:r>
              <a:rPr lang="zh-CN" altLang="en-US" dirty="0" smtClean="0">
                <a:solidFill>
                  <a:srgbClr val="FF0000"/>
                </a:solidFill>
              </a:rPr>
              <a:t>（</a:t>
            </a:r>
            <a:r>
              <a:rPr lang="en-US" altLang="zh-CN" dirty="0" smtClean="0">
                <a:solidFill>
                  <a:srgbClr val="FF0000"/>
                </a:solidFill>
                <a:latin typeface="Arial" panose="020B0604020202020204" pitchFamily="34" charset="0"/>
                <a:cs typeface="Arial" panose="020B0604020202020204" pitchFamily="34" charset="0"/>
              </a:rPr>
              <a:t>Deep</a:t>
            </a:r>
            <a:r>
              <a:rPr lang="en-US" altLang="zh-CN" dirty="0" smtClean="0">
                <a:solidFill>
                  <a:srgbClr val="FF0000"/>
                </a:solidFill>
              </a:rPr>
              <a:t> </a:t>
            </a:r>
            <a:r>
              <a:rPr lang="en-US" altLang="zh-CN" dirty="0" smtClean="0">
                <a:solidFill>
                  <a:srgbClr val="FF0000"/>
                </a:solidFill>
                <a:latin typeface="Arial" panose="020B0604020202020204" pitchFamily="34" charset="0"/>
                <a:ea typeface="黑体" panose="02010609060101010101" pitchFamily="49" charset="-122"/>
                <a:cs typeface="Arial" panose="020B0604020202020204" pitchFamily="34" charset="0"/>
              </a:rPr>
              <a:t>Q-learning</a:t>
            </a:r>
            <a:r>
              <a:rPr lang="zh-CN" altLang="en-US" dirty="0" smtClean="0">
                <a:solidFill>
                  <a:srgbClr val="FF0000"/>
                </a:solidFill>
              </a:rPr>
              <a:t>）</a:t>
            </a:r>
            <a:endParaRPr lang="zh-CN" altLang="en-US" dirty="0">
              <a:solidFill>
                <a:srgbClr val="FF0000"/>
              </a:solidFill>
            </a:endParaRPr>
          </a:p>
        </p:txBody>
      </p:sp>
      <p:sp>
        <p:nvSpPr>
          <p:cNvPr id="49" name="圆角矩形 48"/>
          <p:cNvSpPr/>
          <p:nvPr/>
        </p:nvSpPr>
        <p:spPr>
          <a:xfrm>
            <a:off x="6622854" y="4928595"/>
            <a:ext cx="1969149" cy="922496"/>
          </a:xfrm>
          <a:prstGeom prst="roundRect">
            <a:avLst/>
          </a:prstGeom>
          <a:solidFill>
            <a:srgbClr val="FFC000"/>
          </a:solid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smtClean="0">
                <a:solidFill>
                  <a:schemeClr val="tx1"/>
                </a:solidFill>
                <a:latin typeface="黑体" panose="02010609060101010101" pitchFamily="49" charset="-122"/>
                <a:ea typeface="黑体" panose="02010609060101010101" pitchFamily="49" charset="-122"/>
              </a:rPr>
              <a:t>引入神经网络</a:t>
            </a:r>
            <a:endParaRPr lang="en-US" altLang="zh-CN" dirty="0" smtClean="0">
              <a:solidFill>
                <a:schemeClr val="tx1"/>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dirty="0" smtClean="0">
                <a:solidFill>
                  <a:schemeClr val="tx1"/>
                </a:solidFill>
                <a:latin typeface="Arial" panose="020B0604020202020204" pitchFamily="34" charset="0"/>
                <a:ea typeface="黑体" panose="02010609060101010101" pitchFamily="49" charset="-122"/>
                <a:cs typeface="Arial" panose="020B0604020202020204" pitchFamily="34" charset="0"/>
              </a:rPr>
              <a:t>NN</a:t>
            </a:r>
            <a:r>
              <a:rPr lang="zh-CN" altLang="en-US" dirty="0" smtClean="0">
                <a:solidFill>
                  <a:schemeClr val="tx1"/>
                </a:solidFill>
                <a:latin typeface="黑体" panose="02010609060101010101" pitchFamily="49" charset="-122"/>
                <a:ea typeface="黑体" panose="02010609060101010101" pitchFamily="49" charset="-122"/>
              </a:rPr>
              <a:t>拟合策略</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6" name="圆角矩形 55"/>
          <p:cNvSpPr/>
          <p:nvPr/>
        </p:nvSpPr>
        <p:spPr>
          <a:xfrm>
            <a:off x="602383" y="2852190"/>
            <a:ext cx="1122968" cy="988734"/>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Arial" panose="020B0604020202020204" pitchFamily="34" charset="0"/>
                <a:ea typeface="黑体" panose="02010609060101010101" pitchFamily="49" charset="-122"/>
                <a:cs typeface="Arial" panose="020B0604020202020204" pitchFamily="34" charset="0"/>
              </a:rPr>
              <a:t>RL</a:t>
            </a:r>
            <a:endParaRPr lang="zh-CN" altLang="en-US" sz="24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58" name="圆角矩形 57"/>
          <p:cNvSpPr/>
          <p:nvPr/>
        </p:nvSpPr>
        <p:spPr>
          <a:xfrm>
            <a:off x="612469" y="4949729"/>
            <a:ext cx="1122968" cy="988734"/>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Arial" panose="020B0604020202020204" pitchFamily="34" charset="0"/>
                <a:ea typeface="黑体" panose="02010609060101010101" pitchFamily="49" charset="-122"/>
                <a:cs typeface="Arial" panose="020B0604020202020204" pitchFamily="34" charset="0"/>
              </a:rPr>
              <a:t>DRL</a:t>
            </a:r>
            <a:endParaRPr lang="zh-CN" altLang="en-US" sz="24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cxnSp>
        <p:nvCxnSpPr>
          <p:cNvPr id="60" name="直接箭头连接符 59"/>
          <p:cNvCxnSpPr>
            <a:stCxn id="56" idx="2"/>
            <a:endCxn id="58" idx="0"/>
          </p:cNvCxnSpPr>
          <p:nvPr/>
        </p:nvCxnSpPr>
        <p:spPr>
          <a:xfrm>
            <a:off x="1163867" y="3840924"/>
            <a:ext cx="10086" cy="1108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215730" y="4035814"/>
            <a:ext cx="1226974" cy="646331"/>
          </a:xfrm>
          <a:prstGeom prst="rect">
            <a:avLst/>
          </a:prstGeom>
          <a:noFill/>
        </p:spPr>
        <p:txBody>
          <a:bodyPr wrap="square" rtlCol="0">
            <a:spAutoFit/>
          </a:bodyPr>
          <a:lstStyle/>
          <a:p>
            <a:r>
              <a:rPr lang="en-US" altLang="zh-CN" b="1" dirty="0" smtClean="0">
                <a:latin typeface="Arial" panose="020B0604020202020204" pitchFamily="34" charset="0"/>
                <a:cs typeface="Arial" panose="020B0604020202020204" pitchFamily="34" charset="0"/>
              </a:rPr>
              <a:t>Deep Learning</a:t>
            </a:r>
            <a:endParaRPr lang="zh-CN" altLang="en-US" b="1" dirty="0">
              <a:latin typeface="Arial" panose="020B0604020202020204" pitchFamily="34" charset="0"/>
              <a:cs typeface="Arial" panose="020B0604020202020204" pitchFamily="34" charset="0"/>
            </a:endParaRPr>
          </a:p>
        </p:txBody>
      </p:sp>
      <p:sp>
        <p:nvSpPr>
          <p:cNvPr id="3" name="文本框 2"/>
          <p:cNvSpPr txBox="1"/>
          <p:nvPr/>
        </p:nvSpPr>
        <p:spPr>
          <a:xfrm>
            <a:off x="3001241" y="6008441"/>
            <a:ext cx="1799358" cy="369332"/>
          </a:xfrm>
          <a:prstGeom prst="rect">
            <a:avLst/>
          </a:prstGeom>
          <a:noFill/>
        </p:spPr>
        <p:txBody>
          <a:bodyPr wrap="square" rtlCol="0">
            <a:spAutoFit/>
          </a:bodyPr>
          <a:lstStyle/>
          <a:p>
            <a:r>
              <a:rPr lang="en-US" altLang="zh-CN" b="1" dirty="0" smtClean="0">
                <a:latin typeface="Arial" panose="020B0604020202020204" pitchFamily="34" charset="0"/>
                <a:cs typeface="Arial" panose="020B0604020202020204" pitchFamily="34" charset="0"/>
              </a:rPr>
              <a:t>Value-based </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7599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38" grpId="0" animBg="1"/>
      <p:bldP spid="44" grpId="0" animBg="1"/>
      <p:bldP spid="48" grpId="0"/>
      <p:bldP spid="49" grpId="0" animBg="1"/>
      <p:bldP spid="56" grpId="0" animBg="1"/>
      <p:bldP spid="58" grpId="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88505" y="431399"/>
            <a:ext cx="5195857" cy="759630"/>
            <a:chOff x="620119" y="218486"/>
            <a:chExt cx="7241166" cy="1012843"/>
          </a:xfrm>
        </p:grpSpPr>
        <p:sp>
          <p:nvSpPr>
            <p:cNvPr id="27" name="文本框 26"/>
            <p:cNvSpPr txBox="1"/>
            <p:nvPr/>
          </p:nvSpPr>
          <p:spPr>
            <a:xfrm>
              <a:off x="620119" y="218486"/>
              <a:ext cx="7241166" cy="697628"/>
            </a:xfrm>
            <a:prstGeom prst="rect">
              <a:avLst/>
            </a:prstGeom>
            <a:noFill/>
          </p:spPr>
          <p:txBody>
            <a:bodyPr wrap="square" rtlCol="0">
              <a:spAutoFit/>
            </a:bodyPr>
            <a:lstStyle/>
            <a:p>
              <a:r>
                <a:rPr lang="en-US" altLang="zh-CN"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 </a:t>
              </a:r>
              <a:r>
                <a:rPr lang="en-US" altLang="zh-CN" sz="2800" b="1" dirty="0">
                  <a:latin typeface="Arial" panose="020B0604020202020204" pitchFamily="34" charset="0"/>
                  <a:cs typeface="Arial" panose="020B0604020202020204" pitchFamily="34" charset="0"/>
                </a:rPr>
                <a:t>Value-based </a:t>
              </a:r>
              <a:r>
                <a:rPr lang="en-US" altLang="zh-CN" sz="2800" b="1" dirty="0" smtClean="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&amp; Policy-based</a:t>
              </a:r>
              <a:endPar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sp>
          <p:nvSpPr>
            <p:cNvPr id="28" name="文本框 27"/>
            <p:cNvSpPr txBox="1"/>
            <p:nvPr/>
          </p:nvSpPr>
          <p:spPr>
            <a:xfrm>
              <a:off x="880694" y="861996"/>
              <a:ext cx="6533916" cy="369333"/>
            </a:xfrm>
            <a:prstGeom prst="rect">
              <a:avLst/>
            </a:prstGeom>
            <a:noFill/>
          </p:spPr>
          <p:txBody>
            <a:bodyPr wrap="square" rtlCol="0">
              <a:spAutoFit/>
              <a:scene3d>
                <a:camera prst="orthographicFront"/>
                <a:lightRig rig="threePt" dir="t"/>
              </a:scene3d>
              <a:sp3d contourW="12700"/>
            </a:bodyPr>
            <a:lstStyle/>
            <a:p>
              <a:r>
                <a:rPr lang="en-US" altLang="zh-CN" sz="12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 </a:t>
              </a:r>
              <a:r>
                <a:rPr lang="en-US" altLang="zh-CN" sz="1200" b="1" dirty="0">
                  <a:latin typeface="Arial" panose="020B0604020202020204" pitchFamily="34" charset="0"/>
                  <a:cs typeface="Arial" panose="020B0604020202020204" pitchFamily="34" charset="0"/>
                </a:rPr>
                <a:t>Value-based </a:t>
              </a:r>
              <a:r>
                <a:rPr lang="en-US" altLang="zh-CN" sz="12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&amp; Policy-based</a:t>
              </a:r>
              <a:endParaRPr lang="zh-CN" altLang="en-US" sz="12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endParaRP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9" name="圆角矩形 28"/>
          <p:cNvSpPr/>
          <p:nvPr/>
        </p:nvSpPr>
        <p:spPr>
          <a:xfrm>
            <a:off x="675479" y="2732097"/>
            <a:ext cx="1414953" cy="988734"/>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Arial" panose="020B0604020202020204" pitchFamily="34" charset="0"/>
                <a:ea typeface="黑体" panose="02010609060101010101" pitchFamily="49" charset="-122"/>
                <a:cs typeface="Arial" panose="020B0604020202020204" pitchFamily="34" charset="0"/>
              </a:rPr>
              <a:t>Value-based</a:t>
            </a:r>
            <a:endParaRPr lang="zh-CN" altLang="en-US" sz="20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34" name="圆角矩形 33"/>
          <p:cNvSpPr/>
          <p:nvPr/>
        </p:nvSpPr>
        <p:spPr>
          <a:xfrm>
            <a:off x="694334" y="4120168"/>
            <a:ext cx="1414952" cy="988734"/>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Arial" panose="020B0604020202020204" pitchFamily="34" charset="0"/>
                <a:ea typeface="黑体" panose="02010609060101010101" pitchFamily="49" charset="-122"/>
                <a:cs typeface="Arial" panose="020B0604020202020204" pitchFamily="34" charset="0"/>
              </a:rPr>
              <a:t>Policy-based</a:t>
            </a:r>
            <a:endParaRPr lang="zh-CN" altLang="en-US" sz="20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36" name="圆角矩形 35"/>
          <p:cNvSpPr/>
          <p:nvPr/>
        </p:nvSpPr>
        <p:spPr>
          <a:xfrm>
            <a:off x="4193248" y="2732097"/>
            <a:ext cx="1414953" cy="988734"/>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Arial" panose="020B0604020202020204" pitchFamily="34" charset="0"/>
                <a:ea typeface="黑体" panose="02010609060101010101" pitchFamily="49" charset="-122"/>
                <a:cs typeface="Arial" panose="020B0604020202020204" pitchFamily="34" charset="0"/>
              </a:rPr>
              <a:t>Deep Q-Learning</a:t>
            </a:r>
            <a:endParaRPr lang="zh-CN" altLang="en-US"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37" name="圆角矩形 36"/>
          <p:cNvSpPr/>
          <p:nvPr/>
        </p:nvSpPr>
        <p:spPr>
          <a:xfrm>
            <a:off x="4193247" y="4120168"/>
            <a:ext cx="1414953" cy="988734"/>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Arial" panose="020B0604020202020204" pitchFamily="34" charset="0"/>
                <a:ea typeface="黑体" panose="02010609060101010101" pitchFamily="49" charset="-122"/>
                <a:cs typeface="Arial" panose="020B0604020202020204" pitchFamily="34" charset="0"/>
              </a:rPr>
              <a:t>Policy Gradient</a:t>
            </a:r>
            <a:endParaRPr lang="zh-CN" altLang="en-US" sz="20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cxnSp>
        <p:nvCxnSpPr>
          <p:cNvPr id="8" name="直接箭头连接符 7"/>
          <p:cNvCxnSpPr>
            <a:stCxn id="29" idx="3"/>
            <a:endCxn id="36" idx="1"/>
          </p:cNvCxnSpPr>
          <p:nvPr/>
        </p:nvCxnSpPr>
        <p:spPr>
          <a:xfrm>
            <a:off x="2090432" y="3226464"/>
            <a:ext cx="210281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4" idx="3"/>
            <a:endCxn id="37" idx="1"/>
          </p:cNvCxnSpPr>
          <p:nvPr/>
        </p:nvCxnSpPr>
        <p:spPr>
          <a:xfrm>
            <a:off x="2109286" y="4614535"/>
            <a:ext cx="2083961"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429435" y="3136366"/>
            <a:ext cx="1947786" cy="1544807"/>
          </a:xfrm>
          <a:prstGeom prst="round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b="1" dirty="0" smtClean="0">
                <a:solidFill>
                  <a:schemeClr val="tx1"/>
                </a:solidFill>
                <a:latin typeface="Arial" panose="020B0604020202020204" pitchFamily="34" charset="0"/>
                <a:ea typeface="黑体" panose="02010609060101010101" pitchFamily="49" charset="-122"/>
                <a:cs typeface="Arial" panose="020B0604020202020204" pitchFamily="34" charset="0"/>
              </a:rPr>
              <a:t>Actor-critic</a:t>
            </a:r>
          </a:p>
          <a:p>
            <a:pPr marL="285750" indent="-285750">
              <a:buFont typeface="Arial" panose="020B0604020202020204" pitchFamily="34" charset="0"/>
              <a:buChar char="•"/>
            </a:pPr>
            <a:r>
              <a:rPr lang="en-US" altLang="zh-CN" b="1" dirty="0" smtClean="0">
                <a:solidFill>
                  <a:schemeClr val="tx1"/>
                </a:solidFill>
                <a:latin typeface="Arial" panose="020B0604020202020204" pitchFamily="34" charset="0"/>
                <a:ea typeface="黑体" panose="02010609060101010101" pitchFamily="49" charset="-122"/>
                <a:cs typeface="Arial" panose="020B0604020202020204" pitchFamily="34" charset="0"/>
              </a:rPr>
              <a:t>A2C &amp; A3C</a:t>
            </a:r>
          </a:p>
          <a:p>
            <a:pPr marL="285750" indent="-285750">
              <a:buFont typeface="Arial" panose="020B0604020202020204" pitchFamily="34" charset="0"/>
              <a:buChar char="•"/>
            </a:pPr>
            <a:r>
              <a:rPr lang="en-US" altLang="zh-CN" b="1" dirty="0" smtClean="0">
                <a:solidFill>
                  <a:schemeClr val="tx1"/>
                </a:solidFill>
                <a:latin typeface="Arial" panose="020B0604020202020204" pitchFamily="34" charset="0"/>
                <a:ea typeface="黑体" panose="02010609060101010101" pitchFamily="49" charset="-122"/>
                <a:cs typeface="Arial" panose="020B0604020202020204" pitchFamily="34" charset="0"/>
              </a:rPr>
              <a:t>DDPG</a:t>
            </a:r>
          </a:p>
          <a:p>
            <a:pPr marL="285750" indent="-285750">
              <a:buFont typeface="Arial" panose="020B0604020202020204" pitchFamily="34" charset="0"/>
              <a:buChar char="•"/>
            </a:pPr>
            <a:r>
              <a:rPr lang="en-US" altLang="zh-CN" b="1" dirty="0" smtClean="0">
                <a:solidFill>
                  <a:schemeClr val="tx1"/>
                </a:solidFill>
                <a:latin typeface="Arial" panose="020B0604020202020204" pitchFamily="34" charset="0"/>
                <a:ea typeface="黑体" panose="02010609060101010101" pitchFamily="49" charset="-122"/>
                <a:cs typeface="Arial" panose="020B0604020202020204" pitchFamily="34" charset="0"/>
              </a:rPr>
              <a:t>······</a:t>
            </a:r>
            <a:endParaRPr lang="zh-CN" altLang="en-US"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cxnSp>
        <p:nvCxnSpPr>
          <p:cNvPr id="12" name="直接箭头连接符 11"/>
          <p:cNvCxnSpPr>
            <a:stCxn id="36" idx="3"/>
            <a:endCxn id="39" idx="1"/>
          </p:cNvCxnSpPr>
          <p:nvPr/>
        </p:nvCxnSpPr>
        <p:spPr>
          <a:xfrm>
            <a:off x="5608201" y="3226464"/>
            <a:ext cx="821234" cy="68230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7" idx="3"/>
            <a:endCxn id="39" idx="1"/>
          </p:cNvCxnSpPr>
          <p:nvPr/>
        </p:nvCxnSpPr>
        <p:spPr>
          <a:xfrm flipV="1">
            <a:off x="5608200" y="3908770"/>
            <a:ext cx="821235" cy="70576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188760" y="1465092"/>
            <a:ext cx="1715871" cy="1477328"/>
          </a:xfrm>
          <a:prstGeom prst="rect">
            <a:avLst/>
          </a:prstGeom>
          <a:noFill/>
          <a:ln>
            <a:solidFill>
              <a:srgbClr val="002060"/>
            </a:solidFill>
          </a:ln>
        </p:spPr>
        <p:txBody>
          <a:bodyPr wrap="square" rtlCol="0">
            <a:spAutoFit/>
          </a:bodyPr>
          <a:lstStyle/>
          <a:p>
            <a:pPr algn="just"/>
            <a:r>
              <a:rPr lang="zh-CN" altLang="en-US" dirty="0" smtClean="0">
                <a:latin typeface="黑体" panose="02010609060101010101" pitchFamily="49" charset="-122"/>
                <a:ea typeface="黑体" panose="02010609060101010101" pitchFamily="49" charset="-122"/>
              </a:rPr>
              <a:t>先训练出每个</a:t>
            </a:r>
            <a:r>
              <a:rPr lang="zh-CN" altLang="en-US" dirty="0" smtClean="0">
                <a:solidFill>
                  <a:srgbClr val="FF0000"/>
                </a:solidFill>
                <a:latin typeface="黑体" panose="02010609060101010101" pitchFamily="49" charset="-122"/>
                <a:ea typeface="黑体" panose="02010609060101010101" pitchFamily="49" charset="-122"/>
              </a:rPr>
              <a:t>状态</a:t>
            </a:r>
            <a:r>
              <a:rPr lang="en-US" altLang="zh-CN" dirty="0" smtClean="0">
                <a:solidFill>
                  <a:srgbClr val="FF0000"/>
                </a:solidFill>
                <a:latin typeface="黑体" panose="02010609060101010101" pitchFamily="49" charset="-122"/>
                <a:ea typeface="黑体" panose="02010609060101010101" pitchFamily="49" charset="-122"/>
              </a:rPr>
              <a:t>-</a:t>
            </a:r>
            <a:r>
              <a:rPr lang="zh-CN" altLang="en-US" dirty="0" smtClean="0">
                <a:solidFill>
                  <a:srgbClr val="FF0000"/>
                </a:solidFill>
                <a:latin typeface="黑体" panose="02010609060101010101" pitchFamily="49" charset="-122"/>
                <a:ea typeface="黑体" panose="02010609060101010101" pitchFamily="49" charset="-122"/>
              </a:rPr>
              <a:t>动作</a:t>
            </a:r>
            <a:r>
              <a:rPr lang="zh-CN" altLang="en-US" dirty="0" smtClean="0">
                <a:latin typeface="黑体" panose="02010609060101010101" pitchFamily="49" charset="-122"/>
                <a:ea typeface="黑体" panose="02010609060101010101" pitchFamily="49" charset="-122"/>
              </a:rPr>
              <a:t>对值（</a:t>
            </a:r>
            <a:r>
              <a:rPr lang="en-US" altLang="zh-CN" dirty="0" smtClean="0">
                <a:solidFill>
                  <a:srgbClr val="FF0000"/>
                </a:solidFill>
                <a:latin typeface="Arial" panose="020B0604020202020204" pitchFamily="34" charset="0"/>
                <a:ea typeface="黑体" panose="02010609060101010101" pitchFamily="49" charset="-122"/>
                <a:cs typeface="Arial" panose="020B0604020202020204" pitchFamily="34" charset="0"/>
              </a:rPr>
              <a:t>Q</a:t>
            </a:r>
            <a:r>
              <a:rPr lang="zh-CN" altLang="en-US" dirty="0" smtClean="0">
                <a:solidFill>
                  <a:srgbClr val="FF0000"/>
                </a:solidFill>
                <a:latin typeface="黑体" panose="02010609060101010101" pitchFamily="49" charset="-122"/>
                <a:ea typeface="黑体" panose="02010609060101010101" pitchFamily="49" charset="-122"/>
              </a:rPr>
              <a:t>值</a:t>
            </a:r>
            <a:r>
              <a:rPr lang="zh-CN" altLang="en-US" dirty="0" smtClean="0">
                <a:latin typeface="黑体" panose="02010609060101010101" pitchFamily="49" charset="-122"/>
                <a:ea typeface="黑体" panose="02010609060101010101" pitchFamily="49" charset="-122"/>
              </a:rPr>
              <a:t>），再根据</a:t>
            </a:r>
            <a:r>
              <a:rPr lang="en-US" altLang="zh-CN" dirty="0" smtClean="0">
                <a:latin typeface="Arial" panose="020B0604020202020204" pitchFamily="34" charset="0"/>
                <a:ea typeface="黑体" panose="02010609060101010101" pitchFamily="49" charset="-122"/>
                <a:cs typeface="Arial" panose="020B0604020202020204" pitchFamily="34" charset="0"/>
              </a:rPr>
              <a:t>Q</a:t>
            </a:r>
            <a:r>
              <a:rPr lang="zh-CN" altLang="en-US" dirty="0" smtClean="0">
                <a:latin typeface="黑体" panose="02010609060101010101" pitchFamily="49" charset="-122"/>
                <a:ea typeface="黑体" panose="02010609060101010101" pitchFamily="49" charset="-122"/>
              </a:rPr>
              <a:t>值选择动作。</a:t>
            </a:r>
            <a:endParaRPr lang="zh-CN" altLang="en-US" dirty="0">
              <a:latin typeface="黑体" panose="02010609060101010101" pitchFamily="49" charset="-122"/>
              <a:ea typeface="黑体" panose="02010609060101010101" pitchFamily="49" charset="-122"/>
            </a:endParaRPr>
          </a:p>
        </p:txBody>
      </p:sp>
      <p:sp>
        <p:nvSpPr>
          <p:cNvPr id="47" name="文本框 46"/>
          <p:cNvSpPr txBox="1"/>
          <p:nvPr/>
        </p:nvSpPr>
        <p:spPr>
          <a:xfrm>
            <a:off x="2179334" y="4888592"/>
            <a:ext cx="1925012" cy="1754326"/>
          </a:xfrm>
          <a:prstGeom prst="rect">
            <a:avLst/>
          </a:prstGeom>
          <a:noFill/>
          <a:ln>
            <a:solidFill>
              <a:srgbClr val="002060"/>
            </a:solidFill>
          </a:ln>
        </p:spPr>
        <p:txBody>
          <a:bodyPr wrap="square" rtlCol="0">
            <a:spAutoFit/>
          </a:bodyPr>
          <a:lstStyle/>
          <a:p>
            <a:pPr algn="just"/>
            <a:r>
              <a:rPr lang="zh-CN" altLang="en-US" dirty="0" smtClean="0">
                <a:solidFill>
                  <a:srgbClr val="FF0000"/>
                </a:solidFill>
                <a:latin typeface="黑体" panose="02010609060101010101" pitchFamily="49" charset="-122"/>
                <a:ea typeface="黑体" panose="02010609060101010101" pitchFamily="49" charset="-122"/>
              </a:rPr>
              <a:t>不用</a:t>
            </a:r>
            <a:r>
              <a:rPr lang="zh-CN" altLang="en-US" dirty="0" smtClean="0">
                <a:latin typeface="黑体" panose="02010609060101010101" pitchFamily="49" charset="-122"/>
                <a:ea typeface="黑体" panose="02010609060101010101" pitchFamily="49" charset="-122"/>
              </a:rPr>
              <a:t>训练出每个状态</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动作对值（</a:t>
            </a:r>
            <a:r>
              <a:rPr lang="en-US" altLang="zh-CN" dirty="0" smtClean="0">
                <a:latin typeface="Arial" panose="020B0604020202020204" pitchFamily="34" charset="0"/>
                <a:ea typeface="黑体" panose="02010609060101010101" pitchFamily="49" charset="-122"/>
                <a:cs typeface="Arial" panose="020B0604020202020204" pitchFamily="34" charset="0"/>
              </a:rPr>
              <a:t>Q</a:t>
            </a:r>
            <a:r>
              <a:rPr lang="zh-CN" altLang="en-US" dirty="0" smtClean="0">
                <a:latin typeface="黑体" panose="02010609060101010101" pitchFamily="49" charset="-122"/>
                <a:ea typeface="黑体" panose="02010609060101010101" pitchFamily="49" charset="-122"/>
              </a:rPr>
              <a:t>值），直接将状态作为输入，动作（概率）作为输出。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8940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0" y="4360463"/>
            <a:ext cx="3824334" cy="684947"/>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任意多边形 2"/>
          <p:cNvSpPr/>
          <p:nvPr/>
        </p:nvSpPr>
        <p:spPr>
          <a:xfrm flipH="1" flipV="1">
            <a:off x="3325995" y="1977222"/>
            <a:ext cx="5818006" cy="1090115"/>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任意多边形 3"/>
          <p:cNvSpPr/>
          <p:nvPr/>
        </p:nvSpPr>
        <p:spPr>
          <a:xfrm>
            <a:off x="0" y="2355093"/>
            <a:ext cx="6488716" cy="2180230"/>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92">
              <a:defRPr/>
            </a:pPr>
            <a:endPar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 name="文本框 4"/>
          <p:cNvSpPr txBox="1"/>
          <p:nvPr/>
        </p:nvSpPr>
        <p:spPr>
          <a:xfrm>
            <a:off x="6646978" y="2184403"/>
            <a:ext cx="1884170" cy="727122"/>
          </a:xfrm>
          <a:prstGeom prst="rect">
            <a:avLst/>
          </a:prstGeom>
          <a:noFill/>
        </p:spPr>
        <p:txBody>
          <a:bodyPr wrap="square" rtlCol="0">
            <a:spAutoFit/>
          </a:bodyPr>
          <a:lstStyle/>
          <a:p>
            <a:r>
              <a:rPr lang="en-US" altLang="zh-CN" sz="4125" dirty="0">
                <a:solidFill>
                  <a:schemeClr val="bg1"/>
                </a:solidFill>
                <a:latin typeface="Arial" panose="020B0604020202020204" pitchFamily="34" charset="0"/>
                <a:cs typeface="Arial" panose="020B0604020202020204" pitchFamily="34" charset="0"/>
              </a:rPr>
              <a:t>Part  </a:t>
            </a:r>
            <a:r>
              <a:rPr lang="en-US" altLang="zh-CN" sz="4125" dirty="0" smtClean="0">
                <a:solidFill>
                  <a:schemeClr val="bg1"/>
                </a:solidFill>
                <a:latin typeface="Arial" panose="020B0604020202020204" pitchFamily="34" charset="0"/>
                <a:cs typeface="Arial" panose="020B0604020202020204" pitchFamily="34" charset="0"/>
              </a:rPr>
              <a:t>2.</a:t>
            </a:r>
            <a:endParaRPr lang="zh-CN" altLang="en-US" sz="4125"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72840" y="2651838"/>
            <a:ext cx="5738875" cy="830997"/>
          </a:xfrm>
          <a:prstGeom prst="rect">
            <a:avLst/>
          </a:prstGeom>
          <a:noFill/>
        </p:spPr>
        <p:txBody>
          <a:bodyPr wrap="square" rtlCol="0">
            <a:spAutoFit/>
          </a:bodyPr>
          <a:lstStyle/>
          <a:p>
            <a:pPr algn="ctr"/>
            <a:r>
              <a:rPr lang="zh-CN" altLang="en-US" sz="4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智能</a:t>
            </a:r>
            <a:r>
              <a:rPr lang="zh-CN" altLang="en-US" sz="4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体</a:t>
            </a:r>
            <a:r>
              <a:rPr lang="zh-CN" altLang="en-US" sz="4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到</a:t>
            </a:r>
            <a:r>
              <a:rPr lang="zh-CN" altLang="en-US" sz="4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多智能体</a:t>
            </a:r>
          </a:p>
        </p:txBody>
      </p:sp>
      <p:sp>
        <p:nvSpPr>
          <p:cNvPr id="8" name="文本框 7"/>
          <p:cNvSpPr txBox="1"/>
          <p:nvPr/>
        </p:nvSpPr>
        <p:spPr>
          <a:xfrm>
            <a:off x="257475" y="3544855"/>
            <a:ext cx="4701386" cy="400110"/>
          </a:xfrm>
          <a:prstGeom prst="rect">
            <a:avLst/>
          </a:prstGeom>
          <a:noFill/>
        </p:spPr>
        <p:txBody>
          <a:bodyPr wrap="square" rtlCol="0">
            <a:spAutoFit/>
          </a:bodyPr>
          <a:lstStyle/>
          <a:p>
            <a:pPr algn="ctr" defTabSz="342892">
              <a:defRPr/>
            </a:pPr>
            <a:r>
              <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RL &amp; DRL &amp; MARL &amp; MDRL</a:t>
            </a:r>
          </a:p>
        </p:txBody>
      </p:sp>
      <p:sp>
        <p:nvSpPr>
          <p:cNvPr id="9" name="文本框 8"/>
          <p:cNvSpPr txBox="1"/>
          <p:nvPr/>
        </p:nvSpPr>
        <p:spPr>
          <a:xfrm>
            <a:off x="5996355" y="3865909"/>
            <a:ext cx="2286000"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智能体</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多智能体</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概念演进</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50260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51555" y="1488433"/>
            <a:ext cx="6825343" cy="1958345"/>
          </a:xfrm>
          <a:prstGeom prst="rect">
            <a:avLst/>
          </a:prstGeom>
          <a:noFill/>
          <a:ln w="19050">
            <a:solidFill>
              <a:schemeClr val="accent4"/>
            </a:solidFill>
          </a:ln>
        </p:spPr>
        <p:txBody>
          <a:bodyPr wrap="square" rtlCol="0">
            <a:spAutoFit/>
          </a:bodyPr>
          <a:lstStyle/>
          <a:p>
            <a:endParaRPr lang="zh-CN" altLang="en-US" dirty="0"/>
          </a:p>
        </p:txBody>
      </p:sp>
      <p:grpSp>
        <p:nvGrpSpPr>
          <p:cNvPr id="23" name="组合 22"/>
          <p:cNvGrpSpPr/>
          <p:nvPr/>
        </p:nvGrpSpPr>
        <p:grpSpPr>
          <a:xfrm>
            <a:off x="-146284" y="431399"/>
            <a:ext cx="4598541" cy="756676"/>
            <a:chOff x="-226265" y="218486"/>
            <a:chExt cx="6131389" cy="1008902"/>
          </a:xfrm>
        </p:grpSpPr>
        <p:sp>
          <p:nvSpPr>
            <p:cNvPr id="27" name="文本框 26"/>
            <p:cNvSpPr txBox="1"/>
            <p:nvPr/>
          </p:nvSpPr>
          <p:spPr>
            <a:xfrm>
              <a:off x="-226265" y="218486"/>
              <a:ext cx="6131389" cy="697628"/>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智能体</a:t>
              </a:r>
              <a:r>
                <a:rPr lang="zh-CN" altLang="en-US" sz="2800" b="1" dirty="0">
                  <a:solidFill>
                    <a:schemeClr val="tx1">
                      <a:lumMod val="75000"/>
                      <a:lumOff val="25000"/>
                    </a:schemeClr>
                  </a:solidFill>
                  <a:latin typeface="Arial" panose="020B0604020202020204" pitchFamily="34" charset="0"/>
                  <a:ea typeface="黑体" panose="02010609060101010101" pitchFamily="49" charset="-122"/>
                  <a:cs typeface="Arial" panose="020B0604020202020204" pitchFamily="34" charset="0"/>
                  <a:sym typeface="Century Gothic" panose="020B0502020202020204" pitchFamily="34" charset="0"/>
                </a:rPr>
                <a:t>到</a:t>
              </a:r>
              <a:r>
                <a:rPr lang="zh-CN" altLang="en-US" sz="2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多智能体</a:t>
              </a:r>
            </a:p>
          </p:txBody>
        </p:sp>
        <p:sp>
          <p:nvSpPr>
            <p:cNvPr id="28" name="文本框 27"/>
            <p:cNvSpPr txBox="1"/>
            <p:nvPr/>
          </p:nvSpPr>
          <p:spPr>
            <a:xfrm>
              <a:off x="880694" y="858056"/>
              <a:ext cx="2832772" cy="369332"/>
            </a:xfrm>
            <a:prstGeom prst="rect">
              <a:avLst/>
            </a:prstGeom>
            <a:noFill/>
          </p:spPr>
          <p:txBody>
            <a:bodyPr wrap="square" rtlCol="0">
              <a:spAutoFit/>
              <a:scene3d>
                <a:camera prst="orthographicFront"/>
                <a:lightRig rig="threePt" dir="t"/>
              </a:scene3d>
              <a:sp3d contourW="12700"/>
            </a:bodyPr>
            <a:lstStyle/>
            <a:p>
              <a:pPr algn="ctr" defTabSz="342892">
                <a:defRPr/>
              </a:pPr>
              <a:r>
                <a:rPr lang="en-US" altLang="zh-CN" sz="12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RL &amp; DRL &amp; MARL &amp; MDRL</a:t>
              </a:r>
            </a:p>
          </p:txBody>
        </p:sp>
      </p:grpSp>
      <p:grpSp>
        <p:nvGrpSpPr>
          <p:cNvPr id="30" name="组合 29"/>
          <p:cNvGrpSpPr/>
          <p:nvPr/>
        </p:nvGrpSpPr>
        <p:grpSpPr>
          <a:xfrm>
            <a:off x="2103" y="430823"/>
            <a:ext cx="344095" cy="756513"/>
            <a:chOff x="0" y="272955"/>
            <a:chExt cx="458794" cy="747920"/>
          </a:xfrm>
        </p:grpSpPr>
        <p:sp>
          <p:nvSpPr>
            <p:cNvPr id="31" name="矩形 30"/>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18232" y="272955"/>
              <a:ext cx="140562" cy="747920"/>
            </a:xfrm>
            <a:prstGeom prst="rect">
              <a:avLst/>
            </a:prstGeom>
            <a:solidFill>
              <a:srgbClr val="17375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9770" y="275203"/>
            <a:ext cx="1065670" cy="1067750"/>
          </a:xfrm>
          <a:prstGeom prst="rect">
            <a:avLst/>
          </a:prstGeom>
        </p:spPr>
      </p:pic>
      <p:sp>
        <p:nvSpPr>
          <p:cNvPr id="2" name="圆角矩形 1"/>
          <p:cNvSpPr/>
          <p:nvPr/>
        </p:nvSpPr>
        <p:spPr>
          <a:xfrm>
            <a:off x="1556657" y="2145390"/>
            <a:ext cx="1458685" cy="902617"/>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RL</a:t>
            </a:r>
            <a:endParaRPr lang="zh-CN" altLang="en-US" sz="2400" dirty="0">
              <a:latin typeface="Arial" panose="020B0604020202020204" pitchFamily="34" charset="0"/>
              <a:cs typeface="Arial" panose="020B0604020202020204" pitchFamily="34" charset="0"/>
            </a:endParaRPr>
          </a:p>
        </p:txBody>
      </p:sp>
      <p:sp>
        <p:nvSpPr>
          <p:cNvPr id="12" name="圆角矩形 11"/>
          <p:cNvSpPr/>
          <p:nvPr/>
        </p:nvSpPr>
        <p:spPr>
          <a:xfrm>
            <a:off x="6113112" y="2145390"/>
            <a:ext cx="1452459" cy="902618"/>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DRL</a:t>
            </a:r>
            <a:endParaRPr lang="zh-CN" altLang="en-US" sz="2400" dirty="0">
              <a:latin typeface="Arial" panose="020B0604020202020204" pitchFamily="34" charset="0"/>
              <a:cs typeface="Arial" panose="020B0604020202020204" pitchFamily="34" charset="0"/>
            </a:endParaRPr>
          </a:p>
        </p:txBody>
      </p:sp>
      <p:cxnSp>
        <p:nvCxnSpPr>
          <p:cNvPr id="6" name="直接箭头连接符 5"/>
          <p:cNvCxnSpPr>
            <a:stCxn id="2" idx="3"/>
            <a:endCxn id="12" idx="1"/>
          </p:cNvCxnSpPr>
          <p:nvPr/>
        </p:nvCxnSpPr>
        <p:spPr>
          <a:xfrm>
            <a:off x="3015342" y="2596699"/>
            <a:ext cx="309777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576025" y="2701715"/>
            <a:ext cx="175246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Deep Learning</a:t>
            </a:r>
            <a:endParaRPr lang="zh-CN" altLang="en-US" dirty="0">
              <a:latin typeface="Arial" panose="020B0604020202020204" pitchFamily="34" charset="0"/>
              <a:cs typeface="Arial" panose="020B0604020202020204" pitchFamily="34" charset="0"/>
            </a:endParaRPr>
          </a:p>
        </p:txBody>
      </p:sp>
      <p:sp>
        <p:nvSpPr>
          <p:cNvPr id="10" name="文本框 9"/>
          <p:cNvSpPr txBox="1"/>
          <p:nvPr/>
        </p:nvSpPr>
        <p:spPr>
          <a:xfrm>
            <a:off x="1151555" y="3762665"/>
            <a:ext cx="6825343" cy="2474851"/>
          </a:xfrm>
          <a:prstGeom prst="rect">
            <a:avLst/>
          </a:prstGeom>
          <a:noFill/>
          <a:ln w="19050">
            <a:solidFill>
              <a:schemeClr val="accent4"/>
            </a:solidFill>
          </a:ln>
        </p:spPr>
        <p:txBody>
          <a:bodyPr wrap="square" rtlCol="0">
            <a:spAutoFit/>
          </a:bodyPr>
          <a:lstStyle/>
          <a:p>
            <a:endParaRPr lang="zh-CN" altLang="en-US" dirty="0"/>
          </a:p>
        </p:txBody>
      </p:sp>
      <p:sp>
        <p:nvSpPr>
          <p:cNvPr id="16" name="文本框 15"/>
          <p:cNvSpPr txBox="1"/>
          <p:nvPr/>
        </p:nvSpPr>
        <p:spPr>
          <a:xfrm>
            <a:off x="3188178" y="1564899"/>
            <a:ext cx="2966291" cy="400110"/>
          </a:xfrm>
          <a:prstGeom prst="rect">
            <a:avLst/>
          </a:prstGeom>
          <a:noFill/>
        </p:spPr>
        <p:txBody>
          <a:bodyPr wrap="square" rtlCol="0">
            <a:spAutoFit/>
          </a:bodyPr>
          <a:lstStyle/>
          <a:p>
            <a:r>
              <a:rPr lang="en-US" altLang="zh-CN" sz="2000" b="1" dirty="0" smtClean="0">
                <a:latin typeface="Arial" panose="020B0604020202020204" pitchFamily="34" charset="0"/>
                <a:cs typeface="Arial" panose="020B0604020202020204" pitchFamily="34" charset="0"/>
              </a:rPr>
              <a:t>Single-agent System</a:t>
            </a:r>
            <a:endParaRPr lang="zh-CN" altLang="en-US" sz="2000" b="1" dirty="0">
              <a:latin typeface="Arial" panose="020B0604020202020204" pitchFamily="34" charset="0"/>
              <a:cs typeface="Arial" panose="020B0604020202020204" pitchFamily="34" charset="0"/>
            </a:endParaRPr>
          </a:p>
        </p:txBody>
      </p:sp>
      <p:sp>
        <p:nvSpPr>
          <p:cNvPr id="24" name="文本框 23"/>
          <p:cNvSpPr txBox="1"/>
          <p:nvPr/>
        </p:nvSpPr>
        <p:spPr>
          <a:xfrm>
            <a:off x="3266137" y="5687830"/>
            <a:ext cx="2596177" cy="400110"/>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Multi</a:t>
            </a:r>
            <a:r>
              <a:rPr lang="en-US" altLang="zh-CN" sz="2000" b="1" dirty="0" smtClean="0">
                <a:latin typeface="Arial" panose="020B0604020202020204" pitchFamily="34" charset="0"/>
                <a:cs typeface="Arial" panose="020B0604020202020204" pitchFamily="34" charset="0"/>
              </a:rPr>
              <a:t>-agent System</a:t>
            </a:r>
            <a:endParaRPr lang="zh-CN" altLang="en-US" sz="2000" b="1" dirty="0">
              <a:latin typeface="Arial" panose="020B0604020202020204" pitchFamily="34" charset="0"/>
              <a:cs typeface="Arial" panose="020B0604020202020204" pitchFamily="34" charset="0"/>
            </a:endParaRPr>
          </a:p>
        </p:txBody>
      </p:sp>
      <p:sp>
        <p:nvSpPr>
          <p:cNvPr id="25" name="圆角矩形 24"/>
          <p:cNvSpPr/>
          <p:nvPr/>
        </p:nvSpPr>
        <p:spPr>
          <a:xfrm>
            <a:off x="1556657" y="4972441"/>
            <a:ext cx="1458685" cy="902617"/>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MARL</a:t>
            </a:r>
            <a:endParaRPr lang="zh-CN" altLang="en-US" sz="2400" dirty="0">
              <a:latin typeface="Arial" panose="020B0604020202020204" pitchFamily="34" charset="0"/>
              <a:cs typeface="Arial" panose="020B0604020202020204" pitchFamily="34" charset="0"/>
            </a:endParaRPr>
          </a:p>
        </p:txBody>
      </p:sp>
      <p:sp>
        <p:nvSpPr>
          <p:cNvPr id="26" name="圆角矩形 25"/>
          <p:cNvSpPr/>
          <p:nvPr/>
        </p:nvSpPr>
        <p:spPr>
          <a:xfrm>
            <a:off x="6113112" y="4972441"/>
            <a:ext cx="1452459" cy="902618"/>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Arial" panose="020B0604020202020204" pitchFamily="34" charset="0"/>
                <a:cs typeface="Arial" panose="020B0604020202020204" pitchFamily="34" charset="0"/>
              </a:rPr>
              <a:t>MDRL</a:t>
            </a:r>
            <a:endParaRPr lang="zh-CN" altLang="en-US" sz="2400" dirty="0">
              <a:latin typeface="Arial" panose="020B0604020202020204" pitchFamily="34" charset="0"/>
              <a:cs typeface="Arial" panose="020B0604020202020204" pitchFamily="34" charset="0"/>
            </a:endParaRPr>
          </a:p>
        </p:txBody>
      </p:sp>
      <p:cxnSp>
        <p:nvCxnSpPr>
          <p:cNvPr id="20" name="直接箭头连接符 19"/>
          <p:cNvCxnSpPr>
            <a:stCxn id="25" idx="3"/>
            <a:endCxn id="26" idx="1"/>
          </p:cNvCxnSpPr>
          <p:nvPr/>
        </p:nvCxnSpPr>
        <p:spPr>
          <a:xfrm>
            <a:off x="3015342" y="5423750"/>
            <a:ext cx="309777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585352" y="5021186"/>
            <a:ext cx="175246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Deep Learning</a:t>
            </a:r>
            <a:endParaRPr lang="zh-CN" altLang="en-US" dirty="0">
              <a:latin typeface="Arial" panose="020B0604020202020204" pitchFamily="34" charset="0"/>
              <a:cs typeface="Arial" panose="020B0604020202020204" pitchFamily="34" charset="0"/>
            </a:endParaRPr>
          </a:p>
        </p:txBody>
      </p:sp>
      <p:cxnSp>
        <p:nvCxnSpPr>
          <p:cNvPr id="22" name="直接箭头连接符 21"/>
          <p:cNvCxnSpPr>
            <a:stCxn id="2" idx="2"/>
            <a:endCxn id="25" idx="0"/>
          </p:cNvCxnSpPr>
          <p:nvPr/>
        </p:nvCxnSpPr>
        <p:spPr>
          <a:xfrm>
            <a:off x="2286000" y="3048007"/>
            <a:ext cx="0" cy="192443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613805" y="4010223"/>
            <a:ext cx="691244" cy="646331"/>
          </a:xfrm>
          <a:prstGeom prst="rect">
            <a:avLst/>
          </a:prstGeom>
          <a:noFill/>
        </p:spPr>
        <p:txBody>
          <a:bodyPr wrap="square" rtlCol="0">
            <a:spAutoFit/>
          </a:bodyPr>
          <a:lstStyle/>
          <a:p>
            <a:r>
              <a:rPr lang="zh-CN" altLang="en-US" b="1" dirty="0" smtClean="0">
                <a:latin typeface="黑体" panose="02010609060101010101" pitchFamily="49" charset="-122"/>
                <a:ea typeface="黑体" panose="02010609060101010101" pitchFamily="49" charset="-122"/>
              </a:rPr>
              <a:t>多智能体</a:t>
            </a:r>
            <a:endParaRPr lang="zh-CN" altLang="en-US" b="1" dirty="0">
              <a:latin typeface="黑体" panose="02010609060101010101" pitchFamily="49" charset="-122"/>
              <a:ea typeface="黑体" panose="02010609060101010101" pitchFamily="49" charset="-122"/>
            </a:endParaRPr>
          </a:p>
        </p:txBody>
      </p:sp>
      <p:sp>
        <p:nvSpPr>
          <p:cNvPr id="38" name="文本框 37"/>
          <p:cNvSpPr txBox="1"/>
          <p:nvPr/>
        </p:nvSpPr>
        <p:spPr>
          <a:xfrm>
            <a:off x="2305049" y="4121855"/>
            <a:ext cx="986400" cy="369332"/>
          </a:xfrm>
          <a:prstGeom prst="rect">
            <a:avLst/>
          </a:prstGeom>
          <a:noFill/>
        </p:spPr>
        <p:txBody>
          <a:bodyPr wrap="square" rtlCol="0">
            <a:spAutoFit/>
          </a:bodyPr>
          <a:lstStyle/>
          <a:p>
            <a:r>
              <a:rPr lang="zh-CN" altLang="en-US" b="1" dirty="0" smtClean="0">
                <a:latin typeface="黑体" panose="02010609060101010101" pitchFamily="49" charset="-122"/>
                <a:ea typeface="黑体" panose="02010609060101010101" pitchFamily="49" charset="-122"/>
              </a:rPr>
              <a:t>博弈论</a:t>
            </a:r>
            <a:endParaRPr lang="zh-CN" altLang="en-US" b="1" dirty="0">
              <a:latin typeface="黑体" panose="02010609060101010101" pitchFamily="49" charset="-122"/>
              <a:ea typeface="黑体" panose="02010609060101010101" pitchFamily="49" charset="-122"/>
            </a:endParaRPr>
          </a:p>
        </p:txBody>
      </p:sp>
      <p:pic>
        <p:nvPicPr>
          <p:cNvPr id="39" name="Picture 2" descr="https://dss0.bdstatic.com/70cFvHSh_Q1YnxGkpoWK1HF6hhy/it/u=4111094998,860991120&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3106090" y="4040840"/>
            <a:ext cx="745043" cy="74504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dss0.bdstatic.com/70cFvHSh_Q1YnxGkpoWK1HF6hhy/it/u=4111094998,860991120&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3890715" y="4040840"/>
            <a:ext cx="745043" cy="74504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dss0.bdstatic.com/70cFvHSh_Q1YnxGkpoWK1HF6hhy/it/u=4111094998,860991120&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5204717" y="4010223"/>
            <a:ext cx="745043" cy="745043"/>
          </a:xfrm>
          <a:prstGeom prst="rect">
            <a:avLst/>
          </a:prstGeom>
          <a:noFill/>
          <a:extLst>
            <a:ext uri="{909E8E84-426E-40DD-AFC4-6F175D3DCCD1}">
              <a14:hiddenFill xmlns:a14="http://schemas.microsoft.com/office/drawing/2010/main">
                <a:solidFill>
                  <a:srgbClr val="FFFFFF"/>
                </a:solidFill>
              </a14:hiddenFill>
            </a:ext>
          </a:extLst>
        </p:spPr>
      </p:pic>
      <p:sp>
        <p:nvSpPr>
          <p:cNvPr id="42" name="文本框 41"/>
          <p:cNvSpPr txBox="1"/>
          <p:nvPr/>
        </p:nvSpPr>
        <p:spPr>
          <a:xfrm>
            <a:off x="4671324" y="4198078"/>
            <a:ext cx="621251" cy="369332"/>
          </a:xfrm>
          <a:prstGeom prst="rect">
            <a:avLst/>
          </a:prstGeom>
          <a:noFill/>
        </p:spPr>
        <p:txBody>
          <a:bodyPr wrap="square" rtlCol="0">
            <a:spAutoFit/>
          </a:bodyPr>
          <a:lstStyle/>
          <a:p>
            <a:r>
              <a:rPr lang="en-US" altLang="zh-CN" b="1" dirty="0" smtClean="0"/>
              <a:t>……</a:t>
            </a:r>
            <a:endParaRPr lang="zh-CN" altLang="en-US" b="1" dirty="0"/>
          </a:p>
        </p:txBody>
      </p:sp>
      <p:cxnSp>
        <p:nvCxnSpPr>
          <p:cNvPr id="45" name="直接箭头连接符 44"/>
          <p:cNvCxnSpPr>
            <a:stCxn id="12" idx="2"/>
            <a:endCxn id="26" idx="0"/>
          </p:cNvCxnSpPr>
          <p:nvPr/>
        </p:nvCxnSpPr>
        <p:spPr>
          <a:xfrm>
            <a:off x="6839342" y="3048008"/>
            <a:ext cx="0" cy="192443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863442" y="4035162"/>
            <a:ext cx="691244" cy="646331"/>
          </a:xfrm>
          <a:prstGeom prst="rect">
            <a:avLst/>
          </a:prstGeom>
          <a:noFill/>
        </p:spPr>
        <p:txBody>
          <a:bodyPr wrap="square" rtlCol="0">
            <a:spAutoFit/>
          </a:bodyPr>
          <a:lstStyle/>
          <a:p>
            <a:r>
              <a:rPr lang="zh-CN" altLang="en-US" b="1" dirty="0" smtClean="0">
                <a:latin typeface="黑体" panose="02010609060101010101" pitchFamily="49" charset="-122"/>
                <a:ea typeface="黑体" panose="02010609060101010101" pitchFamily="49" charset="-122"/>
              </a:rPr>
              <a:t>多智能体</a:t>
            </a:r>
            <a:endParaRPr lang="zh-CN" altLang="en-US" b="1" dirty="0">
              <a:latin typeface="黑体" panose="02010609060101010101" pitchFamily="49" charset="-122"/>
              <a:ea typeface="黑体" panose="02010609060101010101" pitchFamily="49" charset="-122"/>
            </a:endParaRPr>
          </a:p>
        </p:txBody>
      </p:sp>
      <p:sp>
        <p:nvSpPr>
          <p:cNvPr id="47" name="文本框 46"/>
          <p:cNvSpPr txBox="1"/>
          <p:nvPr/>
        </p:nvSpPr>
        <p:spPr>
          <a:xfrm>
            <a:off x="5959267" y="4182171"/>
            <a:ext cx="925792" cy="369332"/>
          </a:xfrm>
          <a:prstGeom prst="rect">
            <a:avLst/>
          </a:prstGeom>
          <a:noFill/>
        </p:spPr>
        <p:txBody>
          <a:bodyPr wrap="square" rtlCol="0">
            <a:spAutoFit/>
          </a:bodyPr>
          <a:lstStyle/>
          <a:p>
            <a:r>
              <a:rPr lang="zh-CN" altLang="en-US" b="1" dirty="0" smtClean="0">
                <a:latin typeface="黑体" panose="02010609060101010101" pitchFamily="49" charset="-122"/>
                <a:ea typeface="黑体" panose="02010609060101010101" pitchFamily="49" charset="-122"/>
              </a:rPr>
              <a:t>博弈论</a:t>
            </a:r>
            <a:endParaRPr lang="zh-CN" altLang="en-US" b="1" dirty="0">
              <a:latin typeface="黑体" panose="02010609060101010101" pitchFamily="49" charset="-122"/>
              <a:ea typeface="黑体" panose="02010609060101010101" pitchFamily="49" charset="-122"/>
            </a:endParaRPr>
          </a:p>
        </p:txBody>
      </p:sp>
      <p:pic>
        <p:nvPicPr>
          <p:cNvPr id="48" name="Picture 2" descr="https://dss0.bdstatic.com/70cFvHSh_Q1YnxGkpoWK1HF6hhy/it/u=4111094998,860991120&amp;fm=26&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4239905" y="1956945"/>
            <a:ext cx="544285" cy="54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32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0" y="4360463"/>
            <a:ext cx="3824334" cy="684947"/>
          </a:xfrm>
          <a:custGeom>
            <a:avLst/>
            <a:gdLst>
              <a:gd name="connsiteX0" fmla="*/ 0 w 5099112"/>
              <a:gd name="connsiteY0" fmla="*/ 0 h 913263"/>
              <a:gd name="connsiteX1" fmla="*/ 5099112 w 5099112"/>
              <a:gd name="connsiteY1" fmla="*/ 0 h 913263"/>
              <a:gd name="connsiteX2" fmla="*/ 4498020 w 5099112"/>
              <a:gd name="connsiteY2" fmla="*/ 913263 h 913263"/>
              <a:gd name="connsiteX3" fmla="*/ 0 w 5099112"/>
              <a:gd name="connsiteY3" fmla="*/ 913263 h 913263"/>
            </a:gdLst>
            <a:ahLst/>
            <a:cxnLst>
              <a:cxn ang="0">
                <a:pos x="connsiteX0" y="connsiteY0"/>
              </a:cxn>
              <a:cxn ang="0">
                <a:pos x="connsiteX1" y="connsiteY1"/>
              </a:cxn>
              <a:cxn ang="0">
                <a:pos x="connsiteX2" y="connsiteY2"/>
              </a:cxn>
              <a:cxn ang="0">
                <a:pos x="connsiteX3" y="connsiteY3"/>
              </a:cxn>
            </a:cxnLst>
            <a:rect l="l" t="t" r="r" b="b"/>
            <a:pathLst>
              <a:path w="5099112" h="913263">
                <a:moveTo>
                  <a:pt x="0" y="0"/>
                </a:moveTo>
                <a:lnTo>
                  <a:pt x="5099112" y="0"/>
                </a:lnTo>
                <a:lnTo>
                  <a:pt x="4498020" y="913263"/>
                </a:lnTo>
                <a:lnTo>
                  <a:pt x="0" y="913263"/>
                </a:lnTo>
                <a:close/>
              </a:path>
            </a:pathLst>
          </a:custGeom>
          <a:solidFill>
            <a:srgbClr val="17375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任意多边形 2"/>
          <p:cNvSpPr/>
          <p:nvPr/>
        </p:nvSpPr>
        <p:spPr>
          <a:xfrm flipH="1" flipV="1">
            <a:off x="3325995" y="1977222"/>
            <a:ext cx="5818006" cy="1090115"/>
          </a:xfrm>
          <a:custGeom>
            <a:avLst/>
            <a:gdLst>
              <a:gd name="connsiteX0" fmla="*/ 6800683 w 7757341"/>
              <a:gd name="connsiteY0" fmla="*/ 1453487 h 1453487"/>
              <a:gd name="connsiteX1" fmla="*/ 0 w 7757341"/>
              <a:gd name="connsiteY1" fmla="*/ 1453487 h 1453487"/>
              <a:gd name="connsiteX2" fmla="*/ 0 w 7757341"/>
              <a:gd name="connsiteY2" fmla="*/ 0 h 1453487"/>
              <a:gd name="connsiteX3" fmla="*/ 7757341 w 7757341"/>
              <a:gd name="connsiteY3" fmla="*/ 0 h 1453487"/>
            </a:gdLst>
            <a:ahLst/>
            <a:cxnLst>
              <a:cxn ang="0">
                <a:pos x="connsiteX0" y="connsiteY0"/>
              </a:cxn>
              <a:cxn ang="0">
                <a:pos x="connsiteX1" y="connsiteY1"/>
              </a:cxn>
              <a:cxn ang="0">
                <a:pos x="connsiteX2" y="connsiteY2"/>
              </a:cxn>
              <a:cxn ang="0">
                <a:pos x="connsiteX3" y="connsiteY3"/>
              </a:cxn>
            </a:cxnLst>
            <a:rect l="l" t="t" r="r" b="b"/>
            <a:pathLst>
              <a:path w="7757341" h="1453487">
                <a:moveTo>
                  <a:pt x="6800683" y="1453487"/>
                </a:moveTo>
                <a:lnTo>
                  <a:pt x="0" y="1453487"/>
                </a:lnTo>
                <a:lnTo>
                  <a:pt x="0" y="0"/>
                </a:lnTo>
                <a:lnTo>
                  <a:pt x="7757341" y="0"/>
                </a:lnTo>
                <a:close/>
              </a:path>
            </a:pathLst>
          </a:custGeom>
          <a:solidFill>
            <a:srgbClr val="00206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任意多边形 3"/>
          <p:cNvSpPr/>
          <p:nvPr/>
        </p:nvSpPr>
        <p:spPr>
          <a:xfrm>
            <a:off x="0" y="2355093"/>
            <a:ext cx="6488716" cy="2180230"/>
          </a:xfrm>
          <a:custGeom>
            <a:avLst/>
            <a:gdLst>
              <a:gd name="connsiteX0" fmla="*/ 0 w 7757341"/>
              <a:gd name="connsiteY0" fmla="*/ 0 h 2906973"/>
              <a:gd name="connsiteX1" fmla="*/ 7757341 w 7757341"/>
              <a:gd name="connsiteY1" fmla="*/ 0 h 2906973"/>
              <a:gd name="connsiteX2" fmla="*/ 5844026 w 7757341"/>
              <a:gd name="connsiteY2" fmla="*/ 2906973 h 2906973"/>
              <a:gd name="connsiteX3" fmla="*/ 0 w 7757341"/>
              <a:gd name="connsiteY3" fmla="*/ 2906973 h 2906973"/>
            </a:gdLst>
            <a:ahLst/>
            <a:cxnLst>
              <a:cxn ang="0">
                <a:pos x="connsiteX0" y="connsiteY0"/>
              </a:cxn>
              <a:cxn ang="0">
                <a:pos x="connsiteX1" y="connsiteY1"/>
              </a:cxn>
              <a:cxn ang="0">
                <a:pos x="connsiteX2" y="connsiteY2"/>
              </a:cxn>
              <a:cxn ang="0">
                <a:pos x="connsiteX3" y="connsiteY3"/>
              </a:cxn>
            </a:cxnLst>
            <a:rect l="l" t="t" r="r" b="b"/>
            <a:pathLst>
              <a:path w="7757341" h="2906973">
                <a:moveTo>
                  <a:pt x="0" y="0"/>
                </a:moveTo>
                <a:lnTo>
                  <a:pt x="7757341" y="0"/>
                </a:lnTo>
                <a:lnTo>
                  <a:pt x="5844026" y="2906973"/>
                </a:lnTo>
                <a:lnTo>
                  <a:pt x="0" y="2906973"/>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92">
              <a:defRPr/>
            </a:pPr>
            <a:endPar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endParaRPr>
          </a:p>
        </p:txBody>
      </p:sp>
      <p:sp>
        <p:nvSpPr>
          <p:cNvPr id="5" name="文本框 4"/>
          <p:cNvSpPr txBox="1"/>
          <p:nvPr/>
        </p:nvSpPr>
        <p:spPr>
          <a:xfrm>
            <a:off x="6646978" y="2184403"/>
            <a:ext cx="1884170" cy="727122"/>
          </a:xfrm>
          <a:prstGeom prst="rect">
            <a:avLst/>
          </a:prstGeom>
          <a:noFill/>
        </p:spPr>
        <p:txBody>
          <a:bodyPr wrap="square" rtlCol="0">
            <a:spAutoFit/>
          </a:bodyPr>
          <a:lstStyle/>
          <a:p>
            <a:r>
              <a:rPr lang="en-US" altLang="zh-CN" sz="4125" dirty="0">
                <a:solidFill>
                  <a:schemeClr val="bg1"/>
                </a:solidFill>
                <a:latin typeface="Arial" panose="020B0604020202020204" pitchFamily="34" charset="0"/>
                <a:cs typeface="Arial" panose="020B0604020202020204" pitchFamily="34" charset="0"/>
              </a:rPr>
              <a:t>Part  3</a:t>
            </a:r>
            <a:r>
              <a:rPr lang="en-US" altLang="zh-CN" sz="4125" dirty="0" smtClean="0">
                <a:solidFill>
                  <a:schemeClr val="bg1"/>
                </a:solidFill>
                <a:latin typeface="Arial" panose="020B0604020202020204" pitchFamily="34" charset="0"/>
                <a:cs typeface="Arial" panose="020B0604020202020204" pitchFamily="34" charset="0"/>
              </a:rPr>
              <a:t>.</a:t>
            </a:r>
            <a:endParaRPr lang="zh-CN" altLang="en-US" sz="4125"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72840" y="2651838"/>
            <a:ext cx="5738875" cy="830997"/>
          </a:xfrm>
          <a:prstGeom prst="rect">
            <a:avLst/>
          </a:prstGeom>
          <a:noFill/>
        </p:spPr>
        <p:txBody>
          <a:bodyPr wrap="square" rtlCol="0">
            <a:spAutoFit/>
          </a:bodyPr>
          <a:lstStyle/>
          <a:p>
            <a:pPr algn="ctr"/>
            <a:r>
              <a:rPr lang="zh-CN" altLang="en-US" sz="4800" b="1" dirty="0" smtClean="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多智能</a:t>
            </a:r>
            <a:r>
              <a:rPr lang="zh-CN" altLang="en-US" sz="4800" b="1" dirty="0">
                <a:solidFill>
                  <a:schemeClr val="tx1">
                    <a:lumMod val="75000"/>
                    <a:lumOff val="25000"/>
                  </a:schemeClr>
                </a:solidFill>
                <a:latin typeface="黑体" panose="02010609060101010101" pitchFamily="49" charset="-122"/>
                <a:ea typeface="黑体" panose="02010609060101010101" pitchFamily="49" charset="-122"/>
                <a:sym typeface="Century Gothic" panose="020B0502020202020204" pitchFamily="34" charset="0"/>
              </a:rPr>
              <a:t>体强化学习</a:t>
            </a:r>
          </a:p>
        </p:txBody>
      </p:sp>
      <p:sp>
        <p:nvSpPr>
          <p:cNvPr id="8" name="文本框 7"/>
          <p:cNvSpPr txBox="1"/>
          <p:nvPr/>
        </p:nvSpPr>
        <p:spPr>
          <a:xfrm>
            <a:off x="502411" y="3537823"/>
            <a:ext cx="4701386" cy="400110"/>
          </a:xfrm>
          <a:prstGeom prst="rect">
            <a:avLst/>
          </a:prstGeom>
          <a:noFill/>
        </p:spPr>
        <p:txBody>
          <a:bodyPr wrap="square" rtlCol="0">
            <a:spAutoFit/>
          </a:bodyPr>
          <a:lstStyle/>
          <a:p>
            <a:pPr algn="ctr" defTabSz="342892">
              <a:defRPr/>
            </a:pPr>
            <a:r>
              <a:rPr lang="en-US" altLang="zh-CN" sz="2000" dirty="0">
                <a:solidFill>
                  <a:schemeClr val="tx1">
                    <a:lumMod val="75000"/>
                    <a:lumOff val="25000"/>
                  </a:schemeClr>
                </a:solidFill>
                <a:latin typeface="Arial" panose="020B0604020202020204" pitchFamily="34" charset="0"/>
                <a:ea typeface="微软雅黑 Light" panose="020B0502040204020203" pitchFamily="34" charset="-122"/>
                <a:cs typeface="Arial" panose="020B0604020202020204" pitchFamily="34" charset="0"/>
                <a:sym typeface="Century Gothic" panose="020B0502020202020204" pitchFamily="34" charset="0"/>
              </a:rPr>
              <a:t>Multi-agent Reinforcement Learning</a:t>
            </a:r>
          </a:p>
        </p:txBody>
      </p:sp>
      <p:sp>
        <p:nvSpPr>
          <p:cNvPr id="9" name="文本框 8"/>
          <p:cNvSpPr txBox="1"/>
          <p:nvPr/>
        </p:nvSpPr>
        <p:spPr>
          <a:xfrm>
            <a:off x="5804564" y="3604147"/>
            <a:ext cx="3012865"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应用举例</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基本概念</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en-US" altLang="zh-CN" dirty="0" smtClean="0">
                <a:latin typeface="Arial" panose="020B0604020202020204" pitchFamily="34" charset="0"/>
                <a:ea typeface="黑体" panose="02010609060101010101" pitchFamily="49" charset="-122"/>
                <a:cs typeface="Arial" panose="020B0604020202020204" pitchFamily="34" charset="0"/>
              </a:rPr>
              <a:t>MARL</a:t>
            </a:r>
            <a:r>
              <a:rPr lang="zh-CN" altLang="en-US" dirty="0" smtClean="0">
                <a:latin typeface="黑体" panose="02010609060101010101" pitchFamily="49" charset="-122"/>
                <a:ea typeface="黑体" panose="02010609060101010101" pitchFamily="49" charset="-122"/>
              </a:rPr>
              <a:t>三种类型</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en-US" altLang="zh-CN" dirty="0" smtClean="0">
                <a:latin typeface="Arial" panose="020B0604020202020204" pitchFamily="34" charset="0"/>
                <a:ea typeface="黑体" panose="02010609060101010101" pitchFamily="49" charset="-122"/>
                <a:cs typeface="Arial" panose="020B0604020202020204" pitchFamily="34" charset="0"/>
              </a:rPr>
              <a:t>MARL</a:t>
            </a:r>
            <a:r>
              <a:rPr lang="zh-CN" altLang="en-US" dirty="0" smtClean="0">
                <a:latin typeface="黑体" panose="02010609060101010101" pitchFamily="49" charset="-122"/>
                <a:ea typeface="黑体" panose="02010609060101010101" pitchFamily="49" charset="-122"/>
              </a:rPr>
              <a:t>关键性挑战</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en-US" altLang="zh-CN" dirty="0" smtClean="0">
                <a:latin typeface="Arial" panose="020B0604020202020204" pitchFamily="34" charset="0"/>
                <a:ea typeface="黑体" panose="02010609060101010101" pitchFamily="49" charset="-122"/>
                <a:cs typeface="Arial" panose="020B0604020202020204" pitchFamily="34" charset="0"/>
              </a:rPr>
              <a:t>MARL</a:t>
            </a:r>
            <a:r>
              <a:rPr lang="zh-CN" altLang="en-US" dirty="0" smtClean="0">
                <a:latin typeface="黑体" panose="02010609060101010101" pitchFamily="49" charset="-122"/>
                <a:ea typeface="黑体" panose="02010609060101010101" pitchFamily="49" charset="-122"/>
              </a:rPr>
              <a:t>训练模式</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en-US" altLang="zh-CN" dirty="0" smtClean="0">
                <a:latin typeface="Arial" panose="020B0604020202020204" pitchFamily="34" charset="0"/>
                <a:ea typeface="黑体" panose="02010609060101010101" pitchFamily="49" charset="-122"/>
                <a:cs typeface="Arial" panose="020B0604020202020204" pitchFamily="34" charset="0"/>
              </a:rPr>
              <a:t>MARL Q-Learning</a:t>
            </a:r>
          </a:p>
          <a:p>
            <a:pPr marL="285750" indent="-285750">
              <a:lnSpc>
                <a:spcPct val="150000"/>
              </a:lnSpc>
              <a:buFont typeface="Arial" panose="020B0604020202020204" pitchFamily="34" charset="0"/>
              <a:buChar char="•"/>
            </a:pPr>
            <a:r>
              <a:rPr lang="zh-CN" altLang="en-US" dirty="0" smtClean="0">
                <a:latin typeface="Arial" panose="020B0604020202020204" pitchFamily="34" charset="0"/>
                <a:ea typeface="黑体" panose="02010609060101010101" pitchFamily="49" charset="-122"/>
                <a:cs typeface="Arial" panose="020B0604020202020204" pitchFamily="34" charset="0"/>
              </a:rPr>
              <a:t>实例探究</a:t>
            </a:r>
            <a:endParaRPr lang="en-US" altLang="zh-CN" dirty="0" smtClean="0">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243698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包图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1861</TotalTime>
  <Words>1814</Words>
  <Application>Microsoft Office PowerPoint</Application>
  <PresentationFormat>全屏显示(4:3)</PresentationFormat>
  <Paragraphs>329</Paragraphs>
  <Slides>27</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CMTI10</vt:lpstr>
      <vt:lpstr>NimbusRomNo9L-Regu</vt:lpstr>
      <vt:lpstr>等线</vt:lpstr>
      <vt:lpstr>等线 Light</vt:lpstr>
      <vt:lpstr>黑体</vt:lpstr>
      <vt:lpstr>宋体</vt:lpstr>
      <vt:lpstr>微软雅黑</vt:lpstr>
      <vt:lpstr>微软雅黑 Light</vt:lpstr>
      <vt:lpstr>Arial</vt:lpstr>
      <vt:lpstr>Calibri</vt:lpstr>
      <vt:lpstr>Calibri Light</vt:lpstr>
      <vt:lpstr>Cambria Math</vt:lpstr>
      <vt:lpstr>Century Gothic</vt:lpstr>
      <vt:lpstr>Times New Roman</vt:lpstr>
      <vt:lpstr>Wingdings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wbw</cp:lastModifiedBy>
  <cp:revision>266</cp:revision>
  <dcterms:created xsi:type="dcterms:W3CDTF">2017-08-18T03:02:00Z</dcterms:created>
  <dcterms:modified xsi:type="dcterms:W3CDTF">2020-03-12T14:54:21Z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