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89" r:id="rId2"/>
    <p:sldId id="271" r:id="rId3"/>
    <p:sldId id="291" r:id="rId4"/>
    <p:sldId id="290" r:id="rId5"/>
    <p:sldId id="330" r:id="rId6"/>
    <p:sldId id="331" r:id="rId7"/>
    <p:sldId id="332" r:id="rId8"/>
    <p:sldId id="338" r:id="rId9"/>
    <p:sldId id="333" r:id="rId10"/>
    <p:sldId id="373" r:id="rId11"/>
    <p:sldId id="340" r:id="rId12"/>
    <p:sldId id="334" r:id="rId13"/>
    <p:sldId id="292" r:id="rId14"/>
    <p:sldId id="341" r:id="rId15"/>
    <p:sldId id="342" r:id="rId16"/>
    <p:sldId id="347" r:id="rId17"/>
    <p:sldId id="344" r:id="rId18"/>
    <p:sldId id="345" r:id="rId19"/>
    <p:sldId id="348" r:id="rId20"/>
    <p:sldId id="346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74" r:id="rId34"/>
    <p:sldId id="361" r:id="rId35"/>
    <p:sldId id="362" r:id="rId36"/>
    <p:sldId id="368" r:id="rId37"/>
    <p:sldId id="369" r:id="rId38"/>
    <p:sldId id="370" r:id="rId39"/>
    <p:sldId id="371" r:id="rId40"/>
    <p:sldId id="372" r:id="rId41"/>
    <p:sldId id="319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994" autoAdjust="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FA39EE-413A-4D1D-9017-780EE73356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313F94-D274-4F07-BB1F-7B102B22AF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77F95-F103-4773-8280-A6B957C342B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3A212F-4B4B-468F-A470-D4E5E504E5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C62ADC-B888-4D5C-BF16-27255AC9F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E4D1A-6CC0-4B42-AE1B-B248DEC0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270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A9335-2A30-4F03-873D-AF824C796C4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F4B0F-EB06-46A0-85BE-F48FD5C39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898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504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382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30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556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357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552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024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761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72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820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28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604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486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568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408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700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634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229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78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731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021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38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Alpha 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4652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0841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0582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3030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7910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386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43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8032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3675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3509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578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4094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970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通过更主动的调度，及时匹配需求，因此需要整体更短的等待。</a:t>
            </a:r>
          </a:p>
        </p:txBody>
      </p:sp>
    </p:spTree>
    <p:extLst>
      <p:ext uri="{BB962C8B-B14F-4D97-AF65-F5344CB8AC3E}">
        <p14:creationId xmlns:p14="http://schemas.microsoft.com/office/powerpoint/2010/main" val="1615694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435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023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595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886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91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4A340-2995-4727-8223-DB7609871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E4F50C-8CFE-4E03-A46B-761CEF8F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4E81A-C40F-49A4-B917-5076B5F9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5033-4482-4740-9177-37752BEBC9BB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6A089-FB8E-4BE8-86B0-C605E3B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0C9ED-FFD5-44CC-BEB4-43113D70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FEF9-817C-458A-98AB-3191BF2B1B2E}" type="slidenum">
              <a:rPr lang="zh-CN" altLang="en-US" smtClean="0"/>
              <a:pPr/>
              <a:t>‹#›</a:t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72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0B999-A8D4-4757-AC12-E8B8AB30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903020-AB99-4A0B-B482-89C9A81F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BDD40-6D89-4EFB-878E-EB1F64FB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8572-5165-47DD-9146-87B5E8765130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C43D9-F3CF-4E41-8F74-D9DC5EB3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C3CBA-2C24-437A-A111-710D1A21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FEF9-817C-458A-98AB-3191BF2B1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7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A28FAF-BCDB-4362-A25C-670195CD7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5ACDB9-1900-4265-9677-60A12612C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84D77-9086-4EDA-96EF-1A584A4A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55CE-A7DB-46BA-8EA8-0398F1351360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843E3-F785-4C3A-8D57-6F9DACD3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A7BBD-F8D4-4ABF-AF89-EFD1F96A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FEF9-817C-458A-98AB-3191BF2B1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5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893C3-CACD-4088-A7E7-47D89296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D86BC6-8EA3-4BA6-B64A-D963C64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ABC-FF02-4BD4-B82F-787C82DED0DA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664DE8-27C2-4951-B6C0-707CDCB8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E22340-61B5-4C7A-9936-E504DDCE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‹#›</a:t>
            </a:fld>
            <a:r>
              <a:rPr lang="en-US" altLang="zh-CN" dirty="0"/>
              <a:t>/40</a:t>
            </a:r>
            <a:endParaRPr lang="zh-CN" alt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18C517EA-8DAC-4F8B-8E3C-6588B11A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7571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BA9EB-BAE3-4311-AB5A-A87FA011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02A3A8-BAF6-4E95-9C9F-AAC512015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EF51D-2EE1-4B2C-899B-0BEFC2AE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3DE5-9AD9-406E-A812-310651F87BE5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F4F82-934F-48D5-AB69-68CE31BF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B1AF4-E074-4C45-8159-C0F3F5A8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FEF9-817C-458A-98AB-3191BF2B1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3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0F7D6-5DCF-4BE0-A4CD-7047861F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06258-F64D-423C-9507-090C58F9B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58581-C528-4FB9-B503-A1BCE4A93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7A5B7E-8FCC-43B8-B03F-BB589C8F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01C-3CFB-4BDE-9C89-027A0D7442B6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86126-AC80-4C1D-B679-AC05C1F7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1745A-FF54-472D-BDB7-2CCF9D87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FEF9-817C-458A-98AB-3191BF2B1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3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8B931-3BD5-4717-9B25-3161E2A9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1C3386-1D2C-4569-A160-85A82D33C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1AB872-5436-474C-8397-51A45F621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C3DBBE-6DE9-48EF-9B1E-E83EF129A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2FB1AB-4958-4802-9CAB-30F20551C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BDE844-A298-4D33-B48A-E6C4E0AF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4857-18A3-4063-83F7-DE38FCF3EE04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68F201-0173-4846-A77A-DF85BA7F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18D27B-351F-4E11-859F-13703C79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FEF9-817C-458A-98AB-3191BF2B1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8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E02D2-37D6-4D2B-AD1D-9FC6660A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7FE0F1-1182-423E-9DF6-CF0255A6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CB50-AE36-49EA-96D9-3C30470E5AD6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F57DC6-F668-4784-A545-F1CEE70D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9AB542-FD8E-427A-9A44-5434DD69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FEF9-817C-458A-98AB-3191BF2B1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0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2E8350-EC7C-4293-BDA0-BC6C22B9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823B-A4A3-4412-98DE-7C3C0FE8A1A9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C14EAE-0094-412C-A2CC-FA587BD3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09B413-1F73-4439-A0A0-F30DDAEA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FEF9-817C-458A-98AB-3191BF2B1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33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FA8A8-ADF9-4838-B57B-812EE8F5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C74FD-C781-4B71-8ECF-D5F5268AB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913AD9-2529-4EC6-804A-E7320B213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C364B-D8E1-49A8-B7AC-56F2FA0D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36C4-EB4E-4B76-8915-A3434C86EDB0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B60DB3-3E85-4B79-A5C6-9B734A05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3BB72-6541-460A-9909-7E79A2D3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FEF9-817C-458A-98AB-3191BF2B1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2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E6673-008C-40F5-8A33-499967EF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29A862-FBF1-4DE6-8846-63D88CD69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08437F-A66C-4A7A-8A88-3B1DDD4BC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2C99A-B903-4248-9CE0-6A35DA7E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3D7-33AB-440E-9094-EF428B1A920B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3FC049-8D5C-46E1-9444-34DF9109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8B5F5-F0B2-4A88-840A-6457CA53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FEF9-817C-458A-98AB-3191BF2B1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1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7A25E1-992A-4467-B12F-253F54FD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868BD-1AE5-454C-8639-E239BE15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68ABB-87CE-4431-B59C-6219DE1D7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52DD-C2DD-46F6-ADA0-54ECC9474CE9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32FEB-1DC1-4D3E-AE65-CD47EAD24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2E323-4008-447D-8C26-AE42E112B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6FEF9-817C-458A-98AB-3191BF2B1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2036094"/>
            <a:ext cx="9144002" cy="14829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24" y="486281"/>
            <a:ext cx="1020819" cy="10208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61898" y="688913"/>
            <a:ext cx="204581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pc="150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东南大学</a:t>
            </a:r>
            <a:r>
              <a:rPr lang="en-US" altLang="zh-CN" sz="1400" spc="-38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Southeast University</a:t>
            </a:r>
            <a:endParaRPr lang="zh-CN" altLang="en-US" sz="1400" spc="-38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7154" y="2238965"/>
            <a:ext cx="87776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Exploring Hidden Dimensions in Parallelizing Convolutional Neural Networks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5539597" y="5087167"/>
            <a:ext cx="11128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李剑歌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58035" y="5559983"/>
            <a:ext cx="178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2020.04.03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693E89-06F0-47FF-8017-CA4C8075EC42}"/>
              </a:ext>
            </a:extLst>
          </p:cNvPr>
          <p:cNvSpPr/>
          <p:nvPr/>
        </p:nvSpPr>
        <p:spPr>
          <a:xfrm>
            <a:off x="3478481" y="3694106"/>
            <a:ext cx="53465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inBiolinumT"/>
              </a:rPr>
              <a:t>International Conference on Machine Learning, Stockholm, Sweden, PMLR 80, 2018</a:t>
            </a:r>
            <a:endParaRPr lang="zh-CN" altLang="en-US" sz="2000" dirty="0">
              <a:latin typeface="LinBiolinumT"/>
            </a:endParaRPr>
          </a:p>
        </p:txBody>
      </p:sp>
    </p:spTree>
    <p:extLst>
      <p:ext uri="{BB962C8B-B14F-4D97-AF65-F5344CB8AC3E}">
        <p14:creationId xmlns:p14="http://schemas.microsoft.com/office/powerpoint/2010/main" val="350282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卷积神经网络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99E9FA-ADB2-4C64-B87A-543CB192343A}"/>
              </a:ext>
            </a:extLst>
          </p:cNvPr>
          <p:cNvSpPr txBox="1"/>
          <p:nvPr/>
        </p:nvSpPr>
        <p:spPr>
          <a:xfrm>
            <a:off x="8745496" y="3429000"/>
            <a:ext cx="263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三维卷积运算</a:t>
            </a:r>
            <a:endParaRPr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4F6CF35-7842-4786-A226-28449ED22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7" y="1795846"/>
            <a:ext cx="7772853" cy="4372230"/>
          </a:xfrm>
          <a:prstGeom prst="rect">
            <a:avLst/>
          </a:prstGeo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C42A9144-3627-4AC7-8140-A1E27A6C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10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07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池化层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2A0177-6CB3-43E3-99D9-083496DB9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028" y="2212965"/>
            <a:ext cx="5721600" cy="243207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FEC803D-B540-4160-A640-D9BF0763248B}"/>
              </a:ext>
            </a:extLst>
          </p:cNvPr>
          <p:cNvSpPr txBox="1"/>
          <p:nvPr/>
        </p:nvSpPr>
        <p:spPr>
          <a:xfrm>
            <a:off x="8829368" y="3297479"/>
            <a:ext cx="201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MaxPool</a:t>
            </a:r>
            <a:endParaRPr lang="en-US" alt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24130B2F-4364-474F-B7BB-B1A675E2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11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29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输入数据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319C43-9D79-4DAC-B445-4F695D9A2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158" y="2104103"/>
            <a:ext cx="2741268" cy="42378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DCC940-F664-4A63-B87C-9B9EE8A81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329" y="1638114"/>
            <a:ext cx="1236045" cy="12518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3FD2515-76EE-41EB-96BC-5E2CED084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974" y="1668506"/>
            <a:ext cx="1236045" cy="12518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6E5B300-7BA0-4C25-90CC-C1A03ECAC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9619" y="1668505"/>
            <a:ext cx="1236045" cy="12518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4DF4BD-C1D9-4227-86E0-B964C276DB06}"/>
              </a:ext>
            </a:extLst>
          </p:cNvPr>
          <p:cNvSpPr txBox="1"/>
          <p:nvPr/>
        </p:nvSpPr>
        <p:spPr>
          <a:xfrm>
            <a:off x="8152351" y="3529781"/>
            <a:ext cx="2977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批处理，一次处理的个数，即</a:t>
            </a:r>
            <a:r>
              <a:rPr lang="en-US" altLang="zh-CN" dirty="0" err="1"/>
              <a:t>batch_size</a:t>
            </a:r>
            <a:r>
              <a:rPr lang="zh-CN" altLang="en-US" dirty="0"/>
              <a:t>，下文中用</a:t>
            </a:r>
            <a:r>
              <a:rPr lang="en-US" altLang="zh-CN" dirty="0"/>
              <a:t>sample</a:t>
            </a:r>
            <a:r>
              <a:rPr lang="zh-CN" altLang="en-US" dirty="0"/>
              <a:t>表示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7CB9601C-517A-4FFF-ACD0-1E57F217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12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689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53242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计算密集 显存密集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F7B73AA-1402-417B-872E-BBE219CC694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81" y="2497352"/>
            <a:ext cx="3073385" cy="264491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9E57B5D-350C-48AC-9720-D20CD5ADF92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34" y="2497352"/>
            <a:ext cx="3073385" cy="2675302"/>
          </a:xfrm>
          <a:prstGeom prst="rect">
            <a:avLst/>
          </a:prstGeom>
        </p:spPr>
      </p:pic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5B2F5F85-8B4C-49DF-84B4-180B987D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13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35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分布式机器学习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429297E-9DB2-41F1-A228-837621AE54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06" y="2282665"/>
            <a:ext cx="6990981" cy="297525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833A89-4A0D-4E9B-B640-5D13D455C410}"/>
              </a:ext>
            </a:extLst>
          </p:cNvPr>
          <p:cNvSpPr txBox="1"/>
          <p:nvPr/>
        </p:nvSpPr>
        <p:spPr>
          <a:xfrm>
            <a:off x="8721213" y="2743200"/>
            <a:ext cx="2851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数据并行</a:t>
            </a:r>
            <a:r>
              <a:rPr lang="zh-CN" altLang="en-US" dirty="0"/>
              <a:t>：每块显卡拥有完整的神经网络模型，各自训练一部分数据，定时同步参数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模型并行</a:t>
            </a:r>
            <a:r>
              <a:rPr lang="zh-CN" altLang="en-US" dirty="0"/>
              <a:t>：将模型的不同部分划分在不同的显卡上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E8F99374-8E41-4CCD-8F35-9DCE345D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14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11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研究目标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输入数据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DCC940-F664-4A63-B87C-9B9EE8A81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297594"/>
            <a:ext cx="1236045" cy="12518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3FD2515-76EE-41EB-96BC-5E2CED084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645" y="2327986"/>
            <a:ext cx="1236045" cy="12518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6E5B300-7BA0-4C25-90CC-C1A03ECAC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290" y="2327985"/>
            <a:ext cx="1236045" cy="12518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4DF4BD-C1D9-4227-86E0-B964C276DB06}"/>
              </a:ext>
            </a:extLst>
          </p:cNvPr>
          <p:cNvSpPr txBox="1"/>
          <p:nvPr/>
        </p:nvSpPr>
        <p:spPr>
          <a:xfrm>
            <a:off x="1749547" y="4304780"/>
            <a:ext cx="359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输入数据实际上是一个四维张量</a:t>
            </a:r>
            <a:endParaRPr lang="en-US" altLang="zh-CN" dirty="0"/>
          </a:p>
          <a:p>
            <a:r>
              <a:rPr lang="en-US" altLang="zh-CN" dirty="0"/>
              <a:t>batch*channel*height*width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54BFCB-CC9D-4962-8F80-C2950788056D}"/>
              </a:ext>
            </a:extLst>
          </p:cNvPr>
          <p:cNvSpPr txBox="1"/>
          <p:nvPr/>
        </p:nvSpPr>
        <p:spPr>
          <a:xfrm>
            <a:off x="7123172" y="3138524"/>
            <a:ext cx="3102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传统的数据并行是在</a:t>
            </a:r>
            <a:r>
              <a:rPr lang="en-US" altLang="zh-CN" dirty="0"/>
              <a:t>batch/sample</a:t>
            </a:r>
            <a:r>
              <a:rPr lang="zh-CN" altLang="en-US" dirty="0"/>
              <a:t>维度实行并行，能否在其他维度实现并行计算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CCD15FA5-D6CF-4AEB-B164-C4D80A19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15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研究目标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全连接层的并行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1981A6-A54B-40AF-827C-55AEA8D01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36" y="1795846"/>
            <a:ext cx="5475338" cy="456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A6E0CC-0B8F-4B7A-965C-B7693CEC7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219" y="2646216"/>
            <a:ext cx="4141566" cy="49244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E20632C-D47E-43CA-907B-040CE4989FBD}"/>
              </a:ext>
            </a:extLst>
          </p:cNvPr>
          <p:cNvSpPr txBox="1"/>
          <p:nvPr/>
        </p:nvSpPr>
        <p:spPr>
          <a:xfrm>
            <a:off x="7886760" y="4163039"/>
            <a:ext cx="127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1061FD-2F5C-4468-A8B9-485412E73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7335" y="3407992"/>
            <a:ext cx="466667" cy="4857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2E10B1-8691-4191-9E8C-7BFA8CDC4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5907" y="4078799"/>
            <a:ext cx="438095" cy="4952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932FA14-E790-4A1B-84BE-12DA31FA70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619" y="4759130"/>
            <a:ext cx="466667" cy="48571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7AB8C80-5F37-487C-A104-3478838FCDF9}"/>
              </a:ext>
            </a:extLst>
          </p:cNvPr>
          <p:cNvSpPr txBox="1"/>
          <p:nvPr/>
        </p:nvSpPr>
        <p:spPr>
          <a:xfrm>
            <a:off x="9822426" y="4163039"/>
            <a:ext cx="135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放置在不同的</a:t>
            </a:r>
            <a:r>
              <a:rPr lang="en-US" altLang="zh-CN" dirty="0"/>
              <a:t>GPU</a:t>
            </a:r>
            <a:r>
              <a:rPr lang="zh-CN" altLang="en-US" dirty="0"/>
              <a:t>上</a:t>
            </a:r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C2293EC9-FD89-4529-B2C7-5675AD9D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16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1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研究目标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额外开销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3B509C-3F5D-419A-89CC-675E65D46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599" y="1904905"/>
            <a:ext cx="6368286" cy="328256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9F1CBA4-2A4A-4663-9EE2-79518587F4D5}"/>
              </a:ext>
            </a:extLst>
          </p:cNvPr>
          <p:cNvSpPr txBox="1"/>
          <p:nvPr/>
        </p:nvSpPr>
        <p:spPr>
          <a:xfrm>
            <a:off x="8120612" y="1643447"/>
            <a:ext cx="3018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Sample</a:t>
            </a:r>
            <a:r>
              <a:rPr lang="zh-CN" altLang="en-US" dirty="0"/>
              <a:t>维度同步引入了额外的参数同步开销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Channel</a:t>
            </a:r>
            <a:r>
              <a:rPr lang="zh-CN" altLang="en-US" dirty="0"/>
              <a:t>维度同步引入了额外的输入数据同步开销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CB764707-B17D-4F71-B4BA-D22C8921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398" y="2950038"/>
            <a:ext cx="3748989" cy="312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3D119C6A-5E24-4F80-8EFF-8508E7B4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17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976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研究目标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卷积层的并行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03CCA2D2-3CEB-4509-A6D9-2457B74E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18</a:t>
            </a:fld>
            <a:r>
              <a:rPr lang="en-US" altLang="zh-CN"/>
              <a:t>/40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1A85739-C664-4540-8313-208DE67F3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28" y="1894168"/>
            <a:ext cx="6953865" cy="39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9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研究目标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卷积层的并行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F73B52-EA19-4E48-82D4-833E76B28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925" y="1795846"/>
            <a:ext cx="4939211" cy="45918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4E0BB0-6C37-48C8-8FE2-316FC6A778AA}"/>
              </a:ext>
            </a:extLst>
          </p:cNvPr>
          <p:cNvSpPr txBox="1"/>
          <p:nvPr/>
        </p:nvSpPr>
        <p:spPr>
          <a:xfrm>
            <a:off x="6962750" y="4738989"/>
            <a:ext cx="425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4</a:t>
            </a:r>
            <a:r>
              <a:rPr lang="zh-CN" altLang="en-US" dirty="0"/>
              <a:t>块</a:t>
            </a:r>
            <a:r>
              <a:rPr lang="en-US" altLang="zh-CN" dirty="0"/>
              <a:t>GPU</a:t>
            </a:r>
            <a:r>
              <a:rPr lang="zh-CN" altLang="en-US" dirty="0"/>
              <a:t>上，卷积层不同维度的不同并行方式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54C109E8-47BA-4255-8A56-E472EB8D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19</a:t>
            </a:fld>
            <a:r>
              <a:rPr lang="en-US" altLang="zh-CN"/>
              <a:t>/40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249E744-FEFB-4C62-8A3D-374B0C9C2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66" y="1662820"/>
            <a:ext cx="4442952" cy="249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8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43" name="组合 42"/>
          <p:cNvGrpSpPr/>
          <p:nvPr/>
        </p:nvGrpSpPr>
        <p:grpSpPr>
          <a:xfrm>
            <a:off x="3346052" y="1672938"/>
            <a:ext cx="5726829" cy="718078"/>
            <a:chOff x="1098018" y="1340446"/>
            <a:chExt cx="6947964" cy="737210"/>
          </a:xfrm>
        </p:grpSpPr>
        <p:sp>
          <p:nvSpPr>
            <p:cNvPr id="44" name="任意多边形 43"/>
            <p:cNvSpPr/>
            <p:nvPr/>
          </p:nvSpPr>
          <p:spPr>
            <a:xfrm>
              <a:off x="2699790" y="1414168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背景介绍</a:t>
              </a: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098018" y="1340446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346052" y="2503039"/>
            <a:ext cx="5726829" cy="730231"/>
            <a:chOff x="1098018" y="2114517"/>
            <a:chExt cx="6947964" cy="737210"/>
          </a:xfrm>
        </p:grpSpPr>
        <p:sp>
          <p:nvSpPr>
            <p:cNvPr id="47" name="任意多边形 46"/>
            <p:cNvSpPr/>
            <p:nvPr/>
          </p:nvSpPr>
          <p:spPr>
            <a:xfrm>
              <a:off x="2699790" y="2188239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研究目标</a:t>
              </a: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098018" y="2114517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7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346052" y="3345717"/>
            <a:ext cx="5726829" cy="728443"/>
            <a:chOff x="1098018" y="2888588"/>
            <a:chExt cx="6947964" cy="737210"/>
          </a:xfrm>
        </p:grpSpPr>
        <p:sp>
          <p:nvSpPr>
            <p:cNvPr id="50" name="任意多边形 49"/>
            <p:cNvSpPr/>
            <p:nvPr/>
          </p:nvSpPr>
          <p:spPr>
            <a:xfrm>
              <a:off x="2699790" y="296231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问题定义与求解</a:t>
              </a: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1098018" y="2888588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27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346052" y="4190372"/>
            <a:ext cx="5726829" cy="757548"/>
            <a:chOff x="1098018" y="3662660"/>
            <a:chExt cx="6947964" cy="737210"/>
          </a:xfrm>
        </p:grpSpPr>
        <p:sp>
          <p:nvSpPr>
            <p:cNvPr id="53" name="任意多边形 52"/>
            <p:cNvSpPr/>
            <p:nvPr/>
          </p:nvSpPr>
          <p:spPr>
            <a:xfrm>
              <a:off x="2699790" y="373638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实验结果</a:t>
              </a: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1098018" y="3662660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EA77F22-CFB7-4ADE-A27D-021585A58C08}"/>
              </a:ext>
            </a:extLst>
          </p:cNvPr>
          <p:cNvGrpSpPr/>
          <p:nvPr/>
        </p:nvGrpSpPr>
        <p:grpSpPr>
          <a:xfrm>
            <a:off x="3346052" y="5064132"/>
            <a:ext cx="5726829" cy="757548"/>
            <a:chOff x="1098018" y="3662660"/>
            <a:chExt cx="6947964" cy="737210"/>
          </a:xfrm>
        </p:grpSpPr>
        <p:sp>
          <p:nvSpPr>
            <p:cNvPr id="21" name="任意多边形 52">
              <a:extLst>
                <a:ext uri="{FF2B5EF4-FFF2-40B4-BE49-F238E27FC236}">
                  <a16:creationId xmlns:a16="http://schemas.microsoft.com/office/drawing/2014/main" id="{B835CCFF-C2F9-4D8F-A59A-B3866C9BF3D9}"/>
                </a:ext>
              </a:extLst>
            </p:cNvPr>
            <p:cNvSpPr/>
            <p:nvPr/>
          </p:nvSpPr>
          <p:spPr>
            <a:xfrm>
              <a:off x="2699790" y="373638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近期工作</a:t>
              </a:r>
            </a:p>
          </p:txBody>
        </p:sp>
        <p:sp>
          <p:nvSpPr>
            <p:cNvPr id="23" name="任意多边形 53">
              <a:extLst>
                <a:ext uri="{FF2B5EF4-FFF2-40B4-BE49-F238E27FC236}">
                  <a16:creationId xmlns:a16="http://schemas.microsoft.com/office/drawing/2014/main" id="{7750EA28-4730-403B-8AC8-FEC6EF1DAEA9}"/>
                </a:ext>
              </a:extLst>
            </p:cNvPr>
            <p:cNvSpPr/>
            <p:nvPr/>
          </p:nvSpPr>
          <p:spPr>
            <a:xfrm>
              <a:off x="1098018" y="3662660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0E660-450C-445D-BF8A-20D7B570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2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646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研究目标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不同的并行方式运行时间不同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455B62-25C8-4896-8580-ED8D49E57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555" y="2340972"/>
            <a:ext cx="5359085" cy="298802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3797C52-6ABB-4890-A5A5-B5F6F46D890C}"/>
              </a:ext>
            </a:extLst>
          </p:cNvPr>
          <p:cNvSpPr txBox="1"/>
          <p:nvPr/>
        </p:nvSpPr>
        <p:spPr>
          <a:xfrm>
            <a:off x="7767485" y="3096319"/>
            <a:ext cx="3215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4</a:t>
            </a:r>
            <a:r>
              <a:rPr lang="zh-CN" altLang="en-US" dirty="0"/>
              <a:t>块</a:t>
            </a:r>
            <a:r>
              <a:rPr lang="en-US" altLang="zh-CN" dirty="0"/>
              <a:t>GPU</a:t>
            </a:r>
            <a:r>
              <a:rPr lang="zh-CN" altLang="en-US" dirty="0"/>
              <a:t>上采用不同维度的并行方式计算一层卷积层所需的时间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如何找到最优的并行划分策略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5A7EBEF0-A3C8-48A6-865B-60794842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20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99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390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问题定义与求解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问题定义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73AD11-8D60-423C-99C3-FE284D6AC1AA}"/>
              </a:ext>
            </a:extLst>
          </p:cNvPr>
          <p:cNvSpPr txBox="1"/>
          <p:nvPr/>
        </p:nvSpPr>
        <p:spPr>
          <a:xfrm>
            <a:off x="6971072" y="2540506"/>
            <a:ext cx="458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文章定义了两个图的并行化问题。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第一个是设备图，它对所有可用的硬件设备和它们之间的连接进行建模。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第二个是一个计算图，它定义了要映射到设备图上的神经网络。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0D14041-09D9-49EC-BDE0-7B6AD7A36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470" y="2300559"/>
            <a:ext cx="2850460" cy="6123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30F768E-A90A-4A23-A061-EB423FFBAA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48"/>
          <a:stretch/>
        </p:blipFill>
        <p:spPr>
          <a:xfrm>
            <a:off x="2109499" y="4017740"/>
            <a:ext cx="3907843" cy="533333"/>
          </a:xfrm>
          <a:prstGeom prst="rect">
            <a:avLst/>
          </a:prstGeom>
        </p:spPr>
      </p:pic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BDC34D0B-7E18-42DC-8D6E-3C9A500E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21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12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390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问题定义与求解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device graph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D50A63-4967-45FB-91E0-0084CD6F8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555" y="2784670"/>
            <a:ext cx="2850460" cy="6123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1B27016-AFDA-4072-9C84-A3B8884F5DBC}"/>
              </a:ext>
            </a:extLst>
          </p:cNvPr>
          <p:cNvSpPr txBox="1"/>
          <p:nvPr/>
        </p:nvSpPr>
        <p:spPr>
          <a:xfrm>
            <a:off x="5958348" y="2782529"/>
            <a:ext cx="3972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每个节点      代表一个设备，节点间的边代表两个节点以带宽为</a:t>
            </a:r>
            <a:r>
              <a:rPr lang="en-US" altLang="zh-CN" dirty="0"/>
              <a:t>      </a:t>
            </a:r>
            <a:r>
              <a:rPr lang="zh-CN" altLang="en-US" dirty="0"/>
              <a:t>进行连接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58FAC6-1940-4BF6-BD06-0217AFE71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913" y="3072765"/>
            <a:ext cx="897959" cy="3428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C75AAF-F8D5-4C79-813F-C06FD75E0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4172" y="2782529"/>
            <a:ext cx="371429" cy="342857"/>
          </a:xfrm>
          <a:prstGeom prst="rect">
            <a:avLst/>
          </a:prstGeo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8B2158C8-4EEE-4C63-A627-52A7A29E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22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316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390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问题定义与求解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computation graph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F41BB4B-01D1-4DBD-A1BB-F677D8F99D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8"/>
          <a:stretch/>
        </p:blipFill>
        <p:spPr>
          <a:xfrm>
            <a:off x="1726041" y="3270489"/>
            <a:ext cx="3907843" cy="53333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9647CE-9A4D-4DF0-B8B7-8A5C4B23B804}"/>
              </a:ext>
            </a:extLst>
          </p:cNvPr>
          <p:cNvSpPr txBox="1"/>
          <p:nvPr/>
        </p:nvSpPr>
        <p:spPr>
          <a:xfrm>
            <a:off x="6921910" y="2910348"/>
            <a:ext cx="4247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每个节点                代表网络中的一层，每个边                     代表第</a:t>
            </a:r>
            <a:r>
              <a:rPr lang="en-US" altLang="zh-CN" dirty="0" err="1"/>
              <a:t>i</a:t>
            </a:r>
            <a:r>
              <a:rPr lang="zh-CN" altLang="en-US" dirty="0"/>
              <a:t>层网络的输出张量，也是第</a:t>
            </a:r>
            <a:r>
              <a:rPr lang="en-US" altLang="zh-CN" dirty="0"/>
              <a:t>j</a:t>
            </a:r>
            <a:r>
              <a:rPr lang="zh-CN" altLang="en-US" dirty="0"/>
              <a:t>层的输入张量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F4D57F-733C-4CF2-83B1-3FBAFDC65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139" y="2904538"/>
            <a:ext cx="806034" cy="3323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53C802-9F24-4F86-A510-3318C437E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825" y="3231055"/>
            <a:ext cx="1011009" cy="310524"/>
          </a:xfrm>
          <a:prstGeom prst="rect">
            <a:avLst/>
          </a:prstGeo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D85BCCD-75DE-4A21-88C7-11EF1CB6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23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613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390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问题定义与求解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ea typeface="黑体" panose="02010609060101010101" pitchFamily="49" charset="-122"/>
              </a:rPr>
              <a:t>parallelization</a:t>
            </a:r>
            <a:r>
              <a:rPr lang="en-US" altLang="zh-CN" b="1" dirty="0"/>
              <a:t> </a:t>
            </a:r>
            <a:r>
              <a:rPr lang="en-US" altLang="zh-CN" sz="2600" b="1" dirty="0">
                <a:ea typeface="黑体" panose="02010609060101010101" pitchFamily="49" charset="-122"/>
              </a:rPr>
              <a:t>configuration</a:t>
            </a:r>
            <a:endParaRPr lang="zh-CN" altLang="en-US" sz="2600" b="1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531378-19EA-4986-9A43-855E94DA4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254" y="3154503"/>
            <a:ext cx="494875" cy="4591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98A7E3-CD03-41BB-9DD3-769DB592B785}"/>
              </a:ext>
            </a:extLst>
          </p:cNvPr>
          <p:cNvSpPr txBox="1"/>
          <p:nvPr/>
        </p:nvSpPr>
        <p:spPr>
          <a:xfrm>
            <a:off x="6305957" y="3244333"/>
            <a:ext cx="401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代表每一层具体的并行方式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88C609-3654-49C0-9D02-E7AB2C118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675" y="3802510"/>
            <a:ext cx="539854" cy="62200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A1AD458-E012-4507-B155-644553BF7C76}"/>
              </a:ext>
            </a:extLst>
          </p:cNvPr>
          <p:cNvSpPr txBox="1"/>
          <p:nvPr/>
        </p:nvSpPr>
        <p:spPr>
          <a:xfrm>
            <a:off x="6305957" y="3917999"/>
            <a:ext cx="29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代表策略的集合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C8D1800-C76A-44BA-A970-DDB41DCEF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3418" y="4795488"/>
            <a:ext cx="1952381" cy="53333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4114823-E4DE-4E96-A172-096B4E15FD73}"/>
              </a:ext>
            </a:extLst>
          </p:cNvPr>
          <p:cNvSpPr txBox="1"/>
          <p:nvPr/>
        </p:nvSpPr>
        <p:spPr>
          <a:xfrm>
            <a:off x="6305957" y="4795488"/>
            <a:ext cx="41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以策略</a:t>
            </a:r>
            <a:r>
              <a:rPr lang="en-US" altLang="zh-CN" dirty="0"/>
              <a:t>S</a:t>
            </a:r>
            <a:r>
              <a:rPr lang="zh-CN" altLang="en-US" dirty="0"/>
              <a:t>，在设备</a:t>
            </a:r>
            <a:r>
              <a:rPr lang="en-US" altLang="zh-CN" dirty="0"/>
              <a:t>D</a:t>
            </a:r>
            <a:r>
              <a:rPr lang="zh-CN" altLang="en-US" dirty="0"/>
              <a:t>上计算</a:t>
            </a:r>
            <a:r>
              <a:rPr lang="en-US" altLang="zh-CN" dirty="0"/>
              <a:t>G</a:t>
            </a:r>
            <a:r>
              <a:rPr lang="zh-CN" altLang="en-US" dirty="0"/>
              <a:t>所需的时间</a:t>
            </a:r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3078A3F6-2655-4FF9-93C1-061BB73B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24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357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390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问题定义与求解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600" b="1" dirty="0"/>
              <a:t>cost functions</a:t>
            </a:r>
            <a:r>
              <a:rPr lang="en-US" altLang="zh-CN" sz="2600" b="1" dirty="0">
                <a:ea typeface="黑体" panose="02010609060101010101" pitchFamily="49" charset="-122"/>
              </a:rPr>
              <a:t> </a:t>
            </a:r>
            <a:endParaRPr lang="zh-CN" altLang="en-US" sz="2600" b="1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EF5E86-9A8C-4FE4-A6F6-04FDAE00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028" y="2228896"/>
            <a:ext cx="1595249" cy="5401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87FD73-BC37-4CEB-B660-C2C5E1C5B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555" y="3222369"/>
            <a:ext cx="3272457" cy="5379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CC3B556-5F0C-4A20-A833-200009EF6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555" y="4215842"/>
            <a:ext cx="1408419" cy="49635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001E439-2988-4C4B-B981-8636F9AEADA0}"/>
              </a:ext>
            </a:extLst>
          </p:cNvPr>
          <p:cNvSpPr txBox="1"/>
          <p:nvPr/>
        </p:nvSpPr>
        <p:spPr>
          <a:xfrm>
            <a:off x="6184489" y="2228896"/>
            <a:ext cx="437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计算时间，包括正向传播和反向传播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C7E103-CA94-4EED-BED1-E23B06733A88}"/>
              </a:ext>
            </a:extLst>
          </p:cNvPr>
          <p:cNvSpPr txBox="1"/>
          <p:nvPr/>
        </p:nvSpPr>
        <p:spPr>
          <a:xfrm>
            <a:off x="6184490" y="3333135"/>
            <a:ext cx="40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张量发送时间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741B7D-A00A-4E5B-9AE4-6BAFE6BE35DE}"/>
              </a:ext>
            </a:extLst>
          </p:cNvPr>
          <p:cNvSpPr txBox="1"/>
          <p:nvPr/>
        </p:nvSpPr>
        <p:spPr>
          <a:xfrm>
            <a:off x="6184489" y="4212499"/>
            <a:ext cx="278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参数同步时间</a:t>
            </a:r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257F8F70-3CBB-494B-90C0-15C3DE28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25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893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390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问题定义与求解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b="1" dirty="0"/>
              <a:t>cost functions</a:t>
            </a:r>
            <a:r>
              <a:rPr lang="en-US" altLang="zh-CN" sz="2600" b="1" dirty="0">
                <a:ea typeface="黑体" panose="02010609060101010101" pitchFamily="49" charset="-122"/>
              </a:rPr>
              <a:t> </a:t>
            </a:r>
            <a:endParaRPr lang="zh-CN" altLang="en-US" sz="2600" b="1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5370EA-D50E-4AA7-9BCB-05CF23A18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225" y="2785699"/>
            <a:ext cx="5013297" cy="18397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5CDE489-3982-4BCF-95A6-15488752E8FA}"/>
              </a:ext>
            </a:extLst>
          </p:cNvPr>
          <p:cNvSpPr txBox="1"/>
          <p:nvPr/>
        </p:nvSpPr>
        <p:spPr>
          <a:xfrm>
            <a:off x="7686675" y="3286125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</a:t>
            </a:r>
            <a:r>
              <a:rPr lang="en-US" altLang="zh-CN" dirty="0"/>
              <a:t>cost time</a:t>
            </a:r>
            <a:r>
              <a:rPr lang="zh-CN" altLang="en-US" dirty="0"/>
              <a:t>的定义，给出了完成一次训练所需的时间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7D7EF194-D796-48D6-A0FC-D08A6D3D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26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598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390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问题定义与求解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b="1" dirty="0"/>
              <a:t>Node</a:t>
            </a:r>
            <a:r>
              <a:rPr lang="en-US" altLang="zh-CN" dirty="0"/>
              <a:t> </a:t>
            </a:r>
            <a:r>
              <a:rPr lang="en-US" altLang="zh-CN" sz="2600" b="1" dirty="0"/>
              <a:t>elimination</a:t>
            </a:r>
            <a:endParaRPr lang="zh-CN" altLang="en-US" sz="26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84BFD0-F34E-44E2-812C-9C9BFA528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555" y="2105625"/>
            <a:ext cx="3146425" cy="38490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255B92-4BE7-4576-9A5B-03743A76CA49}"/>
              </a:ext>
            </a:extLst>
          </p:cNvPr>
          <p:cNvSpPr txBox="1"/>
          <p:nvPr/>
        </p:nvSpPr>
        <p:spPr>
          <a:xfrm>
            <a:off x="6685682" y="2105625"/>
            <a:ext cx="3296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将其中的</a:t>
            </a:r>
            <a:r>
              <a:rPr lang="en-US" altLang="zh-CN" dirty="0"/>
              <a:t>j</a:t>
            </a:r>
            <a:r>
              <a:rPr lang="zh-CN" altLang="en-US" dirty="0"/>
              <a:t>节点消除，同时给出一个新的边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可以证明，当</a:t>
            </a:r>
            <a:r>
              <a:rPr lang="en-US" altLang="zh-CN" dirty="0"/>
              <a:t>S</a:t>
            </a:r>
            <a:r>
              <a:rPr lang="zh-CN" altLang="en-US" dirty="0"/>
              <a:t>‘为节点消除后的最优策略，那么</a:t>
            </a:r>
            <a:r>
              <a:rPr lang="en-US" altLang="zh-CN" dirty="0"/>
              <a:t>S</a:t>
            </a:r>
            <a:r>
              <a:rPr lang="zh-CN" altLang="en-US" dirty="0"/>
              <a:t>’</a:t>
            </a:r>
            <a:r>
              <a:rPr lang="en-US" altLang="zh-CN" dirty="0"/>
              <a:t>+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j</a:t>
            </a:r>
            <a:r>
              <a:rPr lang="en-US" altLang="zh-CN" dirty="0"/>
              <a:t> </a:t>
            </a:r>
            <a:r>
              <a:rPr lang="zh-CN" altLang="en-US" dirty="0"/>
              <a:t>是节点消除前的最优化策略，其中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j</a:t>
            </a:r>
            <a:r>
              <a:rPr lang="zh-CN" altLang="en-US" dirty="0"/>
              <a:t>为满使下式取最小值的策略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7EBFBC3-D5B2-48BE-AFB5-E18C77141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435" y="4330515"/>
            <a:ext cx="6232329" cy="1151354"/>
          </a:xfrm>
          <a:prstGeom prst="rect">
            <a:avLst/>
          </a:prstGeom>
        </p:spPr>
      </p:pic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D9C19D30-5C80-4A52-9EF5-218C6FCD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27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636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390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问题定义与求解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b="1" dirty="0"/>
              <a:t>Edge</a:t>
            </a:r>
            <a:r>
              <a:rPr lang="en-US" altLang="zh-CN" dirty="0"/>
              <a:t> </a:t>
            </a:r>
            <a:r>
              <a:rPr lang="en-US" altLang="zh-CN" sz="2600" b="1" dirty="0"/>
              <a:t>elimination</a:t>
            </a:r>
            <a:endParaRPr lang="zh-CN" altLang="en-US" sz="26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199ABE9-68D1-4F97-AD55-AD0B339B5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948" y="1929223"/>
            <a:ext cx="3325498" cy="42274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27C5E7-31CB-4852-A210-5F4C7EF24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957" y="4281135"/>
            <a:ext cx="5076190" cy="5714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A78B3D4-DF14-4E2C-8F8E-1E7925866289}"/>
              </a:ext>
            </a:extLst>
          </p:cNvPr>
          <p:cNvSpPr txBox="1"/>
          <p:nvPr/>
        </p:nvSpPr>
        <p:spPr>
          <a:xfrm>
            <a:off x="6934200" y="2543175"/>
            <a:ext cx="39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消除两个具有共同节点的边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BE3C9F0C-3D5E-4544-A2B5-F472ABDE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28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402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390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问题定义与求解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600" b="1" dirty="0">
                <a:ea typeface="黑体" panose="02010609060101010101" pitchFamily="49" charset="-122"/>
              </a:rPr>
              <a:t> </a:t>
            </a:r>
            <a:r>
              <a:rPr lang="en-US" altLang="zh-CN" sz="2600" b="1" dirty="0"/>
              <a:t>Inception module</a:t>
            </a:r>
            <a:endParaRPr lang="zh-CN" altLang="en-US" sz="2600" b="1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614605-7723-404B-8ED4-32915849B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9146"/>
            <a:ext cx="12192000" cy="2723009"/>
          </a:xfrm>
          <a:prstGeom prst="rect">
            <a:avLst/>
          </a:prstGeom>
        </p:spPr>
      </p:pic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7A01E4B9-A9DF-4B4C-9C06-15219DE1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29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23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53242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神经网络应用广泛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162654" y="4703555"/>
            <a:ext cx="125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图像分类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D56814-2841-44AE-98AC-25CC0E96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916" y="2552437"/>
            <a:ext cx="1761130" cy="17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12556EF-EA02-4FD3-8A80-D43E1C21B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7"/>
          <a:stretch/>
        </p:blipFill>
        <p:spPr bwMode="auto">
          <a:xfrm>
            <a:off x="5403575" y="2604433"/>
            <a:ext cx="2030896" cy="169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4A2BD14-90E9-4951-B266-D9C995CE486D}"/>
              </a:ext>
            </a:extLst>
          </p:cNvPr>
          <p:cNvSpPr txBox="1"/>
          <p:nvPr/>
        </p:nvSpPr>
        <p:spPr>
          <a:xfrm>
            <a:off x="5789196" y="4703555"/>
            <a:ext cx="125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语音识别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5952ABE-36DA-401D-9D2D-28383B72F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54" y="2552437"/>
            <a:ext cx="1840659" cy="184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1EA0566-D737-4D6C-B41E-6E6A830C7817}"/>
              </a:ext>
            </a:extLst>
          </p:cNvPr>
          <p:cNvSpPr txBox="1"/>
          <p:nvPr/>
        </p:nvSpPr>
        <p:spPr>
          <a:xfrm>
            <a:off x="8750605" y="4703555"/>
            <a:ext cx="125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人机对抗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A412B3D0-95A7-412E-B41E-368EF511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3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13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390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问题定义与求解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算法伪代码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5F1890-8597-4221-AA14-C5B2BDD92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559" y="1962418"/>
            <a:ext cx="5305925" cy="40954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A21ABB-F1C4-4494-91C4-73F5D269D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012" y="2421264"/>
            <a:ext cx="5390476" cy="3133333"/>
          </a:xfrm>
          <a:prstGeom prst="rect">
            <a:avLst/>
          </a:prstGeom>
        </p:spPr>
      </p:pic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1628BFCD-DCF9-4BFD-B5C3-4EB2F180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30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383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390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最优并行策略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935F78-BAD9-432A-A8E1-B9E495EF7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351" y="2010159"/>
            <a:ext cx="6757297" cy="3774240"/>
          </a:xfrm>
          <a:prstGeom prst="rect">
            <a:avLst/>
          </a:prstGeom>
        </p:spPr>
      </p:pic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680DDAD-1A5B-45E3-9D85-F8B2619D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31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634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390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不同并行模式下的结果对比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6C7615-7275-48D0-9783-F82BAC4A3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57" y="1935297"/>
            <a:ext cx="11923700" cy="4579803"/>
          </a:xfrm>
          <a:prstGeom prst="rect">
            <a:avLst/>
          </a:prstGeom>
        </p:spPr>
      </p:pic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550EF3D1-CE17-4FD4-A363-E41D4643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32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788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390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能否加速推断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550EF3D1-CE17-4FD4-A363-E41D4643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33</a:t>
            </a:fld>
            <a:r>
              <a:rPr lang="en-US" altLang="zh-CN"/>
              <a:t>/40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871A3-FBC9-4E7B-B099-61342A3AC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007" y="2272147"/>
            <a:ext cx="5359085" cy="29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14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近期工作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存在的不足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1560C0-818C-4B3D-9364-8536A7FEC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51" y="1938543"/>
            <a:ext cx="3701018" cy="352644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B397527-F143-4893-8159-7650057AF20B}"/>
              </a:ext>
            </a:extLst>
          </p:cNvPr>
          <p:cNvSpPr txBox="1"/>
          <p:nvPr/>
        </p:nvSpPr>
        <p:spPr>
          <a:xfrm>
            <a:off x="6830961" y="3429000"/>
            <a:ext cx="3559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只适用于线性计算图，不适用于循环神经网络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6FABF933-C3BF-4EAC-A036-CECC2A0D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34</a:t>
            </a:fld>
            <a:r>
              <a:rPr lang="en-US" altLang="zh-CN"/>
              <a:t>/40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BB292A-0AC7-4B21-A080-DF50F70A9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175" y="5023494"/>
            <a:ext cx="3357144" cy="17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17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近期工作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优化与改进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15BD83-BDFF-4B30-A8A9-B027524ECCBE}"/>
              </a:ext>
            </a:extLst>
          </p:cNvPr>
          <p:cNvSpPr/>
          <p:nvPr/>
        </p:nvSpPr>
        <p:spPr>
          <a:xfrm>
            <a:off x="2109499" y="2638451"/>
            <a:ext cx="78648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LinBiolinumT"/>
              </a:rPr>
              <a:t>BEYOND DATA AND MODEL PARALLELISM FOR DEEP NEURAL NETWORKS</a:t>
            </a:r>
            <a:endParaRPr lang="zh-CN" altLang="en-US" sz="2800" b="1" dirty="0">
              <a:latin typeface="LinBiolinum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B57969-29C3-497C-8E09-5827F694E0F9}"/>
              </a:ext>
            </a:extLst>
          </p:cNvPr>
          <p:cNvSpPr txBox="1"/>
          <p:nvPr/>
        </p:nvSpPr>
        <p:spPr>
          <a:xfrm>
            <a:off x="3721491" y="4250497"/>
            <a:ext cx="464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dirty="0"/>
              <a:t>SysML Conference, Palo Alto, CA, USA </a:t>
            </a:r>
            <a:r>
              <a:rPr lang="en-US" altLang="zh-CN" dirty="0"/>
              <a:t>2019</a:t>
            </a:r>
            <a:endParaRPr lang="zh-CN" altLang="en-US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42779AD-40E8-458A-BB12-D52E2E52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35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816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近期工作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定义了新的计算图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FEACBD-EBC9-41BC-96DE-21D3A9BE3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641" y="2305997"/>
            <a:ext cx="7131480" cy="33475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0CCCA10-FE0D-47B9-B5E5-156D65DF4776}"/>
              </a:ext>
            </a:extLst>
          </p:cNvPr>
          <p:cNvSpPr txBox="1"/>
          <p:nvPr/>
        </p:nvSpPr>
        <p:spPr>
          <a:xfrm>
            <a:off x="8563897" y="3067665"/>
            <a:ext cx="3146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正方形代表计算任务，六边形代表通信任务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exe</a:t>
            </a:r>
            <a:r>
              <a:rPr lang="zh-CN" altLang="en-US" dirty="0"/>
              <a:t>为执行所需时间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第一个下标为层数，第二个为并行度</a:t>
            </a:r>
            <a:endParaRPr lang="en-US" alt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E752152B-E6BE-4315-B3EB-921CCDE5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36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6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近期工作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定义了新的计算图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CCCA10-FE0D-47B9-B5E5-156D65DF4776}"/>
              </a:ext>
            </a:extLst>
          </p:cNvPr>
          <p:cNvSpPr txBox="1"/>
          <p:nvPr/>
        </p:nvSpPr>
        <p:spPr>
          <a:xfrm>
            <a:off x="8563897" y="3067665"/>
            <a:ext cx="314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</a:t>
            </a:r>
            <a:r>
              <a:rPr lang="zh-CN" altLang="en-US" dirty="0"/>
              <a:t>代表</a:t>
            </a:r>
            <a:r>
              <a:rPr lang="en-US" altLang="zh-CN" dirty="0" err="1"/>
              <a:t>readytime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代表</a:t>
            </a:r>
            <a:r>
              <a:rPr lang="en-US" altLang="zh-CN" dirty="0" err="1"/>
              <a:t>starttime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3759FD-D249-4379-95CA-2C50AD9D5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184569"/>
            <a:ext cx="6449961" cy="3370028"/>
          </a:xfrm>
          <a:prstGeom prst="rect">
            <a:avLst/>
          </a:prstGeom>
        </p:spPr>
      </p:pic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CF1C6D17-F298-4A90-B866-5DF561F3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37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54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近期工作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随机搜索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CCCA10-FE0D-47B9-B5E5-156D65DF4776}"/>
              </a:ext>
            </a:extLst>
          </p:cNvPr>
          <p:cNvSpPr txBox="1"/>
          <p:nvPr/>
        </p:nvSpPr>
        <p:spPr>
          <a:xfrm>
            <a:off x="8563897" y="3067665"/>
            <a:ext cx="31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随机变换并行化策略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606F9-8FDB-45B5-8F1E-17F385517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121056"/>
            <a:ext cx="6609524" cy="3323809"/>
          </a:xfrm>
          <a:prstGeom prst="rect">
            <a:avLst/>
          </a:prstGeom>
        </p:spPr>
      </p:pic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7901AF5D-1992-404C-A3BE-3FC985C8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38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497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近期工作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随机搜索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CCCA10-FE0D-47B9-B5E5-156D65DF4776}"/>
              </a:ext>
            </a:extLst>
          </p:cNvPr>
          <p:cNvSpPr txBox="1"/>
          <p:nvPr/>
        </p:nvSpPr>
        <p:spPr>
          <a:xfrm>
            <a:off x="1403629" y="2445091"/>
            <a:ext cx="314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MCMC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5960C68-3B18-4B72-A3D5-BB34AAD92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810" y="3254222"/>
            <a:ext cx="6867525" cy="8382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8FE1016-0F5D-436F-A37D-8C2135A5ED0A}"/>
              </a:ext>
            </a:extLst>
          </p:cNvPr>
          <p:cNvSpPr txBox="1"/>
          <p:nvPr/>
        </p:nvSpPr>
        <p:spPr>
          <a:xfrm>
            <a:off x="8721213" y="2629757"/>
            <a:ext cx="2900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结束条件：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当前初始策略的搜索时间预算已经用完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搜索过程不能在一半的搜索时间内进一步改进所发现的最佳策略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8B1D299A-D85F-42A7-8A5E-4A6D9CED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39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26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神经网络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C0A6B0-2296-4F93-888E-AF73C4910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203321"/>
            <a:ext cx="62103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901D18F-C8BA-45E0-8AE9-A65D0514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4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07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近期工作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51EC3B7-0F4F-4BC0-8271-543B939E6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614" y="1795846"/>
            <a:ext cx="5721760" cy="4307483"/>
          </a:xfrm>
          <a:prstGeom prst="rect">
            <a:avLst/>
          </a:prstGeom>
        </p:spPr>
      </p:pic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1F49BC65-2FA0-4D35-A869-E3630E8E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40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395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4287807" y="2804161"/>
            <a:ext cx="3616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53962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神经网络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CDDCE3-2B72-4DFA-9CA0-C4A410A77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467" y="1795846"/>
            <a:ext cx="5261515" cy="389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024F039-E593-4F04-B94C-7F306DEF3CAA}"/>
              </a:ext>
            </a:extLst>
          </p:cNvPr>
          <p:cNvSpPr txBox="1"/>
          <p:nvPr/>
        </p:nvSpPr>
        <p:spPr>
          <a:xfrm>
            <a:off x="8610600" y="2967335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训练神经网络的目的，就是为了学习到合适的参数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D3BD25A-27DB-4876-8C5C-7CB9862C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5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49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神经网络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1981A6-A54B-40AF-827C-55AEA8D01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36" y="1795846"/>
            <a:ext cx="5475338" cy="456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A6E0CC-0B8F-4B7A-965C-B7693CEC7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234" y="2686438"/>
            <a:ext cx="4141566" cy="49244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E20632C-D47E-43CA-907B-040CE4989FBD}"/>
              </a:ext>
            </a:extLst>
          </p:cNvPr>
          <p:cNvSpPr txBox="1"/>
          <p:nvPr/>
        </p:nvSpPr>
        <p:spPr>
          <a:xfrm>
            <a:off x="7840337" y="3957572"/>
            <a:ext cx="307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全连接层：每一个结点都与上一层的所有结点相连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2DA543FC-9F48-4B08-9C14-5E5D5DF3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6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67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正向传播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77A9DE-F19C-4507-B26D-7EE83844E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91" y="1795846"/>
            <a:ext cx="5925984" cy="44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18D13F0-8712-4483-AD6F-F8DAA0FBE6BF}"/>
              </a:ext>
            </a:extLst>
          </p:cNvPr>
          <p:cNvSpPr txBox="1"/>
          <p:nvPr/>
        </p:nvSpPr>
        <p:spPr>
          <a:xfrm>
            <a:off x="8610600" y="3240485"/>
            <a:ext cx="2445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将输入数据按照神经网络模型一层层向后计算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37BBF52-B41F-4EC2-BB8B-AE529CFE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7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64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反向传播，梯度更新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77A9DE-F19C-4507-B26D-7EE83844E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95846"/>
            <a:ext cx="5925984" cy="44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9CA611-9295-4FEE-9F88-6060A24EF08D}"/>
              </a:ext>
            </a:extLst>
          </p:cNvPr>
          <p:cNvSpPr txBox="1"/>
          <p:nvPr/>
        </p:nvSpPr>
        <p:spPr>
          <a:xfrm>
            <a:off x="8029728" y="2071211"/>
            <a:ext cx="3149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计算网络输出值与实际值的误差，即</a:t>
            </a:r>
            <a:r>
              <a:rPr lang="en-US" altLang="zh-CN" dirty="0"/>
              <a:t>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然后根据不同参数对结果的影响程度，即偏导，更新参数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0CFAAE9-BA07-497B-BFF6-075EB1DDCC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19"/>
          <a:stretch/>
        </p:blipFill>
        <p:spPr>
          <a:xfrm>
            <a:off x="8124825" y="4083882"/>
            <a:ext cx="2543175" cy="639940"/>
          </a:xfrm>
          <a:prstGeom prst="rect">
            <a:avLst/>
          </a:prstGeom>
        </p:spPr>
      </p:pic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4B25510B-7178-4360-8EF6-54D121F4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8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02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1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3" y="115413"/>
            <a:ext cx="674253" cy="674253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1964028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2035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2109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405641" y="72122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5555" y="1303403"/>
            <a:ext cx="72158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卷积神经网络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3A7097F-1957-4781-A266-34375FD73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273" y="2247514"/>
            <a:ext cx="7184225" cy="28146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799E9FA-ADB2-4C64-B87A-543CB192343A}"/>
              </a:ext>
            </a:extLst>
          </p:cNvPr>
          <p:cNvSpPr txBox="1"/>
          <p:nvPr/>
        </p:nvSpPr>
        <p:spPr>
          <a:xfrm>
            <a:off x="8745496" y="3429000"/>
            <a:ext cx="263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矩阵点乘，然后求和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卷积核，步长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学习卷积核中的参数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4346D0D8-7484-4CC9-A0F3-7F84F5FC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64F3-A740-4754-8942-0AEB7590C3FC}" type="slidenum">
              <a:rPr lang="en-US" altLang="zh-CN" smtClean="0"/>
              <a:pPr/>
              <a:t>9</a:t>
            </a:fld>
            <a:r>
              <a:rPr lang="en-US" altLang="zh-CN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05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867</Words>
  <Application>Microsoft Office PowerPoint</Application>
  <PresentationFormat>宽屏</PresentationFormat>
  <Paragraphs>196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LinBiolinumT</vt:lpstr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李剑歌</dc:creator>
  <cp:lastModifiedBy>李 剑歌</cp:lastModifiedBy>
  <cp:revision>160</cp:revision>
  <dcterms:created xsi:type="dcterms:W3CDTF">2019-10-19T16:26:47Z</dcterms:created>
  <dcterms:modified xsi:type="dcterms:W3CDTF">2020-04-03T10:11:11Z</dcterms:modified>
</cp:coreProperties>
</file>