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9" r:id="rId2"/>
    <p:sldId id="342" r:id="rId3"/>
    <p:sldId id="322" r:id="rId4"/>
    <p:sldId id="397" r:id="rId5"/>
    <p:sldId id="392" r:id="rId6"/>
    <p:sldId id="456" r:id="rId7"/>
    <p:sldId id="469" r:id="rId8"/>
    <p:sldId id="321" r:id="rId9"/>
    <p:sldId id="458" r:id="rId10"/>
    <p:sldId id="460" r:id="rId11"/>
    <p:sldId id="468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50" r:id="rId20"/>
    <p:sldId id="320" r:id="rId21"/>
    <p:sldId id="453" r:id="rId22"/>
    <p:sldId id="459" r:id="rId23"/>
    <p:sldId id="455" r:id="rId24"/>
    <p:sldId id="406" r:id="rId25"/>
    <p:sldId id="318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28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3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D"/>
    <a:srgbClr val="2C394C"/>
    <a:srgbClr val="E8E8E8"/>
    <a:srgbClr val="EDEDED"/>
    <a:srgbClr val="8DBBDB"/>
    <a:srgbClr val="ECECEC"/>
    <a:srgbClr val="EBEBEB"/>
    <a:srgbClr val="EEEEEE"/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73020" autoAdjust="0"/>
  </p:normalViewPr>
  <p:slideViewPr>
    <p:cSldViewPr>
      <p:cViewPr varScale="1">
        <p:scale>
          <a:sx n="83" d="100"/>
          <a:sy n="83" d="100"/>
        </p:scale>
        <p:origin x="1181" y="62"/>
      </p:cViewPr>
      <p:guideLst>
        <p:guide orient="horz" pos="1032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03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大家好，</a:t>
            </a:r>
            <a:r>
              <a:rPr lang="zh-CN" altLang="en-US"/>
              <a:t>我是周威。</a:t>
            </a:r>
            <a:r>
              <a:rPr lang="zh-CN" altLang="en-US" dirty="0"/>
              <a:t>今天主要给</a:t>
            </a:r>
            <a:r>
              <a:rPr lang="zh-CN" altLang="en-US"/>
              <a:t>大家介绍的文章是</a:t>
            </a:r>
            <a:r>
              <a: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Position-aware Graph Neural Networks</a:t>
            </a:r>
            <a:r>
              <a:rPr lang="zh-CN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，这篇文章发表在</a:t>
            </a:r>
            <a:r>
              <a: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ICML 2019</a:t>
            </a:r>
            <a:r>
              <a:rPr lang="zh-CN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上，是人工智能领域的一个</a:t>
            </a:r>
            <a:r>
              <a: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类会议，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既然通过邻居节点的信息来判断节点的相似性不靠谱，这篇文章就提出，用节点之间的距离来刻画相似性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例如，在刚刚的例子中，</a:t>
            </a:r>
            <a:r>
              <a:rPr lang="en-US" altLang="zh-CN"/>
              <a:t>v1v2</a:t>
            </a:r>
            <a:r>
              <a:rPr lang="zh-CN" altLang="en-US"/>
              <a:t>结构虽然相似，但是</a:t>
            </a:r>
            <a:r>
              <a:rPr lang="en-US" altLang="zh-CN"/>
              <a:t>,</a:t>
            </a:r>
            <a:r>
              <a:rPr lang="zh-CN" altLang="en-US"/>
              <a:t>通过计算与其它节点之间的距离，便可以区分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162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基于以上想法，作者提出了</a:t>
            </a:r>
            <a:r>
              <a:rPr lang="en-US" altLang="zh-CN"/>
              <a:t>PGNN</a:t>
            </a:r>
            <a:r>
              <a:rPr lang="zh-CN" altLang="en-US"/>
              <a:t>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424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这里说大致思路</a:t>
            </a:r>
            <a:endParaRPr lang="en-US" altLang="zh-CN"/>
          </a:p>
          <a:p>
            <a:r>
              <a:rPr lang="en-US" altLang="zh-CN"/>
              <a:t>Zv</a:t>
            </a:r>
            <a:r>
              <a:rPr lang="zh-CN" altLang="en-US"/>
              <a:t>不传导至下一层，因为每一层都要重</a:t>
            </a:r>
            <a:r>
              <a:rPr lang="en-US" altLang="zh-CN"/>
              <a:t>sample</a:t>
            </a:r>
            <a:r>
              <a:rPr lang="zh-CN" altLang="en-US"/>
              <a:t>锚集，所以距离信息也就换了。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46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文章以布尔增益定理为基础，进行锚集的选择。</a:t>
            </a:r>
            <a:endParaRPr lang="en-US" altLang="zh-CN"/>
          </a:p>
          <a:p>
            <a:r>
              <a:rPr lang="zh-CN" altLang="en-US"/>
              <a:t>布尔增益定理内容是，一定存在一个映射，将一个向量空间映射到一个低维的向量空间中去，只需要</a:t>
            </a:r>
            <a:r>
              <a:rPr lang="en-US" altLang="zh-CN"/>
              <a:t>XXX</a:t>
            </a:r>
            <a:r>
              <a:rPr lang="zh-CN" altLang="en-US"/>
              <a:t>个锚集，并且锚集的大小呈现指数分布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锚机的大小与</a:t>
            </a:r>
            <a:r>
              <a:rPr lang="en-US" altLang="zh-CN"/>
              <a:t>XXXX</a:t>
            </a:r>
            <a:r>
              <a:rPr lang="zh-CN" altLang="en-US"/>
              <a:t>有关，需要选取不同的大小的锚机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PGNN</a:t>
            </a:r>
            <a:r>
              <a:rPr lang="zh-CN" altLang="en-US"/>
              <a:t>有多少个锚机 ，。。。。。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781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前文提到的</a:t>
            </a:r>
            <a:r>
              <a:rPr lang="en-US" altLang="zh-CN"/>
              <a:t>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721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Prediction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问题，它的目标是根据已知的节点和边，得到新的边（的权值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特征）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成对节点分类任务</a:t>
            </a:r>
            <a:endParaRPr lang="en-US" altLang="zh-CN"/>
          </a:p>
          <a:p>
            <a:r>
              <a:rPr lang="zh-CN" altLang="en-US"/>
              <a:t>为了负采样</a:t>
            </a:r>
            <a:endParaRPr lang="en-US" altLang="zh-CN"/>
          </a:p>
          <a:p>
            <a:r>
              <a:rPr lang="zh-CN" altLang="en-US"/>
              <a:t>如果两个节点在图中的相互距离很近，那么他们组成链接的可能性就很大。</a:t>
            </a:r>
            <a:endParaRPr lang="en-US" altLang="zh-CN"/>
          </a:p>
          <a:p>
            <a:r>
              <a:rPr lang="zh-CN" altLang="en-US"/>
              <a:t>两个节点如果处于不同的社区，但是邻居结构相同，那么传统的</a:t>
            </a:r>
            <a:r>
              <a:rPr lang="en-US" altLang="zh-CN"/>
              <a:t>GNN</a:t>
            </a:r>
            <a:r>
              <a:rPr lang="zh-CN" altLang="en-US"/>
              <a:t>表现就会不好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特别是对于归纳任务，用一个热标识符扩充节点属性限制了模型的泛化能力，因为模型需要在节点标识符可以任意排列的情况下进行泛化。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因此，当数据集不具有节点属性时，我们在实验中只考虑使用不变阶的节点属性，例如常数标量。如果原始节点属性可用，则使用它们。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24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假设分类器的输出是样本属于正类的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socre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（置信度），则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的物理意义为，任取一对（正、负）样本，正样本的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大于负样本的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/>
              <a:t>在</a:t>
            </a:r>
            <a:r>
              <a:rPr lang="en-US" altLang="zh-CN"/>
              <a:t>transductive learning</a:t>
            </a:r>
            <a:r>
              <a:rPr lang="zh-CN" altLang="en-US"/>
              <a:t>的时候，两者表现差不多，原因是独热编码的特征信息记住了节点</a:t>
            </a:r>
            <a:r>
              <a:rPr lang="en-US" altLang="zh-CN"/>
              <a:t>ID</a:t>
            </a:r>
          </a:p>
          <a:p>
            <a:r>
              <a:rPr lang="zh-CN" altLang="en-US"/>
              <a:t>另一方面，不使用独热编码的表现也很好，独热编码并没有起到帮助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PPI</a:t>
            </a:r>
            <a:r>
              <a:rPr lang="zh-CN" altLang="en-US"/>
              <a:t>中，</a:t>
            </a:r>
            <a:r>
              <a:rPr lang="en-US" altLang="zh-CN"/>
              <a:t>PGNN </a:t>
            </a:r>
            <a:r>
              <a:rPr lang="zh-CN" altLang="en-US"/>
              <a:t>的增益效果并不好，解释是，特征信息已经把位置信息包含了</a:t>
            </a:r>
            <a:endParaRPr lang="en-US" altLang="zh-CN"/>
          </a:p>
          <a:p>
            <a:r>
              <a:rPr lang="en-US" altLang="zh-CN"/>
              <a:t>-F –E </a:t>
            </a:r>
            <a:r>
              <a:rPr lang="zh-CN" altLang="en-US"/>
              <a:t>差不多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88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2505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93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现在 物联网设备越来越多</a:t>
            </a:r>
            <a:r>
              <a:rPr lang="en-US" altLang="zh-CN"/>
              <a:t>,</a:t>
            </a:r>
            <a:r>
              <a:rPr lang="zh-CN" altLang="en-US"/>
              <a:t>物联网正改变着各行各业</a:t>
            </a:r>
            <a:endParaRPr lang="en-US" altLang="zh-CN"/>
          </a:p>
          <a:p>
            <a:r>
              <a:rPr lang="zh-CN" altLang="en-US"/>
              <a:t>对于外卖行业来说，外卖行业可以利用的信息有</a:t>
            </a:r>
            <a:r>
              <a:rPr lang="en-US" altLang="zh-CN"/>
              <a:t>XXXX ,</a:t>
            </a:r>
            <a:r>
              <a:rPr lang="zh-CN" altLang="en-US"/>
              <a:t>利用这些信息优化外卖行业</a:t>
            </a:r>
            <a:endParaRPr lang="en-US" altLang="zh-CN"/>
          </a:p>
          <a:p>
            <a:r>
              <a:rPr lang="zh-CN" altLang="en-US"/>
              <a:t>蓝牙   </a:t>
            </a:r>
            <a:r>
              <a:rPr lang="en-US" altLang="zh-CN"/>
              <a:t>wifi   </a:t>
            </a:r>
            <a:r>
              <a:rPr lang="zh-CN" altLang="en-US"/>
              <a:t>骑手   手机  路由器 蓝牙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261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分为两部分 </a:t>
            </a:r>
            <a:endParaRPr lang="en-US" altLang="zh-CN"/>
          </a:p>
          <a:p>
            <a:r>
              <a:rPr lang="zh-CN" altLang="en-US"/>
              <a:t>到店离店预测模型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362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几篇文章 </a:t>
            </a:r>
            <a:endParaRPr lang="en-US" altLang="zh-CN"/>
          </a:p>
          <a:p>
            <a:r>
              <a:rPr lang="zh-CN" altLang="en-US"/>
              <a:t>和博客  </a:t>
            </a:r>
            <a:endParaRPr lang="en-US" altLang="zh-CN"/>
          </a:p>
          <a:p>
            <a:r>
              <a:rPr lang="zh-CN" altLang="en-US"/>
              <a:t>知乎参考</a:t>
            </a:r>
            <a:endParaRPr lang="en-US" altLang="zh-CN"/>
          </a:p>
          <a:p>
            <a:r>
              <a:rPr lang="en-US" altLang="zh-CN"/>
              <a:t>Github</a:t>
            </a:r>
            <a:r>
              <a:rPr lang="zh-CN" altLang="en-US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76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由于图的表现能力很强，所以很多事物都可以用图刻画，比如蛋白质相互作用、社交网络、知识图谱等。对图进行研究可以解决一些问题。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对于图的研究可以解决一些问题：生物分子中蛋白质功能、相互作用的预测；社交网络中如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上推荐可能认识的朋友；通信网络中异常事件的预测与监控；基于知识图谱的信息检索、推荐系统等。因此对于图的研究具有重大的潜在价值。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然而图是由节点和边构成的非规则数据形式，无法直接应用当前的机器学习方法进行处理。因此学术界提出了图嵌入的方法对图进行学习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在介绍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Embedding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之前，我们先回顾什么是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en-US" altLang="zh-C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在数学上是一个函数，将一个空间的点映射到另一个空间，通常是从高维抽象的空间映射到低维的具象空间。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Embeding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的意义将高维数据转换到低维利于处理；同时还有减小存储空间的作用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Embedding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就是将图中的节点 映射到一个低维的向量空间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其中一类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方法叫是基于随机游走策略的  如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DeepWalk, node2vec, LINE 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等等 </a:t>
            </a:r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但是，</a:t>
            </a:r>
            <a:r>
              <a:rPr lang="zh-CN" altLang="en-US" sz="1600" b="1">
                <a:solidFill>
                  <a:srgbClr val="FF0000"/>
                </a:solidFill>
                <a:latin typeface="Calibri" panose="020F0502020204030204" pitchFamily="34" charset="0"/>
              </a:rPr>
              <a:t>这种方法泛化能力较差，到了新图上需要重新训练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，同时，不能处理节点的特征信息</a:t>
            </a:r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转导推理（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Transductive Inference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）是一种通过观察特定的训练样本，进而预测特定的测试样本的方法。另一方面，归纳推理（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Inference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）先从训练样本中学习得到通过的规则，再利用规则判断测试样本。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第二类图嵌入的方法就是</a:t>
            </a:r>
            <a:r>
              <a:rPr lang="en-US" altLang="zh-CN"/>
              <a:t>GNN</a:t>
            </a:r>
            <a:r>
              <a:rPr lang="zh-CN" altLang="en-US"/>
              <a:t>。首先思考一个问题，为什么可以用神经网络进行图嵌入？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就是一种在图域上操作的深度学习方法</a:t>
            </a:r>
            <a:endParaRPr lang="en-US" altLang="zh-CN"/>
          </a:p>
          <a:p>
            <a:r>
              <a:rPr lang="zh-CN" altLang="en-US"/>
              <a:t>我们都知道</a:t>
            </a:r>
            <a:r>
              <a:rPr lang="en-US" altLang="zh-CN"/>
              <a:t>CNN</a:t>
            </a:r>
            <a:r>
              <a:rPr lang="zh-CN" altLang="en-US"/>
              <a:t>在图像处理领域取得了很大的成功。</a:t>
            </a:r>
            <a:r>
              <a:rPr lang="en-US" altLang="zh-CN"/>
              <a:t>CNN</a:t>
            </a:r>
            <a:r>
              <a:rPr lang="zh-CN" altLang="en-US"/>
              <a:t>用一个卷积核可以高效的提取图中的特征，这里的关键在于图的</a:t>
            </a:r>
            <a:r>
              <a:rPr lang="zh-CN" altLang="en-US" b="1"/>
              <a:t>平移不变性，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一个小窗口无论移动到图片的哪一个位置，其内部的结构都是一模一样的。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再回忆一下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系列，它的对象是自然语言这样的序列信息，是一个一维的结构，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就是专门针对这些序列的结构而设计的，通过各种门的操作，使得序列前后的信息互相影响，从而很好地捕捉序列的特征。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图片或者语言，都属于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欧式空间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的数据，欧式空间的数据的特点就是结构很规则。图的结构一般来说是十分不规则的，可以认为是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无限维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的一种数据，所以它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没有平移不变性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。每一个节点的周围结构可能都是独一无二的，这种结构的数据，就让传统的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瞬间失效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，图卷积神经网络，实际上跟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的作用一样，就是一个特征提取器，只不过它的对象是图数据。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用的是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8724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GCN</a:t>
            </a:r>
            <a:r>
              <a:rPr lang="zh-CN" altLang="en-US"/>
              <a:t>之后，出现了很多</a:t>
            </a:r>
            <a:r>
              <a:rPr lang="en-US" altLang="zh-CN"/>
              <a:t>GNN</a:t>
            </a:r>
            <a:r>
              <a:rPr lang="zh-CN" altLang="en-US"/>
              <a:t>的模型，也是现在</a:t>
            </a:r>
            <a:r>
              <a:rPr lang="en-US" altLang="zh-CN"/>
              <a:t>GNN</a:t>
            </a:r>
            <a:r>
              <a:rPr lang="zh-CN" altLang="en-US"/>
              <a:t>的主流，和</a:t>
            </a:r>
            <a:r>
              <a:rPr lang="en-US" altLang="zh-CN"/>
              <a:t>GNN</a:t>
            </a:r>
            <a:r>
              <a:rPr lang="zh-CN" altLang="en-US"/>
              <a:t>一样，这些模型也是通过各种各样的方法聚合邻居节点的信息。</a:t>
            </a:r>
            <a:endParaRPr lang="en-US" altLang="zh-CN"/>
          </a:p>
          <a:p>
            <a:r>
              <a:rPr lang="en-US" altLang="zh-CN"/>
              <a:t>Graph Attention Network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74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现存的</a:t>
            </a:r>
            <a:r>
              <a:rPr lang="en-US" altLang="zh-CN"/>
              <a:t>GNN</a:t>
            </a:r>
            <a:r>
              <a:rPr lang="zh-CN" altLang="en-US"/>
              <a:t>在某些情况下会存在不足，</a:t>
            </a:r>
            <a:r>
              <a:rPr lang="en-US" altLang="zh-CN"/>
              <a:t>GNN</a:t>
            </a:r>
            <a:r>
              <a:rPr lang="zh-CN" altLang="en-US"/>
              <a:t>不能获得节点在图中的位置信息</a:t>
            </a:r>
            <a:endParaRPr lang="en-US" altLang="zh-CN"/>
          </a:p>
          <a:p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例如，在如图所示的节点分类任务中，传统的</a:t>
            </a:r>
            <a:r>
              <a:rPr lang="en-US" altLang="zh-CN"/>
              <a:t>GNN</a:t>
            </a:r>
            <a:r>
              <a:rPr lang="zh-CN" altLang="en-US"/>
              <a:t>会把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分到相同的向量空间，因为</a:t>
            </a:r>
            <a:r>
              <a:rPr lang="en-US" altLang="zh-CN"/>
              <a:t>v1v2</a:t>
            </a:r>
            <a:r>
              <a:rPr lang="zh-CN" altLang="en-US"/>
              <a:t>的邻居结构相同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在现实世界中，结构相似性也是普遍存在的额，比如拥有相同结构的分子  和 相同社会关系的人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7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9" y="555124"/>
            <a:ext cx="8154820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ale-university-graduate-silhouette-with-the-cap_46143"/>
          <p:cNvSpPr>
            <a:spLocks noChangeAspect="1"/>
          </p:cNvSpPr>
          <p:nvPr userDrawn="1"/>
        </p:nvSpPr>
        <p:spPr bwMode="auto">
          <a:xfrm>
            <a:off x="100491" y="167365"/>
            <a:ext cx="388445" cy="41848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rgbClr val="00314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228186" y="17117366"/>
            <a:ext cx="827801" cy="3680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2"/>
              </a:rPr>
              <a:t>www.1ppt.com/moban/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/>
              </a:rPr>
              <a:t>www.1ppt.com/hangye/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4"/>
              </a:rPr>
              <a:t>www.1ppt.com/jieri/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5"/>
              </a:rPr>
              <a:t>www.1ppt.com/sucai/</a:t>
            </a:r>
            <a:endParaRPr kumimoji="0" lang="en-US" altLang="zh-CN" sz="133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6"/>
              </a:rPr>
              <a:t>www.1ppt.com/beijing/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7"/>
              </a:rPr>
              <a:t>www.1ppt.com/tubiao/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8"/>
              </a:rPr>
              <a:t>www.1ppt.com/xiazai/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9"/>
              </a:rPr>
              <a:t>www.1ppt.com/powerpoint/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0"/>
              </a:rPr>
              <a:t>www.1ppt.com/word/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1"/>
              </a:rPr>
              <a:t>www.1ppt.com/excel/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2"/>
              </a:rPr>
              <a:t>www.1ppt.com/ziliao/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3"/>
              </a:rPr>
              <a:t>www.1ppt.com/kejian/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4"/>
              </a:rPr>
              <a:t>www.1ppt.com/fanwen/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5"/>
              </a:rPr>
              <a:t>www.1ppt.com/shiti/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6"/>
              </a:rPr>
              <a:t>www.1ppt.com/jiaoan/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7"/>
              </a:rPr>
              <a:t>www.1ppt.com/ziti/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7" rIns="91452" bIns="4572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8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30.jpeg"/><Relationship Id="rId4" Type="http://schemas.openxmlformats.org/officeDocument/2006/relationships/hyperlink" Target="http://image.baidu.com/search/detail?ct=503316480&amp;z=undefined&amp;tn=baiduimagedetail&amp;ipn=d&amp;word=%E7%89%A9%E8%81%94%E7%BD%91%E8%AE%BE%E5%A4%87&amp;step_word=&amp;ie=utf-8&amp;in=&amp;cl=2&amp;lm=-1&amp;st=undefined&amp;hd=undefined&amp;latest=undefined&amp;copyright=undefined&amp;cs=1843929593,530765852&amp;os=3458565907,166829298&amp;simid=4290615892,555722248&amp;pn=0&amp;rn=1&amp;di=72050&amp;ln=1264&amp;fr=&amp;fmq=1588679795815_R&amp;fm=&amp;ic=undefined&amp;s=undefined&amp;se=&amp;sme=&amp;tab=0&amp;width=undefined&amp;height=undefined&amp;face=undefined&amp;is=0,0&amp;istype=0&amp;ist=&amp;jit=&amp;bdtype=0&amp;spn=0&amp;pi=0&amp;gsm=0&amp;objurl=http%3A%2F%2Fwww.xianjichina.com%2Fdata%2Fediter%2F20160830%2Fimage%2F1d46cc646da35efd3fc4311514225413.jpeg&amp;rpstart=0&amp;rpnum=0&amp;adpicid=0&amp;force=undefin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55628"/>
            <a:ext cx="8352928" cy="2268252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142"/>
              </a:solidFill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5724128" y="3059085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IC</a:t>
            </a:r>
            <a:r>
              <a:rPr lang="en-US" sz="1600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ML 2019</a:t>
            </a:r>
            <a:r>
              <a:rPr lang="zh-CN" altLang="en-US" sz="1600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，</a:t>
            </a:r>
            <a:r>
              <a:rPr lang="en-US" altLang="zh-CN" sz="1600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CCF Rank A</a:t>
            </a:r>
            <a:endParaRPr sz="16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04052" y="3458218"/>
            <a:ext cx="3528393" cy="531310"/>
            <a:chOff x="3563888" y="3453828"/>
            <a:chExt cx="2016224" cy="531310"/>
          </a:xfrm>
        </p:grpSpPr>
        <p:sp>
          <p:nvSpPr>
            <p:cNvPr id="11" name="矩形 10"/>
            <p:cNvSpPr/>
            <p:nvPr/>
          </p:nvSpPr>
          <p:spPr>
            <a:xfrm>
              <a:off x="3563888" y="3453828"/>
              <a:ext cx="2016224" cy="531310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03383" y="3555223"/>
              <a:ext cx="117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周威       </a:t>
              </a:r>
              <a:r>
                <a:rPr lang="en-US" altLang="zh-CN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20</a:t>
              </a:r>
              <a:r>
                <a:rPr lang="en-US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20.</a:t>
              </a:r>
              <a:r>
                <a:rPr lang="en-US" altLang="zh-CN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5.8</a:t>
              </a:r>
              <a:endParaRPr lang="en-US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65" y="569595"/>
            <a:ext cx="1336040" cy="13360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0A42C88-5775-4EA0-BB33-B42D5B22D54C}"/>
              </a:ext>
            </a:extLst>
          </p:cNvPr>
          <p:cNvSpPr/>
          <p:nvPr/>
        </p:nvSpPr>
        <p:spPr>
          <a:xfrm>
            <a:off x="1619673" y="2109522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+mj-lt"/>
              </a:rPr>
              <a:t>Position-aware Graph Neural Networks</a:t>
            </a:r>
            <a:endParaRPr lang="zh-CN" altLang="en-US" sz="28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11560" y="73469"/>
            <a:ext cx="705678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Position-aware Graph Neural Networks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68334C-AD46-4E32-AD5F-37CFFA91E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296060"/>
            <a:ext cx="4726004" cy="18319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83CB40-981B-4E3E-9A08-8D6DE4C6D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579861"/>
            <a:ext cx="4726003" cy="11964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4F04579-B3E9-411E-A032-AACAB9ECFAD1}"/>
              </a:ext>
            </a:extLst>
          </p:cNvPr>
          <p:cNvSpPr/>
          <p:nvPr/>
        </p:nvSpPr>
        <p:spPr>
          <a:xfrm>
            <a:off x="398589" y="690812"/>
            <a:ext cx="8421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Node position can be captured by quantifying the distance between two nodes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C1C8BC-B6A0-4AF0-957B-3EE8960AE3F5}"/>
              </a:ext>
            </a:extLst>
          </p:cNvPr>
          <p:cNvSpPr/>
          <p:nvPr/>
        </p:nvSpPr>
        <p:spPr>
          <a:xfrm>
            <a:off x="5195670" y="3762585"/>
            <a:ext cx="3948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P-GNN can distinguish different nodes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65500D-0849-4E0A-AA04-F97C08914C3A}"/>
              </a:ext>
            </a:extLst>
          </p:cNvPr>
          <p:cNvSpPr/>
          <p:nvPr/>
        </p:nvSpPr>
        <p:spPr>
          <a:xfrm>
            <a:off x="5211369" y="1796556"/>
            <a:ext cx="3948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Nodes with topologically same local neighborhood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B8EA19-BF70-4662-AD48-1C82FEAEF304}"/>
                  </a:ext>
                </a:extLst>
              </p:cNvPr>
              <p:cNvSpPr txBox="1"/>
              <p:nvPr/>
            </p:nvSpPr>
            <p:spPr>
              <a:xfrm>
                <a:off x="2987824" y="204203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B8EA19-BF70-4662-AD48-1C82FEAE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042032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827584" y="85113"/>
            <a:ext cx="705678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Position-aware Graph Neural Networks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1C3A99-AEFC-4699-A326-B7FD69422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5" y="1443748"/>
            <a:ext cx="7811177" cy="18213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E384B9-D386-431A-B926-3874A33097C7}"/>
              </a:ext>
            </a:extLst>
          </p:cNvPr>
          <p:cNvSpPr/>
          <p:nvPr/>
        </p:nvSpPr>
        <p:spPr>
          <a:xfrm>
            <a:off x="571105" y="3507854"/>
            <a:ext cx="7651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</a:rPr>
              <a:t>1.  Anchor-set selection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–sample multiple anchor-sets of different sizes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B137FB-5CAF-40D7-B87B-B1BCC74673C7}"/>
              </a:ext>
            </a:extLst>
          </p:cNvPr>
          <p:cNvSpPr/>
          <p:nvPr/>
        </p:nvSpPr>
        <p:spPr>
          <a:xfrm>
            <a:off x="571105" y="3939902"/>
            <a:ext cx="7811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</a:rPr>
              <a:t>2.  Position-aware node embedding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via messages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𝑀𝑣𝑖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, between a given node                       and anchor sets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	-Message aggregation is shared across all nodes to distinguish nodes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F342ED-BD3C-4DCE-9F0A-E84C551A2CC7}"/>
              </a:ext>
            </a:extLst>
          </p:cNvPr>
          <p:cNvSpPr/>
          <p:nvPr/>
        </p:nvSpPr>
        <p:spPr>
          <a:xfrm>
            <a:off x="571104" y="669281"/>
            <a:ext cx="765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Node’s positional information with respect to all other nodes in a network, while retaining inductive capability and utilizing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139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827584" y="85113"/>
            <a:ext cx="705678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Position-aware Graph Neural Networks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DDCBA1-116E-4038-99D0-A36024B81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7" y="608334"/>
            <a:ext cx="3949091" cy="445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12FCB8-D52D-478E-8EB1-55D1926B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8333"/>
            <a:ext cx="3508379" cy="17614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D86149-F8BB-419A-B49F-273C1ABDCEA2}"/>
              </a:ext>
            </a:extLst>
          </p:cNvPr>
          <p:cNvSpPr/>
          <p:nvPr/>
        </p:nvSpPr>
        <p:spPr>
          <a:xfrm>
            <a:off x="4572000" y="2560450"/>
            <a:ext cx="2585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Multiple P-GNN layers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8394AE-3EAC-4018-8B27-47D6FEA74779}"/>
              </a:ext>
            </a:extLst>
          </p:cNvPr>
          <p:cNvSpPr/>
          <p:nvPr/>
        </p:nvSpPr>
        <p:spPr>
          <a:xfrm>
            <a:off x="4572000" y="2935795"/>
            <a:ext cx="3207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𝑘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random anchor-sets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𝑆𝑖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E4CCA-3B1B-436D-A66A-1C92F5D504AA}"/>
              </a:ext>
            </a:extLst>
          </p:cNvPr>
          <p:cNvSpPr/>
          <p:nvPr/>
        </p:nvSpPr>
        <p:spPr>
          <a:xfrm>
            <a:off x="4588055" y="3683228"/>
            <a:ext cx="415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𝐹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: Message computation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A580237-B7AB-491F-A2DE-4C00E6F4691A}"/>
                  </a:ext>
                </a:extLst>
              </p:cNvPr>
              <p:cNvSpPr/>
              <p:nvPr/>
            </p:nvSpPr>
            <p:spPr>
              <a:xfrm>
                <a:off x="4589938" y="4083918"/>
                <a:ext cx="4572000" cy="6605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mtClean="0">
                        <a:solidFill>
                          <a:srgbClr val="000000"/>
                        </a:solidFill>
                        <a:latin typeface="Wingdings" panose="05000000000000000000" pitchFamily="2" charset="2"/>
                      </a:rPr>
                      <m:t>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: Message aggregation function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A580237-B7AB-491F-A2DE-4C00E6F46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38" y="4083918"/>
                <a:ext cx="4572000" cy="660502"/>
              </a:xfrm>
              <a:prstGeom prst="rect">
                <a:avLst/>
              </a:prstGeom>
              <a:blipFill>
                <a:blip r:embed="rId6"/>
                <a:stretch>
                  <a:fillRect l="-1200" t="-4630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82A26515-19B4-44BF-851A-BDC1C02C266A}"/>
              </a:ext>
            </a:extLst>
          </p:cNvPr>
          <p:cNvSpPr/>
          <p:nvPr/>
        </p:nvSpPr>
        <p:spPr>
          <a:xfrm>
            <a:off x="4588055" y="3311686"/>
            <a:ext cx="3446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M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: Anchor-set messages</a:t>
            </a:r>
          </a:p>
        </p:txBody>
      </p:sp>
    </p:spTree>
    <p:extLst>
      <p:ext uri="{BB962C8B-B14F-4D97-AF65-F5344CB8AC3E}">
        <p14:creationId xmlns:p14="http://schemas.microsoft.com/office/powerpoint/2010/main" val="3494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827584" y="85113"/>
            <a:ext cx="705678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Anchor-set</a:t>
            </a:r>
            <a:r>
              <a:rPr lang="zh-CN" altLang="en-US" sz="2800" b="1">
                <a:solidFill>
                  <a:srgbClr val="2C394C"/>
                </a:solidFill>
                <a:cs typeface="+mn-ea"/>
              </a:rPr>
              <a:t> </a:t>
            </a:r>
            <a:r>
              <a:rPr lang="en-US" altLang="zh-CN" sz="2800" b="1">
                <a:solidFill>
                  <a:srgbClr val="2C394C"/>
                </a:solidFill>
                <a:cs typeface="+mn-ea"/>
              </a:rPr>
              <a:t>selection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E37E07-BF55-4537-B60B-55011F1D534C}"/>
              </a:ext>
            </a:extLst>
          </p:cNvPr>
          <p:cNvSpPr/>
          <p:nvPr/>
        </p:nvSpPr>
        <p:spPr>
          <a:xfrm>
            <a:off x="395536" y="608333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Rely on Bourgain’stheorem when selecting anchor-sets in P-GNNs</a:t>
            </a: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  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existence of a 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097AF4-EAD3-409D-ABD7-5C6497D815A0}"/>
                  </a:ext>
                </a:extLst>
              </p:cNvPr>
              <p:cNvSpPr/>
              <p:nvPr/>
            </p:nvSpPr>
            <p:spPr>
              <a:xfrm>
                <a:off x="827584" y="1223886"/>
                <a:ext cx="6120680" cy="879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Wingdings" panose="05000000000000000000" pitchFamily="2" charset="2"/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  <a:latin typeface="Wingdings" panose="05000000000000000000" pitchFamily="2" charset="2"/>
                  </a:rPr>
                  <a:t></a:t>
                </a:r>
                <a:r>
                  <a:rPr lang="zh-CN" altLang="en-US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𝑂</a:t>
                </a:r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anchor-sets are needed</a:t>
                </a:r>
              </a:p>
              <a:p>
                <a:r>
                  <a:rPr lang="en-US" altLang="zh-CN">
                    <a:solidFill>
                      <a:srgbClr val="000000"/>
                    </a:solidFill>
                    <a:latin typeface="Wingdings" panose="05000000000000000000" pitchFamily="2" charset="2"/>
                  </a:rPr>
                  <a:t></a:t>
                </a: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Anchor-sets are have sizes distributed exponentially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097AF4-EAD3-409D-ABD7-5C6497D81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23886"/>
                <a:ext cx="6120680" cy="879280"/>
              </a:xfrm>
              <a:prstGeom prst="rect">
                <a:avLst/>
              </a:prstGeom>
              <a:blipFill>
                <a:blip r:embed="rId4"/>
                <a:stretch>
                  <a:fillRect l="-896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2811139-1302-4648-81CF-1EE8C1953406}"/>
              </a:ext>
            </a:extLst>
          </p:cNvPr>
          <p:cNvSpPr/>
          <p:nvPr/>
        </p:nvSpPr>
        <p:spPr>
          <a:xfrm>
            <a:off x="827584" y="22024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Size of anchor-sets 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0E330E-14B0-45AF-AE2A-449D0A0AA45E}"/>
                  </a:ext>
                </a:extLst>
              </p:cNvPr>
              <p:cNvSpPr/>
              <p:nvPr/>
            </p:nvSpPr>
            <p:spPr>
              <a:xfrm>
                <a:off x="827584" y="2571750"/>
                <a:ext cx="7992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*hits: anchor-set hits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or any of its n-hop neighbors is included in the anchor-set</a:t>
                </a:r>
                <a:endParaRPr lang="zh-CN" altLang="en-US" sz="160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0E330E-14B0-45AF-AE2A-449D0A0AA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71750"/>
                <a:ext cx="7992888" cy="338554"/>
              </a:xfrm>
              <a:prstGeom prst="rect">
                <a:avLst/>
              </a:prstGeom>
              <a:blipFill>
                <a:blip r:embed="rId5"/>
                <a:stretch>
                  <a:fillRect l="-458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A32A4C3-F0A4-4BDE-AA81-FEC9B096CA2E}"/>
              </a:ext>
            </a:extLst>
          </p:cNvPr>
          <p:cNvSpPr/>
          <p:nvPr/>
        </p:nvSpPr>
        <p:spPr>
          <a:xfrm>
            <a:off x="1331640" y="2671002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-Small sets </a:t>
            </a:r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provide informative positional information, but hit ratio is low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-Large set </a:t>
            </a:r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high sample efficiency, but little information on position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F1C711-CAE4-46E9-B2B9-D0041E554462}"/>
              </a:ext>
            </a:extLst>
          </p:cNvPr>
          <p:cNvSpPr/>
          <p:nvPr/>
        </p:nvSpPr>
        <p:spPr>
          <a:xfrm>
            <a:off x="1601924" y="3502848"/>
            <a:ext cx="714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Choosing anchor-sets of different sizes balances the trade-off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82B0D3-E457-4620-964B-CC0A1211DDAC}"/>
                  </a:ext>
                </a:extLst>
              </p:cNvPr>
              <p:cNvSpPr/>
              <p:nvPr/>
            </p:nvSpPr>
            <p:spPr>
              <a:xfrm>
                <a:off x="395536" y="3872180"/>
                <a:ext cx="7416825" cy="417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Wingdings" panose="05000000000000000000" pitchFamily="2" charset="2"/>
                  </a:rPr>
                  <a:t></a:t>
                </a: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P-GNNs </a:t>
                </a:r>
                <a:r>
                  <a:rPr lang="zh-CN" altLang="en-US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𝒌</a:t>
                </a:r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𝑛 </a:t>
                </a:r>
                <a:r>
                  <a:rPr lang="en-US" altLang="zh-CN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random anchor-sets</a:t>
                </a:r>
                <a:endParaRPr lang="zh-CN" altLang="en-US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82B0D3-E457-4620-964B-CC0A1211D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872180"/>
                <a:ext cx="7416825" cy="417615"/>
              </a:xfrm>
              <a:prstGeom prst="rect">
                <a:avLst/>
              </a:prstGeom>
              <a:blipFill>
                <a:blip r:embed="rId6"/>
                <a:stretch>
                  <a:fillRect l="-74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669DF14-3D23-451F-9A5E-0626C51CC4FC}"/>
                  </a:ext>
                </a:extLst>
              </p:cNvPr>
              <p:cNvSpPr/>
              <p:nvPr/>
            </p:nvSpPr>
            <p:spPr>
              <a:xfrm>
                <a:off x="395536" y="4557463"/>
                <a:ext cx="6552728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Wingdings" panose="05000000000000000000" pitchFamily="2" charset="2"/>
                  </a:rPr>
                  <a:t></a:t>
                </a: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Sample each node in </a:t>
                </a:r>
                <a:r>
                  <a:rPr lang="zh-CN" altLang="en-US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𝑉 </a:t>
                </a: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100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669DF14-3D23-451F-9A5E-0626C51CC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557463"/>
                <a:ext cx="6552728" cy="483466"/>
              </a:xfrm>
              <a:prstGeom prst="rect">
                <a:avLst/>
              </a:prstGeom>
              <a:blipFill>
                <a:blip r:embed="rId7"/>
                <a:stretch>
                  <a:fillRect l="-837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5E9D271-5873-45C5-BF90-7EA162889B82}"/>
              </a:ext>
            </a:extLst>
          </p:cNvPr>
          <p:cNvSpPr/>
          <p:nvPr/>
        </p:nvSpPr>
        <p:spPr>
          <a:xfrm>
            <a:off x="500398" y="4230252"/>
            <a:ext cx="677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denoted as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𝑆</a:t>
            </a:r>
            <a:r>
              <a:rPr lang="zh-CN" altLang="en-US" sz="1300">
                <a:solidFill>
                  <a:srgbClr val="000000"/>
                </a:solidFill>
                <a:latin typeface="Cambria Math" panose="02040503050406030204" pitchFamily="18" charset="0"/>
              </a:rPr>
              <a:t>𝑖</a:t>
            </a:r>
            <a:r>
              <a:rPr lang="en-US" altLang="zh-CN" sz="130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 sz="1300">
                <a:solidFill>
                  <a:srgbClr val="000000"/>
                </a:solidFill>
                <a:latin typeface="Cambria Math" panose="02040503050406030204" pitchFamily="18" charset="0"/>
              </a:rPr>
              <a:t>𝑗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⊂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𝑉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𝑤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ℎ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𝑒𝑟𝑒 𝑖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=1,…,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𝑙𝑜𝑔𝑛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𝑗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=1,…,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𝑐𝑙𝑜𝑔𝑛</a:t>
            </a:r>
          </a:p>
        </p:txBody>
      </p:sp>
    </p:spTree>
    <p:extLst>
      <p:ext uri="{BB962C8B-B14F-4D97-AF65-F5344CB8AC3E}">
        <p14:creationId xmlns:p14="http://schemas.microsoft.com/office/powerpoint/2010/main" val="40709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72C237-9E6F-4669-BBCD-CA28049AE58C}"/>
              </a:ext>
            </a:extLst>
          </p:cNvPr>
          <p:cNvSpPr txBox="1"/>
          <p:nvPr/>
        </p:nvSpPr>
        <p:spPr>
          <a:xfrm>
            <a:off x="501640" y="64771"/>
            <a:ext cx="80648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Message Computation/Aggregation Function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1B00DC-7A18-4BB6-B643-63F4CAE20553}"/>
              </a:ext>
            </a:extLst>
          </p:cNvPr>
          <p:cNvSpPr/>
          <p:nvPr/>
        </p:nvSpPr>
        <p:spPr>
          <a:xfrm>
            <a:off x="501640" y="34433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</a:rPr>
              <a:t>Message Aggregation Function,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𝑨𝑮𝑮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C33D087-3BC1-428A-8404-C19F63E9920A}"/>
                  </a:ext>
                </a:extLst>
              </p:cNvPr>
              <p:cNvSpPr/>
              <p:nvPr/>
            </p:nvSpPr>
            <p:spPr>
              <a:xfrm>
                <a:off x="827584" y="3818245"/>
                <a:ext cx="6552728" cy="937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Aggregate information from a set of messages (vectors)</a:t>
                </a:r>
              </a:p>
              <a:p>
                <a:pPr marL="285750" indent="-285750">
                  <a:buFontTx/>
                  <a:buChar char="-"/>
                </a:pPr>
                <a:endParaRPr lang="en-US" altLang="zh-CN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    MEAN aggregation function was used for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</a:rPr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C33D087-3BC1-428A-8404-C19F63E9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18245"/>
                <a:ext cx="6552728" cy="937564"/>
              </a:xfrm>
              <a:prstGeom prst="rect">
                <a:avLst/>
              </a:prstGeom>
              <a:blipFill>
                <a:blip r:embed="rId4"/>
                <a:stretch>
                  <a:fillRect l="-837" t="-3247" b="-8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8D200BF-A9D9-4E73-B60B-B04CAF67D185}"/>
              </a:ext>
            </a:extLst>
          </p:cNvPr>
          <p:cNvSpPr/>
          <p:nvPr/>
        </p:nvSpPr>
        <p:spPr>
          <a:xfrm>
            <a:off x="501640" y="6291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</a:rPr>
              <a:t>Message Computation Function,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9C32A4-300A-44E3-AB44-E90D3A55FB4E}"/>
              </a:ext>
            </a:extLst>
          </p:cNvPr>
          <p:cNvSpPr/>
          <p:nvPr/>
        </p:nvSpPr>
        <p:spPr>
          <a:xfrm>
            <a:off x="899592" y="971557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1.Position-based similarities </a:t>
            </a:r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shortest path distance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2D4060-0403-44CE-AA31-2D1D88057BEE}"/>
              </a:ext>
            </a:extLst>
          </p:cNvPr>
          <p:cNvSpPr/>
          <p:nvPr/>
        </p:nvSpPr>
        <p:spPr>
          <a:xfrm>
            <a:off x="1331640" y="109512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-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𝑞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-hop shortest path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2782F2-5D10-4EA1-AAA6-BCCE706FB2D0}"/>
                  </a:ext>
                </a:extLst>
              </p:cNvPr>
              <p:cNvSpPr/>
              <p:nvPr/>
            </p:nvSpPr>
            <p:spPr>
              <a:xfrm>
                <a:off x="654590" y="1746489"/>
                <a:ext cx="457200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am-ET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am-ET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am-ET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am-ET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am-ET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am-ET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2782F2-5D10-4EA1-AAA6-BCCE706FB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0" y="1746489"/>
                <a:ext cx="4572000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2E32A54-5E61-4AA9-A97B-171CCC0ADD0B}"/>
                  </a:ext>
                </a:extLst>
              </p:cNvPr>
              <p:cNvSpPr/>
              <p:nvPr/>
            </p:nvSpPr>
            <p:spPr>
              <a:xfrm>
                <a:off x="5987387" y="1761323"/>
                <a:ext cx="2502023" cy="622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00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sz="1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2E32A54-5E61-4AA9-A97B-171CCC0AD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387" y="1761323"/>
                <a:ext cx="2502023" cy="622735"/>
              </a:xfrm>
              <a:prstGeom prst="rect">
                <a:avLst/>
              </a:prstGeom>
              <a:blipFill>
                <a:blip r:embed="rId6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3347021-B803-456E-A419-B93FB7B4FF49}"/>
              </a:ext>
            </a:extLst>
          </p:cNvPr>
          <p:cNvSpPr/>
          <p:nvPr/>
        </p:nvSpPr>
        <p:spPr>
          <a:xfrm>
            <a:off x="899592" y="24566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2.Feature information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9AE482-CDE5-46E4-9DC4-B96C95DCFD56}"/>
              </a:ext>
            </a:extLst>
          </p:cNvPr>
          <p:cNvSpPr/>
          <p:nvPr/>
        </p:nvSpPr>
        <p:spPr>
          <a:xfrm>
            <a:off x="2167813" y="2880681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𝐹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𝑣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𝑢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,ℎ</a:t>
            </a:r>
            <a:r>
              <a:rPr lang="zh-CN" altLang="en-US" sz="1300">
                <a:solidFill>
                  <a:srgbClr val="000000"/>
                </a:solidFill>
                <a:latin typeface="Cambria Math" panose="02040503050406030204" pitchFamily="18" charset="0"/>
              </a:rPr>
              <a:t>𝑣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,ℎ</a:t>
            </a:r>
            <a:r>
              <a:rPr lang="zh-CN" altLang="en-US" sz="1300">
                <a:solidFill>
                  <a:srgbClr val="000000"/>
                </a:solidFill>
                <a:latin typeface="Cambria Math" panose="02040503050406030204" pitchFamily="18" charset="0"/>
              </a:rPr>
              <a:t>𝑢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)=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𝑠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𝑣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𝑢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𝐶𝑂𝑁𝐶𝐴𝑇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(ℎ</a:t>
            </a:r>
            <a:r>
              <a:rPr lang="zh-CN" altLang="en-US" sz="1300">
                <a:solidFill>
                  <a:srgbClr val="000000"/>
                </a:solidFill>
                <a:latin typeface="Cambria Math" panose="02040503050406030204" pitchFamily="18" charset="0"/>
              </a:rPr>
              <a:t>𝑣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,ℎ</a:t>
            </a:r>
            <a:r>
              <a:rPr lang="zh-CN" altLang="en-US" sz="1300">
                <a:solidFill>
                  <a:srgbClr val="000000"/>
                </a:solidFill>
                <a:latin typeface="Cambria Math" panose="02040503050406030204" pitchFamily="18" charset="0"/>
              </a:rPr>
              <a:t>𝑢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72C237-9E6F-4669-BBCD-CA28049AE58C}"/>
              </a:ext>
            </a:extLst>
          </p:cNvPr>
          <p:cNvSpPr txBox="1"/>
          <p:nvPr/>
        </p:nvSpPr>
        <p:spPr>
          <a:xfrm>
            <a:off x="501640" y="64771"/>
            <a:ext cx="80648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Experiments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1E86FB-2D81-491C-80F1-89AC790B34C9}"/>
              </a:ext>
            </a:extLst>
          </p:cNvPr>
          <p:cNvSpPr txBox="1"/>
          <p:nvPr/>
        </p:nvSpPr>
        <p:spPr>
          <a:xfrm>
            <a:off x="262243" y="492911"/>
            <a:ext cx="282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en-US" altLang="zh-CN"/>
              <a:t>1.   Link prediction task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2ED551-20AF-49BB-9BD2-B012EBC7CAB1}"/>
              </a:ext>
            </a:extLst>
          </p:cNvPr>
          <p:cNvSpPr txBox="1"/>
          <p:nvPr/>
        </p:nvSpPr>
        <p:spPr>
          <a:xfrm>
            <a:off x="370743" y="2932513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2.Pairwise node classification task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476553B-C3C2-49B8-81D2-71C3DFAA5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83519"/>
              </p:ext>
            </p:extLst>
          </p:nvPr>
        </p:nvGraphicFramePr>
        <p:xfrm>
          <a:off x="395536" y="1114761"/>
          <a:ext cx="8510342" cy="179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305">
                  <a:extLst>
                    <a:ext uri="{9D8B030D-6E8A-4147-A177-3AD203B41FA5}">
                      <a16:colId xmlns:a16="http://schemas.microsoft.com/office/drawing/2014/main" val="2956104639"/>
                    </a:ext>
                  </a:extLst>
                </a:gridCol>
                <a:gridCol w="7086037">
                  <a:extLst>
                    <a:ext uri="{9D8B030D-6E8A-4147-A177-3AD203B41FA5}">
                      <a16:colId xmlns:a16="http://schemas.microsoft.com/office/drawing/2014/main" val="2125318945"/>
                    </a:ext>
                  </a:extLst>
                </a:gridCol>
              </a:tblGrid>
              <a:tr h="39663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Grid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2D grid graph representing a 20X20 grid with </a:t>
                      </a:r>
                      <a:r>
                        <a:rPr lang="zh-CN" altLang="en-US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𝑉</a:t>
                      </a: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=400, no node features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15110"/>
                  </a:ext>
                </a:extLst>
              </a:tr>
              <a:tr h="39663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Communities</a:t>
                      </a:r>
                      <a:endParaRPr lang="en-US" alt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Connected caveman graph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-1% edges randomly rewired, 20 communities where each has 20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82670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PPI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protein-protein interaction networks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-Each graph with 3000 nodes (avgdegree: 28.8), each node with node features (dimension: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96547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39D18902-E710-41AF-8F41-75E39FBA2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69924"/>
              </p:ext>
            </p:extLst>
          </p:nvPr>
        </p:nvGraphicFramePr>
        <p:xfrm>
          <a:off x="370743" y="3291864"/>
          <a:ext cx="853485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487">
                  <a:extLst>
                    <a:ext uri="{9D8B030D-6E8A-4147-A177-3AD203B41FA5}">
                      <a16:colId xmlns:a16="http://schemas.microsoft.com/office/drawing/2014/main" val="2956104639"/>
                    </a:ext>
                  </a:extLst>
                </a:gridCol>
                <a:gridCol w="7121369">
                  <a:extLst>
                    <a:ext uri="{9D8B030D-6E8A-4147-A177-3AD203B41FA5}">
                      <a16:colId xmlns:a16="http://schemas.microsoft.com/office/drawing/2014/main" val="2125318945"/>
                    </a:ext>
                  </a:extLst>
                </a:gridCol>
              </a:tblGrid>
              <a:tr h="392684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Communities</a:t>
                      </a: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Connected caveman graph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-1% edges randomly rewired, 20 communities where each has 20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15110"/>
                  </a:ext>
                </a:extLst>
              </a:tr>
              <a:tr h="39663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Emails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real world email communication graphs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-Each graph has 6 communities, no node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82670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Protein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1,113 protein graphs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-Each node (protein) with a functional role, with node features (dimension: 29)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9654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5A8151A-8AC3-4392-9794-AABC14D08E37}"/>
              </a:ext>
            </a:extLst>
          </p:cNvPr>
          <p:cNvSpPr/>
          <p:nvPr/>
        </p:nvSpPr>
        <p:spPr>
          <a:xfrm>
            <a:off x="194616" y="5417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73000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100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D7BDFE6-769B-42FC-8212-F899485D19F3}"/>
              </a:ext>
            </a:extLst>
          </p:cNvPr>
          <p:cNvSpPr txBox="1"/>
          <p:nvPr/>
        </p:nvSpPr>
        <p:spPr>
          <a:xfrm>
            <a:off x="340718" y="594456"/>
            <a:ext cx="282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Experimental setup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72C237-9E6F-4669-BBCD-CA28049AE58C}"/>
              </a:ext>
            </a:extLst>
          </p:cNvPr>
          <p:cNvSpPr txBox="1"/>
          <p:nvPr/>
        </p:nvSpPr>
        <p:spPr>
          <a:xfrm>
            <a:off x="501640" y="64771"/>
            <a:ext cx="80648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Experiments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5FE928-AFBA-4169-A475-CA7EA93E1652}"/>
              </a:ext>
            </a:extLst>
          </p:cNvPr>
          <p:cNvSpPr/>
          <p:nvPr/>
        </p:nvSpPr>
        <p:spPr>
          <a:xfrm>
            <a:off x="356874" y="857817"/>
            <a:ext cx="253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Transductive learning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F48EAD-811F-465D-B896-25F9AB8D2CC5}"/>
              </a:ext>
            </a:extLst>
          </p:cNvPr>
          <p:cNvSpPr/>
          <p:nvPr/>
        </p:nvSpPr>
        <p:spPr>
          <a:xfrm>
            <a:off x="683568" y="1175008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-Model is trained and tested on a given graph with a fixed node ordering</a:t>
            </a: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  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Node ordering matters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DBEE2B-46D4-4CD7-9E98-EDF41885047F}"/>
              </a:ext>
            </a:extLst>
          </p:cNvPr>
          <p:cNvSpPr/>
          <p:nvPr/>
        </p:nvSpPr>
        <p:spPr>
          <a:xfrm>
            <a:off x="683568" y="1716945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-Augment node attributes with unique one-hot identifiers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CCD3F6-1ED4-4D54-9C61-376E0D708593}"/>
              </a:ext>
            </a:extLst>
          </p:cNvPr>
          <p:cNvSpPr/>
          <p:nvPr/>
        </p:nvSpPr>
        <p:spPr>
          <a:xfrm>
            <a:off x="683568" y="208519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-Training : Validation : Test = 8 : 1 : 1 (existing &amp; nonexistent links)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5AA201-87DE-4E07-B613-D7BC1C539C70}"/>
              </a:ext>
            </a:extLst>
          </p:cNvPr>
          <p:cNvSpPr/>
          <p:nvPr/>
        </p:nvSpPr>
        <p:spPr>
          <a:xfrm>
            <a:off x="384932" y="2749795"/>
            <a:ext cx="221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Inductive learning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CE3E79-115B-443F-8772-4F558BCD95B6}"/>
              </a:ext>
            </a:extLst>
          </p:cNvPr>
          <p:cNvSpPr/>
          <p:nvPr/>
        </p:nvSpPr>
        <p:spPr>
          <a:xfrm>
            <a:off x="711626" y="3119797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-Pairwise node classification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80D0C3-69E5-4E34-B704-8319773155F5}"/>
              </a:ext>
            </a:extLst>
          </p:cNvPr>
          <p:cNvSpPr/>
          <p:nvPr/>
        </p:nvSpPr>
        <p:spPr>
          <a:xfrm>
            <a:off x="711625" y="3489129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  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Predict whether node pair belongs to the same class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1BED40-B75E-462E-B642-9390F996630E}"/>
              </a:ext>
            </a:extLst>
          </p:cNvPr>
          <p:cNvSpPr/>
          <p:nvPr/>
        </p:nvSpPr>
        <p:spPr>
          <a:xfrm>
            <a:off x="711625" y="3862917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-Model needs to generalize across scenarios where node identifiers can be arbitrarily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C9BB96-8207-4C2F-B54F-740B41070C9C}"/>
              </a:ext>
            </a:extLst>
          </p:cNvPr>
          <p:cNvSpPr/>
          <p:nvPr/>
        </p:nvSpPr>
        <p:spPr>
          <a:xfrm>
            <a:off x="711625" y="4236705"/>
            <a:ext cx="7632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permuted </a:t>
            </a:r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consider only order-invariant node attributes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D7BDFE6-769B-42FC-8212-F899485D19F3}"/>
              </a:ext>
            </a:extLst>
          </p:cNvPr>
          <p:cNvSpPr txBox="1"/>
          <p:nvPr/>
        </p:nvSpPr>
        <p:spPr>
          <a:xfrm>
            <a:off x="501640" y="38761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en-US" altLang="zh-CN"/>
              <a:t>Performance on link prediction tasks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72C237-9E6F-4669-BBCD-CA28049AE58C}"/>
              </a:ext>
            </a:extLst>
          </p:cNvPr>
          <p:cNvSpPr txBox="1"/>
          <p:nvPr/>
        </p:nvSpPr>
        <p:spPr>
          <a:xfrm>
            <a:off x="501640" y="64771"/>
            <a:ext cx="80648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Experiments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28A64B-77A2-491E-A7FF-3BECFF297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9538"/>
            <a:ext cx="7222958" cy="18858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2F1583-3539-40B1-BCE3-D28A6A65E2EB}"/>
              </a:ext>
            </a:extLst>
          </p:cNvPr>
          <p:cNvSpPr txBox="1"/>
          <p:nvPr/>
        </p:nvSpPr>
        <p:spPr>
          <a:xfrm>
            <a:off x="2258257" y="2945397"/>
            <a:ext cx="598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-T: transductive learning setting / 1L,2L: # layers / F,E: 2-hop sp, exact sp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36AC33-E83C-463E-8F84-B00BC500962B}"/>
              </a:ext>
            </a:extLst>
          </p:cNvPr>
          <p:cNvSpPr/>
          <p:nvPr/>
        </p:nvSpPr>
        <p:spPr>
          <a:xfrm>
            <a:off x="501640" y="3228501"/>
            <a:ext cx="75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One-hot encodings of nodes help GNNs to memorize node IDs,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   but expensive computation (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𝑛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dimensional features)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6CA227-51F9-4C8C-8BF7-E0B5A81911C4}"/>
              </a:ext>
            </a:extLst>
          </p:cNvPr>
          <p:cNvSpPr/>
          <p:nvPr/>
        </p:nvSpPr>
        <p:spPr>
          <a:xfrm>
            <a:off x="501640" y="3797238"/>
            <a:ext cx="788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P-GNN can discriminate symmetric nodes </a:t>
            </a:r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one-hot features are not helpful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B5306E-9A11-4FAD-8B9F-0FBE299944B8}"/>
              </a:ext>
            </a:extLst>
          </p:cNvPr>
          <p:cNvSpPr/>
          <p:nvPr/>
        </p:nvSpPr>
        <p:spPr>
          <a:xfrm>
            <a:off x="501640" y="4120403"/>
            <a:ext cx="8043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If graphs have rich features, performance gain of P-GNNs is smaller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  -positional information is already captured by input node features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8B5B3C-07AD-4158-BB77-3FED8B73FC85}"/>
              </a:ext>
            </a:extLst>
          </p:cNvPr>
          <p:cNvSpPr/>
          <p:nvPr/>
        </p:nvSpPr>
        <p:spPr>
          <a:xfrm>
            <a:off x="501640" y="4752530"/>
            <a:ext cx="428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P-GNN-F still achieved comparable results</a:t>
            </a:r>
          </a:p>
        </p:txBody>
      </p:sp>
    </p:spTree>
    <p:extLst>
      <p:ext uri="{BB962C8B-B14F-4D97-AF65-F5344CB8AC3E}">
        <p14:creationId xmlns:p14="http://schemas.microsoft.com/office/powerpoint/2010/main" val="7876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72C237-9E6F-4669-BBCD-CA28049AE58C}"/>
              </a:ext>
            </a:extLst>
          </p:cNvPr>
          <p:cNvSpPr txBox="1"/>
          <p:nvPr/>
        </p:nvSpPr>
        <p:spPr>
          <a:xfrm>
            <a:off x="501640" y="64771"/>
            <a:ext cx="80648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Experiments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15950-7082-436E-95B7-CB8CD6257CC1}"/>
              </a:ext>
            </a:extLst>
          </p:cNvPr>
          <p:cNvSpPr txBox="1"/>
          <p:nvPr/>
        </p:nvSpPr>
        <p:spPr>
          <a:xfrm>
            <a:off x="440629" y="326381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en-US" altLang="zh-CN"/>
              <a:t>Performance on pairwise node classification tasks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4AA1B-A163-4847-9450-B8D78E6D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26876"/>
            <a:ext cx="5152078" cy="23762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3FB278-40B4-452D-A5E3-8C4B3E80706C}"/>
              </a:ext>
            </a:extLst>
          </p:cNvPr>
          <p:cNvSpPr/>
          <p:nvPr/>
        </p:nvSpPr>
        <p:spPr>
          <a:xfrm>
            <a:off x="802394" y="3433858"/>
            <a:ext cx="74633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Case: nodes with similar neighborhood structures, but in different classes</a:t>
            </a: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	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GNNs – structure-aware embeddings – cannot perform well</a:t>
            </a: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	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P-GNNs – significant increase in performance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D9547E-1FA5-4AE4-8ADB-8CB4A056B0B5}"/>
              </a:ext>
            </a:extLst>
          </p:cNvPr>
          <p:cNvSpPr txBox="1"/>
          <p:nvPr/>
        </p:nvSpPr>
        <p:spPr>
          <a:xfrm>
            <a:off x="3779912" y="3295358"/>
            <a:ext cx="346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1L,2L: # layers / F,E: 2-hop sp, exact sp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7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663573" y="64771"/>
            <a:ext cx="506055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Summary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" name="Picture 2" descr="东南大学- 维基百科，自由的百科全书">
            <a:extLst>
              <a:ext uri="{FF2B5EF4-FFF2-40B4-BE49-F238E27FC236}">
                <a16:creationId xmlns:a16="http://schemas.microsoft.com/office/drawing/2014/main" id="{F6948FD4-DBB8-47D2-B63B-E000E6E2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55DC8F4-7575-45F8-B317-CD3607879400}"/>
              </a:ext>
            </a:extLst>
          </p:cNvPr>
          <p:cNvSpPr/>
          <p:nvPr/>
        </p:nvSpPr>
        <p:spPr>
          <a:xfrm>
            <a:off x="395536" y="748673"/>
            <a:ext cx="792088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Position-aware Graph Neural Networks (P-GNNs) for node embeddings with node positional information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4E5E3A-3FFD-49CD-AA52-2BEB28C57CF8}"/>
              </a:ext>
            </a:extLst>
          </p:cNvPr>
          <p:cNvSpPr/>
          <p:nvPr/>
        </p:nvSpPr>
        <p:spPr>
          <a:xfrm>
            <a:off x="395536" y="1724963"/>
            <a:ext cx="808489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P-GNNs outperformed existing GNNs when graph consists of nodes with isomorphic positions </a:t>
            </a:r>
          </a:p>
        </p:txBody>
      </p:sp>
    </p:spTree>
    <p:extLst>
      <p:ext uri="{BB962C8B-B14F-4D97-AF65-F5344CB8AC3E}">
        <p14:creationId xmlns:p14="http://schemas.microsoft.com/office/powerpoint/2010/main" val="8033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61675" y="419932"/>
            <a:ext cx="7668344" cy="4303639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3368815" y="3559428"/>
            <a:ext cx="3412999" cy="554847"/>
            <a:chOff x="779510" y="2733770"/>
            <a:chExt cx="3412998" cy="554846"/>
          </a:xfrm>
        </p:grpSpPr>
        <p:sp>
          <p:nvSpPr>
            <p:cNvPr id="10" name="Diamond 286"/>
            <p:cNvSpPr/>
            <p:nvPr/>
          </p:nvSpPr>
          <p:spPr>
            <a:xfrm>
              <a:off x="779510" y="2733770"/>
              <a:ext cx="558685" cy="554846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1" name="Group 287"/>
            <p:cNvGrpSpPr/>
            <p:nvPr/>
          </p:nvGrpSpPr>
          <p:grpSpPr>
            <a:xfrm>
              <a:off x="1220577" y="2843273"/>
              <a:ext cx="2971931" cy="422424"/>
              <a:chOff x="6444107" y="1469392"/>
              <a:chExt cx="4232109" cy="563232"/>
            </a:xfrm>
          </p:grpSpPr>
          <p:sp>
            <p:nvSpPr>
              <p:cNvPr id="24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</a:t>
                </a:r>
              </a:p>
            </p:txBody>
          </p:sp>
          <p:sp>
            <p:nvSpPr>
              <p:cNvPr id="25" name="TextBox 30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1">
                    <a:solidFill>
                      <a:schemeClr val="bg1"/>
                    </a:solidFill>
                    <a:cs typeface="+mn-ea"/>
                    <a:sym typeface="+mn-lt"/>
                  </a:rPr>
                  <a:t>Reference</a:t>
                </a:r>
                <a:endParaRPr lang="zh-CN" altLang="en-US" sz="105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3" name="组合 262"/>
          <p:cNvGrpSpPr/>
          <p:nvPr/>
        </p:nvGrpSpPr>
        <p:grpSpPr>
          <a:xfrm>
            <a:off x="3387232" y="1846556"/>
            <a:ext cx="3394581" cy="531927"/>
            <a:chOff x="797927" y="2097757"/>
            <a:chExt cx="3394581" cy="531927"/>
          </a:xfrm>
        </p:grpSpPr>
        <p:sp>
          <p:nvSpPr>
            <p:cNvPr id="12" name="Diamond 288"/>
            <p:cNvSpPr/>
            <p:nvPr/>
          </p:nvSpPr>
          <p:spPr>
            <a:xfrm>
              <a:off x="797927" y="2097757"/>
              <a:ext cx="540268" cy="531927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3" name="Group 289"/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22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P-GNN</a:t>
                </a:r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模型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299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97500"/>
              </a:bodyPr>
              <a:lstStyle/>
              <a:p>
                <a:r>
                  <a:rPr lang="en-US" altLang="zh-CN" sz="1050">
                    <a:solidFill>
                      <a:schemeClr val="bg1"/>
                    </a:solidFill>
                  </a:rPr>
                  <a:t>Position-aware Graph Neural Networks</a:t>
                </a:r>
                <a:endParaRPr lang="zh-CN" altLang="en-US" sz="10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1" name="组合 260"/>
          <p:cNvGrpSpPr/>
          <p:nvPr/>
        </p:nvGrpSpPr>
        <p:grpSpPr>
          <a:xfrm>
            <a:off x="3387235" y="974203"/>
            <a:ext cx="3394579" cy="545067"/>
            <a:chOff x="797929" y="766754"/>
            <a:chExt cx="3394579" cy="545066"/>
          </a:xfrm>
        </p:grpSpPr>
        <p:sp>
          <p:nvSpPr>
            <p:cNvPr id="16" name="Diamond 292"/>
            <p:cNvSpPr/>
            <p:nvPr/>
          </p:nvSpPr>
          <p:spPr>
            <a:xfrm>
              <a:off x="797929" y="766754"/>
              <a:ext cx="540268" cy="545066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7" name="Group 293"/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研究背景</a:t>
                </a:r>
              </a:p>
            </p:txBody>
          </p:sp>
          <p:sp>
            <p:nvSpPr>
              <p:cNvPr id="19" name="TextBox 295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1" b="1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+mn-ea"/>
                    <a:sym typeface="+mn-lt"/>
                  </a:rPr>
                  <a:t>Research Background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2019614"/>
            <a:ext cx="2987824" cy="1104275"/>
            <a:chOff x="0" y="2019612"/>
            <a:chExt cx="2987824" cy="1104275"/>
          </a:xfrm>
        </p:grpSpPr>
        <p:sp>
          <p:nvSpPr>
            <p:cNvPr id="2" name="矩形 1"/>
            <p:cNvSpPr/>
            <p:nvPr/>
          </p:nvSpPr>
          <p:spPr>
            <a:xfrm>
              <a:off x="0" y="2019612"/>
              <a:ext cx="2987824" cy="1104275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Group 21"/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noFill/>
          </p:grpSpPr>
          <p:sp>
            <p:nvSpPr>
              <p:cNvPr id="28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E5215A-21F6-42CB-AC06-CDA9480F10A5}"/>
              </a:ext>
            </a:extLst>
          </p:cNvPr>
          <p:cNvGrpSpPr/>
          <p:nvPr/>
        </p:nvGrpSpPr>
        <p:grpSpPr>
          <a:xfrm>
            <a:off x="3368815" y="2692396"/>
            <a:ext cx="3412999" cy="554847"/>
            <a:chOff x="779510" y="2733770"/>
            <a:chExt cx="3412998" cy="554846"/>
          </a:xfrm>
        </p:grpSpPr>
        <p:sp>
          <p:nvSpPr>
            <p:cNvPr id="27" name="Diamond 286">
              <a:extLst>
                <a:ext uri="{FF2B5EF4-FFF2-40B4-BE49-F238E27FC236}">
                  <a16:creationId xmlns:a16="http://schemas.microsoft.com/office/drawing/2014/main" id="{DD5C21F1-35E9-419C-944D-5483A363D20D}"/>
                </a:ext>
              </a:extLst>
            </p:cNvPr>
            <p:cNvSpPr/>
            <p:nvPr/>
          </p:nvSpPr>
          <p:spPr>
            <a:xfrm>
              <a:off x="779510" y="2733770"/>
              <a:ext cx="558685" cy="554846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30" name="Group 287">
              <a:extLst>
                <a:ext uri="{FF2B5EF4-FFF2-40B4-BE49-F238E27FC236}">
                  <a16:creationId xmlns:a16="http://schemas.microsoft.com/office/drawing/2014/main" id="{3F83CF0B-E465-48B0-ACF9-E9826BE70A51}"/>
                </a:ext>
              </a:extLst>
            </p:cNvPr>
            <p:cNvGrpSpPr/>
            <p:nvPr/>
          </p:nvGrpSpPr>
          <p:grpSpPr>
            <a:xfrm>
              <a:off x="1220577" y="2843273"/>
              <a:ext cx="2971931" cy="422424"/>
              <a:chOff x="6444107" y="1469392"/>
              <a:chExt cx="4232109" cy="563232"/>
            </a:xfrm>
          </p:grpSpPr>
          <p:sp>
            <p:nvSpPr>
              <p:cNvPr id="31" name="TextBox 300">
                <a:extLst>
                  <a:ext uri="{FF2B5EF4-FFF2-40B4-BE49-F238E27FC236}">
                    <a16:creationId xmlns:a16="http://schemas.microsoft.com/office/drawing/2014/main" id="{275E7565-864D-4BA7-8C8D-58A7C9FDAED3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学术合作项目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TextBox 301">
                <a:extLst>
                  <a:ext uri="{FF2B5EF4-FFF2-40B4-BE49-F238E27FC236}">
                    <a16:creationId xmlns:a16="http://schemas.microsoft.com/office/drawing/2014/main" id="{29CB07EA-3468-40D9-BAE8-7E35154E2944}"/>
                  </a:ext>
                </a:extLst>
              </p:cNvPr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1">
                    <a:solidFill>
                      <a:schemeClr val="bg1"/>
                    </a:solidFill>
                    <a:cs typeface="+mn-ea"/>
                    <a:sym typeface="+mn-lt"/>
                  </a:rPr>
                  <a:t>T-Graph</a:t>
                </a:r>
                <a:endParaRPr lang="zh-CN" altLang="en-US" sz="105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6724" y="14858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91" y="1747931"/>
            <a:ext cx="3838047" cy="1327875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1846509" y="1994814"/>
            <a:ext cx="367240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cs typeface="+mn-ea"/>
                <a:sym typeface="+mn-lt"/>
              </a:rPr>
              <a:t>T-Graph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1634437" y="153317"/>
            <a:ext cx="148458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7" y="3291832"/>
            <a:ext cx="402911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C39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T-graph</a:t>
            </a:r>
            <a:endParaRPr lang="zh-CN" altLang="en-US" dirty="0">
              <a:solidFill>
                <a:srgbClr val="2C39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2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3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663576" y="64770"/>
            <a:ext cx="65007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T-Graph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38" name="Picture 2" descr="东南大学- 维基百科，自由的百科全书">
            <a:extLst>
              <a:ext uri="{FF2B5EF4-FFF2-40B4-BE49-F238E27FC236}">
                <a16:creationId xmlns:a16="http://schemas.microsoft.com/office/drawing/2014/main" id="{EEF015C9-1733-47C2-BF23-2E3CC8AF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hlinkClick r:id="rId4"/>
            <a:extLst>
              <a:ext uri="{FF2B5EF4-FFF2-40B4-BE49-F238E27FC236}">
                <a16:creationId xmlns:a16="http://schemas.microsoft.com/office/drawing/2014/main" id="{AD50E3F5-6EFB-4BA5-9524-DD125A93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73" y="667931"/>
            <a:ext cx="4416431" cy="229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095E8C-5D10-4A8A-BC16-5B8AD1496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3" y="3259365"/>
            <a:ext cx="2448272" cy="1630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52EF63-3ED6-4C46-8205-21E1473A1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92" y="3259365"/>
            <a:ext cx="1728192" cy="1394897"/>
          </a:xfrm>
          <a:prstGeom prst="rect">
            <a:avLst/>
          </a:prstGeom>
        </p:spPr>
      </p:pic>
      <p:pic>
        <p:nvPicPr>
          <p:cNvPr id="8198" name="Picture 6" descr="wifi 的图像结果">
            <a:extLst>
              <a:ext uri="{FF2B5EF4-FFF2-40B4-BE49-F238E27FC236}">
                <a16:creationId xmlns:a16="http://schemas.microsoft.com/office/drawing/2014/main" id="{17C059F3-53C2-43E7-9916-2BD578AF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82" y="3284254"/>
            <a:ext cx="1894414" cy="137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B46E958-8D25-4149-8F4E-05C5A9E06C78}"/>
              </a:ext>
            </a:extLst>
          </p:cNvPr>
          <p:cNvSpPr txBox="1"/>
          <p:nvPr/>
        </p:nvSpPr>
        <p:spPr>
          <a:xfrm>
            <a:off x="6876257" y="47514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913A6E-2864-401A-91D6-B44670B7C064}"/>
              </a:ext>
            </a:extLst>
          </p:cNvPr>
          <p:cNvSpPr txBox="1"/>
          <p:nvPr/>
        </p:nvSpPr>
        <p:spPr>
          <a:xfrm>
            <a:off x="4177656" y="475141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20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663576" y="64770"/>
            <a:ext cx="65007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T-Graph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38" name="Picture 2" descr="东南大学- 维基百科，自由的百科全书">
            <a:extLst>
              <a:ext uri="{FF2B5EF4-FFF2-40B4-BE49-F238E27FC236}">
                <a16:creationId xmlns:a16="http://schemas.microsoft.com/office/drawing/2014/main" id="{EEF015C9-1733-47C2-BF23-2E3CC8AF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8232E4-B95A-4EB5-B5DA-CD5BD696D031}"/>
              </a:ext>
            </a:extLst>
          </p:cNvPr>
          <p:cNvSpPr txBox="1"/>
          <p:nvPr/>
        </p:nvSpPr>
        <p:spPr>
          <a:xfrm>
            <a:off x="395536" y="77498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9E74FC-9960-40AE-864B-DAC3E6AAB470}"/>
              </a:ext>
            </a:extLst>
          </p:cNvPr>
          <p:cNvSpPr txBox="1"/>
          <p:nvPr/>
        </p:nvSpPr>
        <p:spPr>
          <a:xfrm>
            <a:off x="395536" y="289223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78365E-23F3-4F75-8DA0-28D35CEF779F}"/>
              </a:ext>
            </a:extLst>
          </p:cNvPr>
          <p:cNvSpPr txBox="1"/>
          <p:nvPr/>
        </p:nvSpPr>
        <p:spPr>
          <a:xfrm>
            <a:off x="395536" y="116114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到店离店预测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45AAB-FE1A-47B5-BA6D-A4BD253B744E}"/>
              </a:ext>
            </a:extLst>
          </p:cNvPr>
          <p:cNvSpPr txBox="1"/>
          <p:nvPr/>
        </p:nvSpPr>
        <p:spPr>
          <a:xfrm>
            <a:off x="395536" y="173534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0D612D-1251-44E7-BFFE-F49544EB240F}"/>
              </a:ext>
            </a:extLst>
          </p:cNvPr>
          <p:cNvSpPr txBox="1"/>
          <p:nvPr/>
        </p:nvSpPr>
        <p:spPr>
          <a:xfrm>
            <a:off x="395536" y="2195969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骑手到店时，收到的蓝牙信号、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信号，以及对应商铺的坐标，是否到店为标签。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2C8AC6-68CA-4AB4-BA19-A7ECB1066AD7}"/>
              </a:ext>
            </a:extLst>
          </p:cNvPr>
          <p:cNvSpPr txBox="1"/>
          <p:nvPr/>
        </p:nvSpPr>
        <p:spPr>
          <a:xfrm>
            <a:off x="395536" y="3957836"/>
            <a:ext cx="855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、预测。骑手点击到店时候，收到的信号生成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embeding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，与之前的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embeding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做比较，判断是否到店。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3D0E-DF7F-4F1F-8F4F-8EA780CE6203}"/>
              </a:ext>
            </a:extLst>
          </p:cNvPr>
          <p:cNvSpPr txBox="1"/>
          <p:nvPr/>
        </p:nvSpPr>
        <p:spPr>
          <a:xfrm>
            <a:off x="395536" y="3466882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、构图，生成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embeding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；图中的点蓝牙、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、商户三类，。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0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6724" y="14857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90" y="1747931"/>
            <a:ext cx="3838047" cy="1327875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1887551" y="1994813"/>
            <a:ext cx="367240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45" name="TextBox 48"/>
          <p:cNvSpPr txBox="1"/>
          <p:nvPr/>
        </p:nvSpPr>
        <p:spPr>
          <a:xfrm>
            <a:off x="1634437" y="153317"/>
            <a:ext cx="148458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7" y="3291830"/>
            <a:ext cx="4029115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222222"/>
                </a:solidFill>
                <a:latin typeface="Arial Unicode MS"/>
                <a:ea typeface="inherit"/>
              </a:rPr>
              <a:t>References</a:t>
            </a:r>
            <a:endParaRPr lang="en-US" altLang="zh-CN" dirty="0">
              <a:solidFill>
                <a:srgbClr val="2C39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/>
          <p:cNvSpPr txBox="1"/>
          <p:nvPr/>
        </p:nvSpPr>
        <p:spPr>
          <a:xfrm>
            <a:off x="549941" y="103339"/>
            <a:ext cx="236587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rgbClr val="2C394C"/>
                </a:solidFill>
                <a:cs typeface="+mn-ea"/>
              </a:rPr>
              <a:t> </a:t>
            </a:r>
            <a:r>
              <a:rPr lang="en-US" altLang="zh-CN" sz="2800" b="1">
                <a:solidFill>
                  <a:srgbClr val="2C394C"/>
                </a:solidFill>
                <a:cs typeface="+mn-ea"/>
              </a:rPr>
              <a:t>References</a:t>
            </a:r>
            <a:endParaRPr lang="zh-CN" altLang="en-US" sz="32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23" name="Picture 2" descr="东南大学- 维基百科，自由的百科全书">
            <a:extLst>
              <a:ext uri="{FF2B5EF4-FFF2-40B4-BE49-F238E27FC236}">
                <a16:creationId xmlns:a16="http://schemas.microsoft.com/office/drawing/2014/main" id="{1BF287B9-E778-4E59-AE10-615B7795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0886ED-A8EA-4EEF-8EB4-6A4AABB318E6}"/>
              </a:ext>
            </a:extLst>
          </p:cNvPr>
          <p:cNvSpPr/>
          <p:nvPr/>
        </p:nvSpPr>
        <p:spPr>
          <a:xfrm>
            <a:off x="216575" y="739868"/>
            <a:ext cx="8774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222222"/>
                </a:solidFill>
                <a:latin typeface="Arial" panose="020B0604020202020204" pitchFamily="34" charset="0"/>
              </a:rPr>
              <a:t>P-GNN:You J, Ying R, Leskovec J. Position-aware graph neural networks[J]. arXiv preprint arXiv:1906.04817, 2019.</a:t>
            </a:r>
            <a:endParaRPr lang="zh-CN" altLang="en-US" sz="16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43003-9941-4551-8E40-606F71DB5163}"/>
              </a:ext>
            </a:extLst>
          </p:cNvPr>
          <p:cNvSpPr/>
          <p:nvPr/>
        </p:nvSpPr>
        <p:spPr>
          <a:xfrm>
            <a:off x="204466" y="1324643"/>
            <a:ext cx="4500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Github</a:t>
            </a:r>
            <a:r>
              <a:rPr lang="zh-CN" altLang="en-US" sz="1600"/>
              <a:t>：</a:t>
            </a:r>
            <a:r>
              <a:rPr lang="en-US" altLang="zh-CN" sz="1600"/>
              <a:t>https://github.com/JiaxuanYou/P-GNN/</a:t>
            </a:r>
            <a:endParaRPr lang="zh-CN" altLang="en-US" sz="1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FD7FDC-BFF9-4E87-AA49-2ACE1FD5746C}"/>
              </a:ext>
            </a:extLst>
          </p:cNvPr>
          <p:cNvSpPr/>
          <p:nvPr/>
        </p:nvSpPr>
        <p:spPr>
          <a:xfrm>
            <a:off x="209123" y="1684115"/>
            <a:ext cx="8739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222222"/>
                </a:solidFill>
                <a:latin typeface="Arial" panose="020B0604020202020204" pitchFamily="34" charset="0"/>
              </a:rPr>
              <a:t>GraphSAGE: Hamilton W, Ying Z, Leskovec J. Inductive representation learning on large graphs[C]//Advances in neural information processing systems. 2017: 1024-1034.</a:t>
            </a:r>
            <a:endParaRPr lang="zh-CN" altLang="en-US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112E02-8714-48F9-AF5D-B591BEC69AE1}"/>
              </a:ext>
            </a:extLst>
          </p:cNvPr>
          <p:cNvSpPr/>
          <p:nvPr/>
        </p:nvSpPr>
        <p:spPr>
          <a:xfrm>
            <a:off x="216575" y="2309610"/>
            <a:ext cx="8026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222222"/>
                </a:solidFill>
                <a:latin typeface="Arial" panose="020B0604020202020204" pitchFamily="34" charset="0"/>
              </a:rPr>
              <a:t>GCN: Kipf T N, Welling M. Semi-supervised classification with graph convolutional networks[J]. arXiv preprint arXiv:1609.02907, 2016.</a:t>
            </a:r>
            <a:endParaRPr lang="zh-CN" altLang="en-US" sz="1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A7664C-CE2E-4AE8-B39E-919E3FCEB7C3}"/>
              </a:ext>
            </a:extLst>
          </p:cNvPr>
          <p:cNvSpPr/>
          <p:nvPr/>
        </p:nvSpPr>
        <p:spPr>
          <a:xfrm>
            <a:off x="218179" y="295181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222222"/>
                </a:solidFill>
                <a:latin typeface="Arial" panose="020B0604020202020204" pitchFamily="34" charset="0"/>
              </a:rPr>
              <a:t>GAT: Veličković P, Cucurull G, Casanova A, et al. Graph attention networks[J]. arXiv preprint arXiv:1710.10903, 2017.</a:t>
            </a:r>
            <a:endParaRPr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F0178-D414-4F7D-B056-DB974DAD4179}"/>
              </a:ext>
            </a:extLst>
          </p:cNvPr>
          <p:cNvSpPr/>
          <p:nvPr/>
        </p:nvSpPr>
        <p:spPr>
          <a:xfrm>
            <a:off x="204466" y="3610592"/>
            <a:ext cx="4746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GCN</a:t>
            </a:r>
            <a:r>
              <a:rPr lang="zh-CN" altLang="en-US" sz="1600"/>
              <a:t>解读</a:t>
            </a:r>
            <a:r>
              <a:rPr lang="en-US" altLang="zh-CN" sz="1600"/>
              <a:t>: </a:t>
            </a:r>
            <a:r>
              <a:rPr lang="zh-CN" altLang="en-US" sz="1600"/>
              <a:t>https://zhuanlan.zhihu.com/p/71200936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A1CA16-4B4A-499B-8617-FF7D48C7FE36}"/>
              </a:ext>
            </a:extLst>
          </p:cNvPr>
          <p:cNvSpPr/>
          <p:nvPr/>
        </p:nvSpPr>
        <p:spPr>
          <a:xfrm>
            <a:off x="216574" y="4065078"/>
            <a:ext cx="701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GCN</a:t>
            </a:r>
            <a:r>
              <a:rPr lang="zh-CN" altLang="en-US" sz="1600"/>
              <a:t>解读</a:t>
            </a:r>
            <a:r>
              <a:rPr lang="en-US" altLang="zh-CN" sz="1600"/>
              <a:t>: </a:t>
            </a:r>
            <a:r>
              <a:rPr lang="zh-CN" altLang="en-US" sz="1600"/>
              <a:t>https://blog.csdn.net/yyl424525/article/details/100058264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03648" y="1455626"/>
            <a:ext cx="6336704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9872" y="2021589"/>
            <a:ext cx="2592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3059831" y="3003801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报告人：周威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时间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2020.05.8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65" y="569595"/>
            <a:ext cx="1336040" cy="133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17932" y="20538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394C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56243" y="1851672"/>
            <a:ext cx="3838047" cy="1266431"/>
            <a:chOff x="2678168" y="1809376"/>
            <a:chExt cx="3838047" cy="1266430"/>
          </a:xfrm>
        </p:grpSpPr>
        <p:sp>
          <p:nvSpPr>
            <p:cNvPr id="12" name="矩形 11"/>
            <p:cNvSpPr/>
            <p:nvPr/>
          </p:nvSpPr>
          <p:spPr>
            <a:xfrm>
              <a:off x="2678168" y="1809376"/>
              <a:ext cx="3838047" cy="1266430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TextBox 48"/>
            <p:cNvSpPr txBox="1"/>
            <p:nvPr/>
          </p:nvSpPr>
          <p:spPr>
            <a:xfrm>
              <a:off x="3275856" y="2086607"/>
              <a:ext cx="2816802" cy="677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研究背景</a:t>
              </a:r>
            </a:p>
          </p:txBody>
        </p:sp>
      </p:grpSp>
      <p:sp>
        <p:nvSpPr>
          <p:cNvPr id="64" name="TextBox 48"/>
          <p:cNvSpPr txBox="1"/>
          <p:nvPr/>
        </p:nvSpPr>
        <p:spPr>
          <a:xfrm>
            <a:off x="1356241" y="267496"/>
            <a:ext cx="148458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017" y="3291832"/>
            <a:ext cx="402911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C39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Graph</a:t>
            </a: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C39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Embeddings</a:t>
            </a: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C39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Neural Networks</a:t>
            </a:r>
            <a:endParaRPr lang="en-US" dirty="0">
              <a:solidFill>
                <a:srgbClr val="2C39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6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663575" y="64770"/>
            <a:ext cx="2540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rgbClr val="2C394C"/>
                </a:solidFill>
                <a:cs typeface="+mn-ea"/>
              </a:rPr>
              <a:t>Graph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0074F8-2CC5-4E26-9EB2-E29694B5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48" y="699542"/>
            <a:ext cx="3892273" cy="1782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B1E992-43F1-4BC9-97E8-4320C317C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2" y="3003800"/>
            <a:ext cx="3856228" cy="1788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98EA10-A8F4-421D-8780-B7D665CE1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48" y="3003800"/>
            <a:ext cx="3892273" cy="17824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B6EEB0-A5C5-4C93-BAB1-ED250D88EBFE}"/>
              </a:ext>
            </a:extLst>
          </p:cNvPr>
          <p:cNvSpPr txBox="1"/>
          <p:nvPr/>
        </p:nvSpPr>
        <p:spPr>
          <a:xfrm>
            <a:off x="5423551" y="255399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Social network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B8BD9F-0428-4D35-A0FE-CDC6C9530822}"/>
              </a:ext>
            </a:extLst>
          </p:cNvPr>
          <p:cNvSpPr txBox="1"/>
          <p:nvPr/>
        </p:nvSpPr>
        <p:spPr>
          <a:xfrm>
            <a:off x="5724128" y="485825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Knowledge Graph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5AC4BF-6C58-4495-B985-7627EEA4A960}"/>
              </a:ext>
            </a:extLst>
          </p:cNvPr>
          <p:cNvSpPr txBox="1"/>
          <p:nvPr/>
        </p:nvSpPr>
        <p:spPr>
          <a:xfrm>
            <a:off x="744003" y="4835723"/>
            <a:ext cx="293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Communications network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D8FFCF-19A7-4F1F-BA53-922E8AA397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9" y="702513"/>
            <a:ext cx="2828215" cy="17794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E61F2A1-7EE7-48F8-AD7A-E49AF7C64594}"/>
              </a:ext>
            </a:extLst>
          </p:cNvPr>
          <p:cNvSpPr txBox="1"/>
          <p:nvPr/>
        </p:nvSpPr>
        <p:spPr>
          <a:xfrm>
            <a:off x="929947" y="2571749"/>
            <a:ext cx="2499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protein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东南大学- 维基百科，自由的百科全书">
            <a:extLst>
              <a:ext uri="{FF2B5EF4-FFF2-40B4-BE49-F238E27FC236}">
                <a16:creationId xmlns:a16="http://schemas.microsoft.com/office/drawing/2014/main" id="{A7B238BE-4AC7-4ADD-9D55-43F173C4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63576" y="64771"/>
            <a:ext cx="34763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Graph </a:t>
            </a:r>
            <a:r>
              <a:rPr lang="en-US" altLang="zh-CN" sz="2800" b="1" dirty="0">
                <a:solidFill>
                  <a:srgbClr val="2C394C"/>
                </a:solidFill>
                <a:cs typeface="+mn-ea"/>
              </a:rPr>
              <a:t>Embeddings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98F7CA-9201-42B0-8C21-129012B62C98}"/>
              </a:ext>
            </a:extLst>
          </p:cNvPr>
          <p:cNvSpPr/>
          <p:nvPr/>
        </p:nvSpPr>
        <p:spPr>
          <a:xfrm>
            <a:off x="426477" y="6995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Vector representation of nodes in graphs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CEC81D-E1FB-447F-A766-3E8D1CB66C8B}"/>
              </a:ext>
            </a:extLst>
          </p:cNvPr>
          <p:cNvSpPr/>
          <p:nvPr/>
        </p:nvSpPr>
        <p:spPr>
          <a:xfrm>
            <a:off x="827584" y="1015934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 Random-walk-based (DeepWalk, node2vec, LINE…)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CF1A86-4CD8-4F66-8019-C7B090DDC691}"/>
              </a:ext>
            </a:extLst>
          </p:cNvPr>
          <p:cNvSpPr/>
          <p:nvPr/>
        </p:nvSpPr>
        <p:spPr>
          <a:xfrm>
            <a:off x="827584" y="442486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limited to transductive settings &amp; cannot incorporate node attributes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7389C9-A269-4247-A371-9272C7DD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578865"/>
            <a:ext cx="5525725" cy="2572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63576" y="64771"/>
            <a:ext cx="47005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Graph Neural Network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69D485-59BC-4467-82E2-A0430C26E6F1}"/>
              </a:ext>
            </a:extLst>
          </p:cNvPr>
          <p:cNvSpPr/>
          <p:nvPr/>
        </p:nvSpPr>
        <p:spPr>
          <a:xfrm>
            <a:off x="395536" y="6019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Vector representation of nodes in graphs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19C110-BA78-4E63-A687-602F2EA252F2}"/>
              </a:ext>
            </a:extLst>
          </p:cNvPr>
          <p:cNvSpPr/>
          <p:nvPr/>
        </p:nvSpPr>
        <p:spPr>
          <a:xfrm>
            <a:off x="827584" y="974459"/>
            <a:ext cx="32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- Graph Neural Networks (GNNs)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8FE49B-362E-4DF5-8145-A1C4A1AF9777}"/>
              </a:ext>
            </a:extLst>
          </p:cNvPr>
          <p:cNvSpPr/>
          <p:nvPr/>
        </p:nvSpPr>
        <p:spPr>
          <a:xfrm>
            <a:off x="1052381" y="372298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image in  Euclidean space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ADFAC6-3468-4837-93A8-B1705FB15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8" y="1819049"/>
            <a:ext cx="2736304" cy="1976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04A06C-3045-4590-B34E-0ED4304CC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1852480"/>
            <a:ext cx="2736304" cy="194326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1EC71E-DC08-4673-9953-22CF3D2BB2B2}"/>
              </a:ext>
            </a:extLst>
          </p:cNvPr>
          <p:cNvSpPr/>
          <p:nvPr/>
        </p:nvSpPr>
        <p:spPr>
          <a:xfrm>
            <a:off x="4923017" y="3722982"/>
            <a:ext cx="3168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graph in  non-Euclidean space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62E6FE-F535-450C-B447-D32408E8E147}"/>
              </a:ext>
            </a:extLst>
          </p:cNvPr>
          <p:cNvSpPr/>
          <p:nvPr/>
        </p:nvSpPr>
        <p:spPr>
          <a:xfrm>
            <a:off x="634875" y="4667795"/>
            <a:ext cx="703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GCN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FCBCE2-22ED-41B0-ACF3-F7E10AE3AD9F}"/>
              </a:ext>
            </a:extLst>
          </p:cNvPr>
          <p:cNvSpPr/>
          <p:nvPr/>
        </p:nvSpPr>
        <p:spPr>
          <a:xfrm>
            <a:off x="2744137" y="4667795"/>
            <a:ext cx="174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拉普拉斯矩阵</a:t>
            </a:r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C007C9-D59F-47C4-8E8B-AC4FAC199A8E}"/>
              </a:ext>
            </a:extLst>
          </p:cNvPr>
          <p:cNvSpPr/>
          <p:nvPr/>
        </p:nvSpPr>
        <p:spPr>
          <a:xfrm>
            <a:off x="1828800" y="4693896"/>
            <a:ext cx="44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9E1968-3ABA-4AF8-B9B5-BBF7F5F79CB6}"/>
              </a:ext>
            </a:extLst>
          </p:cNvPr>
          <p:cNvSpPr/>
          <p:nvPr/>
        </p:nvSpPr>
        <p:spPr>
          <a:xfrm>
            <a:off x="391836" y="1353831"/>
            <a:ext cx="398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Why Graph Neural Networks (GNNs)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3146B6-C32F-4908-BFB2-6DA4C01DE236}"/>
              </a:ext>
            </a:extLst>
          </p:cNvPr>
          <p:cNvSpPr/>
          <p:nvPr/>
        </p:nvSpPr>
        <p:spPr>
          <a:xfrm>
            <a:off x="627393" y="4300809"/>
            <a:ext cx="703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CNN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A50D79-4B41-40D3-A20F-C7BD89061CA5}"/>
              </a:ext>
            </a:extLst>
          </p:cNvPr>
          <p:cNvSpPr/>
          <p:nvPr/>
        </p:nvSpPr>
        <p:spPr>
          <a:xfrm>
            <a:off x="1828799" y="4300809"/>
            <a:ext cx="44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B1BC1E-C61D-4CF5-B3A8-929BF32D0827}"/>
              </a:ext>
            </a:extLst>
          </p:cNvPr>
          <p:cNvSpPr/>
          <p:nvPr/>
        </p:nvSpPr>
        <p:spPr>
          <a:xfrm>
            <a:off x="2700543" y="4283318"/>
            <a:ext cx="174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t> 卷积核</a:t>
            </a:r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63576" y="64771"/>
            <a:ext cx="47005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Graph Neural Network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59BBEC-4358-473C-BE5A-690BAA6F7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56085"/>
            <a:ext cx="6984776" cy="23232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2768E99-BCFD-4CF7-99C4-194E1831BFA3}"/>
              </a:ext>
            </a:extLst>
          </p:cNvPr>
          <p:cNvSpPr/>
          <p:nvPr/>
        </p:nvSpPr>
        <p:spPr>
          <a:xfrm>
            <a:off x="431540" y="60234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Message Passing Neural Networks 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aggregate feature message from neighbors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74CEE-22F3-4CD6-837E-23FF929A4D2A}"/>
              </a:ext>
            </a:extLst>
          </p:cNvPr>
          <p:cNvSpPr/>
          <p:nvPr/>
        </p:nvSpPr>
        <p:spPr>
          <a:xfrm>
            <a:off x="870886" y="3714990"/>
            <a:ext cx="703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GCN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C6B291-53C6-4C4E-BE8A-F97B845DDE93}"/>
              </a:ext>
            </a:extLst>
          </p:cNvPr>
          <p:cNvSpPr/>
          <p:nvPr/>
        </p:nvSpPr>
        <p:spPr>
          <a:xfrm>
            <a:off x="2298276" y="374468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70C57C-8C27-4941-9DED-BEFA0177563E}"/>
              </a:ext>
            </a:extLst>
          </p:cNvPr>
          <p:cNvSpPr/>
          <p:nvPr/>
        </p:nvSpPr>
        <p:spPr>
          <a:xfrm>
            <a:off x="3419872" y="3708456"/>
            <a:ext cx="2350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mean pooling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E7C978-8A6B-41AB-AF2A-30120112B306}"/>
              </a:ext>
            </a:extLst>
          </p:cNvPr>
          <p:cNvSpPr/>
          <p:nvPr/>
        </p:nvSpPr>
        <p:spPr>
          <a:xfrm>
            <a:off x="528339" y="4179535"/>
            <a:ext cx="138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GraphSAGE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72F31E-D05D-41BA-9885-6E80465B905F}"/>
              </a:ext>
            </a:extLst>
          </p:cNvPr>
          <p:cNvSpPr/>
          <p:nvPr/>
        </p:nvSpPr>
        <p:spPr>
          <a:xfrm>
            <a:off x="3419872" y="4116716"/>
            <a:ext cx="2350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mean/max/LSTM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2C6A29-DC38-4DE0-9278-6920E2BFC4C2}"/>
              </a:ext>
            </a:extLst>
          </p:cNvPr>
          <p:cNvSpPr/>
          <p:nvPr/>
        </p:nvSpPr>
        <p:spPr>
          <a:xfrm>
            <a:off x="870886" y="4584541"/>
            <a:ext cx="138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GAT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C66E52-1B59-43E7-8EFB-6E967719B9D0}"/>
              </a:ext>
            </a:extLst>
          </p:cNvPr>
          <p:cNvSpPr/>
          <p:nvPr/>
        </p:nvSpPr>
        <p:spPr>
          <a:xfrm>
            <a:off x="3419872" y="4509554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trainable attention weight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7A7AB-EBE2-4B93-B7D4-D377DD297AA9}"/>
              </a:ext>
            </a:extLst>
          </p:cNvPr>
          <p:cNvSpPr/>
          <p:nvPr/>
        </p:nvSpPr>
        <p:spPr>
          <a:xfrm>
            <a:off x="2298276" y="414669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E999D0-F4C5-49ED-A7CB-744709D6F0EB}"/>
              </a:ext>
            </a:extLst>
          </p:cNvPr>
          <p:cNvSpPr/>
          <p:nvPr/>
        </p:nvSpPr>
        <p:spPr>
          <a:xfrm>
            <a:off x="2298276" y="450955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2643" y="3458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8011" y="1737369"/>
            <a:ext cx="3838047" cy="1266431"/>
            <a:chOff x="2678168" y="1809376"/>
            <a:chExt cx="3838047" cy="1266430"/>
          </a:xfrm>
        </p:grpSpPr>
        <p:sp>
          <p:nvSpPr>
            <p:cNvPr id="8" name="矩形 7"/>
            <p:cNvSpPr/>
            <p:nvPr/>
          </p:nvSpPr>
          <p:spPr>
            <a:xfrm>
              <a:off x="2678168" y="1809376"/>
              <a:ext cx="3838047" cy="1266430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TextBox 48"/>
            <p:cNvSpPr txBox="1"/>
            <p:nvPr/>
          </p:nvSpPr>
          <p:spPr>
            <a:xfrm>
              <a:off x="2966201" y="2081996"/>
              <a:ext cx="3437758" cy="677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P-GNN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48"/>
          <p:cNvSpPr txBox="1"/>
          <p:nvPr/>
        </p:nvSpPr>
        <p:spPr>
          <a:xfrm>
            <a:off x="1482337" y="195740"/>
            <a:ext cx="148458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6017" y="3291831"/>
            <a:ext cx="402911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C39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P-GNN</a:t>
            </a: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C394C"/>
                </a:solidFill>
                <a:cs typeface="+mn-ea"/>
              </a:rPr>
              <a:t>Experiments</a:t>
            </a:r>
            <a:endParaRPr lang="en-US" altLang="zh-CN" dirty="0">
              <a:solidFill>
                <a:srgbClr val="2C39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C39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dirty="0">
              <a:solidFill>
                <a:srgbClr val="2C39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6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63576" y="64771"/>
            <a:ext cx="556460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2C394C"/>
                </a:solidFill>
                <a:cs typeface="+mn-ea"/>
              </a:rPr>
              <a:t>Limitation of  existing GNNS</a:t>
            </a:r>
            <a:r>
              <a:rPr lang="zh-CN" altLang="en-US" sz="2800" b="1">
                <a:solidFill>
                  <a:srgbClr val="2C394C"/>
                </a:solidFill>
                <a:cs typeface="+mn-ea"/>
              </a:rPr>
              <a:t> </a:t>
            </a:r>
            <a:endParaRPr lang="zh-CN" altLang="en-US" sz="2800" b="1" dirty="0">
              <a:solidFill>
                <a:srgbClr val="2C394C"/>
              </a:solidFill>
              <a:cs typeface="+mn-ea"/>
            </a:endParaRPr>
          </a:p>
        </p:txBody>
      </p:sp>
      <p:pic>
        <p:nvPicPr>
          <p:cNvPr id="67" name="Picture 2" descr="东南大学- 维基百科，自由的百科全书">
            <a:extLst>
              <a:ext uri="{FF2B5EF4-FFF2-40B4-BE49-F238E27FC236}">
                <a16:creationId xmlns:a16="http://schemas.microsoft.com/office/drawing/2014/main" id="{E661EC4E-2C9A-4148-A38B-A62D913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64771"/>
            <a:ext cx="704161" cy="7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E707F6-4156-4406-B275-0CEB68C14C76}"/>
              </a:ext>
            </a:extLst>
          </p:cNvPr>
          <p:cNvSpPr txBox="1"/>
          <p:nvPr/>
        </p:nvSpPr>
        <p:spPr>
          <a:xfrm>
            <a:off x="438844" y="720459"/>
            <a:ext cx="65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Cannot capture position / location of node  within a graph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09986-196B-4A30-8E5C-CF1786AAF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4" y="1658516"/>
            <a:ext cx="3948330" cy="1492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A4B5F8-0773-4BC3-912A-BAB0EB68C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4" y="3263608"/>
            <a:ext cx="3948330" cy="139385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9435E0-7BDB-4B86-AF3E-C78B7FBD01A4}"/>
              </a:ext>
            </a:extLst>
          </p:cNvPr>
          <p:cNvSpPr/>
          <p:nvPr/>
        </p:nvSpPr>
        <p:spPr>
          <a:xfrm>
            <a:off x="438844" y="1098907"/>
            <a:ext cx="783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GNN cannot classify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𝑣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pitchFamily="18" charset="0"/>
              </a:rPr>
              <a:t>𝑣</a:t>
            </a:r>
            <a:r>
              <a:rPr lang="en-US" altLang="zh-CN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, because of isomorphic network neighborhoods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4F3442-D93C-4B27-961A-BACE7E608921}"/>
              </a:ext>
            </a:extLst>
          </p:cNvPr>
          <p:cNvSpPr/>
          <p:nvPr/>
        </p:nvSpPr>
        <p:spPr>
          <a:xfrm>
            <a:off x="5148064" y="1942598"/>
            <a:ext cx="3948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Nodes with topologically same local neighborhood structure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E1317E-83D3-42E0-981C-A08E420CD234}"/>
              </a:ext>
            </a:extLst>
          </p:cNvPr>
          <p:cNvSpPr/>
          <p:nvPr/>
        </p:nvSpPr>
        <p:spPr>
          <a:xfrm>
            <a:off x="5169946" y="3386453"/>
            <a:ext cx="3926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Embedded to the same point in embedding space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687880-52B3-4C6D-BC1B-F1816A7D6AE4}"/>
              </a:ext>
            </a:extLst>
          </p:cNvPr>
          <p:cNvSpPr/>
          <p:nvPr/>
        </p:nvSpPr>
        <p:spPr>
          <a:xfrm>
            <a:off x="395536" y="4690130"/>
            <a:ext cx="8309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Wingdings" panose="05000000000000000000" pitchFamily="2" charset="2"/>
              </a:rPr>
              <a:t>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In real world,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structural equivalences are common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–molecule or social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B077EF-FBD8-4B2F-B42A-D8D259269458}"/>
                  </a:ext>
                </a:extLst>
              </p:cNvPr>
              <p:cNvSpPr txBox="1"/>
              <p:nvPr/>
            </p:nvSpPr>
            <p:spPr>
              <a:xfrm>
                <a:off x="2555776" y="2254129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B077EF-FBD8-4B2F-B42A-D8D25926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54129"/>
                <a:ext cx="504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C394C"/>
      </a:accent1>
      <a:accent2>
        <a:srgbClr val="0083B4"/>
      </a:accent2>
      <a:accent3>
        <a:srgbClr val="2C394C"/>
      </a:accent3>
      <a:accent4>
        <a:srgbClr val="0083B4"/>
      </a:accent4>
      <a:accent5>
        <a:srgbClr val="2C394C"/>
      </a:accent5>
      <a:accent6>
        <a:srgbClr val="0083B4"/>
      </a:accent6>
      <a:hlink>
        <a:srgbClr val="2C394C"/>
      </a:hlink>
      <a:folHlink>
        <a:srgbClr val="0083B4"/>
      </a:folHlink>
    </a:clrScheme>
    <a:fontScheme name="3neoysxa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8417</TotalTime>
  <Words>2509</Words>
  <Application>Microsoft Office PowerPoint</Application>
  <PresentationFormat>全屏显示(16:9)</PresentationFormat>
  <Paragraphs>273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 Unicode MS</vt:lpstr>
      <vt:lpstr>微软雅黑</vt:lpstr>
      <vt:lpstr>微软雅黑 Light</vt:lpstr>
      <vt:lpstr>Arial</vt:lpstr>
      <vt:lpstr>Arial</vt:lpstr>
      <vt:lpstr>Calibri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</dc:title>
  <dc:creator>苗子佳</dc:creator>
  <cp:lastModifiedBy>zhou kevin</cp:lastModifiedBy>
  <cp:revision>484</cp:revision>
  <dcterms:created xsi:type="dcterms:W3CDTF">2015-12-11T17:46:00Z</dcterms:created>
  <dcterms:modified xsi:type="dcterms:W3CDTF">2020-05-08T10:23:45Z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