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9" r:id="rId2"/>
    <p:sldId id="520" r:id="rId3"/>
    <p:sldId id="271" r:id="rId4"/>
    <p:sldId id="521" r:id="rId5"/>
    <p:sldId id="522" r:id="rId6"/>
    <p:sldId id="519" r:id="rId7"/>
    <p:sldId id="526" r:id="rId8"/>
    <p:sldId id="524" r:id="rId9"/>
    <p:sldId id="523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7" r:id="rId20"/>
    <p:sldId id="518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7CD82F9-8D10-4385-AF8E-EBA540B60F3A}">
          <p14:sldIdLst>
            <p14:sldId id="289"/>
            <p14:sldId id="520"/>
            <p14:sldId id="271"/>
            <p14:sldId id="521"/>
            <p14:sldId id="522"/>
            <p14:sldId id="519"/>
            <p14:sldId id="526"/>
            <p14:sldId id="524"/>
            <p14:sldId id="523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7"/>
            <p14:sldId id="518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5B9BD5"/>
    <a:srgbClr val="D2DEEF"/>
    <a:srgbClr val="C8C4BC"/>
    <a:srgbClr val="131426"/>
    <a:srgbClr val="E74C2E"/>
    <a:srgbClr val="333F50"/>
    <a:srgbClr val="F7D9D3"/>
    <a:srgbClr val="6E6C67"/>
    <a:srgbClr val="7F8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0732" autoAdjust="0"/>
  </p:normalViewPr>
  <p:slideViewPr>
    <p:cSldViewPr snapToGrid="0">
      <p:cViewPr varScale="1">
        <p:scale>
          <a:sx n="162" d="100"/>
          <a:sy n="162" d="100"/>
        </p:scale>
        <p:origin x="1812" y="156"/>
      </p:cViewPr>
      <p:guideLst>
        <p:guide orient="horz" pos="2125"/>
        <p:guide pos="28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26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3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6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2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4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8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38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14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Q,</a:t>
            </a:r>
            <a:r>
              <a:rPr lang="zh-CN" altLang="en-US" dirty="0"/>
              <a:t>查询向量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1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43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2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4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1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8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9401-49A5-4516-A68F-54744A6B47C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1" y="6445605"/>
            <a:ext cx="9143999" cy="419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5"/>
            <a:ext cx="796835" cy="4190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image" Target="../media/image200.png"/><Relationship Id="rId4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0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Luv-GEM/p/10712256.html" TargetMode="External"/><Relationship Id="rId5" Type="http://schemas.openxmlformats.org/officeDocument/2006/relationships/hyperlink" Target="http://zh.gluon.ai/" TargetMode="External"/><Relationship Id="rId4" Type="http://schemas.openxmlformats.org/officeDocument/2006/relationships/hyperlink" Target="https://www.tinymind.cn/articles/400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" y="1972639"/>
            <a:ext cx="9144002" cy="1377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1053260" y="2189543"/>
            <a:ext cx="70375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注意力机制在自然语言处理中的发展与应用</a:t>
            </a:r>
            <a:endParaRPr lang="en-US" altLang="zh-CN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305609" y="4192147"/>
            <a:ext cx="27093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主讲人：赵昊霖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69168" y="4812130"/>
            <a:ext cx="258779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2020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15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2" y="573979"/>
            <a:ext cx="2524192" cy="7168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F49CDE-8E5C-41C4-8178-4019389FD1D5}"/>
              </a:ext>
            </a:extLst>
          </p:cNvPr>
          <p:cNvSpPr txBox="1"/>
          <p:nvPr/>
        </p:nvSpPr>
        <p:spPr>
          <a:xfrm>
            <a:off x="6666271" y="5974944"/>
            <a:ext cx="254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Hu D. (2020) An Introductory Survey on Attention Mechanisms in NLP Problems. Intelligent Systems and Applications. </a:t>
            </a:r>
            <a:r>
              <a:rPr lang="en-US" altLang="zh-CN" sz="800" dirty="0" err="1"/>
              <a:t>IntelliSys</a:t>
            </a:r>
            <a:r>
              <a:rPr lang="en-US" altLang="zh-CN" sz="800" dirty="0"/>
              <a:t> 2019.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(seq2seq)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FF4F5E-60E8-46D7-8C4F-1C5004FD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473" y="1969602"/>
            <a:ext cx="5619048" cy="18285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984AE23-DB40-4C22-B9FD-511E80FDFBC5}"/>
              </a:ext>
            </a:extLst>
          </p:cNvPr>
          <p:cNvSpPr txBox="1"/>
          <p:nvPr/>
        </p:nvSpPr>
        <p:spPr>
          <a:xfrm>
            <a:off x="2480645" y="3914819"/>
            <a:ext cx="70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模型的机器翻译过程示意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75123E-1B4E-404E-9801-6CDE855D43E2}"/>
                  </a:ext>
                </a:extLst>
              </p:cNvPr>
              <p:cNvSpPr txBox="1"/>
              <p:nvPr/>
            </p:nvSpPr>
            <p:spPr>
              <a:xfrm>
                <a:off x="3491357" y="5004955"/>
                <a:ext cx="2161281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dirty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75123E-1B4E-404E-9801-6CDE855D4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57" y="5004955"/>
                <a:ext cx="2161281" cy="381258"/>
              </a:xfrm>
              <a:prstGeom prst="rect">
                <a:avLst/>
              </a:prstGeom>
              <a:blipFill>
                <a:blip r:embed="rId5"/>
                <a:stretch>
                  <a:fillRect t="-1587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0FD97EC-0180-4AC5-9ADD-D6C6C87B71A4}"/>
              </a:ext>
            </a:extLst>
          </p:cNvPr>
          <p:cNvSpPr txBox="1"/>
          <p:nvPr/>
        </p:nvSpPr>
        <p:spPr>
          <a:xfrm>
            <a:off x="4026307" y="5772293"/>
            <a:ext cx="109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背景变量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0C6CF9-A9D3-4865-B4D8-B87CB67E8375}"/>
              </a:ext>
            </a:extLst>
          </p:cNvPr>
          <p:cNvSpPr txBox="1"/>
          <p:nvPr/>
        </p:nvSpPr>
        <p:spPr>
          <a:xfrm>
            <a:off x="2619207" y="5433739"/>
            <a:ext cx="88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DD3FE3-B11E-42FF-B8EA-F5627706F493}"/>
              </a:ext>
            </a:extLst>
          </p:cNvPr>
          <p:cNvSpPr txBox="1"/>
          <p:nvPr/>
        </p:nvSpPr>
        <p:spPr>
          <a:xfrm>
            <a:off x="5969164" y="5442338"/>
            <a:ext cx="88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输出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7D51C81-206E-4CDB-A1C8-CA57D0442569}"/>
              </a:ext>
            </a:extLst>
          </p:cNvPr>
          <p:cNvCxnSpPr/>
          <p:nvPr/>
        </p:nvCxnSpPr>
        <p:spPr>
          <a:xfrm>
            <a:off x="5586689" y="5290899"/>
            <a:ext cx="442452" cy="16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9D050CC-2BD6-4823-A4F9-E439E5738E61}"/>
              </a:ext>
            </a:extLst>
          </p:cNvPr>
          <p:cNvCxnSpPr>
            <a:stCxn id="3" idx="0"/>
          </p:cNvCxnSpPr>
          <p:nvPr/>
        </p:nvCxnSpPr>
        <p:spPr>
          <a:xfrm flipV="1">
            <a:off x="3064078" y="5290899"/>
            <a:ext cx="427279" cy="14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9E08027-5CDC-445E-8F25-60BB61A6116D}"/>
              </a:ext>
            </a:extLst>
          </p:cNvPr>
          <p:cNvCxnSpPr/>
          <p:nvPr/>
        </p:nvCxnSpPr>
        <p:spPr>
          <a:xfrm>
            <a:off x="4483510" y="5433739"/>
            <a:ext cx="0" cy="28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51E2AAB-E5A9-4F13-BB8B-E4323C121605}"/>
              </a:ext>
            </a:extLst>
          </p:cNvPr>
          <p:cNvSpPr txBox="1"/>
          <p:nvPr/>
        </p:nvSpPr>
        <p:spPr>
          <a:xfrm>
            <a:off x="1038285" y="1050085"/>
            <a:ext cx="698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不定长的输入序列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定长的背景向量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不定长的输出序列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86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FF4F5E-60E8-46D7-8C4F-1C5004FD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475" y="1785861"/>
            <a:ext cx="5619048" cy="18285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90E786-EDE2-448B-9EFA-B28942932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297" y="4917225"/>
            <a:ext cx="1561905" cy="409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254490-5D65-4AF3-94D1-4B5DC1C96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910" y="5382384"/>
            <a:ext cx="1790476" cy="4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F0B30A-CBF5-405F-82FC-8D8B73B1CEB2}"/>
                  </a:ext>
                </a:extLst>
              </p:cNvPr>
              <p:cNvSpPr txBox="1"/>
              <p:nvPr/>
            </p:nvSpPr>
            <p:spPr>
              <a:xfrm>
                <a:off x="3491359" y="3833805"/>
                <a:ext cx="2161281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dirty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F0B30A-CBF5-405F-82FC-8D8B73B1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59" y="3833805"/>
                <a:ext cx="2161281" cy="381258"/>
              </a:xfrm>
              <a:prstGeom prst="rect">
                <a:avLst/>
              </a:prstGeom>
              <a:blipFill>
                <a:blip r:embed="rId7"/>
                <a:stretch>
                  <a:fillRect l="-565" t="-1613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5229735-65CA-442C-AF90-0360049A45FE}"/>
              </a:ext>
            </a:extLst>
          </p:cNvPr>
          <p:cNvSpPr txBox="1"/>
          <p:nvPr/>
        </p:nvSpPr>
        <p:spPr>
          <a:xfrm>
            <a:off x="3189981" y="5493655"/>
            <a:ext cx="113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背景变量：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3E309E-BC55-4344-8EBF-5CD2E2897B34}"/>
              </a:ext>
            </a:extLst>
          </p:cNvPr>
          <p:cNvSpPr txBox="1"/>
          <p:nvPr/>
        </p:nvSpPr>
        <p:spPr>
          <a:xfrm>
            <a:off x="3273108" y="4976354"/>
            <a:ext cx="113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隐藏层：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85E961-B996-42F5-907F-929EFA5EA2D1}"/>
              </a:ext>
            </a:extLst>
          </p:cNvPr>
          <p:cNvSpPr/>
          <p:nvPr/>
        </p:nvSpPr>
        <p:spPr>
          <a:xfrm>
            <a:off x="3580908" y="4215063"/>
            <a:ext cx="99109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2455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FF4F5E-60E8-46D7-8C4F-1C5004FD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475" y="1785861"/>
            <a:ext cx="5619048" cy="18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F0B30A-CBF5-405F-82FC-8D8B73B1CEB2}"/>
                  </a:ext>
                </a:extLst>
              </p:cNvPr>
              <p:cNvSpPr txBox="1"/>
              <p:nvPr/>
            </p:nvSpPr>
            <p:spPr>
              <a:xfrm>
                <a:off x="3491359" y="3833805"/>
                <a:ext cx="2161281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dirty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F0B30A-CBF5-405F-82FC-8D8B73B1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59" y="3833805"/>
                <a:ext cx="2161281" cy="381258"/>
              </a:xfrm>
              <a:prstGeom prst="rect">
                <a:avLst/>
              </a:prstGeom>
              <a:blipFill>
                <a:blip r:embed="rId5"/>
                <a:stretch>
                  <a:fillRect l="-565" t="-1613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5229735-65CA-442C-AF90-0360049A45FE}"/>
              </a:ext>
            </a:extLst>
          </p:cNvPr>
          <p:cNvSpPr txBox="1"/>
          <p:nvPr/>
        </p:nvSpPr>
        <p:spPr>
          <a:xfrm>
            <a:off x="3012381" y="5438019"/>
            <a:ext cx="113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输出序列：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3E309E-BC55-4344-8EBF-5CD2E2897B34}"/>
              </a:ext>
            </a:extLst>
          </p:cNvPr>
          <p:cNvSpPr txBox="1"/>
          <p:nvPr/>
        </p:nvSpPr>
        <p:spPr>
          <a:xfrm>
            <a:off x="3087483" y="4924263"/>
            <a:ext cx="113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隐藏层：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9B968D-C945-4F59-8C49-C455F5CC5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306" y="4837388"/>
            <a:ext cx="2095238" cy="419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DB9193-299F-474D-914B-E36315A78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843" y="5392168"/>
            <a:ext cx="1536446" cy="3536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2656CF-1260-4C82-82EC-000A578FA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058" y="4306540"/>
            <a:ext cx="993734" cy="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827348" y="112609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Attention Mechanism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1E39D8-CBD4-4122-9FED-B2948388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71" y="1296023"/>
            <a:ext cx="4230284" cy="210756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7CDB489-2931-41E8-A9D1-80D4C6507083}"/>
              </a:ext>
            </a:extLst>
          </p:cNvPr>
          <p:cNvSpPr txBox="1"/>
          <p:nvPr/>
        </p:nvSpPr>
        <p:spPr>
          <a:xfrm>
            <a:off x="4830565" y="3519676"/>
            <a:ext cx="52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Encoder-Decoder with Attention Mechanism </a:t>
            </a:r>
            <a:endParaRPr lang="zh-CN" altLang="en-US" sz="1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E09DB23-674C-4AC4-8F3F-D062DF0C8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580" y="4703407"/>
            <a:ext cx="2380952" cy="45714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2A61D4F-6058-432F-9249-EEBCE15FE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668" y="5410147"/>
            <a:ext cx="1771941" cy="7762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83FBA46-D444-45BC-A90A-4E7DE3361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1530" y="4761256"/>
            <a:ext cx="2095238" cy="419048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40A96CB4-814D-4C24-9CAF-F6B33818D371}"/>
              </a:ext>
            </a:extLst>
          </p:cNvPr>
          <p:cNvSpPr/>
          <p:nvPr/>
        </p:nvSpPr>
        <p:spPr>
          <a:xfrm>
            <a:off x="4529638" y="4843652"/>
            <a:ext cx="530942" cy="25339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C3C06D-B892-4E81-8AD8-4739D2001043}"/>
              </a:ext>
            </a:extLst>
          </p:cNvPr>
          <p:cNvSpPr txBox="1"/>
          <p:nvPr/>
        </p:nvSpPr>
        <p:spPr>
          <a:xfrm>
            <a:off x="1437064" y="4809815"/>
            <a:ext cx="113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隐藏层：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DC2EEBF-9253-4D11-BF0A-D29F7CC8F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34" y="2062086"/>
            <a:ext cx="4184954" cy="136188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E54E787-05D1-43CE-A2B9-407EE349E901}"/>
              </a:ext>
            </a:extLst>
          </p:cNvPr>
          <p:cNvSpPr txBox="1"/>
          <p:nvPr/>
        </p:nvSpPr>
        <p:spPr>
          <a:xfrm>
            <a:off x="871570" y="3519677"/>
            <a:ext cx="3495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Encoder-Decoder</a:t>
            </a:r>
            <a:r>
              <a:rPr lang="zh-CN" altLang="en-US" sz="1400" dirty="0"/>
              <a:t>模型过程示意</a:t>
            </a:r>
          </a:p>
        </p:txBody>
      </p:sp>
    </p:spTree>
    <p:extLst>
      <p:ext uri="{BB962C8B-B14F-4D97-AF65-F5344CB8AC3E}">
        <p14:creationId xmlns:p14="http://schemas.microsoft.com/office/powerpoint/2010/main" val="402685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58236" y="97651"/>
                <a:ext cx="3967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权重</m:t>
                        </m:r>
                        <m:r>
                          <a:rPr lang="zh-CN" alt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的计算</a:t>
                </a:r>
                <a:endPara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6" y="97651"/>
                <a:ext cx="3967761" cy="461665"/>
              </a:xfrm>
              <a:prstGeom prst="rect">
                <a:avLst/>
              </a:prstGeom>
              <a:blipFill>
                <a:blip r:embed="rId4"/>
                <a:stretch>
                  <a:fillRect l="-1382" t="-7895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6607A9F6-25C4-42CE-900E-DBFA83327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997" y="1689325"/>
            <a:ext cx="3809524" cy="7238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961A92-83EB-4328-A1F3-5F7CEE482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532" y="2450280"/>
            <a:ext cx="2000000" cy="4380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6F1F85-7A2B-4D82-9413-6FAB1DCE7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4007" y="3229000"/>
            <a:ext cx="3200000" cy="4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31784B-83EE-4F4D-9DC4-41E14CCDE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59" y="3113161"/>
            <a:ext cx="3956436" cy="2153347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41108E71-C35D-4947-99D5-355CF5EA4D06}"/>
              </a:ext>
            </a:extLst>
          </p:cNvPr>
          <p:cNvSpPr/>
          <p:nvPr/>
        </p:nvSpPr>
        <p:spPr>
          <a:xfrm>
            <a:off x="3523301" y="1826443"/>
            <a:ext cx="446809" cy="46166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47CE65-58BA-40C8-90B2-C3C98B8721EB}"/>
                  </a:ext>
                </a:extLst>
              </p:cNvPr>
              <p:cNvSpPr txBox="1"/>
              <p:nvPr/>
            </p:nvSpPr>
            <p:spPr>
              <a:xfrm>
                <a:off x="4514923" y="3629159"/>
                <a:ext cx="20158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47CE65-58BA-40C8-90B2-C3C98B872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923" y="3629159"/>
                <a:ext cx="201583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DA1A8B0-0636-422F-8063-789549FA07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2358" y="4953808"/>
            <a:ext cx="2019786" cy="534266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2FF11397-9C63-4EA4-B941-A2606BA2B242}"/>
              </a:ext>
            </a:extLst>
          </p:cNvPr>
          <p:cNvSpPr/>
          <p:nvPr/>
        </p:nvSpPr>
        <p:spPr>
          <a:xfrm rot="5400000">
            <a:off x="5902036" y="4094018"/>
            <a:ext cx="358900" cy="426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02BBC4-6908-4D69-BF4D-999EE6D63F81}"/>
              </a:ext>
            </a:extLst>
          </p:cNvPr>
          <p:cNvSpPr txBox="1"/>
          <p:nvPr/>
        </p:nvSpPr>
        <p:spPr>
          <a:xfrm>
            <a:off x="4785078" y="4553042"/>
            <a:ext cx="23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矢量化计算：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8633D3-8342-42E7-83F8-A52F01A37F9E}"/>
                  </a:ext>
                </a:extLst>
              </p:cNvPr>
              <p:cNvSpPr txBox="1"/>
              <p:nvPr/>
            </p:nvSpPr>
            <p:spPr>
              <a:xfrm>
                <a:off x="5881232" y="5094510"/>
                <a:ext cx="511197" cy="320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8633D3-8342-42E7-83F8-A52F01A3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32" y="5094510"/>
                <a:ext cx="511197" cy="320793"/>
              </a:xfrm>
              <a:prstGeom prst="rect">
                <a:avLst/>
              </a:prstGeom>
              <a:blipFill>
                <a:blip r:embed="rId12"/>
                <a:stretch>
                  <a:fillRect l="-11905" t="-17308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8FFC6133-C0BC-4002-84E4-E70A6648E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260" y="1706243"/>
            <a:ext cx="1771941" cy="7762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08D6121-E6AC-4125-8B1A-E140B1B999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0058" y="884209"/>
            <a:ext cx="1463068" cy="55419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2B84D4F-1E72-4748-BDD9-12AB196C4B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501" y="922592"/>
            <a:ext cx="3138031" cy="3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1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Variations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6FCB0A-09AC-486F-85FD-7C3EAB9458DE}"/>
              </a:ext>
            </a:extLst>
          </p:cNvPr>
          <p:cNvSpPr txBox="1"/>
          <p:nvPr/>
        </p:nvSpPr>
        <p:spPr>
          <a:xfrm>
            <a:off x="3360039" y="2090169"/>
            <a:ext cx="6579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Multi-dimensional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Hierarchical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Self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Memory-based Attention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B3A909-38A5-4FAB-8C94-EF82C6E42F6A}"/>
              </a:ext>
            </a:extLst>
          </p:cNvPr>
          <p:cNvSpPr/>
          <p:nvPr/>
        </p:nvSpPr>
        <p:spPr>
          <a:xfrm>
            <a:off x="1125045" y="1922317"/>
            <a:ext cx="1181738" cy="30133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EAB0F5-C676-47C3-A457-F3536D4079A2}"/>
              </a:ext>
            </a:extLst>
          </p:cNvPr>
          <p:cNvSpPr/>
          <p:nvPr/>
        </p:nvSpPr>
        <p:spPr>
          <a:xfrm>
            <a:off x="1508095" y="2576943"/>
            <a:ext cx="415637" cy="170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5435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453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Multi-dimensional Attention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9C2A24-2C6C-4C4F-9176-1B81AA8AF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53" y="1798912"/>
            <a:ext cx="2341750" cy="547777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641AC9B3-E3DB-4FAB-BD58-69519746A392}"/>
              </a:ext>
            </a:extLst>
          </p:cNvPr>
          <p:cNvSpPr/>
          <p:nvPr/>
        </p:nvSpPr>
        <p:spPr>
          <a:xfrm>
            <a:off x="3203769" y="2031185"/>
            <a:ext cx="633846" cy="18703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AB6C1F-52F2-4820-9B71-6295C98EB75B}"/>
                  </a:ext>
                </a:extLst>
              </p:cNvPr>
              <p:cNvSpPr txBox="1"/>
              <p:nvPr/>
            </p:nvSpPr>
            <p:spPr>
              <a:xfrm>
                <a:off x="4135767" y="1909019"/>
                <a:ext cx="398795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AB6C1F-52F2-4820-9B71-6295C98EB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767" y="1909019"/>
                <a:ext cx="3987951" cy="375872"/>
              </a:xfrm>
              <a:prstGeom prst="rect">
                <a:avLst/>
              </a:prstGeom>
              <a:blipFill>
                <a:blip r:embed="rId5"/>
                <a:stretch>
                  <a:fillRect l="-305" t="-322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12743F64-38EB-4F2A-BA69-FE31899A3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99" y="2624222"/>
            <a:ext cx="6659795" cy="25182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8C5D9C7-34B0-4D1E-9BDB-186069404762}"/>
              </a:ext>
            </a:extLst>
          </p:cNvPr>
          <p:cNvSpPr txBox="1"/>
          <p:nvPr/>
        </p:nvSpPr>
        <p:spPr>
          <a:xfrm>
            <a:off x="3400692" y="5093072"/>
            <a:ext cx="26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2D attention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140BC0-DA0C-4669-8ACC-F69FC41A3359}"/>
              </a:ext>
            </a:extLst>
          </p:cNvPr>
          <p:cNvSpPr txBox="1"/>
          <p:nvPr/>
        </p:nvSpPr>
        <p:spPr>
          <a:xfrm>
            <a:off x="2275986" y="2419488"/>
            <a:ext cx="14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aspect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172BE3-04E1-4EA9-A9B0-6A18095B8A9A}"/>
              </a:ext>
            </a:extLst>
          </p:cNvPr>
          <p:cNvSpPr txBox="1"/>
          <p:nvPr/>
        </p:nvSpPr>
        <p:spPr>
          <a:xfrm>
            <a:off x="5260209" y="2419488"/>
            <a:ext cx="12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opinion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8FEE4B-343E-4DF9-9801-A7D9988417C6}"/>
              </a:ext>
            </a:extLst>
          </p:cNvPr>
          <p:cNvSpPr txBox="1"/>
          <p:nvPr/>
        </p:nvSpPr>
        <p:spPr>
          <a:xfrm>
            <a:off x="1028191" y="1072551"/>
            <a:ext cx="379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同时在不同空间中捕捉注意力</a:t>
            </a:r>
          </a:p>
        </p:txBody>
      </p:sp>
    </p:spTree>
    <p:extLst>
      <p:ext uri="{BB962C8B-B14F-4D97-AF65-F5344CB8AC3E}">
        <p14:creationId xmlns:p14="http://schemas.microsoft.com/office/powerpoint/2010/main" val="120851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Attention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C5D9C7-34B0-4D1E-9BDB-186069404762}"/>
              </a:ext>
            </a:extLst>
          </p:cNvPr>
          <p:cNvSpPr txBox="1"/>
          <p:nvPr/>
        </p:nvSpPr>
        <p:spPr>
          <a:xfrm>
            <a:off x="5178252" y="5978648"/>
            <a:ext cx="340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Hierarchical Attention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1D7C93-F017-4FDB-8C9F-92196E117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391" y="1059556"/>
            <a:ext cx="4492427" cy="496685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4543B5D-09E4-430A-8B54-20094EEE1B42}"/>
              </a:ext>
            </a:extLst>
          </p:cNvPr>
          <p:cNvSpPr/>
          <p:nvPr/>
        </p:nvSpPr>
        <p:spPr>
          <a:xfrm>
            <a:off x="436636" y="1432457"/>
            <a:ext cx="437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character ∈ word ∈ sentence ∈ document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AC2D2C-09CC-4D21-AF21-81E2DC4CE450}"/>
              </a:ext>
            </a:extLst>
          </p:cNvPr>
          <p:cNvSpPr txBox="1"/>
          <p:nvPr/>
        </p:nvSpPr>
        <p:spPr>
          <a:xfrm>
            <a:off x="1047680" y="2054627"/>
            <a:ext cx="139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bottom-up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111ED-71BB-4B1B-B03F-8EC167720C0F}"/>
              </a:ext>
            </a:extLst>
          </p:cNvPr>
          <p:cNvSpPr txBox="1"/>
          <p:nvPr/>
        </p:nvSpPr>
        <p:spPr>
          <a:xfrm>
            <a:off x="2814135" y="2054627"/>
            <a:ext cx="124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top-down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C232775-24E7-4F20-8672-B7242037B928}"/>
              </a:ext>
            </a:extLst>
          </p:cNvPr>
          <p:cNvCxnSpPr/>
          <p:nvPr/>
        </p:nvCxnSpPr>
        <p:spPr>
          <a:xfrm flipH="1">
            <a:off x="1878953" y="1801789"/>
            <a:ext cx="332509" cy="25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D1A122B-8112-40AD-B141-80C246939ECB}"/>
              </a:ext>
            </a:extLst>
          </p:cNvPr>
          <p:cNvCxnSpPr/>
          <p:nvPr/>
        </p:nvCxnSpPr>
        <p:spPr>
          <a:xfrm>
            <a:off x="2938826" y="1801789"/>
            <a:ext cx="332509" cy="25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3C987F52-4BF1-4CAA-B51F-DC366A1BD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200" y="3559123"/>
            <a:ext cx="2637723" cy="237622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031CDCF-D960-4FEF-859B-FFFF0F2ED357}"/>
              </a:ext>
            </a:extLst>
          </p:cNvPr>
          <p:cNvSpPr txBox="1"/>
          <p:nvPr/>
        </p:nvSpPr>
        <p:spPr>
          <a:xfrm>
            <a:off x="745473" y="922653"/>
            <a:ext cx="46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对长文本进行不同层次的注意力分配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2D646E-6E1B-4FD9-ACEE-A8FCAA7BFED6}"/>
              </a:ext>
            </a:extLst>
          </p:cNvPr>
          <p:cNvSpPr txBox="1"/>
          <p:nvPr/>
        </p:nvSpPr>
        <p:spPr>
          <a:xfrm>
            <a:off x="436636" y="2533127"/>
            <a:ext cx="1932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综合性任务，如文本分类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47C935-F8A4-49CD-9630-A8B5FB71CDEB}"/>
              </a:ext>
            </a:extLst>
          </p:cNvPr>
          <p:cNvSpPr txBox="1"/>
          <p:nvPr/>
        </p:nvSpPr>
        <p:spPr>
          <a:xfrm>
            <a:off x="2708122" y="2526625"/>
            <a:ext cx="1863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细节性任务，如语法纠错</a:t>
            </a:r>
          </a:p>
        </p:txBody>
      </p:sp>
    </p:spTree>
    <p:extLst>
      <p:ext uri="{BB962C8B-B14F-4D97-AF65-F5344CB8AC3E}">
        <p14:creationId xmlns:p14="http://schemas.microsoft.com/office/powerpoint/2010/main" val="323797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Self Attention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BBF854-2336-4876-85FE-C56111DD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189" y="1711585"/>
            <a:ext cx="1628571" cy="14952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7F67AE-6A8D-4552-B908-CB4F9934C2E9}"/>
              </a:ext>
            </a:extLst>
          </p:cNvPr>
          <p:cNvSpPr/>
          <p:nvPr/>
        </p:nvSpPr>
        <p:spPr>
          <a:xfrm>
            <a:off x="5428135" y="2198022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Formulation: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BA49F7-633C-41D1-95C4-99F21D95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045" y="3441654"/>
            <a:ext cx="1447619" cy="4190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93FFCE2-D24D-401D-959F-84AF9CEF24D8}"/>
              </a:ext>
            </a:extLst>
          </p:cNvPr>
          <p:cNvSpPr/>
          <p:nvPr/>
        </p:nvSpPr>
        <p:spPr>
          <a:xfrm>
            <a:off x="5260209" y="3510445"/>
            <a:ext cx="1889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Self-attention: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C5CB3F-F466-4077-B843-4EBEE93E1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902" y="3860702"/>
            <a:ext cx="1304762" cy="10380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931CC34-AABC-4C59-A8E3-E1F515E906EA}"/>
              </a:ext>
            </a:extLst>
          </p:cNvPr>
          <p:cNvSpPr txBox="1"/>
          <p:nvPr/>
        </p:nvSpPr>
        <p:spPr>
          <a:xfrm>
            <a:off x="1002452" y="1812873"/>
            <a:ext cx="280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ABDAD48-C04A-431F-8ACE-3A569CBC7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14" y="1615210"/>
            <a:ext cx="4518004" cy="275804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D8B4B1A-1B1D-4128-8167-288E6ADF7FF8}"/>
              </a:ext>
            </a:extLst>
          </p:cNvPr>
          <p:cNvSpPr txBox="1"/>
          <p:nvPr/>
        </p:nvSpPr>
        <p:spPr>
          <a:xfrm>
            <a:off x="1039674" y="4435394"/>
            <a:ext cx="38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Translation with Self-Attention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4FE8AD-03F0-4E05-8FEC-204C5C3AB967}"/>
              </a:ext>
            </a:extLst>
          </p:cNvPr>
          <p:cNvSpPr txBox="1"/>
          <p:nvPr/>
        </p:nvSpPr>
        <p:spPr>
          <a:xfrm>
            <a:off x="658235" y="5145607"/>
            <a:ext cx="40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FBI is chasing a criminal on the run.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BC8B0B-F7AB-4996-9BEE-5D59A04ACA44}"/>
              </a:ext>
            </a:extLst>
          </p:cNvPr>
          <p:cNvSpPr txBox="1"/>
          <p:nvPr/>
        </p:nvSpPr>
        <p:spPr>
          <a:xfrm>
            <a:off x="4852322" y="5145607"/>
            <a:ext cx="40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en-US" altLang="zh-CN" dirty="0"/>
              <a:t> FBI is chasing a criminal on the run.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F8E990-B2DA-4110-B651-E9AEF96F7578}"/>
              </a:ext>
            </a:extLst>
          </p:cNvPr>
          <p:cNvSpPr txBox="1"/>
          <p:nvPr/>
        </p:nvSpPr>
        <p:spPr>
          <a:xfrm>
            <a:off x="710556" y="5628457"/>
            <a:ext cx="386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0.1    0.2 0.1      0.1       0.1     0.1          0.1   0     0.2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34C3D3-84B6-4AE9-A36A-C533CB4431CC}"/>
              </a:ext>
            </a:extLst>
          </p:cNvPr>
          <p:cNvSpPr txBox="1"/>
          <p:nvPr/>
        </p:nvSpPr>
        <p:spPr>
          <a:xfrm>
            <a:off x="4930615" y="5644397"/>
            <a:ext cx="386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   0.2 0.1      0.1       0.1     0.1          0.1   0.1  0.2</a:t>
            </a:r>
            <a:endParaRPr lang="zh-CN" altLang="en-US" sz="1400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2166F27-2141-4EB1-92D8-19667F21FF89}"/>
              </a:ext>
            </a:extLst>
          </p:cNvPr>
          <p:cNvSpPr/>
          <p:nvPr/>
        </p:nvSpPr>
        <p:spPr>
          <a:xfrm>
            <a:off x="4572000" y="5451004"/>
            <a:ext cx="153589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1D3E03-838D-4118-A599-A70F7C159529}"/>
              </a:ext>
            </a:extLst>
          </p:cNvPr>
          <p:cNvSpPr txBox="1"/>
          <p:nvPr/>
        </p:nvSpPr>
        <p:spPr>
          <a:xfrm>
            <a:off x="745473" y="922653"/>
            <a:ext cx="46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关注句子内部的注意力机制</a:t>
            </a:r>
          </a:p>
        </p:txBody>
      </p:sp>
    </p:spTree>
    <p:extLst>
      <p:ext uri="{BB962C8B-B14F-4D97-AF65-F5344CB8AC3E}">
        <p14:creationId xmlns:p14="http://schemas.microsoft.com/office/powerpoint/2010/main" val="311440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Memory-based Attention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B50BAC-31AD-4B33-BFFA-548C1DBF5F7D}"/>
              </a:ext>
            </a:extLst>
          </p:cNvPr>
          <p:cNvSpPr/>
          <p:nvPr/>
        </p:nvSpPr>
        <p:spPr>
          <a:xfrm>
            <a:off x="1682683" y="3896760"/>
            <a:ext cx="305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list of key value pairs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875A736-32F4-4CB0-9586-384D94C9C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83" y="4523602"/>
            <a:ext cx="3756918" cy="4427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3297A1C-7C9F-4385-B968-AD6DD4849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683" y="5131513"/>
            <a:ext cx="3438310" cy="97679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8A17FAE-5448-4528-8EFF-EE5D23AD3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997" y="3942926"/>
            <a:ext cx="1157243" cy="3693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AA1755-6342-4581-9624-D50CE2FB484D}"/>
              </a:ext>
            </a:extLst>
          </p:cNvPr>
          <p:cNvSpPr txBox="1"/>
          <p:nvPr/>
        </p:nvSpPr>
        <p:spPr>
          <a:xfrm>
            <a:off x="5910757" y="3896759"/>
            <a:ext cx="14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sz="2400" dirty="0"/>
              <a:t>(synonym)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97CFAF-C336-4CDF-B232-B2FD3671D12D}"/>
              </a:ext>
            </a:extLst>
          </p:cNvPr>
          <p:cNvSpPr txBox="1"/>
          <p:nvPr/>
        </p:nvSpPr>
        <p:spPr>
          <a:xfrm>
            <a:off x="1126380" y="1086199"/>
            <a:ext cx="628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通过引入辅助记忆单元（外部记忆），扩充网络记忆容量</a:t>
            </a:r>
          </a:p>
        </p:txBody>
      </p:sp>
      <p:pic>
        <p:nvPicPr>
          <p:cNvPr id="1026" name="Picture 2" descr="Illustration of the Memory-Based Recurrent Attention Network (MRAN ...">
            <a:extLst>
              <a:ext uri="{FF2B5EF4-FFF2-40B4-BE49-F238E27FC236}">
                <a16:creationId xmlns:a16="http://schemas.microsoft.com/office/drawing/2014/main" id="{3166082D-1C27-4790-A0F4-BA1D7146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33" y="1666875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C9E97D3-3D92-42FD-AB94-FB41DE081CA2}"/>
              </a:ext>
            </a:extLst>
          </p:cNvPr>
          <p:cNvSpPr txBox="1"/>
          <p:nvPr/>
        </p:nvSpPr>
        <p:spPr>
          <a:xfrm>
            <a:off x="1126380" y="1872733"/>
            <a:ext cx="305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解决了目标序列与输入序列间接相关的任务，如问答匹配</a:t>
            </a:r>
          </a:p>
        </p:txBody>
      </p:sp>
    </p:spTree>
    <p:extLst>
      <p:ext uri="{BB962C8B-B14F-4D97-AF65-F5344CB8AC3E}">
        <p14:creationId xmlns:p14="http://schemas.microsoft.com/office/powerpoint/2010/main" val="373482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43000" y="1672938"/>
            <a:ext cx="6826827" cy="1226126"/>
            <a:chOff x="1098018" y="1340446"/>
            <a:chExt cx="7458670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699791" y="1414168"/>
              <a:ext cx="5856897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905" lvl="1" indent="-128905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注意力机制原理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43001" y="3225909"/>
            <a:ext cx="6826826" cy="1226126"/>
            <a:chOff x="1098019" y="2114517"/>
            <a:chExt cx="6947963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590115" y="2188239"/>
              <a:ext cx="5455867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905" lvl="1" indent="-128905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注意力机制的应用与发展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9" y="2114517"/>
              <a:ext cx="1492097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23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70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Summary and Reference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1C6F52-4F7C-43A4-8CB6-B3357228ACCA}"/>
              </a:ext>
            </a:extLst>
          </p:cNvPr>
          <p:cNvSpPr/>
          <p:nvPr/>
        </p:nvSpPr>
        <p:spPr>
          <a:xfrm>
            <a:off x="954619" y="1140357"/>
            <a:ext cx="700616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Hu D. (2020) An Introductory Survey on Attention Mechanisms in NLP Problems. In: Bi Y., Bhatia R., Kapoor S. (eds) Intelligent Systems and Applications. </a:t>
            </a:r>
            <a:r>
              <a:rPr lang="en-US" altLang="zh-CN" dirty="0" err="1"/>
              <a:t>IntelliSys</a:t>
            </a:r>
            <a:r>
              <a:rPr lang="en-US" altLang="zh-CN" dirty="0"/>
              <a:t> 2019. Advances in Intelligent Systems and Computing, vol 1038. Springer, Cham</a:t>
            </a:r>
          </a:p>
          <a:p>
            <a:endParaRPr lang="en-US" altLang="zh-CN" dirty="0"/>
          </a:p>
          <a:p>
            <a:r>
              <a:rPr lang="en-US" altLang="zh-CN" dirty="0"/>
              <a:t>Kim, Y.; Denton, C.; Hoang, L.; and Rush, A. M. 2017. Structured attention networks.arXiv:1702.00887</a:t>
            </a:r>
          </a:p>
          <a:p>
            <a:endParaRPr lang="en-US" altLang="zh-CN" dirty="0"/>
          </a:p>
          <a:p>
            <a:r>
              <a:rPr lang="en-US" altLang="zh-CN" dirty="0"/>
              <a:t>Luong, M.-T.; Pham, H.; and Manning, C. D. 2015. Effective approaches to attention-based neural machine translation.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arXiv:1508.04025.</a:t>
            </a:r>
          </a:p>
          <a:p>
            <a:endParaRPr lang="en-US" altLang="zh-CN" dirty="0"/>
          </a:p>
          <a:p>
            <a:r>
              <a:rPr lang="en-US" altLang="zh-CN" dirty="0"/>
              <a:t>Tan, J.; Wan, X.; and Xiao, J. 2017. Abstractive document summarization with a graph-based attentional neural model. In Proceedings of the 55th Annual Meeting of the Association for Computational Linguistics (Volume 1: Long Papers), volume 1, 1171–1181.</a:t>
            </a:r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https://www.tinymind.cn/articles/4003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http://zh.gluon.ai/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https://www.cnblogs.com/Luv-GEM/p/10712256.html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90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7610" y="263942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2062058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1722420" y="3101092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2555281" y="37256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1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致谢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81791" y="4272125"/>
            <a:ext cx="125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23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B73D3A4-B65E-4A90-B8CF-75E0FDC6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" y="852809"/>
            <a:ext cx="9104762" cy="5152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23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C99955D-D46C-407D-A0DE-A8241029D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" y="848047"/>
            <a:ext cx="9133333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8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23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5F8721F-9B9E-45FF-A74F-5C81EC112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2597"/>
            <a:ext cx="9144000" cy="51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6103F18-059A-4810-8C8F-CAE248B3B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187" y="1456790"/>
            <a:ext cx="6447619" cy="26476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FB7447-9C02-4327-93A3-3BFAFE7BD44F}"/>
              </a:ext>
            </a:extLst>
          </p:cNvPr>
          <p:cNvSpPr txBox="1"/>
          <p:nvPr/>
        </p:nvSpPr>
        <p:spPr>
          <a:xfrm>
            <a:off x="3183771" y="4409686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Figure1. </a:t>
            </a:r>
            <a:r>
              <a:rPr lang="zh-CN" altLang="en-US" dirty="0"/>
              <a:t>以机器翻译为例</a:t>
            </a:r>
            <a:endParaRPr lang="en-US" altLang="zh-CN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00C72EF-EC82-4E01-B9CB-F59FBFFE6B97}"/>
              </a:ext>
            </a:extLst>
          </p:cNvPr>
          <p:cNvSpPr/>
          <p:nvPr/>
        </p:nvSpPr>
        <p:spPr>
          <a:xfrm rot="3422066">
            <a:off x="6132011" y="4283796"/>
            <a:ext cx="1424461" cy="78751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7DEBD4-70EC-4EDB-A027-3F410052B1AA}"/>
                  </a:ext>
                </a:extLst>
              </p:cNvPr>
              <p:cNvSpPr txBox="1"/>
              <p:nvPr/>
            </p:nvSpPr>
            <p:spPr>
              <a:xfrm>
                <a:off x="6193823" y="5575739"/>
                <a:ext cx="2331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如何得到权重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7DEBD4-70EC-4EDB-A027-3F410052B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23" y="5575739"/>
                <a:ext cx="2331869" cy="369332"/>
              </a:xfrm>
              <a:prstGeom prst="rect">
                <a:avLst/>
              </a:prstGeom>
              <a:blipFill>
                <a:blip r:embed="rId5"/>
                <a:stretch>
                  <a:fillRect l="-208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827348" y="112609"/>
            <a:ext cx="396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Attention Mechanism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1E39D8-CBD4-4122-9FED-B2948388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731" y="1107081"/>
            <a:ext cx="4932752" cy="245753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7CDB489-2931-41E8-A9D1-80D4C6507083}"/>
              </a:ext>
            </a:extLst>
          </p:cNvPr>
          <p:cNvSpPr txBox="1"/>
          <p:nvPr/>
        </p:nvSpPr>
        <p:spPr>
          <a:xfrm>
            <a:off x="2353375" y="3686494"/>
            <a:ext cx="60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Encoder-Decoder with Attention Mechanism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D6DBFB-685C-42BD-824C-F0D6AF803459}"/>
              </a:ext>
            </a:extLst>
          </p:cNvPr>
          <p:cNvSpPr/>
          <p:nvPr/>
        </p:nvSpPr>
        <p:spPr>
          <a:xfrm>
            <a:off x="1473363" y="4490369"/>
            <a:ext cx="619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在介绍注意力模型之前，需要先介绍一下基于循环神经网络的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Encoder-Decoder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模型，虽然说注意力模型可以看作一种通用的思想，本身并不依赖于特定框架。但是目前大多数注意力模型都伴随在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Encoder-Decoder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框架下。</a:t>
            </a:r>
          </a:p>
        </p:txBody>
      </p:sp>
    </p:spTree>
    <p:extLst>
      <p:ext uri="{BB962C8B-B14F-4D97-AF65-F5344CB8AC3E}">
        <p14:creationId xmlns:p14="http://schemas.microsoft.com/office/powerpoint/2010/main" val="115912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476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Recurrent-Neural-Network (RNN)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3D38E0-A790-42EC-9121-2CB0705B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28" y="1247422"/>
            <a:ext cx="7457143" cy="277142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91382D2-1E56-4672-950B-1CEF0D062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245" y="4672503"/>
            <a:ext cx="3561905" cy="3428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C373204-7EAF-4925-9108-0AC00E331B83}"/>
              </a:ext>
            </a:extLst>
          </p:cNvPr>
          <p:cNvSpPr txBox="1"/>
          <p:nvPr/>
        </p:nvSpPr>
        <p:spPr>
          <a:xfrm>
            <a:off x="2703624" y="4161011"/>
            <a:ext cx="528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一个包含隐藏层的循环神经网络示意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7A45A6-39B6-4C70-B78F-58296B5E6C1C}"/>
                  </a:ext>
                </a:extLst>
              </p:cNvPr>
              <p:cNvSpPr txBox="1"/>
              <p:nvPr/>
            </p:nvSpPr>
            <p:spPr>
              <a:xfrm>
                <a:off x="3610421" y="5206214"/>
                <a:ext cx="1721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7A45A6-39B6-4C70-B78F-58296B5E6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21" y="5206214"/>
                <a:ext cx="1721432" cy="276999"/>
              </a:xfrm>
              <a:prstGeom prst="rect">
                <a:avLst/>
              </a:prstGeom>
              <a:blipFill>
                <a:blip r:embed="rId6"/>
                <a:stretch>
                  <a:fillRect l="-247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88271DB6-8ED6-47BE-AEC8-4A61C1D3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>假设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bold-italic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∈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AMS"/>
              </a:rPr>
              <a:t>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×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>Xt∈Rn×d是序列中时间步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>t的小批量输入，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bold-italic"/>
              </a:rPr>
              <a:t>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∈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AMS"/>
              </a:rPr>
              <a:t>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×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>Ht∈Rn×h是该时间步的隐藏变量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B7DDF4-F247-4518-91AF-D6D342FEC313}"/>
                  </a:ext>
                </a:extLst>
              </p:cNvPr>
              <p:cNvSpPr txBox="1"/>
              <p:nvPr/>
            </p:nvSpPr>
            <p:spPr>
              <a:xfrm>
                <a:off x="1861244" y="5679230"/>
                <a:ext cx="473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B7DDF4-F247-4518-91AF-D6D342FE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44" y="5679230"/>
                <a:ext cx="473399" cy="276999"/>
              </a:xfrm>
              <a:prstGeom prst="rect">
                <a:avLst/>
              </a:prstGeom>
              <a:blipFill>
                <a:blip r:embed="rId7"/>
                <a:stretch>
                  <a:fillRect l="-16667" t="-28889" r="-2948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DACDEB9-391D-4BDD-941A-DEDA7AD8E8C0}"/>
              </a:ext>
            </a:extLst>
          </p:cNvPr>
          <p:cNvSpPr txBox="1"/>
          <p:nvPr/>
        </p:nvSpPr>
        <p:spPr>
          <a:xfrm>
            <a:off x="2334643" y="5633063"/>
            <a:ext cx="223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时间步</a:t>
            </a:r>
            <a:r>
              <a:rPr lang="en-US" altLang="zh-CN" dirty="0"/>
              <a:t>t</a:t>
            </a:r>
            <a:r>
              <a:rPr lang="zh-CN" altLang="en-US" dirty="0"/>
              <a:t>的隐藏层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8F0C32-D7CF-49A6-9B56-BB4BD72CA165}"/>
                  </a:ext>
                </a:extLst>
              </p:cNvPr>
              <p:cNvSpPr txBox="1"/>
              <p:nvPr/>
            </p:nvSpPr>
            <p:spPr>
              <a:xfrm>
                <a:off x="4803073" y="5674810"/>
                <a:ext cx="439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8F0C32-D7CF-49A6-9B56-BB4BD72CA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73" y="5674810"/>
                <a:ext cx="439800" cy="276999"/>
              </a:xfrm>
              <a:prstGeom prst="rect">
                <a:avLst/>
              </a:prstGeom>
              <a:blipFill>
                <a:blip r:embed="rId8"/>
                <a:stretch>
                  <a:fillRect l="-13889" t="-28889" r="-3194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583F8C5-EDFD-4040-B575-E25EAE3BA5A1}"/>
              </a:ext>
            </a:extLst>
          </p:cNvPr>
          <p:cNvSpPr txBox="1"/>
          <p:nvPr/>
        </p:nvSpPr>
        <p:spPr>
          <a:xfrm>
            <a:off x="5276472" y="5628643"/>
            <a:ext cx="223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时间步</a:t>
            </a:r>
            <a:r>
              <a:rPr lang="en-US" altLang="zh-CN" dirty="0"/>
              <a:t>t</a:t>
            </a:r>
            <a:r>
              <a:rPr lang="zh-CN" altLang="en-US" dirty="0"/>
              <a:t>的输入变量</a:t>
            </a:r>
          </a:p>
        </p:txBody>
      </p:sp>
    </p:spTree>
    <p:extLst>
      <p:ext uri="{BB962C8B-B14F-4D97-AF65-F5344CB8AC3E}">
        <p14:creationId xmlns:p14="http://schemas.microsoft.com/office/powerpoint/2010/main" val="46195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/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/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/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483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Recurrent-Neural-Network (RNN)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765891-F4F5-4896-A342-3D04CECF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00" y="1162333"/>
            <a:ext cx="5000000" cy="22666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47EDC8-9B50-46F7-ABF6-DF5679B83AA3}"/>
              </a:ext>
            </a:extLst>
          </p:cNvPr>
          <p:cNvSpPr txBox="1"/>
          <p:nvPr/>
        </p:nvSpPr>
        <p:spPr>
          <a:xfrm>
            <a:off x="2414163" y="3624486"/>
            <a:ext cx="549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基于字符级循环神经网络的语言模型示意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E5B56C-100B-43ED-8F32-B0CBF9D37255}"/>
                  </a:ext>
                </a:extLst>
              </p:cNvPr>
              <p:cNvSpPr txBox="1"/>
              <p:nvPr/>
            </p:nvSpPr>
            <p:spPr>
              <a:xfrm>
                <a:off x="1775707" y="4566100"/>
                <a:ext cx="4718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每一步的输出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，都是下一步的输入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E5B56C-100B-43ED-8F32-B0CBF9D37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07" y="4566100"/>
                <a:ext cx="4718157" cy="369332"/>
              </a:xfrm>
              <a:prstGeom prst="rect">
                <a:avLst/>
              </a:prstGeom>
              <a:blipFill>
                <a:blip r:embed="rId5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6A71AE5-E6DA-4CD6-8F1C-81BC9A007A48}"/>
              </a:ext>
            </a:extLst>
          </p:cNvPr>
          <p:cNvSpPr txBox="1"/>
          <p:nvPr/>
        </p:nvSpPr>
        <p:spPr>
          <a:xfrm>
            <a:off x="1775707" y="5049848"/>
            <a:ext cx="602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用每一步的输出和隐藏层结果，作为下一步的输入参数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493951A-42F0-4324-87C4-56A6EB0F9423}"/>
                  </a:ext>
                </a:extLst>
              </p:cNvPr>
              <p:cNvSpPr txBox="1"/>
              <p:nvPr/>
            </p:nvSpPr>
            <p:spPr>
              <a:xfrm>
                <a:off x="3646981" y="5625068"/>
                <a:ext cx="1721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493951A-42F0-4324-87C4-56A6EB0F9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81" y="5625068"/>
                <a:ext cx="1721432" cy="276999"/>
              </a:xfrm>
              <a:prstGeom prst="rect">
                <a:avLst/>
              </a:prstGeom>
              <a:blipFill>
                <a:blip r:embed="rId6"/>
                <a:stretch>
                  <a:fillRect l="-247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57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 sz="13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5599</TotalTime>
  <Words>732</Words>
  <Application>Microsoft Office PowerPoint</Application>
  <PresentationFormat>全屏显示(4:3)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hl zhao</cp:lastModifiedBy>
  <cp:revision>1250</cp:revision>
  <dcterms:created xsi:type="dcterms:W3CDTF">1900-01-01T00:00:00Z</dcterms:created>
  <dcterms:modified xsi:type="dcterms:W3CDTF">2020-05-15T08:03:43Z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