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9" r:id="rId2"/>
    <p:sldId id="257" r:id="rId3"/>
    <p:sldId id="261" r:id="rId4"/>
    <p:sldId id="262" r:id="rId5"/>
    <p:sldId id="263" r:id="rId6"/>
    <p:sldId id="269" r:id="rId7"/>
    <p:sldId id="264" r:id="rId8"/>
    <p:sldId id="270" r:id="rId9"/>
    <p:sldId id="275" r:id="rId10"/>
    <p:sldId id="271" r:id="rId11"/>
    <p:sldId id="273" r:id="rId12"/>
    <p:sldId id="274" r:id="rId13"/>
    <p:sldId id="276" r:id="rId14"/>
    <p:sldId id="265" r:id="rId15"/>
    <p:sldId id="272" r:id="rId16"/>
    <p:sldId id="266" r:id="rId17"/>
    <p:sldId id="267" r:id="rId18"/>
    <p:sldId id="268" r:id="rId19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oe xo" initials="xx" lastIdx="1" clrIdx="0">
    <p:extLst>
      <p:ext uri="{19B8F6BF-5375-455C-9EA6-DF929625EA0E}">
        <p15:presenceInfo xmlns:p15="http://schemas.microsoft.com/office/powerpoint/2012/main" userId="bc1e94af94bf23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830" autoAdjust="0"/>
  </p:normalViewPr>
  <p:slideViewPr>
    <p:cSldViewPr>
      <p:cViewPr varScale="1">
        <p:scale>
          <a:sx n="100" d="100"/>
          <a:sy n="100" d="100"/>
        </p:scale>
        <p:origin x="936" y="7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6" d="100"/>
          <a:sy n="116" d="100"/>
        </p:scale>
        <p:origin x="127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21T05:16:28.446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A9EABBE-B11A-4C92-B6AE-C9DB6AC688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638C68-CB07-4140-944D-A74763C432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A5F55-3EA2-4282-A6B6-87FB85A7C7A9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8EB100-0FC0-4C53-B04B-9080BFAC4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89C5B6-0A95-44BA-8C21-7A791390B5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5A084-583C-427D-94F3-D3C74DDDC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384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1959C-0BB0-4648-A1C0-A5803AE6C3BB}" type="datetimeFigureOut">
              <a:rPr lang="zh-CN" altLang="en-US" smtClean="0"/>
              <a:t>2019/12/22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85AC6-FEC9-4088-8E87-A5E3DB2B0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955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85AC6-FEC9-4088-8E87-A5E3DB2B0B8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761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85AC6-FEC9-4088-8E87-A5E3DB2B0B8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732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43200" y="660400"/>
            <a:ext cx="5943600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729CD-09F0-4541-9052-CE19EF514914}" type="datetime1">
              <a:rPr lang="en-US" altLang="zh-CN" smtClean="0"/>
              <a:t>12/22/2019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pic>
        <p:nvPicPr>
          <p:cNvPr id="8" name="图片 7" descr="手机屏幕截图&#10;&#10;描述已自动生成">
            <a:extLst>
              <a:ext uri="{FF2B5EF4-FFF2-40B4-BE49-F238E27FC236}">
                <a16:creationId xmlns:a16="http://schemas.microsoft.com/office/drawing/2014/main" id="{301CBC3B-005C-4CAC-81AF-0996DDDD28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794" y="137160"/>
            <a:ext cx="1782286" cy="3429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6049D-2F3B-4FA1-86B1-E865F8E3DF51}" type="datetime1">
              <a:rPr lang="en-US" altLang="zh-CN" smtClean="0"/>
              <a:t>12/22/2019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09B2F27A-4664-4528-BA63-2CC3650705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137160"/>
            <a:ext cx="2262480" cy="435287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961C0EE-4420-42B3-8328-EC1F3D2DECD9}"/>
              </a:ext>
            </a:extLst>
          </p:cNvPr>
          <p:cNvCxnSpPr>
            <a:cxnSpLocks/>
          </p:cNvCxnSpPr>
          <p:nvPr userDrawn="1"/>
        </p:nvCxnSpPr>
        <p:spPr>
          <a:xfrm>
            <a:off x="152400" y="719051"/>
            <a:ext cx="3124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Holder 3">
            <a:extLst>
              <a:ext uri="{FF2B5EF4-FFF2-40B4-BE49-F238E27FC236}">
                <a16:creationId xmlns:a16="http://schemas.microsoft.com/office/drawing/2014/main" id="{D1015BA9-0B9F-4035-82D4-AEEFB28B88D1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52400" y="137160"/>
            <a:ext cx="42672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/>
            </a:lvl1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FBBFA-FEE8-4E37-9CBC-EA776E17EB3B}" type="datetime1">
              <a:rPr lang="en-US" altLang="zh-CN" smtClean="0"/>
              <a:t>12/22/2019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pic>
        <p:nvPicPr>
          <p:cNvPr id="8" name="图片 7" descr="手机屏幕截图&#10;&#10;描述已自动生成">
            <a:extLst>
              <a:ext uri="{FF2B5EF4-FFF2-40B4-BE49-F238E27FC236}">
                <a16:creationId xmlns:a16="http://schemas.microsoft.com/office/drawing/2014/main" id="{A67FA86D-8C55-4C47-B863-29ADC6B6D7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37161"/>
            <a:ext cx="2033880" cy="3913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D8E6C-DC42-4785-89DD-1467D546116F}" type="datetime1">
              <a:rPr lang="en-US" altLang="zh-CN" smtClean="0"/>
              <a:t>12/22/2019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182FB90D-3DBF-4048-A42F-66CA99B1B7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37161"/>
            <a:ext cx="1957680" cy="37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FC5AE-205C-4FAB-B715-9EE1EC28D907}" type="datetime1">
              <a:rPr lang="en-US" altLang="zh-CN" smtClean="0"/>
              <a:t>12/22/2019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E257785A-FF91-4AA8-8098-68229FB7BE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46842"/>
            <a:ext cx="1957680" cy="37664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7800" y="2438400"/>
            <a:ext cx="4216400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48994" y="1886457"/>
            <a:ext cx="8094011" cy="1577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5EFFE-4F48-4FB3-A679-803C9E814939}" type="datetime1">
              <a:rPr lang="en-US" altLang="zh-CN" smtClean="0"/>
              <a:t>12/22/2019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curesocketfunneling/ssf" TargetMode="External"/><Relationship Id="rId2" Type="http://schemas.openxmlformats.org/officeDocument/2006/relationships/hyperlink" Target="https://github.com/earthquake/UniversalDV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.seebug.org/1074/" TargetMode="External"/><Relationship Id="rId2" Type="http://schemas.openxmlformats.org/officeDocument/2006/relationships/hyperlink" Target="https://research.checkpoint.com/2019/reverse-rdp-attack-code-execution-on-rdp-clien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penspecs/windows_protocols/ms-rdpbcgr/902b090b-9cb3-4efc-92bf-ee13373371e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itronneur/rdpy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windows/win32/termserv/dynamic-virtual-channe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0E89D1E-B6B9-4EF3-B0E4-F84DEA892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981200"/>
            <a:ext cx="8991600" cy="677108"/>
          </a:xfrm>
        </p:spPr>
        <p:txBody>
          <a:bodyPr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基于</a:t>
            </a:r>
            <a:r>
              <a:rPr lang="en-US" altLang="zh-CN" sz="4400" dirty="0" err="1">
                <a:solidFill>
                  <a:schemeClr val="bg1"/>
                </a:solidFill>
              </a:rPr>
              <a:t>mstsc</a:t>
            </a:r>
            <a:r>
              <a:rPr lang="zh-CN" altLang="en-US" sz="4400" dirty="0">
                <a:solidFill>
                  <a:schemeClr val="bg1"/>
                </a:solidFill>
              </a:rPr>
              <a:t>的高级渗透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46A2F59-4374-4359-B7BC-44407B702089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029200" y="3244334"/>
            <a:ext cx="2133600" cy="369332"/>
          </a:xfrm>
        </p:spPr>
        <p:txBody>
          <a:bodyPr/>
          <a:lstStyle/>
          <a:p>
            <a:r>
              <a:rPr lang="zh-CN" altLang="en-US" sz="2400" dirty="0"/>
              <a:t>落落</a:t>
            </a:r>
            <a:r>
              <a:rPr lang="en-US" altLang="zh-CN" sz="2400" dirty="0"/>
              <a:t>@</a:t>
            </a:r>
            <a:r>
              <a:rPr lang="zh-CN" altLang="en-US" sz="2400" dirty="0"/>
              <a:t>墨云</a:t>
            </a:r>
          </a:p>
        </p:txBody>
      </p:sp>
    </p:spTree>
    <p:extLst>
      <p:ext uri="{BB962C8B-B14F-4D97-AF65-F5344CB8AC3E}">
        <p14:creationId xmlns:p14="http://schemas.microsoft.com/office/powerpoint/2010/main" val="2448232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4C2A343-2C37-4A53-823A-1489959EB2A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10</a:t>
            </a:fld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AB16BC-9784-47ED-9934-EA7DC75455F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52400" y="137160"/>
            <a:ext cx="4267200" cy="861774"/>
          </a:xfrm>
        </p:spPr>
        <p:txBody>
          <a:bodyPr/>
          <a:lstStyle/>
          <a:p>
            <a:r>
              <a:rPr lang="en-US" altLang="zh-CN" spc="-5" dirty="0">
                <a:solidFill>
                  <a:srgbClr val="FFFFFF"/>
                </a:solidFill>
                <a:latin typeface="Trebuchet MS"/>
                <a:cs typeface="Trebuchet MS"/>
              </a:rPr>
              <a:t>RDP</a:t>
            </a:r>
            <a:r>
              <a:rPr lang="zh-CN" altLang="en-US" spc="-5" dirty="0">
                <a:solidFill>
                  <a:srgbClr val="FFFFFF"/>
                </a:solidFill>
                <a:latin typeface="Trebuchet MS"/>
                <a:cs typeface="Trebuchet MS"/>
              </a:rPr>
              <a:t>隧道</a:t>
            </a:r>
            <a:endParaRPr lang="en-US" altLang="zh-CN" spc="-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56CC7F-4ED9-4301-989C-0C11FB99E40C}"/>
              </a:ext>
            </a:extLst>
          </p:cNvPr>
          <p:cNvSpPr txBox="1"/>
          <p:nvPr/>
        </p:nvSpPr>
        <p:spPr>
          <a:xfrm>
            <a:off x="4419600" y="5859065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复用</a:t>
            </a:r>
            <a:r>
              <a:rPr lang="en-US" altLang="zh-CN" dirty="0">
                <a:solidFill>
                  <a:schemeClr val="bg1"/>
                </a:solidFill>
              </a:rPr>
              <a:t>3389</a:t>
            </a:r>
            <a:r>
              <a:rPr lang="zh-CN" altLang="en-US" dirty="0">
                <a:solidFill>
                  <a:schemeClr val="bg1"/>
                </a:solidFill>
              </a:rPr>
              <a:t>端口进行流量转发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4244886-F714-4CE1-9F87-F158DFDEE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1095375"/>
            <a:ext cx="94392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97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4C2A343-2C37-4A53-823A-1489959EB2A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11</a:t>
            </a:fld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AB16BC-9784-47ED-9934-EA7DC75455F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52400" y="137160"/>
            <a:ext cx="4267200" cy="861774"/>
          </a:xfrm>
        </p:spPr>
        <p:txBody>
          <a:bodyPr/>
          <a:lstStyle/>
          <a:p>
            <a:r>
              <a:rPr lang="en-US" altLang="zh-CN" spc="-5" dirty="0">
                <a:solidFill>
                  <a:srgbClr val="FFFFFF"/>
                </a:solidFill>
                <a:latin typeface="Trebuchet MS"/>
                <a:cs typeface="Trebuchet MS"/>
              </a:rPr>
              <a:t>RDP</a:t>
            </a:r>
            <a:r>
              <a:rPr lang="zh-CN" altLang="en-US" spc="-5" dirty="0">
                <a:solidFill>
                  <a:srgbClr val="FFFFFF"/>
                </a:solidFill>
                <a:latin typeface="Trebuchet MS"/>
                <a:cs typeface="Trebuchet MS"/>
              </a:rPr>
              <a:t>隧道</a:t>
            </a:r>
            <a:endParaRPr lang="en-US" altLang="zh-CN" spc="-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2969E83-DD47-4171-8D86-7BE67395CF9E}"/>
              </a:ext>
            </a:extLst>
          </p:cNvPr>
          <p:cNvSpPr txBox="1"/>
          <p:nvPr/>
        </p:nvSpPr>
        <p:spPr>
          <a:xfrm>
            <a:off x="304800" y="6089399"/>
            <a:ext cx="36134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chemeClr val="bg1"/>
                </a:solidFill>
              </a:rPr>
              <a:t>注：隧道程序   </a:t>
            </a:r>
            <a:r>
              <a:rPr lang="en-US" altLang="zh-CN" sz="105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https://github.com/earthquake/UniversalDVC</a:t>
            </a:r>
            <a:endParaRPr lang="en-US" altLang="zh-CN" sz="1050" dirty="0">
              <a:solidFill>
                <a:schemeClr val="bg1"/>
              </a:solidFill>
            </a:endParaRPr>
          </a:p>
          <a:p>
            <a:r>
              <a:rPr lang="en-US" altLang="zh-CN" sz="1050" dirty="0">
                <a:solidFill>
                  <a:schemeClr val="bg1"/>
                </a:solidFill>
              </a:rPr>
              <a:t>Socks</a:t>
            </a:r>
            <a:r>
              <a:rPr lang="zh-CN" altLang="en-US" sz="1050" dirty="0">
                <a:solidFill>
                  <a:schemeClr val="bg1"/>
                </a:solidFill>
              </a:rPr>
              <a:t>代理程序  </a:t>
            </a:r>
            <a:r>
              <a:rPr lang="en-US" altLang="zh-CN" sz="105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https://github.com/securesocketfunneling/ssf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F1C1692-BBED-4946-865B-325791280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50140"/>
            <a:ext cx="4324350" cy="27146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1F36272-3253-4DA0-9EC9-689DAD7C5C0B}"/>
              </a:ext>
            </a:extLst>
          </p:cNvPr>
          <p:cNvSpPr txBox="1"/>
          <p:nvPr/>
        </p:nvSpPr>
        <p:spPr>
          <a:xfrm>
            <a:off x="904459" y="4969640"/>
            <a:ext cx="3515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regsvr32.exe UDVC-Plugin.x64.dll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客户端注册插件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0708D3B-901C-47FC-A17C-D99369AA8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2325" y="1219200"/>
            <a:ext cx="4400550" cy="364807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08F4F72-70A9-4CB2-9C65-7BFCEB5DFCA0}"/>
              </a:ext>
            </a:extLst>
          </p:cNvPr>
          <p:cNvSpPr txBox="1"/>
          <p:nvPr/>
        </p:nvSpPr>
        <p:spPr>
          <a:xfrm>
            <a:off x="9016995" y="5108139"/>
            <a:ext cx="1182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mstsc</a:t>
            </a:r>
            <a:r>
              <a:rPr lang="zh-CN" altLang="en-US" dirty="0">
                <a:solidFill>
                  <a:schemeClr val="bg1"/>
                </a:solidFill>
              </a:rPr>
              <a:t>登入</a:t>
            </a:r>
          </a:p>
        </p:txBody>
      </p:sp>
    </p:spTree>
    <p:extLst>
      <p:ext uri="{BB962C8B-B14F-4D97-AF65-F5344CB8AC3E}">
        <p14:creationId xmlns:p14="http://schemas.microsoft.com/office/powerpoint/2010/main" val="798654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7801686-CBC8-4576-A632-2880C24738A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12</a:t>
            </a:fld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76BA66-FC1A-45A4-A190-F42DD726400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52400" y="137160"/>
            <a:ext cx="4267200" cy="861774"/>
          </a:xfrm>
        </p:spPr>
        <p:txBody>
          <a:bodyPr/>
          <a:lstStyle/>
          <a:p>
            <a:r>
              <a:rPr lang="en-US" altLang="zh-CN" spc="-5" dirty="0">
                <a:solidFill>
                  <a:srgbClr val="FFFFFF"/>
                </a:solidFill>
                <a:latin typeface="Trebuchet MS"/>
                <a:cs typeface="Trebuchet MS"/>
              </a:rPr>
              <a:t>RDP</a:t>
            </a:r>
            <a:r>
              <a:rPr lang="zh-CN" altLang="en-US" spc="-5" dirty="0">
                <a:solidFill>
                  <a:srgbClr val="FFFFFF"/>
                </a:solidFill>
                <a:latin typeface="Trebuchet MS"/>
                <a:cs typeface="Trebuchet MS"/>
              </a:rPr>
              <a:t>隧道</a:t>
            </a:r>
            <a:endParaRPr lang="en-US" altLang="zh-CN" spc="-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75B81A4-031C-47CD-ACF8-1ACDF8664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425" y="1883465"/>
            <a:ext cx="5791200" cy="24765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89E35CA-4807-440F-BCF3-C9914FC14BE0}"/>
              </a:ext>
            </a:extLst>
          </p:cNvPr>
          <p:cNvSpPr txBox="1"/>
          <p:nvPr/>
        </p:nvSpPr>
        <p:spPr>
          <a:xfrm>
            <a:off x="6657975" y="4664839"/>
            <a:ext cx="3939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UDVC-Server.exe -c -p 9898 -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 127.0.0.1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服务端启动隧道程序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BCB6195-49CD-45C6-9FDB-F9A82EFDB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1676400"/>
            <a:ext cx="5486400" cy="268356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AAEA633-DECB-457F-8B3A-3E02E5D06B17}"/>
              </a:ext>
            </a:extLst>
          </p:cNvPr>
          <p:cNvSpPr txBox="1"/>
          <p:nvPr/>
        </p:nvSpPr>
        <p:spPr>
          <a:xfrm>
            <a:off x="846536" y="4664839"/>
            <a:ext cx="4040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ssfd.exe -p 9898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服务端开启</a:t>
            </a:r>
            <a:r>
              <a:rPr lang="en-US" altLang="zh-CN" dirty="0">
                <a:solidFill>
                  <a:schemeClr val="bg1"/>
                </a:solidFill>
              </a:rPr>
              <a:t>socks5</a:t>
            </a:r>
            <a:r>
              <a:rPr lang="zh-CN" altLang="en-US" dirty="0">
                <a:solidFill>
                  <a:schemeClr val="bg1"/>
                </a:solidFill>
              </a:rPr>
              <a:t>服务，监听</a:t>
            </a:r>
            <a:r>
              <a:rPr lang="en-US" altLang="zh-CN" dirty="0">
                <a:solidFill>
                  <a:schemeClr val="bg1"/>
                </a:solidFill>
              </a:rPr>
              <a:t>9898</a:t>
            </a:r>
            <a:r>
              <a:rPr lang="zh-CN" altLang="en-US" dirty="0">
                <a:solidFill>
                  <a:schemeClr val="bg1"/>
                </a:solidFill>
              </a:rPr>
              <a:t>端口</a:t>
            </a:r>
          </a:p>
        </p:txBody>
      </p:sp>
    </p:spTree>
    <p:extLst>
      <p:ext uri="{BB962C8B-B14F-4D97-AF65-F5344CB8AC3E}">
        <p14:creationId xmlns:p14="http://schemas.microsoft.com/office/powerpoint/2010/main" val="3860094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E136450-B31E-4CC2-B0AA-847BA55264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13</a:t>
            </a:fld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3D558A-84E8-4377-AB4A-80FD95A7128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52400" y="137160"/>
            <a:ext cx="4267200" cy="861774"/>
          </a:xfrm>
        </p:spPr>
        <p:txBody>
          <a:bodyPr/>
          <a:lstStyle/>
          <a:p>
            <a:r>
              <a:rPr lang="en-US" altLang="zh-CN" spc="-5" dirty="0">
                <a:solidFill>
                  <a:srgbClr val="FFFFFF"/>
                </a:solidFill>
                <a:latin typeface="Trebuchet MS"/>
                <a:cs typeface="Trebuchet MS"/>
              </a:rPr>
              <a:t>RDP</a:t>
            </a:r>
            <a:r>
              <a:rPr lang="zh-CN" altLang="en-US" spc="-5" dirty="0">
                <a:solidFill>
                  <a:srgbClr val="FFFFFF"/>
                </a:solidFill>
                <a:latin typeface="Trebuchet MS"/>
                <a:cs typeface="Trebuchet MS"/>
              </a:rPr>
              <a:t>隧道</a:t>
            </a:r>
            <a:endParaRPr lang="en-US" altLang="zh-CN" spc="-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976028-2E1A-40AA-8021-126A97816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76400"/>
            <a:ext cx="6391275" cy="2362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031254D-C0AB-4B2B-98F3-3BF39CA4141E}"/>
              </a:ext>
            </a:extLst>
          </p:cNvPr>
          <p:cNvSpPr txBox="1"/>
          <p:nvPr/>
        </p:nvSpPr>
        <p:spPr>
          <a:xfrm>
            <a:off x="1066800" y="5143500"/>
            <a:ext cx="437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zh-CN" dirty="0">
                <a:solidFill>
                  <a:schemeClr val="bg1"/>
                </a:solidFill>
              </a:rPr>
              <a:t>ssf.exe -D 0.0.0.0:9999 -p 31337 127.0.0.1 –g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解析协议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A071650-89B7-44E4-AE7B-5D916D4A1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910" y="1125140"/>
            <a:ext cx="4537290" cy="3581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DF891BE-5A5C-4198-8CB3-F64789A5E0DD}"/>
              </a:ext>
            </a:extLst>
          </p:cNvPr>
          <p:cNvSpPr txBox="1"/>
          <p:nvPr/>
        </p:nvSpPr>
        <p:spPr>
          <a:xfrm>
            <a:off x="8778240" y="51435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代理成功</a:t>
            </a:r>
          </a:p>
        </p:txBody>
      </p:sp>
    </p:spTree>
    <p:extLst>
      <p:ext uri="{BB962C8B-B14F-4D97-AF65-F5344CB8AC3E}">
        <p14:creationId xmlns:p14="http://schemas.microsoft.com/office/powerpoint/2010/main" val="3954796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E95464FC-3CDB-4243-97E0-9075CAE8B3F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52400" y="137160"/>
            <a:ext cx="4267200" cy="430887"/>
          </a:xfrm>
        </p:spPr>
        <p:txBody>
          <a:bodyPr/>
          <a:lstStyle/>
          <a:p>
            <a:r>
              <a:rPr lang="zh-CN" altLang="en-US" dirty="0"/>
              <a:t>客户端凭证获取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653004C-811A-4D21-A5EF-C7BB108765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FF9B51-8617-4342-BC2F-77ED02D11B2B}"/>
              </a:ext>
            </a:extLst>
          </p:cNvPr>
          <p:cNvSpPr txBox="1"/>
          <p:nvPr/>
        </p:nvSpPr>
        <p:spPr>
          <a:xfrm>
            <a:off x="304800" y="1776833"/>
            <a:ext cx="118477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C:\Users\[User Profile]\</a:t>
            </a:r>
            <a:r>
              <a:rPr lang="en-US" altLang="zh-CN" sz="2000" dirty="0" err="1">
                <a:solidFill>
                  <a:schemeClr val="bg1"/>
                </a:solidFill>
              </a:rPr>
              <a:t>AppData</a:t>
            </a:r>
            <a:r>
              <a:rPr lang="en-US" altLang="zh-CN" sz="2000" dirty="0">
                <a:solidFill>
                  <a:schemeClr val="bg1"/>
                </a:solidFill>
              </a:rPr>
              <a:t>\Roaming\Microsoft\Credentials                                          (Windows Vista </a:t>
            </a:r>
            <a:r>
              <a:rPr lang="zh-CN" altLang="en-US" sz="2000" dirty="0">
                <a:solidFill>
                  <a:schemeClr val="bg1"/>
                </a:solidFill>
              </a:rPr>
              <a:t>以上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C:\Users\[User Profile]\</a:t>
            </a:r>
            <a:r>
              <a:rPr lang="en-US" altLang="zh-CN" sz="2000" dirty="0" err="1">
                <a:solidFill>
                  <a:schemeClr val="bg1"/>
                </a:solidFill>
              </a:rPr>
              <a:t>AppData</a:t>
            </a:r>
            <a:r>
              <a:rPr lang="en-US" altLang="zh-CN" sz="2000" dirty="0">
                <a:solidFill>
                  <a:schemeClr val="bg1"/>
                </a:solidFill>
              </a:rPr>
              <a:t>\Local\Microsoft\Credentials                                                 (Windows Vista</a:t>
            </a:r>
            <a:r>
              <a:rPr lang="zh-CN" altLang="en-US" sz="2000" dirty="0">
                <a:solidFill>
                  <a:schemeClr val="bg1"/>
                </a:solidFill>
              </a:rPr>
              <a:t>以上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C:\Windows\system32\config\systemprofile\AppData\Local\Microsoft\Credentials           (Windows 8</a:t>
            </a:r>
            <a:r>
              <a:rPr lang="zh-CN" altLang="en-US" sz="2000" dirty="0">
                <a:solidFill>
                  <a:schemeClr val="bg1"/>
                </a:solidFill>
              </a:rPr>
              <a:t>以上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C:\Documents and Settings\[User Profile]\Application Data\Microsoft\Credentials              (Windows XP)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C:\Documents and Settings\[User Profile]\Local Settings\Application Data\Microsoft\Credentials (Windows XP)</a:t>
            </a:r>
          </a:p>
          <a:p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4C6C63-6DCC-4A4F-9FFA-CB64B9B10060}"/>
              </a:ext>
            </a:extLst>
          </p:cNvPr>
          <p:cNvSpPr txBox="1"/>
          <p:nvPr/>
        </p:nvSpPr>
        <p:spPr>
          <a:xfrm>
            <a:off x="304800" y="12192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凭证目录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03F3A8-66B5-485D-A4D9-460965C7B6A4}"/>
              </a:ext>
            </a:extLst>
          </p:cNvPr>
          <p:cNvSpPr txBox="1"/>
          <p:nvPr/>
        </p:nvSpPr>
        <p:spPr>
          <a:xfrm>
            <a:off x="350770" y="4307871"/>
            <a:ext cx="755501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exchange </a:t>
            </a:r>
            <a:r>
              <a:rPr lang="zh-CN" altLang="en-US" sz="2000" dirty="0">
                <a:solidFill>
                  <a:schemeClr val="bg1"/>
                </a:solidFill>
              </a:rPr>
              <a:t>的邮件帐户密码（</a:t>
            </a:r>
            <a:r>
              <a:rPr lang="en-US" altLang="zh-CN" sz="2000" dirty="0">
                <a:solidFill>
                  <a:schemeClr val="bg1"/>
                </a:solidFill>
              </a:rPr>
              <a:t> Outlook</a:t>
            </a:r>
            <a:r>
              <a:rPr lang="zh-CN" altLang="en-US" sz="2000" dirty="0">
                <a:solidFill>
                  <a:schemeClr val="bg1"/>
                </a:solidFill>
              </a:rPr>
              <a:t>存储）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Windows Live</a:t>
            </a:r>
            <a:r>
              <a:rPr lang="zh-CN" altLang="en-US" sz="2000" dirty="0">
                <a:solidFill>
                  <a:schemeClr val="bg1"/>
                </a:solidFill>
              </a:rPr>
              <a:t>会话信息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远程桌面</a:t>
            </a:r>
            <a:r>
              <a:rPr lang="en-US" altLang="zh-CN" sz="2000" dirty="0">
                <a:solidFill>
                  <a:schemeClr val="bg1"/>
                </a:solidFill>
              </a:rPr>
              <a:t>  </a:t>
            </a:r>
            <a:r>
              <a:rPr lang="zh-CN" altLang="en-US" sz="2000" dirty="0">
                <a:solidFill>
                  <a:schemeClr val="bg1"/>
                </a:solidFill>
              </a:rPr>
              <a:t>用户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zh-CN" altLang="en-US" sz="2000" dirty="0">
                <a:solidFill>
                  <a:schemeClr val="bg1"/>
                </a:solidFill>
              </a:rPr>
              <a:t>密码信息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Internet Explorer 7.x</a:t>
            </a:r>
            <a:r>
              <a:rPr lang="zh-CN" altLang="en-US" sz="2000" dirty="0">
                <a:solidFill>
                  <a:schemeClr val="bg1"/>
                </a:solidFill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</a:rPr>
              <a:t>8.x</a:t>
            </a:r>
            <a:r>
              <a:rPr lang="zh-CN" altLang="en-US" sz="2000" dirty="0">
                <a:solidFill>
                  <a:schemeClr val="bg1"/>
                </a:solidFill>
              </a:rPr>
              <a:t>： （“基础认证”或“摘要访问认证”）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MSN  / Windows Messenger</a:t>
            </a:r>
            <a:r>
              <a:rPr lang="zh-CN" altLang="en-US" sz="2000" dirty="0">
                <a:solidFill>
                  <a:schemeClr val="bg1"/>
                </a:solidFill>
              </a:rPr>
              <a:t> 凭证</a:t>
            </a:r>
          </a:p>
          <a:p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E24925-874B-4C8C-89A4-E897EF6A9A3F}"/>
              </a:ext>
            </a:extLst>
          </p:cNvPr>
          <p:cNvSpPr txBox="1"/>
          <p:nvPr/>
        </p:nvSpPr>
        <p:spPr>
          <a:xfrm>
            <a:off x="350770" y="3750238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存储内容：</a:t>
            </a:r>
          </a:p>
        </p:txBody>
      </p:sp>
    </p:spTree>
    <p:extLst>
      <p:ext uri="{BB962C8B-B14F-4D97-AF65-F5344CB8AC3E}">
        <p14:creationId xmlns:p14="http://schemas.microsoft.com/office/powerpoint/2010/main" val="2331917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6F4B297-B2D2-4245-9D3C-77073E11491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15</a:t>
            </a:fld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51718E-59F3-4575-90C9-67F25A068FC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52400" y="137160"/>
            <a:ext cx="4267200" cy="861774"/>
          </a:xfrm>
        </p:spPr>
        <p:txBody>
          <a:bodyPr/>
          <a:lstStyle/>
          <a:p>
            <a:r>
              <a:rPr lang="zh-CN" altLang="en-US" dirty="0"/>
              <a:t>客户端凭证获取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CC6FB0-2810-4040-9CFE-1A94AFE81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758618"/>
            <a:ext cx="5105400" cy="290683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1EC13E8-F324-449F-83FD-607DF5953F61}"/>
              </a:ext>
            </a:extLst>
          </p:cNvPr>
          <p:cNvSpPr/>
          <p:nvPr/>
        </p:nvSpPr>
        <p:spPr>
          <a:xfrm>
            <a:off x="285750" y="1555770"/>
            <a:ext cx="54959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dir /a %userprofile%\AppData\Local\Microsoft\Credentials\*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478C4E-1898-4CE3-915D-7EA93C3EA0E4}"/>
              </a:ext>
            </a:extLst>
          </p:cNvPr>
          <p:cNvSpPr txBox="1"/>
          <p:nvPr/>
        </p:nvSpPr>
        <p:spPr>
          <a:xfrm>
            <a:off x="304800" y="98107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获取凭证文件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83894E-1F69-4C9A-9B9D-86D859D28D5E}"/>
              </a:ext>
            </a:extLst>
          </p:cNvPr>
          <p:cNvSpPr txBox="1"/>
          <p:nvPr/>
        </p:nvSpPr>
        <p:spPr>
          <a:xfrm>
            <a:off x="5638800" y="805934"/>
            <a:ext cx="1497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mimikatz</a:t>
            </a:r>
            <a:r>
              <a:rPr lang="zh-CN" altLang="en-US" dirty="0">
                <a:solidFill>
                  <a:schemeClr val="bg1"/>
                </a:solidFill>
              </a:rPr>
              <a:t>解密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25F8E06-BC70-4B8F-ABB0-7671FD3BBC97}"/>
              </a:ext>
            </a:extLst>
          </p:cNvPr>
          <p:cNvSpPr txBox="1"/>
          <p:nvPr/>
        </p:nvSpPr>
        <p:spPr>
          <a:xfrm>
            <a:off x="5638800" y="1260714"/>
            <a:ext cx="6248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</a:rPr>
              <a:t>sekurlsa</a:t>
            </a:r>
            <a:r>
              <a:rPr lang="en-US" altLang="zh-CN" sz="1600" dirty="0">
                <a:solidFill>
                  <a:schemeClr val="bg1"/>
                </a:solidFill>
              </a:rPr>
              <a:t>::</a:t>
            </a:r>
            <a:r>
              <a:rPr lang="en-US" altLang="zh-CN" sz="1600" dirty="0" err="1">
                <a:solidFill>
                  <a:schemeClr val="bg1"/>
                </a:solidFill>
              </a:rPr>
              <a:t>dpapi</a:t>
            </a:r>
            <a:r>
              <a:rPr lang="en-US" altLang="zh-CN" sz="1600" dirty="0">
                <a:solidFill>
                  <a:schemeClr val="bg1"/>
                </a:solidFill>
              </a:rPr>
              <a:t>  //</a:t>
            </a:r>
            <a:r>
              <a:rPr lang="zh-CN" altLang="en-US" sz="1600" dirty="0">
                <a:solidFill>
                  <a:schemeClr val="bg1"/>
                </a:solidFill>
              </a:rPr>
              <a:t>读取</a:t>
            </a:r>
            <a:r>
              <a:rPr lang="en-US" altLang="zh-CN" sz="1600" dirty="0" err="1">
                <a:solidFill>
                  <a:schemeClr val="bg1"/>
                </a:solidFill>
              </a:rPr>
              <a:t>MasterKey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zh-CN" altLang="en-US" sz="1600" dirty="0">
                <a:solidFill>
                  <a:schemeClr val="bg1"/>
                </a:solidFill>
              </a:rPr>
              <a:t>加载到内存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 err="1">
                <a:solidFill>
                  <a:schemeClr val="bg1"/>
                </a:solidFill>
              </a:rPr>
              <a:t>dpapi</a:t>
            </a:r>
            <a:r>
              <a:rPr lang="en-US" altLang="zh-CN" sz="1600" dirty="0">
                <a:solidFill>
                  <a:schemeClr val="bg1"/>
                </a:solidFill>
              </a:rPr>
              <a:t>::cred /in:%</a:t>
            </a:r>
            <a:r>
              <a:rPr lang="en-US" altLang="zh-CN" sz="1600" dirty="0" err="1">
                <a:solidFill>
                  <a:schemeClr val="bg1"/>
                </a:solidFill>
              </a:rPr>
              <a:t>userprofile</a:t>
            </a:r>
            <a:r>
              <a:rPr lang="en-US" altLang="zh-CN" sz="1600" dirty="0">
                <a:solidFill>
                  <a:schemeClr val="bg1"/>
                </a:solidFill>
              </a:rPr>
              <a:t>%\</a:t>
            </a:r>
            <a:r>
              <a:rPr lang="en-US" altLang="zh-CN" sz="1600" dirty="0" err="1">
                <a:solidFill>
                  <a:schemeClr val="bg1"/>
                </a:solidFill>
              </a:rPr>
              <a:t>AppData</a:t>
            </a:r>
            <a:r>
              <a:rPr lang="en-US" altLang="zh-CN" sz="1600" dirty="0">
                <a:solidFill>
                  <a:schemeClr val="bg1"/>
                </a:solidFill>
              </a:rPr>
              <a:t>\Local\Microsoft\Credentials\E59FDC6168FD5B9912204627641A1D23   //</a:t>
            </a:r>
            <a:r>
              <a:rPr lang="zh-CN" altLang="en-US" sz="1600" dirty="0">
                <a:solidFill>
                  <a:schemeClr val="bg1"/>
                </a:solidFill>
              </a:rPr>
              <a:t>解密凭证信息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541D898-FF32-401E-99C3-9ABC01A19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454" y="2438400"/>
            <a:ext cx="586094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54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DE91C034-A628-46C1-873B-339B41B16836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zh-CN" altLang="en-US" dirty="0"/>
              <a:t>剪切板劫持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958ED77-39C4-44BC-8516-8792794E122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16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64AC01-AE60-4B00-A013-F4CCF6245E0A}"/>
              </a:ext>
            </a:extLst>
          </p:cNvPr>
          <p:cNvSpPr txBox="1"/>
          <p:nvPr/>
        </p:nvSpPr>
        <p:spPr>
          <a:xfrm>
            <a:off x="507421" y="5854720"/>
            <a:ext cx="7138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注： </a:t>
            </a:r>
            <a:r>
              <a:rPr lang="en-US" altLang="zh-CN" sz="1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https://research.checkpoint.com/2019/reverse-rdp-attack-code-execution-on-rdp-clients/</a:t>
            </a:r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en-US" altLang="zh-CN" sz="1400" dirty="0">
                <a:solidFill>
                  <a:schemeClr val="bg1"/>
                </a:solidFill>
              </a:rPr>
              <a:t>          </a:t>
            </a:r>
            <a:r>
              <a:rPr lang="en-US" altLang="zh-CN" sz="1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https://paper.seebug.org/1074/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E0E2AE-BE27-4643-9ED1-7B4AEA9DC5C4}"/>
              </a:ext>
            </a:extLst>
          </p:cNvPr>
          <p:cNvSpPr txBox="1"/>
          <p:nvPr/>
        </p:nvSpPr>
        <p:spPr>
          <a:xfrm>
            <a:off x="8534400" y="3232291"/>
            <a:ext cx="172354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用途：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 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沙箱逃逸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 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反向渗透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 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信息收集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    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蜜罐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34B738-0107-4B37-BA24-D041EB10A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133600"/>
            <a:ext cx="6934200" cy="165229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6EE0431-998B-4807-ADD1-B98F6E0F92B3}"/>
              </a:ext>
            </a:extLst>
          </p:cNvPr>
          <p:cNvSpPr txBox="1"/>
          <p:nvPr/>
        </p:nvSpPr>
        <p:spPr>
          <a:xfrm>
            <a:off x="3276600" y="40386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剪贴板共享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435E40-F9BD-4645-AACE-A9FBF0DB0D10}"/>
              </a:ext>
            </a:extLst>
          </p:cNvPr>
          <p:cNvSpPr txBox="1"/>
          <p:nvPr/>
        </p:nvSpPr>
        <p:spPr>
          <a:xfrm>
            <a:off x="8534400" y="1860975"/>
            <a:ext cx="24416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特性：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        </a:t>
            </a:r>
            <a:r>
              <a:rPr lang="zh-CN" altLang="en-US" sz="2000" dirty="0">
                <a:solidFill>
                  <a:schemeClr val="bg1"/>
                </a:solidFill>
              </a:rPr>
              <a:t>多终端同步共享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        </a:t>
            </a:r>
            <a:r>
              <a:rPr lang="zh-CN" altLang="en-US" sz="2000" dirty="0">
                <a:solidFill>
                  <a:schemeClr val="bg1"/>
                </a:solidFill>
              </a:rPr>
              <a:t>跨目录漏洞</a:t>
            </a:r>
          </a:p>
        </p:txBody>
      </p:sp>
    </p:spTree>
    <p:extLst>
      <p:ext uri="{BB962C8B-B14F-4D97-AF65-F5344CB8AC3E}">
        <p14:creationId xmlns:p14="http://schemas.microsoft.com/office/powerpoint/2010/main" val="563926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D8EF8527-FDBC-45E9-90B6-04741AADA162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zh-CN" altLang="en-US" dirty="0"/>
              <a:t>剪切板劫持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F464EA0-2BD4-4A91-BE5C-02447293B73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17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5FF5A7-FA80-47FF-B66E-B3F67C3BC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457" y="2133600"/>
            <a:ext cx="7108493" cy="276415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DB81E99-2741-410C-A59E-CB6B2E600E0F}"/>
              </a:ext>
            </a:extLst>
          </p:cNvPr>
          <p:cNvSpPr txBox="1"/>
          <p:nvPr/>
        </p:nvSpPr>
        <p:spPr>
          <a:xfrm>
            <a:off x="8108826" y="53204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劫持剪切板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138C7C-8F73-4A7C-9FFB-6A4436A8B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133600"/>
            <a:ext cx="4367127" cy="30384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9BCF88F-8E82-4279-9D61-BAB93C45B5E7}"/>
              </a:ext>
            </a:extLst>
          </p:cNvPr>
          <p:cNvSpPr txBox="1"/>
          <p:nvPr/>
        </p:nvSpPr>
        <p:spPr>
          <a:xfrm>
            <a:off x="991254" y="5320427"/>
            <a:ext cx="258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注入</a:t>
            </a:r>
            <a:r>
              <a:rPr lang="en-US" altLang="zh-CN" dirty="0">
                <a:solidFill>
                  <a:schemeClr val="bg1"/>
                </a:solidFill>
              </a:rPr>
              <a:t>DLL,HOOK </a:t>
            </a:r>
            <a:r>
              <a:rPr lang="zh-CN" altLang="en-US" dirty="0">
                <a:solidFill>
                  <a:schemeClr val="bg1"/>
                </a:solidFill>
              </a:rPr>
              <a:t>关键函数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04A89A-1564-46F9-9688-35943680394E}"/>
              </a:ext>
            </a:extLst>
          </p:cNvPr>
          <p:cNvSpPr txBox="1"/>
          <p:nvPr/>
        </p:nvSpPr>
        <p:spPr>
          <a:xfrm>
            <a:off x="533400" y="131659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反向渗透演示</a:t>
            </a:r>
          </a:p>
        </p:txBody>
      </p:sp>
    </p:spTree>
    <p:extLst>
      <p:ext uri="{BB962C8B-B14F-4D97-AF65-F5344CB8AC3E}">
        <p14:creationId xmlns:p14="http://schemas.microsoft.com/office/powerpoint/2010/main" val="1386085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F38E8A61-E647-456E-AC02-1A572DA81BB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52400" y="137160"/>
            <a:ext cx="4267200" cy="584775"/>
          </a:xfrm>
        </p:spPr>
        <p:txBody>
          <a:bodyPr/>
          <a:lstStyle/>
          <a:p>
            <a:pPr marL="241300" indent="-22860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zh-CN" sz="3800" dirty="0">
                <a:solidFill>
                  <a:srgbClr val="FFFFFF"/>
                </a:solidFill>
                <a:latin typeface="宋体" panose="02010600030101010101" pitchFamily="2" charset="-122"/>
                <a:cs typeface="Trebuchet MS"/>
              </a:rPr>
              <a:t>Q&amp;A</a:t>
            </a:r>
            <a:endParaRPr lang="en-US" altLang="zh-CN" sz="3800" dirty="0">
              <a:latin typeface="宋体" panose="02010600030101010101" pitchFamily="2" charset="-122"/>
              <a:cs typeface="Trebuchet M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421C33-0EEA-4C38-89DF-B953C568B68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18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25FB95-413D-4D46-8B0C-BF2AD560B48C}"/>
              </a:ext>
            </a:extLst>
          </p:cNvPr>
          <p:cNvSpPr txBox="1"/>
          <p:nvPr/>
        </p:nvSpPr>
        <p:spPr>
          <a:xfrm>
            <a:off x="4419600" y="256271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谢谢观看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690E12-592E-46B6-9723-DA0521133DC8}"/>
              </a:ext>
            </a:extLst>
          </p:cNvPr>
          <p:cNvSpPr txBox="1"/>
          <p:nvPr/>
        </p:nvSpPr>
        <p:spPr>
          <a:xfrm>
            <a:off x="8915400" y="5867400"/>
            <a:ext cx="1924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VX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 err="1">
                <a:solidFill>
                  <a:schemeClr val="bg1"/>
                </a:solidFill>
              </a:rPr>
              <a:t>arsch_luoluo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34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28600" y="12469"/>
            <a:ext cx="20135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4400" spc="80" dirty="0">
                <a:latin typeface="Arial"/>
                <a:cs typeface="Arial"/>
              </a:rPr>
              <a:t>议题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155300"/>
            <a:ext cx="5557520" cy="4547399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640"/>
              </a:spcBef>
              <a:buFont typeface="+mj-lt"/>
              <a:buAutoNum type="arabicPeriod"/>
              <a:tabLst>
                <a:tab pos="241300" algn="l"/>
              </a:tabLst>
            </a:pPr>
            <a:r>
              <a:rPr lang="en-US" altLang="zh-CN" sz="3200" spc="-5" dirty="0" err="1">
                <a:solidFill>
                  <a:srgbClr val="FFFFFF"/>
                </a:solidFill>
                <a:latin typeface="Trebuchet MS"/>
                <a:cs typeface="Trebuchet MS"/>
              </a:rPr>
              <a:t>mstsc</a:t>
            </a:r>
            <a:r>
              <a:rPr lang="zh-CN" altLang="en-US" sz="3200" spc="-5" dirty="0">
                <a:solidFill>
                  <a:srgbClr val="FFFFFF"/>
                </a:solidFill>
                <a:latin typeface="Trebuchet MS"/>
                <a:cs typeface="Trebuchet MS"/>
              </a:rPr>
              <a:t>服务端</a:t>
            </a:r>
            <a:endParaRPr lang="en-US" altLang="zh-CN" sz="3200" spc="-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698500" lvl="1" indent="-228600"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zh-CN" altLang="en-US" sz="3200" spc="-5" dirty="0">
                <a:solidFill>
                  <a:srgbClr val="FFFFFF"/>
                </a:solidFill>
                <a:latin typeface="Trebuchet MS"/>
                <a:cs typeface="Trebuchet MS"/>
              </a:rPr>
              <a:t>降级攻击</a:t>
            </a:r>
            <a:endParaRPr lang="en-US" altLang="zh-CN" sz="3200" spc="-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698500" lvl="1" indent="-228600"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zh-CN" sz="3200" spc="-5" dirty="0">
                <a:solidFill>
                  <a:srgbClr val="FFFFFF"/>
                </a:solidFill>
                <a:latin typeface="Trebuchet MS"/>
                <a:cs typeface="Trebuchet MS"/>
              </a:rPr>
              <a:t>tscon</a:t>
            </a:r>
            <a:r>
              <a:rPr lang="zh-CN" altLang="en-US" sz="3200" spc="-5" dirty="0">
                <a:solidFill>
                  <a:srgbClr val="FFFFFF"/>
                </a:solidFill>
                <a:latin typeface="Trebuchet MS"/>
                <a:cs typeface="Trebuchet MS"/>
              </a:rPr>
              <a:t>认证绕过</a:t>
            </a:r>
            <a:endParaRPr lang="en-US" altLang="zh-CN" sz="3200" spc="-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698500" lvl="1" indent="-228600"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zh-CN" sz="3200" spc="-5" dirty="0">
                <a:solidFill>
                  <a:srgbClr val="FFFFFF"/>
                </a:solidFill>
                <a:latin typeface="Trebuchet MS"/>
                <a:cs typeface="Trebuchet MS"/>
              </a:rPr>
              <a:t>RDP</a:t>
            </a:r>
            <a:r>
              <a:rPr lang="zh-CN" altLang="en-US" sz="3200" spc="-5" dirty="0">
                <a:solidFill>
                  <a:srgbClr val="FFFFFF"/>
                </a:solidFill>
                <a:latin typeface="Trebuchet MS"/>
                <a:cs typeface="Trebuchet MS"/>
              </a:rPr>
              <a:t>隧道</a:t>
            </a:r>
            <a:endParaRPr lang="en-US" altLang="zh-CN" sz="3200" spc="-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527050" indent="-514350">
              <a:lnSpc>
                <a:spcPct val="100000"/>
              </a:lnSpc>
              <a:spcBef>
                <a:spcPts val="640"/>
              </a:spcBef>
              <a:buFont typeface="+mj-lt"/>
              <a:buAutoNum type="arabicPeriod"/>
              <a:tabLst>
                <a:tab pos="241300" algn="l"/>
              </a:tabLst>
            </a:pPr>
            <a:r>
              <a:rPr lang="en-US" altLang="zh-CN" sz="3200" dirty="0" err="1">
                <a:solidFill>
                  <a:schemeClr val="bg1"/>
                </a:solidFill>
                <a:latin typeface="Trebuchet MS"/>
                <a:cs typeface="Trebuchet MS"/>
              </a:rPr>
              <a:t>mstsc</a:t>
            </a:r>
            <a:r>
              <a:rPr lang="zh-CN" altLang="en-US" sz="3200" dirty="0">
                <a:solidFill>
                  <a:schemeClr val="bg1"/>
                </a:solidFill>
                <a:latin typeface="Trebuchet MS"/>
                <a:cs typeface="Trebuchet MS"/>
              </a:rPr>
              <a:t>客户端</a:t>
            </a:r>
            <a:endParaRPr lang="en-US" altLang="zh-CN" sz="32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698500" lvl="1" indent="-228600"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zh-CN" altLang="en-US" sz="3200" dirty="0">
                <a:solidFill>
                  <a:schemeClr val="bg1"/>
                </a:solidFill>
                <a:latin typeface="Trebuchet MS"/>
                <a:cs typeface="Trebuchet MS"/>
              </a:rPr>
              <a:t>客户端凭证获取</a:t>
            </a:r>
          </a:p>
          <a:p>
            <a:pPr marL="698500" lvl="1" indent="-228600"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lang="zh-CN" altLang="en-US" sz="3200" dirty="0">
                <a:solidFill>
                  <a:schemeClr val="bg1"/>
                </a:solidFill>
                <a:latin typeface="Trebuchet MS"/>
                <a:cs typeface="Trebuchet MS"/>
              </a:rPr>
              <a:t>剪切板劫持 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Trebuchet MS"/>
              </a:rPr>
              <a:t>Q</a:t>
            </a:r>
            <a:r>
              <a:rPr lang="en-US" altLang="zh-CN" sz="32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Trebuchet MS"/>
              </a:rPr>
              <a:t>&amp;</a:t>
            </a:r>
            <a:r>
              <a:rPr sz="32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Trebuchet MS"/>
              </a:rPr>
              <a:t>A</a:t>
            </a:r>
            <a:endParaRPr sz="3200" dirty="0">
              <a:latin typeface="宋体" panose="02010600030101010101" pitchFamily="2" charset="-122"/>
              <a:ea typeface="宋体" panose="02010600030101010101" pitchFamily="2" charset="-122"/>
              <a:cs typeface="Trebuchet M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2331C1-A3FC-43E5-B8AD-4B42D723C27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2</a:t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A923C4B1-13CC-4737-983A-65C964DC502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28600" y="154782"/>
            <a:ext cx="4267200" cy="584775"/>
          </a:xfrm>
        </p:spPr>
        <p:txBody>
          <a:bodyPr/>
          <a:lstStyle/>
          <a:p>
            <a:r>
              <a:rPr lang="zh-CN" altLang="en-US" sz="3800" dirty="0"/>
              <a:t>降级攻击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E79092-7A75-458E-87AA-9E553ADC331C}"/>
              </a:ext>
            </a:extLst>
          </p:cNvPr>
          <p:cNvSpPr/>
          <p:nvPr/>
        </p:nvSpPr>
        <p:spPr>
          <a:xfrm>
            <a:off x="457200" y="1524000"/>
            <a:ext cx="3159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RDP	</a:t>
            </a:r>
            <a:r>
              <a:rPr lang="zh-CN" altLang="en-US" sz="3200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安全层协议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4301C0-A0AF-43D8-A739-4F796AF2924D}"/>
              </a:ext>
            </a:extLst>
          </p:cNvPr>
          <p:cNvSpPr/>
          <p:nvPr/>
        </p:nvSpPr>
        <p:spPr>
          <a:xfrm>
            <a:off x="457200" y="2455416"/>
            <a:ext cx="10968644" cy="2221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bg1"/>
                </a:solidFill>
              </a:rPr>
              <a:t>标准</a:t>
            </a:r>
            <a:r>
              <a:rPr lang="en-US" altLang="zh-CN" sz="2400" b="1" dirty="0">
                <a:solidFill>
                  <a:schemeClr val="bg1"/>
                </a:solidFill>
              </a:rPr>
              <a:t>RDP </a:t>
            </a:r>
            <a:r>
              <a:rPr lang="zh-CN" altLang="en-US" sz="2400" b="1" dirty="0">
                <a:solidFill>
                  <a:schemeClr val="bg1"/>
                </a:solidFill>
              </a:rPr>
              <a:t>       </a:t>
            </a:r>
            <a:r>
              <a:rPr lang="en-US" altLang="zh-CN" sz="2400" dirty="0">
                <a:solidFill>
                  <a:schemeClr val="bg1"/>
                </a:solidFill>
              </a:rPr>
              <a:t>                    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协议文档称为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PROTOCOL_RDP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</a:rPr>
              <a:t>SSL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                 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协议文档称为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PROTOCOL_SSL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solidFill>
                  <a:schemeClr val="bg1"/>
                </a:solidFill>
              </a:rPr>
              <a:t>CredSSP</a:t>
            </a:r>
            <a:r>
              <a:rPr lang="en-US" altLang="zh-CN" sz="2400" b="1" dirty="0">
                <a:solidFill>
                  <a:schemeClr val="bg1"/>
                </a:solidFill>
              </a:rPr>
              <a:t>(</a:t>
            </a:r>
            <a:r>
              <a:rPr lang="en-US" altLang="zh-CN" sz="2400" dirty="0">
                <a:solidFill>
                  <a:schemeClr val="bg1"/>
                </a:solidFill>
                <a:latin typeface="Tahoma" panose="020B0604030504040204" pitchFamily="34" charset="0"/>
              </a:rPr>
              <a:t>NLA + SSL</a:t>
            </a:r>
            <a:r>
              <a:rPr lang="en-US" altLang="zh-CN" sz="2400" b="1" dirty="0">
                <a:solidFill>
                  <a:schemeClr val="bg1"/>
                </a:solidFill>
              </a:rPr>
              <a:t>)</a:t>
            </a:r>
            <a:r>
              <a:rPr lang="en-US" altLang="zh-CN" sz="2400" dirty="0">
                <a:solidFill>
                  <a:schemeClr val="bg1"/>
                </a:solidFill>
              </a:rPr>
              <a:t>      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协议文档称为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PROTOCOL_HYBRID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DA96B9-31F0-44AE-89FD-169E3C63A540}"/>
              </a:ext>
            </a:extLst>
          </p:cNvPr>
          <p:cNvSpPr txBox="1"/>
          <p:nvPr/>
        </p:nvSpPr>
        <p:spPr>
          <a:xfrm>
            <a:off x="762000" y="6337161"/>
            <a:ext cx="1127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注：协议文档地址 </a:t>
            </a:r>
            <a:r>
              <a:rPr lang="en-US" altLang="zh-CN" sz="1200" dirty="0">
                <a:solidFill>
                  <a:schemeClr val="bg1"/>
                </a:solidFill>
              </a:rPr>
              <a:t>(</a:t>
            </a:r>
            <a:r>
              <a:rPr lang="en-US" altLang="zh-CN" sz="1200" dirty="0">
                <a:hlinkClick r:id="rId3"/>
              </a:rPr>
              <a:t>https://docs.microsoft.com/en-us/openspecs/windows_protocols/ms-rdpbcgr/902b090b-9cb3-4efc-92bf-ee13373371e3</a:t>
            </a:r>
            <a:r>
              <a:rPr lang="en-US" altLang="zh-CN" sz="1200" dirty="0">
                <a:solidFill>
                  <a:schemeClr val="bg1"/>
                </a:solidFill>
              </a:rPr>
              <a:t>)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1905BED-B5B5-45DC-A49B-61F4E06A1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025" y="914400"/>
            <a:ext cx="3838575" cy="4438650"/>
          </a:xfrm>
          <a:prstGeom prst="rect">
            <a:avLst/>
          </a:prstGeom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3AB447-89AD-41A4-93BC-E8107F335DF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3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DD2ED4-165F-405B-BD56-46FB197C49C5}"/>
              </a:ext>
            </a:extLst>
          </p:cNvPr>
          <p:cNvSpPr txBox="1"/>
          <p:nvPr/>
        </p:nvSpPr>
        <p:spPr>
          <a:xfrm>
            <a:off x="9378763" y="5574268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tssc.msc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配置</a:t>
            </a:r>
          </a:p>
        </p:txBody>
      </p:sp>
    </p:spTree>
    <p:extLst>
      <p:ext uri="{BB962C8B-B14F-4D97-AF65-F5344CB8AC3E}">
        <p14:creationId xmlns:p14="http://schemas.microsoft.com/office/powerpoint/2010/main" val="325295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C3E7526-B7E1-430E-837D-8A52369D5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52600"/>
            <a:ext cx="2727251" cy="3086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E9D6590-03F0-4E72-BEDE-2D97FCECC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1752600"/>
            <a:ext cx="3055103" cy="31623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9ABB115-4DD5-45EF-966F-EFDD9D728C27}"/>
              </a:ext>
            </a:extLst>
          </p:cNvPr>
          <p:cNvSpPr/>
          <p:nvPr/>
        </p:nvSpPr>
        <p:spPr>
          <a:xfrm>
            <a:off x="8725412" y="5248275"/>
            <a:ext cx="2368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Tahoma" panose="020B0604030504040204" pitchFamily="34" charset="0"/>
              </a:rPr>
              <a:t>CredSSP</a:t>
            </a:r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</a:rPr>
              <a:t> (NLA + SSL)</a:t>
            </a:r>
            <a:endParaRPr lang="en-US" altLang="zh-CN" b="0" i="0" dirty="0">
              <a:solidFill>
                <a:schemeClr val="bg1"/>
              </a:solidFill>
              <a:effectLst/>
              <a:latin typeface="Tahoma" panose="020B060403050404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ABDBDF5-7138-44F6-85F7-B0FBE306D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405062"/>
            <a:ext cx="3408301" cy="204787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212A579-8E31-4D57-9690-6BEB6B5CC9B0}"/>
              </a:ext>
            </a:extLst>
          </p:cNvPr>
          <p:cNvSpPr/>
          <p:nvPr/>
        </p:nvSpPr>
        <p:spPr>
          <a:xfrm>
            <a:off x="5503930" y="5225534"/>
            <a:ext cx="553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ahoma" panose="020B0604030504040204" pitchFamily="34" charset="0"/>
              </a:rPr>
              <a:t>SSL</a:t>
            </a:r>
            <a:endParaRPr lang="en-US" altLang="zh-CN" b="0" i="0" dirty="0">
              <a:solidFill>
                <a:schemeClr val="bg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69A1E34-57B1-4ABB-AD3A-67D3961FD260}"/>
              </a:ext>
            </a:extLst>
          </p:cNvPr>
          <p:cNvSpPr/>
          <p:nvPr/>
        </p:nvSpPr>
        <p:spPr>
          <a:xfrm>
            <a:off x="1237315" y="5254109"/>
            <a:ext cx="1048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标准</a:t>
            </a:r>
            <a:r>
              <a:rPr lang="en-US" altLang="zh-CN" b="1" dirty="0">
                <a:solidFill>
                  <a:schemeClr val="bg1"/>
                </a:solidFill>
              </a:rPr>
              <a:t>RDP</a:t>
            </a:r>
            <a:endParaRPr lang="en-US" altLang="zh-CN" b="0" i="0" dirty="0">
              <a:solidFill>
                <a:schemeClr val="bg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2" name="副标题 1">
            <a:extLst>
              <a:ext uri="{FF2B5EF4-FFF2-40B4-BE49-F238E27FC236}">
                <a16:creationId xmlns:a16="http://schemas.microsoft.com/office/drawing/2014/main" id="{D753FD61-8D1D-474C-8001-BAFBF04034B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52400" y="136525"/>
            <a:ext cx="4267200" cy="584775"/>
          </a:xfrm>
        </p:spPr>
        <p:txBody>
          <a:bodyPr/>
          <a:lstStyle/>
          <a:p>
            <a:r>
              <a:rPr lang="zh-CN" altLang="en-US" sz="3800" dirty="0"/>
              <a:t>降级攻击</a:t>
            </a: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91FF7ACF-F35E-48BC-9DD8-559CDB1B590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540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1">
            <a:extLst>
              <a:ext uri="{FF2B5EF4-FFF2-40B4-BE49-F238E27FC236}">
                <a16:creationId xmlns:a16="http://schemas.microsoft.com/office/drawing/2014/main" id="{DEA94EBD-6C97-49F7-A5D0-1254851F7E15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52400" y="136525"/>
            <a:ext cx="4267200" cy="584775"/>
          </a:xfrm>
        </p:spPr>
        <p:txBody>
          <a:bodyPr/>
          <a:lstStyle/>
          <a:p>
            <a:r>
              <a:rPr lang="zh-CN" altLang="en-US" sz="3800" dirty="0"/>
              <a:t>降级攻击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156F21-A582-40C9-9FA0-920659EBFAA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3CC2D13-D9ED-450E-855A-452C7699F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00200"/>
            <a:ext cx="8077200" cy="270328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1B1E84C-DCF4-4115-8D42-3666FCAA897A}"/>
              </a:ext>
            </a:extLst>
          </p:cNvPr>
          <p:cNvSpPr/>
          <p:nvPr/>
        </p:nvSpPr>
        <p:spPr>
          <a:xfrm>
            <a:off x="990600" y="4419600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00 – </a:t>
            </a:r>
            <a:r>
              <a:rPr lang="zh-CN" altLang="en-US" sz="2000" dirty="0">
                <a:solidFill>
                  <a:schemeClr val="bg1"/>
                </a:solidFill>
              </a:rPr>
              <a:t>支持</a:t>
            </a:r>
            <a:r>
              <a:rPr lang="en-US" altLang="zh-CN" sz="2000" dirty="0">
                <a:solidFill>
                  <a:schemeClr val="bg1"/>
                </a:solidFill>
              </a:rPr>
              <a:t>Classic RDP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01 – </a:t>
            </a:r>
            <a:r>
              <a:rPr lang="zh-CN" altLang="en-US" sz="2000" dirty="0">
                <a:solidFill>
                  <a:schemeClr val="bg1"/>
                </a:solidFill>
              </a:rPr>
              <a:t>支持</a:t>
            </a:r>
            <a:r>
              <a:rPr lang="en-US" altLang="zh-CN" sz="2000" dirty="0">
                <a:solidFill>
                  <a:schemeClr val="bg1"/>
                </a:solidFill>
              </a:rPr>
              <a:t>Classic RDP</a:t>
            </a:r>
            <a:r>
              <a:rPr lang="zh-CN" altLang="en-US" sz="2000" dirty="0">
                <a:solidFill>
                  <a:schemeClr val="bg1"/>
                </a:solidFill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</a:rPr>
              <a:t>SSL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03 – </a:t>
            </a:r>
            <a:r>
              <a:rPr lang="zh-CN" altLang="en-US" sz="2000" dirty="0">
                <a:solidFill>
                  <a:schemeClr val="bg1"/>
                </a:solidFill>
              </a:rPr>
              <a:t>支持</a:t>
            </a:r>
            <a:r>
              <a:rPr lang="en-US" altLang="zh-CN" sz="2000" dirty="0">
                <a:solidFill>
                  <a:schemeClr val="bg1"/>
                </a:solidFill>
              </a:rPr>
              <a:t>Classic RDP</a:t>
            </a:r>
            <a:r>
              <a:rPr lang="zh-CN" altLang="en-US" sz="2000" dirty="0">
                <a:solidFill>
                  <a:schemeClr val="bg1"/>
                </a:solidFill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</a:rPr>
              <a:t>SSL </a:t>
            </a:r>
            <a:r>
              <a:rPr lang="zh-CN" altLang="en-US" sz="2000" dirty="0">
                <a:solidFill>
                  <a:schemeClr val="bg1"/>
                </a:solidFill>
              </a:rPr>
              <a:t>、</a:t>
            </a:r>
            <a:r>
              <a:rPr lang="en-US" altLang="zh-CN" sz="2000" dirty="0" err="1">
                <a:solidFill>
                  <a:schemeClr val="bg1"/>
                </a:solidFill>
              </a:rPr>
              <a:t>CredSSP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0b – </a:t>
            </a:r>
            <a:r>
              <a:rPr lang="zh-CN" altLang="en-US" sz="2000" dirty="0">
                <a:solidFill>
                  <a:schemeClr val="bg1"/>
                </a:solidFill>
              </a:rPr>
              <a:t>支持</a:t>
            </a:r>
            <a:r>
              <a:rPr lang="en-US" altLang="zh-CN" sz="2000" dirty="0">
                <a:solidFill>
                  <a:schemeClr val="bg1"/>
                </a:solidFill>
              </a:rPr>
              <a:t>Classic RDP</a:t>
            </a:r>
            <a:r>
              <a:rPr lang="zh-CN" altLang="en-US" sz="2000" dirty="0">
                <a:solidFill>
                  <a:schemeClr val="bg1"/>
                </a:solidFill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</a:rPr>
              <a:t>SSL </a:t>
            </a:r>
            <a:r>
              <a:rPr lang="zh-CN" altLang="en-US" sz="2000" dirty="0">
                <a:solidFill>
                  <a:schemeClr val="bg1"/>
                </a:solidFill>
              </a:rPr>
              <a:t>、</a:t>
            </a:r>
            <a:r>
              <a:rPr lang="en-US" altLang="zh-CN" sz="2000" dirty="0" err="1">
                <a:solidFill>
                  <a:schemeClr val="bg1"/>
                </a:solidFill>
              </a:rPr>
              <a:t>CredSSP</a:t>
            </a:r>
            <a:r>
              <a:rPr lang="zh-CN" altLang="en-US" sz="2000" dirty="0">
                <a:solidFill>
                  <a:schemeClr val="bg1"/>
                </a:solidFill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</a:rPr>
              <a:t>PDU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1E47CEC-5133-4322-9FA2-66213C9EBA23}"/>
              </a:ext>
            </a:extLst>
          </p:cNvPr>
          <p:cNvSpPr txBox="1"/>
          <p:nvPr/>
        </p:nvSpPr>
        <p:spPr>
          <a:xfrm>
            <a:off x="990600" y="111496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客户端提交的认证请求</a:t>
            </a:r>
          </a:p>
        </p:txBody>
      </p:sp>
    </p:spTree>
    <p:extLst>
      <p:ext uri="{BB962C8B-B14F-4D97-AF65-F5344CB8AC3E}">
        <p14:creationId xmlns:p14="http://schemas.microsoft.com/office/powerpoint/2010/main" val="343515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1">
            <a:extLst>
              <a:ext uri="{FF2B5EF4-FFF2-40B4-BE49-F238E27FC236}">
                <a16:creationId xmlns:a16="http://schemas.microsoft.com/office/drawing/2014/main" id="{DEA94EBD-6C97-49F7-A5D0-1254851F7E15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52400" y="136525"/>
            <a:ext cx="4267200" cy="584775"/>
          </a:xfrm>
        </p:spPr>
        <p:txBody>
          <a:bodyPr/>
          <a:lstStyle/>
          <a:p>
            <a:r>
              <a:rPr lang="zh-CN" altLang="en-US" sz="3800" dirty="0"/>
              <a:t>降级攻击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156F21-A582-40C9-9FA0-920659EBFAA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6</a:t>
            </a:fld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167B100-A8AE-4DCE-A472-5D73A9CEA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200160"/>
            <a:ext cx="9601200" cy="1948070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7AA1B6AA-9C6E-40AB-B2FD-FFEC6ACF8CCC}"/>
              </a:ext>
            </a:extLst>
          </p:cNvPr>
          <p:cNvSpPr/>
          <p:nvPr/>
        </p:nvSpPr>
        <p:spPr>
          <a:xfrm>
            <a:off x="5336773" y="2075748"/>
            <a:ext cx="1447800" cy="420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2BC2825-A747-413C-890E-20DC17F93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927" y="1045864"/>
            <a:ext cx="3001046" cy="292458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372CA6E-8D08-4D22-98DC-38141D065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028" y="1045863"/>
            <a:ext cx="2772572" cy="285518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4D03468-3B9B-4DE7-B058-4E722CEBFBBB}"/>
              </a:ext>
            </a:extLst>
          </p:cNvPr>
          <p:cNvSpPr txBox="1"/>
          <p:nvPr/>
        </p:nvSpPr>
        <p:spPr>
          <a:xfrm>
            <a:off x="1371600" y="6262680"/>
            <a:ext cx="470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代理工具：</a:t>
            </a:r>
            <a:r>
              <a:rPr lang="en-US" altLang="zh-CN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https://github.com/citronneur/rdpy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85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C9D1264B-EE1C-4CA8-932A-F18059F841B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52400" y="137160"/>
            <a:ext cx="4267200" cy="584775"/>
          </a:xfrm>
        </p:spPr>
        <p:txBody>
          <a:bodyPr/>
          <a:lstStyle/>
          <a:p>
            <a:pPr marL="12700">
              <a:spcBef>
                <a:spcPts val="640"/>
              </a:spcBef>
              <a:tabLst>
                <a:tab pos="241300" algn="l"/>
              </a:tabLst>
            </a:pPr>
            <a:r>
              <a:rPr lang="en-US" altLang="zh-CN" sz="3800" spc="-5" dirty="0">
                <a:solidFill>
                  <a:srgbClr val="FFFFFF"/>
                </a:solidFill>
                <a:latin typeface="Trebuchet MS"/>
                <a:cs typeface="Trebuchet MS"/>
              </a:rPr>
              <a:t>tscon</a:t>
            </a:r>
            <a:r>
              <a:rPr lang="zh-CN" altLang="en-US" sz="3800" spc="-5" dirty="0">
                <a:solidFill>
                  <a:srgbClr val="FFFFFF"/>
                </a:solidFill>
                <a:latin typeface="Trebuchet MS"/>
                <a:cs typeface="Trebuchet MS"/>
              </a:rPr>
              <a:t>认证绕过</a:t>
            </a:r>
            <a:endParaRPr lang="en-US" altLang="zh-CN" sz="3800" spc="-5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94CADF-7B0B-4F18-9AFC-30B5030E1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7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4EA7822-DDCC-4881-91E7-DD73AB458B58}"/>
              </a:ext>
            </a:extLst>
          </p:cNvPr>
          <p:cNvSpPr txBox="1"/>
          <p:nvPr/>
        </p:nvSpPr>
        <p:spPr>
          <a:xfrm>
            <a:off x="1981200" y="5066511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正常切换用户</a:t>
            </a:r>
            <a:r>
              <a:rPr lang="en-US" altLang="zh-CN" dirty="0">
                <a:solidFill>
                  <a:schemeClr val="bg1"/>
                </a:solidFill>
              </a:rPr>
              <a:t>session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4A32D9-AFC7-4F55-9166-D5CD83E1ADBE}"/>
              </a:ext>
            </a:extLst>
          </p:cNvPr>
          <p:cNvSpPr txBox="1"/>
          <p:nvPr/>
        </p:nvSpPr>
        <p:spPr>
          <a:xfrm>
            <a:off x="6477000" y="5065722"/>
            <a:ext cx="426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-5" dirty="0">
                <a:solidFill>
                  <a:schemeClr val="bg1"/>
                </a:solidFill>
                <a:latin typeface="Trebuchet MS"/>
                <a:cs typeface="Trebuchet MS"/>
              </a:rPr>
              <a:t>在</a:t>
            </a:r>
            <a:r>
              <a:rPr lang="en-US" altLang="zh-CN" spc="-5" dirty="0">
                <a:solidFill>
                  <a:schemeClr val="bg1"/>
                </a:solidFill>
                <a:latin typeface="Trebuchet MS"/>
                <a:cs typeface="Trebuchet MS"/>
              </a:rPr>
              <a:t>SYSTEM</a:t>
            </a:r>
            <a:r>
              <a:rPr lang="zh-CN" altLang="en-US" spc="-5" dirty="0">
                <a:solidFill>
                  <a:schemeClr val="bg1"/>
                </a:solidFill>
                <a:latin typeface="Trebuchet MS"/>
                <a:cs typeface="Trebuchet MS"/>
              </a:rPr>
              <a:t>权限，使用</a:t>
            </a:r>
            <a:r>
              <a:rPr lang="en-US" altLang="zh-CN" spc="-5" dirty="0">
                <a:solidFill>
                  <a:schemeClr val="bg1"/>
                </a:solidFill>
                <a:latin typeface="Trebuchet MS"/>
                <a:cs typeface="Trebuchet MS"/>
              </a:rPr>
              <a:t>tscon</a:t>
            </a:r>
            <a:r>
              <a:rPr lang="zh-CN" altLang="en-US" spc="-5" dirty="0">
                <a:solidFill>
                  <a:schemeClr val="bg1"/>
                </a:solidFill>
                <a:latin typeface="Trebuchet MS"/>
                <a:cs typeface="Trebuchet MS"/>
              </a:rPr>
              <a:t>绕过账户认证</a:t>
            </a:r>
            <a:endParaRPr lang="en-US" altLang="zh-CN" spc="-5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3715963-780D-48DA-8A42-A2CAFAF96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50" y="1612685"/>
            <a:ext cx="3556127" cy="317197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C62AA08-C44B-44F1-94BA-871046303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846124"/>
            <a:ext cx="50673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73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C9D1264B-EE1C-4CA8-932A-F18059F841B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52400" y="137160"/>
            <a:ext cx="4267200" cy="584775"/>
          </a:xfrm>
        </p:spPr>
        <p:txBody>
          <a:bodyPr/>
          <a:lstStyle/>
          <a:p>
            <a:pPr marL="12700">
              <a:spcBef>
                <a:spcPts val="640"/>
              </a:spcBef>
              <a:tabLst>
                <a:tab pos="241300" algn="l"/>
              </a:tabLst>
            </a:pPr>
            <a:r>
              <a:rPr lang="en-US" altLang="zh-CN" sz="3800" spc="-5" dirty="0">
                <a:solidFill>
                  <a:srgbClr val="FFFFFF"/>
                </a:solidFill>
                <a:latin typeface="Trebuchet MS"/>
                <a:cs typeface="Trebuchet MS"/>
              </a:rPr>
              <a:t>tscon</a:t>
            </a:r>
            <a:r>
              <a:rPr lang="zh-CN" altLang="en-US" sz="3800" spc="-5" dirty="0">
                <a:solidFill>
                  <a:srgbClr val="FFFFFF"/>
                </a:solidFill>
                <a:latin typeface="Trebuchet MS"/>
                <a:cs typeface="Trebuchet MS"/>
              </a:rPr>
              <a:t>认证绕过</a:t>
            </a:r>
            <a:endParaRPr lang="en-US" altLang="zh-CN" sz="3800" spc="-5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94CADF-7B0B-4F18-9AFC-30B5030E1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8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F786E42-E0F1-461E-8E87-E86BEC1328E6}"/>
              </a:ext>
            </a:extLst>
          </p:cNvPr>
          <p:cNvSpPr txBox="1"/>
          <p:nvPr/>
        </p:nvSpPr>
        <p:spPr>
          <a:xfrm>
            <a:off x="685800" y="108879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用途：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E26902C-D12A-4F92-A376-EAAAAC8CE5B3}"/>
              </a:ext>
            </a:extLst>
          </p:cNvPr>
          <p:cNvSpPr txBox="1"/>
          <p:nvPr/>
        </p:nvSpPr>
        <p:spPr>
          <a:xfrm>
            <a:off x="685800" y="1859340"/>
            <a:ext cx="999504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3200" dirty="0">
                <a:solidFill>
                  <a:schemeClr val="bg1"/>
                </a:solidFill>
              </a:rPr>
              <a:t>需要获取目标</a:t>
            </a:r>
            <a:r>
              <a:rPr lang="en-US" altLang="zh-CN" sz="3200" dirty="0">
                <a:solidFill>
                  <a:schemeClr val="bg1"/>
                </a:solidFill>
              </a:rPr>
              <a:t>GUI</a:t>
            </a:r>
            <a:r>
              <a:rPr lang="zh-CN" altLang="en-US" sz="3200" dirty="0">
                <a:solidFill>
                  <a:schemeClr val="bg1"/>
                </a:solidFill>
              </a:rPr>
              <a:t>程序信息，又无法获取到明文密码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3200" dirty="0">
                <a:solidFill>
                  <a:schemeClr val="bg1"/>
                </a:solidFill>
              </a:rPr>
              <a:t>跨域用户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3200" dirty="0">
                <a:solidFill>
                  <a:schemeClr val="bg1"/>
                </a:solidFill>
              </a:rPr>
              <a:t>绕过安全防护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3200" dirty="0">
                <a:solidFill>
                  <a:schemeClr val="bg1"/>
                </a:solidFill>
              </a:rPr>
              <a:t>后门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762771-DAC2-43D2-B7E7-7D3781B00757}"/>
              </a:ext>
            </a:extLst>
          </p:cNvPr>
          <p:cNvSpPr txBox="1"/>
          <p:nvPr/>
        </p:nvSpPr>
        <p:spPr>
          <a:xfrm>
            <a:off x="685800" y="40386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优势：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DB759C0-2216-413D-8F93-7B97F2B65495}"/>
              </a:ext>
            </a:extLst>
          </p:cNvPr>
          <p:cNvSpPr/>
          <p:nvPr/>
        </p:nvSpPr>
        <p:spPr>
          <a:xfrm>
            <a:off x="1947684" y="4561820"/>
            <a:ext cx="28803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Verdana" panose="020B0604030504040204" pitchFamily="34" charset="0"/>
              </a:rPr>
              <a:t>通用性</a:t>
            </a:r>
            <a:endParaRPr lang="en-US" altLang="zh-CN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</a:rPr>
              <a:t>Windows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</a:rPr>
              <a:t>Windows 2012 R2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</a:rPr>
              <a:t>Windows 2008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</a:rPr>
              <a:t>Windows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</a:rPr>
              <a:t>Windows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Verdana" panose="020B0604030504040204" pitchFamily="34" charset="0"/>
              </a:rPr>
              <a:t>Windows 2019 </a:t>
            </a:r>
            <a:r>
              <a:rPr lang="zh-CN" altLang="en-US" dirty="0">
                <a:solidFill>
                  <a:schemeClr val="bg1"/>
                </a:solidFill>
                <a:latin typeface="Verdana" panose="020B0604030504040204" pitchFamily="34" charset="0"/>
              </a:rPr>
              <a:t>失败</a:t>
            </a:r>
            <a:endParaRPr lang="en-US" altLang="zh-CN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2257AFE-A3E8-4E44-B4A0-D73FEBECECC7}"/>
              </a:ext>
            </a:extLst>
          </p:cNvPr>
          <p:cNvSpPr/>
          <p:nvPr/>
        </p:nvSpPr>
        <p:spPr>
          <a:xfrm>
            <a:off x="6400800" y="4596233"/>
            <a:ext cx="2880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Verdana" panose="020B0604030504040204" pitchFamily="34" charset="0"/>
              </a:rPr>
              <a:t>无日志</a:t>
            </a:r>
            <a:endParaRPr lang="en-US" altLang="zh-CN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441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BF887E4-9728-49ED-800B-27630469D1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9</a:t>
            </a:fld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AC9933-500A-49D4-998A-D24CBA51725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52400" y="137160"/>
            <a:ext cx="4267200" cy="861774"/>
          </a:xfrm>
        </p:spPr>
        <p:txBody>
          <a:bodyPr/>
          <a:lstStyle/>
          <a:p>
            <a:r>
              <a:rPr lang="en-US" altLang="zh-CN" spc="-5" dirty="0">
                <a:solidFill>
                  <a:srgbClr val="FFFFFF"/>
                </a:solidFill>
                <a:latin typeface="Trebuchet MS"/>
                <a:cs typeface="Trebuchet MS"/>
              </a:rPr>
              <a:t>RDP</a:t>
            </a:r>
            <a:r>
              <a:rPr lang="zh-CN" altLang="en-US" spc="-5" dirty="0">
                <a:solidFill>
                  <a:srgbClr val="FFFFFF"/>
                </a:solidFill>
                <a:latin typeface="Trebuchet MS"/>
                <a:cs typeface="Trebuchet MS"/>
              </a:rPr>
              <a:t>隧道</a:t>
            </a:r>
            <a:endParaRPr lang="en-US" altLang="zh-CN" spc="-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30E9BEA-2ED7-4120-BCF0-17B439220F64}"/>
              </a:ext>
            </a:extLst>
          </p:cNvPr>
          <p:cNvSpPr/>
          <p:nvPr/>
        </p:nvSpPr>
        <p:spPr>
          <a:xfrm>
            <a:off x="697289" y="1295400"/>
            <a:ext cx="76085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动态虚拟通道（</a:t>
            </a:r>
            <a:r>
              <a:rPr lang="en-US" altLang="zh-CN" sz="2800" dirty="0">
                <a:solidFill>
                  <a:schemeClr val="bg1"/>
                </a:solidFill>
              </a:rPr>
              <a:t>Dynamic Virtual Channel, DVC</a:t>
            </a:r>
            <a:r>
              <a:rPr lang="zh-CN" altLang="en-US" sz="2800" dirty="0">
                <a:solidFill>
                  <a:schemeClr val="bg1"/>
                </a:solidFill>
              </a:rPr>
              <a:t>）</a:t>
            </a:r>
          </a:p>
        </p:txBody>
      </p:sp>
      <p:pic>
        <p:nvPicPr>
          <p:cNvPr id="1026" name="Picture 2" descr="å»ºç«å¨æèæééçè¯¦ç»åºå">
            <a:extLst>
              <a:ext uri="{FF2B5EF4-FFF2-40B4-BE49-F238E27FC236}">
                <a16:creationId xmlns:a16="http://schemas.microsoft.com/office/drawing/2014/main" id="{BDA47340-550F-4B63-BBF2-E32CFCF9D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827" y="1995487"/>
            <a:ext cx="5076825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3A0B8C0-F562-4790-B630-EA2A278D9228}"/>
              </a:ext>
            </a:extLst>
          </p:cNvPr>
          <p:cNvSpPr txBox="1"/>
          <p:nvPr/>
        </p:nvSpPr>
        <p:spPr>
          <a:xfrm>
            <a:off x="6858000" y="5277504"/>
            <a:ext cx="366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动态虚拟通道（</a:t>
            </a:r>
            <a:r>
              <a:rPr lang="en-US" altLang="zh-CN" dirty="0">
                <a:solidFill>
                  <a:schemeClr val="bg1"/>
                </a:solidFill>
              </a:rPr>
              <a:t>DVC</a:t>
            </a:r>
            <a:r>
              <a:rPr lang="zh-CN" altLang="en-US" dirty="0">
                <a:solidFill>
                  <a:schemeClr val="bg1"/>
                </a:solidFill>
              </a:rPr>
              <a:t>）建立流程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6E1BC0-2E60-46B0-9273-B4920D696939}"/>
              </a:ext>
            </a:extLst>
          </p:cNvPr>
          <p:cNvSpPr txBox="1"/>
          <p:nvPr/>
        </p:nvSpPr>
        <p:spPr>
          <a:xfrm>
            <a:off x="697289" y="2362200"/>
            <a:ext cx="4648200" cy="2537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   RDP</a:t>
            </a:r>
            <a:r>
              <a:rPr lang="zh-CN" altLang="en-US" dirty="0">
                <a:solidFill>
                  <a:schemeClr val="bg1"/>
                </a:solidFill>
              </a:rPr>
              <a:t>连接中存在很多单独的通信通道，通道用来进行数据传输，比如剪贴板共享、驱动器映射、声音回放等。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    RDP</a:t>
            </a:r>
            <a:r>
              <a:rPr lang="zh-CN" altLang="en-US" dirty="0">
                <a:solidFill>
                  <a:schemeClr val="bg1"/>
                </a:solidFill>
              </a:rPr>
              <a:t>早期版本仅具有</a:t>
            </a:r>
            <a:r>
              <a:rPr lang="en-US" altLang="zh-CN" dirty="0">
                <a:solidFill>
                  <a:schemeClr val="bg1"/>
                </a:solidFill>
              </a:rPr>
              <a:t>32</a:t>
            </a:r>
            <a:r>
              <a:rPr lang="zh-CN" altLang="en-US" dirty="0">
                <a:solidFill>
                  <a:schemeClr val="bg1"/>
                </a:solidFill>
              </a:rPr>
              <a:t>个静态虚拟通道（</a:t>
            </a:r>
            <a:r>
              <a:rPr lang="en-US" altLang="zh-CN" dirty="0">
                <a:solidFill>
                  <a:schemeClr val="bg1"/>
                </a:solidFill>
              </a:rPr>
              <a:t>SVC</a:t>
            </a:r>
            <a:r>
              <a:rPr lang="zh-CN" altLang="en-US" dirty="0">
                <a:solidFill>
                  <a:schemeClr val="bg1"/>
                </a:solidFill>
              </a:rPr>
              <a:t>），较新版本引入动态虚拟通道（</a:t>
            </a:r>
            <a:r>
              <a:rPr lang="en-US" altLang="zh-CN" dirty="0">
                <a:solidFill>
                  <a:schemeClr val="bg1"/>
                </a:solidFill>
              </a:rPr>
              <a:t>DVC)</a:t>
            </a:r>
            <a:r>
              <a:rPr lang="zh-CN" altLang="en-US" dirty="0">
                <a:solidFill>
                  <a:schemeClr val="bg1"/>
                </a:solidFill>
              </a:rPr>
              <a:t>来解决数量、数据包重建等限制。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4279F0-04B2-4B00-969D-579BFFD3AE33}"/>
              </a:ext>
            </a:extLst>
          </p:cNvPr>
          <p:cNvSpPr txBox="1"/>
          <p:nvPr/>
        </p:nvSpPr>
        <p:spPr>
          <a:xfrm>
            <a:off x="697289" y="6270188"/>
            <a:ext cx="6882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注：</a:t>
            </a:r>
            <a:r>
              <a:rPr lang="en-US" altLang="zh-CN" sz="1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https://docs.microsoft.com/en-us/windows/win32/termserv/dynamic-virtual-channels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9936</TotalTime>
  <Words>718</Words>
  <Application>Microsoft Office PowerPoint</Application>
  <PresentationFormat>宽屏</PresentationFormat>
  <Paragraphs>129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等线</vt:lpstr>
      <vt:lpstr>宋体</vt:lpstr>
      <vt:lpstr>微软雅黑</vt:lpstr>
      <vt:lpstr>Arial</vt:lpstr>
      <vt:lpstr>Calibri</vt:lpstr>
      <vt:lpstr>Tahoma</vt:lpstr>
      <vt:lpstr>Trebuchet MS</vt:lpstr>
      <vt:lpstr>Verdana</vt:lpstr>
      <vt:lpstr>Wingdings</vt:lpstr>
      <vt:lpstr>Office Theme</vt:lpstr>
      <vt:lpstr>基于mstsc的高级渗透</vt:lpstr>
      <vt:lpstr>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基于mstsc的 高级渗透</dc:title>
  <cp:lastModifiedBy>xoe xo</cp:lastModifiedBy>
  <cp:revision>159</cp:revision>
  <dcterms:created xsi:type="dcterms:W3CDTF">2019-12-15T09:14:58Z</dcterms:created>
  <dcterms:modified xsi:type="dcterms:W3CDTF">2019-12-22T06:59:26Z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2019-12-15T00:00:00Z</vt:filetime>
  </property>
</Properties>
</file>