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935180"/>
            <a:ext cx="8520600" cy="1009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/>
              <a:t>社群媒體分析</a:t>
            </a:r>
            <a:r>
              <a:rPr lang="zh-TW" dirty="0"/>
              <a:t>期末報告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/>
              <a:t>姓名</a:t>
            </a:r>
            <a:r>
              <a:rPr lang="zh-TW" dirty="0"/>
              <a:t>：</a:t>
            </a:r>
            <a:r>
              <a:rPr lang="zh-TW" altLang="en-US" dirty="0"/>
              <a:t>林彧玄</a:t>
            </a:r>
            <a:endParaRPr lang="zh-TW" dirty="0"/>
          </a:p>
          <a:p>
            <a:pPr lvl="0">
              <a:spcBef>
                <a:spcPts val="0"/>
              </a:spcBef>
              <a:buNone/>
            </a:pPr>
            <a:r>
              <a:rPr lang="zh-TW" dirty="0"/>
              <a:t>日期：</a:t>
            </a:r>
            <a:r>
              <a:rPr lang="en-US" altLang="zh-TW" dirty="0"/>
              <a:t>2017/1/10</a:t>
            </a:r>
            <a:endParaRPr 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背景與觀察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分析方法與目的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資料統計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資料分析結果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lvl="0"/>
            <a:r>
              <a:rPr lang="zh-TW" dirty="0"/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024320"/>
            <a:ext cx="8520600" cy="4119180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zh-TW" altLang="en-US" sz="1400" dirty="0"/>
              <a:t>目標粉絲專頁：</a:t>
            </a:r>
            <a:endParaRPr lang="en-US" altLang="zh-TW" sz="1400" dirty="0"/>
          </a:p>
          <a:p>
            <a:pPr marL="2857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200" dirty="0"/>
              <a:t>IKEA</a:t>
            </a:r>
            <a:r>
              <a:rPr lang="zh-TW" altLang="en-US" sz="1200" dirty="0"/>
              <a:t> </a:t>
            </a:r>
            <a:r>
              <a:rPr lang="en-US" altLang="zh-TW" sz="1200" dirty="0"/>
              <a:t>Taiwan </a:t>
            </a:r>
            <a:r>
              <a:rPr lang="zh-TW" altLang="en-US" sz="1200" dirty="0"/>
              <a:t>宜家家居粉絲團</a:t>
            </a:r>
            <a:endParaRPr lang="en-US" altLang="zh-TW" sz="1200" dirty="0"/>
          </a:p>
          <a:p>
            <a:pPr marL="2857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200" dirty="0"/>
              <a:t>全聯福利中心</a:t>
            </a:r>
            <a:endParaRPr lang="en-US" altLang="zh-TW" sz="1200" dirty="0"/>
          </a:p>
          <a:p>
            <a:pPr marL="2857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200" dirty="0"/>
              <a:t>Ford Taiwan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zh-TW" altLang="en-US" sz="1400" dirty="0"/>
              <a:t>廣告特性</a:t>
            </a:r>
            <a:endParaRPr lang="zh-TW" sz="1400" dirty="0"/>
          </a:p>
          <a:p>
            <a:pPr marL="2857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200" dirty="0"/>
              <a:t>IKEA</a:t>
            </a:r>
            <a:r>
              <a:rPr lang="zh-TW" altLang="en-US" sz="1200" dirty="0"/>
              <a:t> ：以不同風格的室內設計照片與精美並兼具功能的傢俱作為廣告內容</a:t>
            </a:r>
            <a:endParaRPr lang="en-US" altLang="zh-TW" sz="1200" dirty="0"/>
          </a:p>
          <a:p>
            <a:pPr marL="2857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200" dirty="0"/>
              <a:t>全聯：廣告有不同主題的專欄，例如介紹食物、物品小故事</a:t>
            </a:r>
            <a:r>
              <a:rPr lang="en-US" altLang="zh-TW" sz="1200" dirty="0"/>
              <a:t>(#</a:t>
            </a:r>
            <a:r>
              <a:rPr lang="zh-TW" altLang="en-US" sz="1200" dirty="0"/>
              <a:t>全連提籃物語</a:t>
            </a:r>
            <a:r>
              <a:rPr lang="en-US" altLang="zh-TW" sz="1200" dirty="0"/>
              <a:t>)</a:t>
            </a:r>
            <a:r>
              <a:rPr lang="zh-TW" altLang="en-US" sz="1200" dirty="0"/>
              <a:t>、生活小事 </a:t>
            </a:r>
            <a:r>
              <a:rPr lang="en-US" altLang="zh-TW" sz="1200" dirty="0"/>
              <a:t>(#</a:t>
            </a:r>
            <a:r>
              <a:rPr lang="zh-TW" altLang="en-US" sz="1200" dirty="0"/>
              <a:t>全聯完全生活手冊</a:t>
            </a:r>
            <a:r>
              <a:rPr lang="en-US" altLang="zh-TW" sz="1200" dirty="0"/>
              <a:t>)</a:t>
            </a:r>
            <a:r>
              <a:rPr lang="zh-TW" altLang="en-US" sz="1200" dirty="0"/>
              <a:t>、年菜推薦</a:t>
            </a:r>
            <a:r>
              <a:rPr lang="en-US" altLang="zh-TW" sz="1200" dirty="0"/>
              <a:t>(#</a:t>
            </a:r>
            <a:r>
              <a:rPr lang="zh-TW" altLang="en-US" sz="1200" dirty="0"/>
              <a:t>每日一菜</a:t>
            </a:r>
            <a:r>
              <a:rPr lang="en-US" altLang="zh-TW" sz="1200" dirty="0"/>
              <a:t>)</a:t>
            </a:r>
            <a:r>
              <a:rPr lang="zh-TW" altLang="en-US" sz="1200" dirty="0"/>
              <a:t>，但是內容皆與產品有關並與生活相繫，導出全聯與生活不可分離的概念。</a:t>
            </a:r>
            <a:endParaRPr lang="en-US" altLang="zh-TW" sz="1200" dirty="0"/>
          </a:p>
          <a:p>
            <a:pPr marL="2857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200" dirty="0"/>
              <a:t>Ford </a:t>
            </a:r>
            <a:r>
              <a:rPr lang="zh-TW" altLang="en-US" sz="1200" dirty="0"/>
              <a:t>：性運用影片及統計數據展現產品能及設計，並常常舉辦抽獎活動。</a:t>
            </a:r>
            <a:endParaRPr lang="en-US" altLang="zh-TW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TW" altLang="en-US" sz="1400" dirty="0"/>
              <a:t>粉絲回覆喜好：</a:t>
            </a:r>
            <a:endParaRPr lang="en-US" altLang="zh-TW" sz="1400" dirty="0"/>
          </a:p>
          <a:p>
            <a:pPr marL="2857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200" dirty="0"/>
              <a:t>IKEA</a:t>
            </a:r>
            <a:r>
              <a:rPr lang="zh-TW" altLang="en-US" sz="1200" dirty="0"/>
              <a:t>：由於小編經常回覆，粉絲常藉由專頁反映服務態度不佳、產品使用問題或是詢問相關問題。</a:t>
            </a:r>
            <a:endParaRPr lang="en-US" altLang="zh-TW" sz="1200" dirty="0"/>
          </a:p>
          <a:p>
            <a:pPr marL="2857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200" dirty="0"/>
              <a:t>全聯：粉絲回覆頻繁，內容與廣告文案有關，小編也經常回覆</a:t>
            </a:r>
            <a:endParaRPr lang="en-US" altLang="zh-TW" sz="1200" dirty="0"/>
          </a:p>
          <a:p>
            <a:pPr marL="2857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200" dirty="0"/>
              <a:t>Ford</a:t>
            </a:r>
            <a:r>
              <a:rPr lang="zh-TW" altLang="en-US" sz="1200" dirty="0"/>
              <a:t>：回覆抽獎，與服務態度不佳</a:t>
            </a:r>
            <a:endParaRPr lang="en-US" altLang="zh-TW" sz="1200" dirty="0"/>
          </a:p>
          <a:p>
            <a:pPr lvl="0"/>
            <a:endParaRPr 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背景與觀察- 觀察案例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29064" y="1244964"/>
            <a:ext cx="2099036" cy="1089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/>
              <a:t>全聯</a:t>
            </a:r>
            <a:endParaRPr lang="en-US" altLang="zh-TW" dirty="0"/>
          </a:p>
          <a:p>
            <a:pPr lvl="2"/>
            <a:r>
              <a:rPr lang="zh-TW" altLang="en-US" sz="1200" dirty="0"/>
              <a:t>透過不同專欄，如全聯完全生活手冊，附上精美圖片或是影片，並搭配幽默文案，使粉絲會想回覆有趣的留言。</a:t>
            </a:r>
            <a:endParaRPr lang="en-US" altLang="zh-TW" sz="1200" dirty="0"/>
          </a:p>
          <a:p>
            <a:pPr lvl="2"/>
            <a:endParaRPr lang="zh-TW" sz="1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1244964"/>
            <a:ext cx="1433414" cy="3654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063" y="2333805"/>
            <a:ext cx="1756890" cy="207353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428327" y="1244964"/>
            <a:ext cx="2715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IKEA</a:t>
            </a:r>
          </a:p>
          <a:p>
            <a:r>
              <a:rPr lang="zh-TW" altLang="en-US" sz="1200" dirty="0"/>
              <a:t>許多室內設計、家具擺設廣、老屋改造文，營造舒適居家環境就要選擇</a:t>
            </a:r>
            <a:r>
              <a:rPr lang="en-US" altLang="zh-TW" sz="1200" dirty="0"/>
              <a:t>IKEA</a:t>
            </a:r>
            <a:r>
              <a:rPr lang="zh-TW" altLang="en-US" sz="1200" dirty="0"/>
              <a:t>的概念。</a:t>
            </a:r>
            <a:endParaRPr lang="en-US" altLang="zh-TW" sz="1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100" y="1244963"/>
            <a:ext cx="2400226" cy="3712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dirty="0"/>
              <a:t>資料集：課堂提供的</a:t>
            </a:r>
            <a:r>
              <a:rPr lang="en-US" altLang="zh-TW" dirty="0" err="1"/>
              <a:t>facebook_nested</a:t>
            </a:r>
            <a:r>
              <a:rPr lang="zh-TW" altLang="en-US" dirty="0"/>
              <a:t>粉絲專頁資料集</a:t>
            </a:r>
            <a:endParaRPr lang="en-US" altLang="zh-TW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dirty="0"/>
              <a:t>資料庫：</a:t>
            </a:r>
            <a:r>
              <a:rPr lang="en-US" altLang="zh-TW" dirty="0" err="1"/>
              <a:t>ElasticSearch</a:t>
            </a:r>
            <a:endParaRPr lang="en-US" altLang="zh-TW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dirty="0"/>
              <a:t>程式語言：</a:t>
            </a:r>
            <a:r>
              <a:rPr lang="en-US" altLang="zh-TW" dirty="0"/>
              <a:t>Python2.7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dirty="0"/>
              <a:t>相關套件：</a:t>
            </a:r>
            <a:r>
              <a:rPr lang="en-US" altLang="zh-TW" dirty="0" err="1"/>
              <a:t>pyes</a:t>
            </a:r>
            <a:r>
              <a:rPr lang="en-US" altLang="zh-TW" dirty="0"/>
              <a:t>, </a:t>
            </a:r>
            <a:r>
              <a:rPr lang="en-US" altLang="zh-TW" dirty="0" err="1"/>
              <a:t>json</a:t>
            </a:r>
            <a:r>
              <a:rPr lang="en-US" altLang="zh-TW" dirty="0"/>
              <a:t>, pandas,</a:t>
            </a:r>
            <a:r>
              <a:rPr lang="zh-TW" altLang="en-US" dirty="0"/>
              <a:t> </a:t>
            </a:r>
            <a:r>
              <a:rPr lang="en-US" altLang="zh-TW" dirty="0" err="1"/>
              <a:t>seabron</a:t>
            </a:r>
            <a:endParaRPr lang="en-US" altLang="zh-TW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dirty="0"/>
              <a:t>分析目的是要探討</a:t>
            </a:r>
            <a:r>
              <a:rPr lang="zh-TW" altLang="en-US" dirty="0"/>
              <a:t>主題專欄式</a:t>
            </a:r>
            <a:r>
              <a:rPr lang="en-US" altLang="zh-TW" dirty="0"/>
              <a:t>(</a:t>
            </a:r>
            <a:r>
              <a:rPr lang="zh-TW" altLang="en-US" dirty="0"/>
              <a:t>全聯</a:t>
            </a:r>
            <a:r>
              <a:rPr lang="en-US" altLang="zh-TW" dirty="0"/>
              <a:t>)</a:t>
            </a:r>
            <a:r>
              <a:rPr lang="zh-TW" altLang="en-US" dirty="0"/>
              <a:t>、情境式</a:t>
            </a:r>
            <a:r>
              <a:rPr lang="en-US" altLang="zh-TW" dirty="0"/>
              <a:t>(IKEA)</a:t>
            </a:r>
            <a:r>
              <a:rPr lang="zh-TW" altLang="en-US" dirty="0"/>
              <a:t>、一般抽獎</a:t>
            </a:r>
            <a:r>
              <a:rPr lang="en-US" altLang="zh-TW" dirty="0"/>
              <a:t>(Ford)</a:t>
            </a:r>
            <a:r>
              <a:rPr lang="zh-TW" altLang="en-US" dirty="0"/>
              <a:t>式廣告和者可以獲得較多粉絲的按讚</a:t>
            </a:r>
            <a:endParaRPr 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資料統計 (大約3~6頁)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r>
              <a:rPr lang="zh-TW" sz="1400" dirty="0">
                <a:solidFill>
                  <a:srgbClr val="217A94"/>
                </a:solidFill>
                <a:highlight>
                  <a:srgbClr val="FFFFFF"/>
                </a:highlight>
              </a:rPr>
              <a:t>統計該三個粉絲頁的基本資訊，包含：start date time, end date time, </a:t>
            </a:r>
            <a:r>
              <a:rPr lang="zh-TW" sz="1400" i="1" strike="sngStrike" dirty="0">
                <a:solidFill>
                  <a:srgbClr val="217A94"/>
                </a:solidFill>
                <a:highlight>
                  <a:srgbClr val="FFFFFF"/>
                </a:highlight>
              </a:rPr>
              <a:t># of fans</a:t>
            </a:r>
            <a:r>
              <a:rPr lang="zh-TW" sz="1400" dirty="0">
                <a:solidFill>
                  <a:srgbClr val="217A94"/>
                </a:solidFill>
                <a:highlight>
                  <a:srgbClr val="FFFFFF"/>
                </a:highlight>
              </a:rPr>
              <a:t>、</a:t>
            </a:r>
            <a:r>
              <a:rPr lang="zh-TW" sz="1400" i="1" strike="sngStrike" dirty="0">
                <a:solidFill>
                  <a:srgbClr val="217A94"/>
                </a:solidFill>
                <a:highlight>
                  <a:srgbClr val="FFFFFF"/>
                </a:highlight>
              </a:rPr>
              <a:t># of posts</a:t>
            </a:r>
            <a:r>
              <a:rPr lang="zh-TW" sz="1400" dirty="0">
                <a:solidFill>
                  <a:srgbClr val="217A94"/>
                </a:solidFill>
                <a:highlight>
                  <a:srgbClr val="FFFFFF"/>
                </a:highlight>
              </a:rPr>
              <a:t>、# of likes、like from unique users、comment from unique user</a:t>
            </a: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r>
              <a:rPr lang="zh-TW" sz="1400" dirty="0">
                <a:solidFill>
                  <a:srgbClr val="217A94"/>
                </a:solidFill>
                <a:highlight>
                  <a:srgbClr val="FFFFFF"/>
                </a:highlight>
              </a:rPr>
              <a:t>三個粉絲頁個別的 </a:t>
            </a:r>
            <a:r>
              <a:rPr lang="zh-TW" sz="1400" strike="sngStrike" dirty="0">
                <a:solidFill>
                  <a:srgbClr val="217A94"/>
                </a:solidFill>
                <a:highlight>
                  <a:srgbClr val="FFFFFF"/>
                </a:highlight>
              </a:rPr>
              <a:t>(#) of post,  </a:t>
            </a:r>
            <a:r>
              <a:rPr lang="zh-TW" sz="1400" dirty="0">
                <a:solidFill>
                  <a:srgbClr val="217A94"/>
                </a:solidFill>
                <a:highlight>
                  <a:srgbClr val="FFFFFF"/>
                </a:highlight>
              </a:rPr>
              <a:t>(# /  ratio) of post with sharing,  (# / ratio) of post with friend tagging </a:t>
            </a:r>
          </a:p>
          <a:p>
            <a:pPr marL="457200" lvl="0" indent="-317500" rtl="0">
              <a:spcBef>
                <a:spcPts val="0"/>
              </a:spcBef>
              <a:spcAft>
                <a:spcPts val="800"/>
              </a:spcAft>
              <a:buClr>
                <a:srgbClr val="217A94"/>
              </a:buClr>
              <a:buSzPct val="100000"/>
            </a:pPr>
            <a:r>
              <a:rPr lang="zh-TW" sz="1400" dirty="0">
                <a:solidFill>
                  <a:srgbClr val="217A94"/>
                </a:solidFill>
                <a:highlight>
                  <a:srgbClr val="FFFFFF"/>
                </a:highlight>
              </a:rPr>
              <a:t>各個粉絲頁每月po文的comment變化(max, min, mean)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sz="1400" dirty="0">
                <a:solidFill>
                  <a:srgbClr val="217A94"/>
                </a:solidFill>
                <a:highlight>
                  <a:srgbClr val="FFFFFF"/>
                </a:highlight>
              </a:rPr>
              <a:t>建議每一頁都可以放幾張統計出來的圖表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資料分析結果 (1~2頁)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資料統計結果是否有說明原本預探討目標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可以透過文字以及統計圖來說明佐證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/>
              <a:t>這次作業讓我初步了解資料分析的方式，在</a:t>
            </a:r>
            <a:r>
              <a:rPr lang="en-US" altLang="zh-TW" dirty="0"/>
              <a:t>python</a:t>
            </a:r>
            <a:r>
              <a:rPr lang="zh-TW" altLang="en-US" dirty="0"/>
              <a:t>以及其他資料分析相關套件的使用上也更加順手。</a:t>
            </a:r>
            <a:endParaRPr lang="en-US" alt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/>
              <a:t>分析的結果，雖然抽獎式的廣告可以吸引使用者按讚分享，不過大部分的回覆還是偏向負面，反而是主題性的廣告與經常與粉絲互動的專頁可以獲得正面的回覆，以及粉絲自主性的分享與按讚。</a:t>
            </a:r>
            <a:endParaRPr lang="en-US" alt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/>
              <a:t>未來可以繼續分析粉絲對於不同專欄的喜好程度，藉此把反應較差的專欄減少並增加相同類型的專欄，以提升廣告效益。</a:t>
            </a: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608</Words>
  <Application>Microsoft Office PowerPoint</Application>
  <PresentationFormat>如螢幕大小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Arial</vt:lpstr>
      <vt:lpstr>simple-light-2</vt:lpstr>
      <vt:lpstr>社群媒體分析期末報告</vt:lpstr>
      <vt:lpstr>報告大綱</vt:lpstr>
      <vt:lpstr>背景與觀察</vt:lpstr>
      <vt:lpstr>背景與觀察- 觀察案例</vt:lpstr>
      <vt:lpstr>分析方法與目的</vt:lpstr>
      <vt:lpstr>資料統計 (大約3~6頁)</vt:lpstr>
      <vt:lpstr>資料分析結果 (1~2頁)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cp:lastModifiedBy>OR-hsuan</cp:lastModifiedBy>
  <cp:revision>19</cp:revision>
  <dcterms:modified xsi:type="dcterms:W3CDTF">2017-01-15T15:29:35Z</dcterms:modified>
</cp:coreProperties>
</file>