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60" r:id="rId4"/>
    <p:sldId id="261" r:id="rId5"/>
    <p:sldId id="269" r:id="rId6"/>
    <p:sldId id="270" r:id="rId7"/>
    <p:sldId id="271" r:id="rId8"/>
    <p:sldId id="264" r:id="rId9"/>
    <p:sldId id="265" r:id="rId10"/>
    <p:sldId id="266" r:id="rId11"/>
    <p:sldId id="267" r:id="rId12"/>
    <p:sldId id="268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B86F8C3-12C9-446C-A34D-B52FC9F7B8D1}" type="datetimeFigureOut">
              <a:rPr lang="hr-HR" smtClean="0"/>
              <a:t>21.5.2023.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147B03F-722C-411A-A5AD-103FC15612BC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1677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F8C3-12C9-446C-A34D-B52FC9F7B8D1}" type="datetimeFigureOut">
              <a:rPr lang="hr-HR" smtClean="0"/>
              <a:t>21.5.2023.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B03F-722C-411A-A5AD-103FC15612B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9687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F8C3-12C9-446C-A34D-B52FC9F7B8D1}" type="datetimeFigureOut">
              <a:rPr lang="hr-HR" smtClean="0"/>
              <a:t>21.5.2023.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B03F-722C-411A-A5AD-103FC15612B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9684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F8C3-12C9-446C-A34D-B52FC9F7B8D1}" type="datetimeFigureOut">
              <a:rPr lang="hr-HR" smtClean="0"/>
              <a:t>21.5.2023.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B03F-722C-411A-A5AD-103FC15612B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4883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F8C3-12C9-446C-A34D-B52FC9F7B8D1}" type="datetimeFigureOut">
              <a:rPr lang="hr-HR" smtClean="0"/>
              <a:t>21.5.2023.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B03F-722C-411A-A5AD-103FC15612BC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347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F8C3-12C9-446C-A34D-B52FC9F7B8D1}" type="datetimeFigureOut">
              <a:rPr lang="hr-HR" smtClean="0"/>
              <a:t>21.5.2023.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B03F-722C-411A-A5AD-103FC15612B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191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F8C3-12C9-446C-A34D-B52FC9F7B8D1}" type="datetimeFigureOut">
              <a:rPr lang="hr-HR" smtClean="0"/>
              <a:t>21.5.2023.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B03F-722C-411A-A5AD-103FC15612B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4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F8C3-12C9-446C-A34D-B52FC9F7B8D1}" type="datetimeFigureOut">
              <a:rPr lang="hr-HR" smtClean="0"/>
              <a:t>21.5.2023.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B03F-722C-411A-A5AD-103FC15612B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1889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F8C3-12C9-446C-A34D-B52FC9F7B8D1}" type="datetimeFigureOut">
              <a:rPr lang="hr-HR" smtClean="0"/>
              <a:t>21.5.2023.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B03F-722C-411A-A5AD-103FC15612B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9932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F8C3-12C9-446C-A34D-B52FC9F7B8D1}" type="datetimeFigureOut">
              <a:rPr lang="hr-HR" smtClean="0"/>
              <a:t>21.5.2023.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B03F-722C-411A-A5AD-103FC15612B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9596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F8C3-12C9-446C-A34D-B52FC9F7B8D1}" type="datetimeFigureOut">
              <a:rPr lang="hr-HR" smtClean="0"/>
              <a:t>21.5.2023.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B03F-722C-411A-A5AD-103FC15612B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5547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B86F8C3-12C9-446C-A34D-B52FC9F7B8D1}" type="datetimeFigureOut">
              <a:rPr lang="hr-HR" smtClean="0"/>
              <a:t>21.5.2023.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147B03F-722C-411A-A5AD-103FC15612B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166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626D-0AE4-1CC7-5623-11DF18754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7826"/>
            <a:ext cx="9144000" cy="2387600"/>
          </a:xfrm>
        </p:spPr>
        <p:txBody>
          <a:bodyPr>
            <a:normAutofit/>
          </a:bodyPr>
          <a:lstStyle/>
          <a:p>
            <a:r>
              <a:rPr lang="hr-HR" dirty="0" err="1"/>
              <a:t>Logarithmic</a:t>
            </a:r>
            <a:r>
              <a:rPr lang="hr-HR" dirty="0"/>
              <a:t> </a:t>
            </a:r>
            <a:r>
              <a:rPr lang="hr-HR" dirty="0" err="1"/>
              <a:t>dynamic</a:t>
            </a:r>
            <a:r>
              <a:rPr lang="hr-HR" dirty="0"/>
              <a:t> </a:t>
            </a:r>
            <a:r>
              <a:rPr lang="hr-HR" dirty="0" err="1"/>
              <a:t>cuckoo</a:t>
            </a:r>
            <a:r>
              <a:rPr lang="hr-HR" dirty="0"/>
              <a:t> filter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0DC7B-10CA-E4C0-5BD8-9F04739CC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8628"/>
            <a:ext cx="9144000" cy="1655762"/>
          </a:xfrm>
        </p:spPr>
        <p:txBody>
          <a:bodyPr/>
          <a:lstStyle/>
          <a:p>
            <a:r>
              <a:rPr lang="hr-HR" dirty="0"/>
              <a:t>Lea Faber i Luka Mucko</a:t>
            </a:r>
          </a:p>
          <a:p>
            <a:r>
              <a:rPr lang="hr-HR" dirty="0" err="1"/>
              <a:t>Bioinformatika</a:t>
            </a:r>
            <a:r>
              <a:rPr lang="hr-HR" dirty="0"/>
              <a:t> 1</a:t>
            </a:r>
          </a:p>
          <a:p>
            <a:r>
              <a:rPr lang="hr-HR" dirty="0"/>
              <a:t>2022/23.</a:t>
            </a:r>
          </a:p>
        </p:txBody>
      </p:sp>
    </p:spTree>
    <p:extLst>
      <p:ext uri="{BB962C8B-B14F-4D97-AF65-F5344CB8AC3E}">
        <p14:creationId xmlns:p14="http://schemas.microsoft.com/office/powerpoint/2010/main" val="2672968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14723FD3-7CB2-1F21-BDA5-398DD796A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880" y="118959"/>
            <a:ext cx="6988238" cy="5280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4DE032D-20A0-4B6B-A23B-E5EE7965F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451224"/>
              </p:ext>
            </p:extLst>
          </p:nvPr>
        </p:nvGraphicFramePr>
        <p:xfrm>
          <a:off x="2601880" y="5450305"/>
          <a:ext cx="7145706" cy="12887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2292">
                  <a:extLst>
                    <a:ext uri="{9D8B030D-6E8A-4147-A177-3AD203B41FA5}">
                      <a16:colId xmlns:a16="http://schemas.microsoft.com/office/drawing/2014/main" val="3139838852"/>
                    </a:ext>
                  </a:extLst>
                </a:gridCol>
                <a:gridCol w="1012765">
                  <a:extLst>
                    <a:ext uri="{9D8B030D-6E8A-4147-A177-3AD203B41FA5}">
                      <a16:colId xmlns:a16="http://schemas.microsoft.com/office/drawing/2014/main" val="3909754154"/>
                    </a:ext>
                  </a:extLst>
                </a:gridCol>
                <a:gridCol w="1011971">
                  <a:extLst>
                    <a:ext uri="{9D8B030D-6E8A-4147-A177-3AD203B41FA5}">
                      <a16:colId xmlns:a16="http://schemas.microsoft.com/office/drawing/2014/main" val="2509845209"/>
                    </a:ext>
                  </a:extLst>
                </a:gridCol>
                <a:gridCol w="1011971">
                  <a:extLst>
                    <a:ext uri="{9D8B030D-6E8A-4147-A177-3AD203B41FA5}">
                      <a16:colId xmlns:a16="http://schemas.microsoft.com/office/drawing/2014/main" val="1063769858"/>
                    </a:ext>
                  </a:extLst>
                </a:gridCol>
                <a:gridCol w="1011971">
                  <a:extLst>
                    <a:ext uri="{9D8B030D-6E8A-4147-A177-3AD203B41FA5}">
                      <a16:colId xmlns:a16="http://schemas.microsoft.com/office/drawing/2014/main" val="294281009"/>
                    </a:ext>
                  </a:extLst>
                </a:gridCol>
                <a:gridCol w="1011971">
                  <a:extLst>
                    <a:ext uri="{9D8B030D-6E8A-4147-A177-3AD203B41FA5}">
                      <a16:colId xmlns:a16="http://schemas.microsoft.com/office/drawing/2014/main" val="45959127"/>
                    </a:ext>
                  </a:extLst>
                </a:gridCol>
                <a:gridCol w="1012765">
                  <a:extLst>
                    <a:ext uri="{9D8B030D-6E8A-4147-A177-3AD203B41FA5}">
                      <a16:colId xmlns:a16="http://schemas.microsoft.com/office/drawing/2014/main" val="1347149336"/>
                    </a:ext>
                  </a:extLst>
                </a:gridCol>
              </a:tblGrid>
              <a:tr h="4130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800">
                          <a:effectLst/>
                        </a:rPr>
                        <a:t>k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800" dirty="0">
                          <a:effectLst/>
                        </a:rPr>
                        <a:t>10</a:t>
                      </a:r>
                      <a:endParaRPr lang="hr-H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800">
                          <a:effectLst/>
                        </a:rPr>
                        <a:t>20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800">
                          <a:effectLst/>
                        </a:rPr>
                        <a:t>50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800">
                          <a:effectLst/>
                        </a:rPr>
                        <a:t>100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800">
                          <a:effectLst/>
                        </a:rPr>
                        <a:t>200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800">
                          <a:effectLst/>
                        </a:rPr>
                        <a:t>500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8309063"/>
                  </a:ext>
                </a:extLst>
              </a:tr>
              <a:tr h="8756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800" dirty="0">
                          <a:effectLst/>
                        </a:rPr>
                        <a:t>Vrijeme/</a:t>
                      </a:r>
                      <a:r>
                        <a:rPr lang="hr-HR" sz="1800" dirty="0" err="1">
                          <a:effectLst/>
                        </a:rPr>
                        <a:t>ms</a:t>
                      </a:r>
                      <a:endParaRPr lang="hr-H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800">
                          <a:effectLst/>
                        </a:rPr>
                        <a:t>139426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800">
                          <a:effectLst/>
                        </a:rPr>
                        <a:t>547919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800">
                          <a:effectLst/>
                        </a:rPr>
                        <a:t>578915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800">
                          <a:effectLst/>
                        </a:rPr>
                        <a:t>586751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800">
                          <a:effectLst/>
                        </a:rPr>
                        <a:t>619190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800" dirty="0">
                          <a:effectLst/>
                        </a:rPr>
                        <a:t>630851</a:t>
                      </a:r>
                      <a:endParaRPr lang="hr-H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3533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491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6474F1C7-64F2-8F61-7ED8-5432B796B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" t="-11" r="-8" b="-11"/>
          <a:stretch>
            <a:fillRect/>
          </a:stretch>
        </p:blipFill>
        <p:spPr bwMode="auto">
          <a:xfrm>
            <a:off x="2466432" y="145504"/>
            <a:ext cx="7259136" cy="52388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EF3C47-69EC-6E64-E61D-4E4BE3683AF6}"/>
                  </a:ext>
                </a:extLst>
              </p:cNvPr>
              <p:cNvSpPr txBox="1"/>
              <p:nvPr/>
            </p:nvSpPr>
            <p:spPr>
              <a:xfrm>
                <a:off x="3060765" y="6281609"/>
                <a:ext cx="631109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r-HR" sz="2800"/>
                        <m:t>4 * 3 * (</m:t>
                      </m:r>
                      <m:r>
                        <m:rPr>
                          <m:nor/>
                        </m:rPr>
                        <a:rPr lang="hr-HR" sz="2800"/>
                        <m:t>fp</m:t>
                      </m:r>
                      <m:r>
                        <m:rPr>
                          <m:nor/>
                        </m:rPr>
                        <a:rPr lang="hr-HR" sz="2800"/>
                        <m:t> + 2 * (</m:t>
                      </m:r>
                      <m:r>
                        <m:rPr>
                          <m:nor/>
                        </m:rPr>
                        <a:rPr lang="hr-HR" sz="2800"/>
                        <m:t>fp</m:t>
                      </m:r>
                      <m:r>
                        <m:rPr>
                          <m:nor/>
                        </m:rPr>
                        <a:rPr lang="hr-HR" sz="2800"/>
                        <m:t>-1) + 2 * (</m:t>
                      </m:r>
                      <m:r>
                        <m:rPr>
                          <m:nor/>
                        </m:rPr>
                        <a:rPr lang="hr-HR" sz="2800"/>
                        <m:t>fp</m:t>
                      </m:r>
                      <m:r>
                        <m:rPr>
                          <m:nor/>
                        </m:rPr>
                        <a:rPr lang="hr-HR" sz="2800"/>
                        <m:t>-2)) [</m:t>
                      </m:r>
                      <m:r>
                        <m:rPr>
                          <m:nor/>
                        </m:rPr>
                        <a:rPr lang="hr-HR" sz="2800"/>
                        <m:t>b</m:t>
                      </m:r>
                      <m:r>
                        <m:rPr>
                          <m:nor/>
                        </m:rPr>
                        <a:rPr lang="hr-HR" sz="2800"/>
                        <m:t>]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EF3C47-69EC-6E64-E61D-4E4BE3683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765" y="6281609"/>
                <a:ext cx="631109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DC1CE82-2265-D891-65B0-66F2211C0B40}"/>
              </a:ext>
            </a:extLst>
          </p:cNvPr>
          <p:cNvSpPr txBox="1"/>
          <p:nvPr/>
        </p:nvSpPr>
        <p:spPr>
          <a:xfrm>
            <a:off x="303795" y="264694"/>
            <a:ext cx="330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Utrošak memorije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14A34-F302-FB6A-5638-D98D4328426F}"/>
              </a:ext>
            </a:extLst>
          </p:cNvPr>
          <p:cNvSpPr txBox="1"/>
          <p:nvPr/>
        </p:nvSpPr>
        <p:spPr>
          <a:xfrm>
            <a:off x="303795" y="4730619"/>
            <a:ext cx="10404310" cy="1307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hr-H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hr-H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nivoa</a:t>
            </a:r>
            <a:br>
              <a:rPr lang="hr-H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hr-H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#buckets * #entries * (</a:t>
            </a:r>
            <a:r>
              <a:rPr lang="hr-H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fp</a:t>
            </a:r>
            <a:r>
              <a:rPr lang="hr-H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x</a:t>
            </a:r>
            <a:r>
              <a:rPr lang="hr-HR" sz="28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hr-H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(fp-1) + x</a:t>
            </a:r>
            <a:r>
              <a:rPr lang="hr-HR" sz="2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hr-H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(fp-2) + … + x</a:t>
            </a:r>
            <a:r>
              <a:rPr lang="hr-HR" sz="28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hr-H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hr-H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fp</a:t>
            </a:r>
            <a:r>
              <a:rPr lang="hr-H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-l)) [b]</a:t>
            </a:r>
          </a:p>
        </p:txBody>
      </p:sp>
    </p:spTree>
    <p:extLst>
      <p:ext uri="{BB962C8B-B14F-4D97-AF65-F5344CB8AC3E}">
        <p14:creationId xmlns:p14="http://schemas.microsoft.com/office/powerpoint/2010/main" val="1608092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3A97203C-95AD-6CF7-D0D0-7AA9E6D06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231" y="213490"/>
            <a:ext cx="6639201" cy="495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85E44B1-F26C-4B41-E06A-20E46AFD4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894664"/>
              </p:ext>
            </p:extLst>
          </p:nvPr>
        </p:nvGraphicFramePr>
        <p:xfrm>
          <a:off x="1863265" y="5170231"/>
          <a:ext cx="8180422" cy="1545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8502">
                  <a:extLst>
                    <a:ext uri="{9D8B030D-6E8A-4147-A177-3AD203B41FA5}">
                      <a16:colId xmlns:a16="http://schemas.microsoft.com/office/drawing/2014/main" val="981086453"/>
                    </a:ext>
                  </a:extLst>
                </a:gridCol>
                <a:gridCol w="1168502">
                  <a:extLst>
                    <a:ext uri="{9D8B030D-6E8A-4147-A177-3AD203B41FA5}">
                      <a16:colId xmlns:a16="http://schemas.microsoft.com/office/drawing/2014/main" val="2869085662"/>
                    </a:ext>
                  </a:extLst>
                </a:gridCol>
                <a:gridCol w="1168502">
                  <a:extLst>
                    <a:ext uri="{9D8B030D-6E8A-4147-A177-3AD203B41FA5}">
                      <a16:colId xmlns:a16="http://schemas.microsoft.com/office/drawing/2014/main" val="1191766357"/>
                    </a:ext>
                  </a:extLst>
                </a:gridCol>
                <a:gridCol w="1168502">
                  <a:extLst>
                    <a:ext uri="{9D8B030D-6E8A-4147-A177-3AD203B41FA5}">
                      <a16:colId xmlns:a16="http://schemas.microsoft.com/office/drawing/2014/main" val="3829609978"/>
                    </a:ext>
                  </a:extLst>
                </a:gridCol>
                <a:gridCol w="1168502">
                  <a:extLst>
                    <a:ext uri="{9D8B030D-6E8A-4147-A177-3AD203B41FA5}">
                      <a16:colId xmlns:a16="http://schemas.microsoft.com/office/drawing/2014/main" val="3855203645"/>
                    </a:ext>
                  </a:extLst>
                </a:gridCol>
                <a:gridCol w="1168502">
                  <a:extLst>
                    <a:ext uri="{9D8B030D-6E8A-4147-A177-3AD203B41FA5}">
                      <a16:colId xmlns:a16="http://schemas.microsoft.com/office/drawing/2014/main" val="3803234425"/>
                    </a:ext>
                  </a:extLst>
                </a:gridCol>
                <a:gridCol w="1169410">
                  <a:extLst>
                    <a:ext uri="{9D8B030D-6E8A-4147-A177-3AD203B41FA5}">
                      <a16:colId xmlns:a16="http://schemas.microsoft.com/office/drawing/2014/main" val="3918427891"/>
                    </a:ext>
                  </a:extLst>
                </a:gridCol>
              </a:tblGrid>
              <a:tr h="30735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800">
                          <a:effectLst/>
                        </a:rPr>
                        <a:t>K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800">
                          <a:effectLst/>
                        </a:rPr>
                        <a:t>10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800">
                          <a:effectLst/>
                        </a:rPr>
                        <a:t>20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800">
                          <a:effectLst/>
                        </a:rPr>
                        <a:t>50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800">
                          <a:effectLst/>
                        </a:rPr>
                        <a:t>100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800">
                          <a:effectLst/>
                        </a:rPr>
                        <a:t>200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800">
                          <a:effectLst/>
                        </a:rPr>
                        <a:t>500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9121970"/>
                  </a:ext>
                </a:extLst>
              </a:tr>
              <a:tr h="99566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800">
                          <a:effectLst/>
                        </a:rPr>
                        <a:t>Zauzeće memorije /MB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800" dirty="0">
                          <a:effectLst/>
                        </a:rPr>
                        <a:t>91.3143</a:t>
                      </a:r>
                      <a:endParaRPr lang="hr-H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800">
                          <a:effectLst/>
                        </a:rPr>
                        <a:t>332.594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800">
                          <a:effectLst/>
                        </a:rPr>
                        <a:t>332.594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800">
                          <a:effectLst/>
                        </a:rPr>
                        <a:t>332.594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800">
                          <a:effectLst/>
                        </a:rPr>
                        <a:t>332.594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800" dirty="0">
                          <a:effectLst/>
                        </a:rPr>
                        <a:t>332.594</a:t>
                      </a:r>
                      <a:endParaRPr lang="hr-H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0853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154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13318">
            <a:extLst>
              <a:ext uri="{FF2B5EF4-FFF2-40B4-BE49-F238E27FC236}">
                <a16:creationId xmlns:a16="http://schemas.microsoft.com/office/drawing/2014/main" id="{CD0FF873-0D97-4AE7-A97E-53991037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BBAD47-013F-0C1E-0CB3-CABD2F3B5579}"/>
              </a:ext>
            </a:extLst>
          </p:cNvPr>
          <p:cNvSpPr txBox="1"/>
          <p:nvPr/>
        </p:nvSpPr>
        <p:spPr>
          <a:xfrm>
            <a:off x="2100308" y="2984071"/>
            <a:ext cx="4104144" cy="55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9476">
              <a:spcAft>
                <a:spcPts val="600"/>
              </a:spcAft>
            </a:pPr>
            <a:r>
              <a:rPr lang="hr-HR" sz="298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Hvala na pažnji!</a:t>
            </a:r>
            <a:endParaRPr lang="hr-HR" sz="3600"/>
          </a:p>
        </p:txBody>
      </p:sp>
      <p:pic>
        <p:nvPicPr>
          <p:cNvPr id="13314" name="Picture 2" descr="Cuckoo - Wikipedia">
            <a:extLst>
              <a:ext uri="{FF2B5EF4-FFF2-40B4-BE49-F238E27FC236}">
                <a16:creationId xmlns:a16="http://schemas.microsoft.com/office/drawing/2014/main" id="{42250F75-6E39-5B7B-C4BF-F5B7954C6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452" y="643467"/>
            <a:ext cx="3445280" cy="516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F8FABC-5D91-E1FF-984C-05411EBA8153}"/>
              </a:ext>
            </a:extLst>
          </p:cNvPr>
          <p:cNvSpPr txBox="1"/>
          <p:nvPr/>
        </p:nvSpPr>
        <p:spPr>
          <a:xfrm>
            <a:off x="6204452" y="5906004"/>
            <a:ext cx="2886757" cy="32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9476">
              <a:spcAft>
                <a:spcPts val="600"/>
              </a:spcAft>
            </a:pPr>
            <a:r>
              <a:rPr lang="hr-HR" sz="149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Cuckoo</a:t>
            </a:r>
            <a:r>
              <a:rPr lang="hr-HR" sz="14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(kukavica hrv.)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1302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B44E24-F80F-FFEA-5059-439355ED6B30}"/>
              </a:ext>
            </a:extLst>
          </p:cNvPr>
          <p:cNvSpPr txBox="1"/>
          <p:nvPr/>
        </p:nvSpPr>
        <p:spPr>
          <a:xfrm>
            <a:off x="324852" y="2028616"/>
            <a:ext cx="954104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4400" dirty="0"/>
              <a:t>Bloom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4400" dirty="0" err="1"/>
              <a:t>Cuckoo</a:t>
            </a:r>
            <a:r>
              <a:rPr lang="hr-HR" sz="4400" dirty="0"/>
              <a:t>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4400" dirty="0" err="1"/>
              <a:t>Dynamic</a:t>
            </a:r>
            <a:r>
              <a:rPr lang="hr-HR" sz="4400" dirty="0"/>
              <a:t> </a:t>
            </a:r>
            <a:r>
              <a:rPr lang="hr-HR" sz="4400" dirty="0" err="1"/>
              <a:t>cuckoo</a:t>
            </a:r>
            <a:r>
              <a:rPr lang="hr-HR" sz="4400" dirty="0"/>
              <a:t>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4400" dirty="0" err="1"/>
              <a:t>Logarithmic</a:t>
            </a:r>
            <a:r>
              <a:rPr lang="hr-HR" sz="4400" dirty="0"/>
              <a:t> </a:t>
            </a:r>
            <a:r>
              <a:rPr lang="hr-HR" sz="4400" dirty="0" err="1"/>
              <a:t>dynamic</a:t>
            </a:r>
            <a:r>
              <a:rPr lang="hr-HR" sz="4400" dirty="0"/>
              <a:t> </a:t>
            </a:r>
            <a:r>
              <a:rPr lang="hr-HR" sz="4400" dirty="0" err="1"/>
              <a:t>cuckoo</a:t>
            </a:r>
            <a:r>
              <a:rPr lang="hr-HR" sz="4400" dirty="0"/>
              <a:t> filter</a:t>
            </a:r>
          </a:p>
        </p:txBody>
      </p:sp>
    </p:spTree>
    <p:extLst>
      <p:ext uri="{BB962C8B-B14F-4D97-AF65-F5344CB8AC3E}">
        <p14:creationId xmlns:p14="http://schemas.microsoft.com/office/powerpoint/2010/main" val="355747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686A24D-6E3C-355D-8F1E-99478A7CC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" t="-11" r="-8" b="-11"/>
          <a:stretch>
            <a:fillRect/>
          </a:stretch>
        </p:blipFill>
        <p:spPr bwMode="auto">
          <a:xfrm>
            <a:off x="3062051" y="1229276"/>
            <a:ext cx="5578475" cy="40274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60A20F-475F-6752-F687-8EE176A016C5}"/>
              </a:ext>
            </a:extLst>
          </p:cNvPr>
          <p:cNvSpPr txBox="1"/>
          <p:nvPr/>
        </p:nvSpPr>
        <p:spPr>
          <a:xfrm>
            <a:off x="745957" y="806116"/>
            <a:ext cx="2538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Primjer LDCF-a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5186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C697D4D-39F9-4778-D852-3BF6BD474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" t="-11" r="-8" b="-11"/>
          <a:stretch>
            <a:fillRect/>
          </a:stretch>
        </p:blipFill>
        <p:spPr bwMode="auto">
          <a:xfrm>
            <a:off x="3062371" y="1415256"/>
            <a:ext cx="5578475" cy="40274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5176B3-B56A-8850-84E2-72699744D2D2}"/>
              </a:ext>
            </a:extLst>
          </p:cNvPr>
          <p:cNvSpPr txBox="1"/>
          <p:nvPr/>
        </p:nvSpPr>
        <p:spPr>
          <a:xfrm>
            <a:off x="757990" y="794084"/>
            <a:ext cx="199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Umetanje 00110</a:t>
            </a:r>
          </a:p>
        </p:txBody>
      </p:sp>
    </p:spTree>
    <p:extLst>
      <p:ext uri="{BB962C8B-B14F-4D97-AF65-F5344CB8AC3E}">
        <p14:creationId xmlns:p14="http://schemas.microsoft.com/office/powerpoint/2010/main" val="190173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095A201-C55F-22D3-4CC3-3D9CF23AA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969" y="1415256"/>
            <a:ext cx="5580062" cy="40274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9D08E8-E530-56B9-39E2-CA137D548AA6}"/>
              </a:ext>
            </a:extLst>
          </p:cNvPr>
          <p:cNvSpPr txBox="1"/>
          <p:nvPr/>
        </p:nvSpPr>
        <p:spPr>
          <a:xfrm>
            <a:off x="794084" y="890337"/>
            <a:ext cx="332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Slučaj: </a:t>
            </a:r>
            <a:r>
              <a:rPr lang="hr-HR" dirty="0" err="1"/>
              <a:t>bucket</a:t>
            </a:r>
            <a:r>
              <a:rPr lang="hr-HR" dirty="0"/>
              <a:t> je pun</a:t>
            </a:r>
          </a:p>
        </p:txBody>
      </p:sp>
    </p:spTree>
    <p:extLst>
      <p:ext uri="{BB962C8B-B14F-4D97-AF65-F5344CB8AC3E}">
        <p14:creationId xmlns:p14="http://schemas.microsoft.com/office/powerpoint/2010/main" val="3550682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59C5F8E-6BB0-B1DD-B0BA-5FE71BE27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195" y="1415256"/>
            <a:ext cx="5580062" cy="40274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294E20-E2D9-B1FC-F71D-44C1C534FA70}"/>
              </a:ext>
            </a:extLst>
          </p:cNvPr>
          <p:cNvSpPr txBox="1"/>
          <p:nvPr/>
        </p:nvSpPr>
        <p:spPr>
          <a:xfrm>
            <a:off x="661737" y="890337"/>
            <a:ext cx="423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Slučaj: izbacivanje žrtve i umetanje 00101</a:t>
            </a:r>
          </a:p>
        </p:txBody>
      </p:sp>
    </p:spTree>
    <p:extLst>
      <p:ext uri="{BB962C8B-B14F-4D97-AF65-F5344CB8AC3E}">
        <p14:creationId xmlns:p14="http://schemas.microsoft.com/office/powerpoint/2010/main" val="61338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BCCC2EF-CA83-CBCB-2923-F9627ED75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920" y="1065317"/>
            <a:ext cx="7122455" cy="472736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28BB1A-079E-1AC2-94A5-1BFCE5569542}"/>
              </a:ext>
            </a:extLst>
          </p:cNvPr>
          <p:cNvSpPr txBox="1"/>
          <p:nvPr/>
        </p:nvSpPr>
        <p:spPr>
          <a:xfrm>
            <a:off x="902368" y="1065317"/>
            <a:ext cx="243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Ekspanzija LDCF-a</a:t>
            </a:r>
          </a:p>
        </p:txBody>
      </p:sp>
    </p:spTree>
    <p:extLst>
      <p:ext uri="{BB962C8B-B14F-4D97-AF65-F5344CB8AC3E}">
        <p14:creationId xmlns:p14="http://schemas.microsoft.com/office/powerpoint/2010/main" val="2276338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e Novo DNA Sequencing and the Special k-mer">
            <a:extLst>
              <a:ext uri="{FF2B5EF4-FFF2-40B4-BE49-F238E27FC236}">
                <a16:creationId xmlns:a16="http://schemas.microsoft.com/office/drawing/2014/main" id="{654F24E3-82CC-12AD-C168-059C59090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182" y="1911851"/>
            <a:ext cx="7011635" cy="3034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4056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1956B5C-3062-522C-15BF-48644E124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17502"/>
              </p:ext>
            </p:extLst>
          </p:nvPr>
        </p:nvGraphicFramePr>
        <p:xfrm>
          <a:off x="2625247" y="2202173"/>
          <a:ext cx="6632358" cy="36822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0786">
                  <a:extLst>
                    <a:ext uri="{9D8B030D-6E8A-4147-A177-3AD203B41FA5}">
                      <a16:colId xmlns:a16="http://schemas.microsoft.com/office/drawing/2014/main" val="294686423"/>
                    </a:ext>
                  </a:extLst>
                </a:gridCol>
                <a:gridCol w="2210786">
                  <a:extLst>
                    <a:ext uri="{9D8B030D-6E8A-4147-A177-3AD203B41FA5}">
                      <a16:colId xmlns:a16="http://schemas.microsoft.com/office/drawing/2014/main" val="2955308393"/>
                    </a:ext>
                  </a:extLst>
                </a:gridCol>
                <a:gridCol w="2210786">
                  <a:extLst>
                    <a:ext uri="{9D8B030D-6E8A-4147-A177-3AD203B41FA5}">
                      <a16:colId xmlns:a16="http://schemas.microsoft.com/office/drawing/2014/main" val="345527624"/>
                    </a:ext>
                  </a:extLst>
                </a:gridCol>
              </a:tblGrid>
              <a:tr h="54624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 dirty="0">
                          <a:effectLst/>
                        </a:rPr>
                        <a:t>K</a:t>
                      </a:r>
                      <a:endParaRPr lang="hr-H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LDCF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Jellyfish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561260"/>
                  </a:ext>
                </a:extLst>
              </a:tr>
              <a:tr h="66966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10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 dirty="0">
                          <a:effectLst/>
                        </a:rPr>
                        <a:t>927256</a:t>
                      </a:r>
                      <a:endParaRPr lang="hr-H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927256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8062094"/>
                  </a:ext>
                </a:extLst>
              </a:tr>
              <a:tr h="4409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20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5298013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5298013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2485640"/>
                  </a:ext>
                </a:extLst>
              </a:tr>
              <a:tr h="4409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50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5342621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5342621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0709025"/>
                  </a:ext>
                </a:extLst>
              </a:tr>
              <a:tr h="53824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100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5370269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5370269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4521991"/>
                  </a:ext>
                </a:extLst>
              </a:tr>
              <a:tr h="4409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200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5394027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5394027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8114681"/>
                  </a:ext>
                </a:extLst>
              </a:tr>
              <a:tr h="4409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500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>
                          <a:effectLst/>
                        </a:rPr>
                        <a:t>5424848</a:t>
                      </a:r>
                      <a:endParaRPr lang="hr-H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2400" dirty="0">
                          <a:effectLst/>
                        </a:rPr>
                        <a:t>5424848</a:t>
                      </a:r>
                      <a:endParaRPr lang="hr-H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00816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D3ABF45-30D6-3092-053A-34619C62AE5D}"/>
              </a:ext>
            </a:extLst>
          </p:cNvPr>
          <p:cNvSpPr txBox="1"/>
          <p:nvPr/>
        </p:nvSpPr>
        <p:spPr>
          <a:xfrm>
            <a:off x="2625247" y="1651181"/>
            <a:ext cx="610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/>
              <a:t>LDCF vs </a:t>
            </a:r>
            <a:r>
              <a:rPr lang="hr-HR" sz="2400" dirty="0" err="1"/>
              <a:t>Jellyfish</a:t>
            </a:r>
            <a:endParaRPr lang="hr-H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37E376-31FD-D51B-AFEF-1878662FF8C0}"/>
              </a:ext>
            </a:extLst>
          </p:cNvPr>
          <p:cNvSpPr txBox="1"/>
          <p:nvPr/>
        </p:nvSpPr>
        <p:spPr>
          <a:xfrm>
            <a:off x="324852" y="327227"/>
            <a:ext cx="10383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dirty="0"/>
              <a:t>Točnost naše implementacije:</a:t>
            </a:r>
          </a:p>
        </p:txBody>
      </p:sp>
    </p:spTree>
    <p:extLst>
      <p:ext uri="{BB962C8B-B14F-4D97-AF65-F5344CB8AC3E}">
        <p14:creationId xmlns:p14="http://schemas.microsoft.com/office/powerpoint/2010/main" val="138802288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29</TotalTime>
  <Words>167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Schoolbook</vt:lpstr>
      <vt:lpstr>Times New Roman</vt:lpstr>
      <vt:lpstr>Wingdings 2</vt:lpstr>
      <vt:lpstr>View</vt:lpstr>
      <vt:lpstr>Logarithmic dynamic cuckoo filter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LDCF</dc:title>
  <dc:creator>Luka Mucko</dc:creator>
  <cp:lastModifiedBy>Luka Mucko</cp:lastModifiedBy>
  <cp:revision>9</cp:revision>
  <dcterms:created xsi:type="dcterms:W3CDTF">2023-05-21T18:16:45Z</dcterms:created>
  <dcterms:modified xsi:type="dcterms:W3CDTF">2023-05-21T18:46:11Z</dcterms:modified>
</cp:coreProperties>
</file>