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A3723C-AB51-478D-9CEB-8315FE2D56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2110B-71DE-4358-BD94-704C4BAABF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2E814-E94A-41AD-9F96-495EE7FEC9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6AF867-CB07-4E2E-91EF-D681676C5D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AA6FB7-7FD9-4C94-B5F2-86DEB6EFBC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EE48C8-5941-4AF5-B2C9-8C0D039A7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E1E469-84B3-44AF-BEB8-11B77FF795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E2B7FD-259A-4F5E-AA52-FD8738C805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2A71FA-EBF6-447B-9C38-BB07AABBAC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9DBAB1-DCEF-4BEB-8361-9274405CF9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71E639-DD08-4F9B-B819-2D8B4AD14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A60B5-5FEE-48EA-BF5E-8F5D0DA356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4C3E91-3898-4604-BE44-F03094C1B4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DA29D3-71D7-4C47-913A-18A3693CC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363E48-07FB-47F4-B28E-6D9D2072E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5EBE27-6AC4-4D3A-A489-803E91A05B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DEF483-D92F-42A9-8015-80CF0E4187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B4A3EE-6B4C-491A-B8F7-F886CB71D5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A9715-D5E2-4B94-9425-5006A58F1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813D6-B14E-4F51-A22D-CB93E3D9C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3368B-5B3A-4B47-AAD0-E8204C0614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E34EDD-8BDE-4E5D-A1CF-91B0D5370D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62D23-41A8-4216-94B2-97F98BCAF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0450F-D4E4-4EE2-AC6F-C4E80BEDD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k to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edit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Mas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ter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title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hr-HR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C28F230-FCCD-4DE9-BAFC-FB964CFB84AD}" type="slidenum">
              <a:rPr b="0" lang="hr-HR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hr-HR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2CFA71C-1F6C-421E-9C41-FDA09DBC74E2}" type="slidenum">
              <a:rPr b="0" lang="hr-HR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918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Loga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rith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mic 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dyna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mic 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cuck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oo </a:t>
            </a:r>
            <a:r>
              <a:rPr b="0" lang="hr-HR" sz="7200" spc="-52" strike="noStrike">
                <a:solidFill>
                  <a:srgbClr val="ffffff"/>
                </a:solidFill>
                <a:latin typeface="Century Schoolbook"/>
              </a:rPr>
              <a:t>filter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45885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hr-HR" sz="2200" spc="9" strike="noStrike">
                <a:solidFill>
                  <a:srgbClr val="bfbfbf"/>
                </a:solidFill>
                <a:latin typeface="Century Schoolbook"/>
              </a:rPr>
              <a:t>Lea Faber i </a:t>
            </a:r>
            <a:r>
              <a:rPr b="0" lang="hr-HR" sz="2200" spc="9" strike="noStrike">
                <a:solidFill>
                  <a:srgbClr val="bfbfbf"/>
                </a:solidFill>
                <a:latin typeface="Century Schoolbook"/>
              </a:rPr>
              <a:t>Luka Mucko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hr-HR" sz="2200" spc="9" strike="noStrike">
                <a:solidFill>
                  <a:srgbClr val="bfbfbf"/>
                </a:solidFill>
                <a:latin typeface="Century Schoolbook"/>
              </a:rPr>
              <a:t>Bioinformatika </a:t>
            </a:r>
            <a:r>
              <a:rPr b="0" lang="hr-HR" sz="2200" spc="9" strike="noStrike">
                <a:solidFill>
                  <a:srgbClr val="bfbfbf"/>
                </a:solidFill>
                <a:latin typeface="Century Schoolbook"/>
              </a:rPr>
              <a:t>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hr-HR" sz="2200" spc="9" strike="noStrike">
                <a:solidFill>
                  <a:srgbClr val="bfbfbf"/>
                </a:solidFill>
                <a:latin typeface="Century Schoolbook"/>
              </a:rPr>
              <a:t>2022/23.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790640" y="619200"/>
            <a:ext cx="8610120" cy="56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866960" y="509760"/>
            <a:ext cx="8457840" cy="583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e7e7e7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"/>
          <p:cNvPicPr/>
          <p:nvPr/>
        </p:nvPicPr>
        <p:blipFill>
          <a:blip r:embed="rId1"/>
          <a:srcRect l="-10" t="-13" r="-10" b="-13"/>
          <a:stretch/>
        </p:blipFill>
        <p:spPr>
          <a:xfrm>
            <a:off x="2466360" y="145440"/>
            <a:ext cx="7258680" cy="523836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05" name="TextBox 1"/>
              <p:cNvSpPr txBox="1"/>
              <p:nvPr/>
            </p:nvSpPr>
            <p:spPr>
              <a:xfrm>
                <a:off x="3060720" y="6281640"/>
                <a:ext cx="6310800" cy="43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4 ∗ 3 ∗ (</m:t>
                    </m:r>
                    <m:r>
                      <m:rPr>
                        <m:lit/>
                        <m:nor/>
                      </m:rPr>
                      <m:t xml:space="preserve">fp</m:t>
                    </m:r>
                    <m:r>
                      <m:rPr>
                        <m:lit/>
                        <m:nor/>
                      </m:rPr>
                      <m:t xml:space="preserve"> + 2 ∗ (</m:t>
                    </m:r>
                    <m:r>
                      <m:rPr>
                        <m:lit/>
                        <m:nor/>
                      </m:rPr>
                      <m:t xml:space="preserve">fp</m:t>
                    </m:r>
                    <m:r>
                      <m:rPr>
                        <m:lit/>
                        <m:nor/>
                      </m:rPr>
                      <m:t xml:space="preserve">−1) + 2 ∗ (</m:t>
                    </m:r>
                    <m:r>
                      <m:rPr>
                        <m:lit/>
                        <m:nor/>
                      </m:rPr>
                      <m:t xml:space="preserve">fp</m:t>
                    </m:r>
                    <m:r>
                      <m:rPr>
                        <m:lit/>
                        <m:nor/>
                      </m:rPr>
                      <m:t xml:space="preserve">−2)) [</m:t>
                    </m:r>
                    <m:r>
                      <m:rPr>
                        <m:lit/>
                        <m:nor/>
                      </m:rPr>
                      <m:t xml:space="preserve">b</m:t>
                    </m:r>
                    <m:r>
                      <m:rPr>
                        <m:lit/>
                        <m:nor/>
                      </m:rPr>
                      <m:t xml:space="preserve">]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6" name="TextBox 2"/>
          <p:cNvSpPr/>
          <p:nvPr/>
        </p:nvSpPr>
        <p:spPr>
          <a:xfrm>
            <a:off x="303840" y="264600"/>
            <a:ext cx="33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Utrošak memorije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303840" y="4730760"/>
            <a:ext cx="10404000" cy="14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spcBef>
                <a:spcPts val="601"/>
              </a:spcBef>
              <a:spcAft>
                <a:spcPts val="300"/>
              </a:spcAft>
              <a:buNone/>
            </a:pPr>
            <a:r>
              <a:rPr b="0" lang="hr-H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 - nivoa</a:t>
            </a:r>
            <a:br>
              <a:rPr sz="2800"/>
            </a:br>
            <a:r>
              <a:rPr b="0" lang="hr-H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#buckets * #entries * (fp + x</a:t>
            </a:r>
            <a:r>
              <a:rPr b="0" lang="hr-HR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hr-H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(fp-1) + x</a:t>
            </a:r>
            <a:r>
              <a:rPr b="0" lang="hr-HR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hr-H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(fp-2) + … + x</a:t>
            </a:r>
            <a:r>
              <a:rPr b="0" lang="hr-HR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b="0" lang="hr-H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(fp-l)) [b]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1895400" y="619200"/>
            <a:ext cx="8400600" cy="56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1847880" y="619200"/>
            <a:ext cx="8496000" cy="56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2004840" y="566640"/>
            <a:ext cx="8181720" cy="57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871640" y="557280"/>
            <a:ext cx="8448480" cy="57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3318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"/>
          <p:cNvSpPr/>
          <p:nvPr/>
        </p:nvSpPr>
        <p:spPr>
          <a:xfrm>
            <a:off x="2100240" y="2984040"/>
            <a:ext cx="410364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hr-HR" sz="2990" spc="-1" strike="noStrike">
                <a:solidFill>
                  <a:srgbClr val="000000"/>
                </a:solidFill>
                <a:latin typeface="Century Schoolbook"/>
              </a:rPr>
              <a:t>Hvala na pažnji!</a:t>
            </a:r>
            <a:endParaRPr b="0" lang="en-US" sz="2990" spc="-1" strike="noStrike">
              <a:latin typeface="Arial"/>
            </a:endParaRPr>
          </a:p>
        </p:txBody>
      </p:sp>
      <p:pic>
        <p:nvPicPr>
          <p:cNvPr id="114" name="Picture 2" descr="Cuckoo - Wikipedia"/>
          <p:cNvPicPr/>
          <p:nvPr/>
        </p:nvPicPr>
        <p:blipFill>
          <a:blip r:embed="rId1"/>
          <a:stretch/>
        </p:blipFill>
        <p:spPr>
          <a:xfrm>
            <a:off x="6204600" y="643320"/>
            <a:ext cx="3444840" cy="5169240"/>
          </a:xfrm>
          <a:prstGeom prst="rect">
            <a:avLst/>
          </a:prstGeom>
          <a:ln w="0">
            <a:noFill/>
          </a:ln>
        </p:spPr>
      </p:pic>
      <p:sp>
        <p:nvSpPr>
          <p:cNvPr id="115" name="TextBox 2"/>
          <p:cNvSpPr/>
          <p:nvPr/>
        </p:nvSpPr>
        <p:spPr>
          <a:xfrm>
            <a:off x="6204600" y="5906160"/>
            <a:ext cx="28864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hr-HR" sz="1490" spc="-1" strike="noStrike">
                <a:solidFill>
                  <a:srgbClr val="000000"/>
                </a:solidFill>
                <a:latin typeface="Century Schoolbook"/>
              </a:rPr>
              <a:t>Cuckoo</a:t>
            </a:r>
            <a:endParaRPr b="0" lang="en-US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4720" y="2028600"/>
            <a:ext cx="954072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4400" spc="-1" strike="noStrike">
                <a:solidFill>
                  <a:srgbClr val="000000"/>
                </a:solidFill>
                <a:latin typeface="Century Schoolbook"/>
              </a:rPr>
              <a:t>Bloom filter</a:t>
            </a:r>
            <a:endParaRPr b="0" lang="en-US" sz="4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4400" spc="-1" strike="noStrike">
                <a:solidFill>
                  <a:srgbClr val="000000"/>
                </a:solidFill>
                <a:latin typeface="Century Schoolbook"/>
              </a:rPr>
              <a:t>Cuckoo filter</a:t>
            </a:r>
            <a:endParaRPr b="0" lang="en-US" sz="4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4400" spc="-1" strike="noStrike">
                <a:solidFill>
                  <a:srgbClr val="000000"/>
                </a:solidFill>
                <a:latin typeface="Century Schoolbook"/>
              </a:rPr>
              <a:t>Dynamic cuckoo filter</a:t>
            </a:r>
            <a:endParaRPr b="0" lang="en-US" sz="4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r-HR" sz="4400" spc="-1" strike="noStrike">
                <a:solidFill>
                  <a:srgbClr val="000000"/>
                </a:solidFill>
                <a:latin typeface="Century Schoolbook"/>
              </a:rPr>
              <a:t>Logarithmic dynamic cuckoo filter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rcRect l="-10" t="-13" r="-10" b="-13"/>
          <a:stretch/>
        </p:blipFill>
        <p:spPr>
          <a:xfrm>
            <a:off x="3062160" y="1229400"/>
            <a:ext cx="5578200" cy="4026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"/>
          <p:cNvSpPr/>
          <p:nvPr/>
        </p:nvSpPr>
        <p:spPr>
          <a:xfrm>
            <a:off x="745920" y="806040"/>
            <a:ext cx="2538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Primjer LDCF-a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rcRect l="-10" t="-13" r="-10" b="-13"/>
          <a:stretch/>
        </p:blipFill>
        <p:spPr>
          <a:xfrm>
            <a:off x="3062520" y="1415160"/>
            <a:ext cx="5578200" cy="4026960"/>
          </a:xfrm>
          <a:prstGeom prst="rect">
            <a:avLst/>
          </a:prstGeom>
          <a:ln w="0">
            <a:noFill/>
          </a:ln>
        </p:spPr>
      </p:pic>
      <p:sp>
        <p:nvSpPr>
          <p:cNvPr id="91" name="TextBox 1"/>
          <p:cNvSpPr/>
          <p:nvPr/>
        </p:nvSpPr>
        <p:spPr>
          <a:xfrm>
            <a:off x="758160" y="794160"/>
            <a:ext cx="199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Umetanje 00110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3305880" y="1415160"/>
            <a:ext cx="5579640" cy="4026960"/>
          </a:xfrm>
          <a:prstGeom prst="rect">
            <a:avLst/>
          </a:prstGeom>
          <a:ln w="0">
            <a:noFill/>
          </a:ln>
        </p:spPr>
      </p:pic>
      <p:sp>
        <p:nvSpPr>
          <p:cNvPr id="93" name="TextBox 2"/>
          <p:cNvSpPr/>
          <p:nvPr/>
        </p:nvSpPr>
        <p:spPr>
          <a:xfrm>
            <a:off x="794160" y="890280"/>
            <a:ext cx="332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Slučaj: bucket je pun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3217320" y="1415160"/>
            <a:ext cx="5579640" cy="4026960"/>
          </a:xfrm>
          <a:prstGeom prst="rect">
            <a:avLst/>
          </a:prstGeom>
          <a:ln w="0">
            <a:noFill/>
          </a:ln>
        </p:spPr>
      </p:pic>
      <p:sp>
        <p:nvSpPr>
          <p:cNvPr id="95" name="TextBox 2"/>
          <p:cNvSpPr/>
          <p:nvPr/>
        </p:nvSpPr>
        <p:spPr>
          <a:xfrm>
            <a:off x="661680" y="890280"/>
            <a:ext cx="4234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Slučaj: izbacivanje žrtve i umetanje 00101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2350800" y="1065240"/>
            <a:ext cx="7122240" cy="4727160"/>
          </a:xfrm>
          <a:prstGeom prst="rect">
            <a:avLst/>
          </a:prstGeom>
          <a:ln w="0">
            <a:noFill/>
          </a:ln>
        </p:spPr>
      </p:pic>
      <p:sp>
        <p:nvSpPr>
          <p:cNvPr id="97" name="TextBox 2"/>
          <p:cNvSpPr/>
          <p:nvPr/>
        </p:nvSpPr>
        <p:spPr>
          <a:xfrm>
            <a:off x="902520" y="1065240"/>
            <a:ext cx="243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1800" spc="-1" strike="noStrike">
                <a:solidFill>
                  <a:srgbClr val="000000"/>
                </a:solidFill>
                <a:latin typeface="Century Schoolbook"/>
              </a:rPr>
              <a:t>Ekspanzija LDCF-a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De Novo DNA Sequencing and the Special k-mer"/>
          <p:cNvPicPr/>
          <p:nvPr/>
        </p:nvPicPr>
        <p:blipFill>
          <a:blip r:embed="rId1"/>
          <a:stretch/>
        </p:blipFill>
        <p:spPr>
          <a:xfrm>
            <a:off x="2590200" y="1911960"/>
            <a:ext cx="7011360" cy="30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2625120" y="2202120"/>
          <a:ext cx="6631920" cy="3517920"/>
        </p:xfrm>
        <a:graphic>
          <a:graphicData uri="http://schemas.openxmlformats.org/drawingml/2006/table">
            <a:tbl>
              <a:tblPr/>
              <a:tblGrid>
                <a:gridCol w="2210760"/>
                <a:gridCol w="2210760"/>
                <a:gridCol w="2210760"/>
              </a:tblGrid>
              <a:tr h="54612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K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LDCF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Jellyfish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</a:tr>
              <a:tr h="66960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927256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927256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45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5298013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5298013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45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50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5342621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5342621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53820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100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5370269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5370269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45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200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5394027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5394027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4575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hr-HR" sz="24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500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5424848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spcBef>
                          <a:spcPts val="601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0" lang="hr-HR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5424848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2"/>
          <p:cNvSpPr/>
          <p:nvPr/>
        </p:nvSpPr>
        <p:spPr>
          <a:xfrm>
            <a:off x="2625120" y="1651320"/>
            <a:ext cx="609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2400" spc="-1" strike="noStrike">
                <a:solidFill>
                  <a:srgbClr val="000000"/>
                </a:solidFill>
                <a:latin typeface="Century Schoolbook"/>
              </a:rPr>
              <a:t>LDCF vs Jellyfish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324720" y="327240"/>
            <a:ext cx="1038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hr-HR" sz="3600" spc="-1" strike="noStrike">
                <a:solidFill>
                  <a:srgbClr val="000000"/>
                </a:solidFill>
                <a:latin typeface="Century Schoolbook"/>
              </a:rPr>
              <a:t>Točnost naše implementacije: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Application>LibreOffice/7.3.7.2$Linux_X86_64 LibreOffice_project/30$Build-2</Application>
  <AppVersion>15.0000</AppVersion>
  <Words>134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2023-05-21T18:16:45Z</dcterms:created>
  <dc:creator>Luka Mucko</dc:creator>
  <dc:description/>
  <dc:language>en-US</dc:language>
  <cp:lastModifiedBy/>
  <dcterms:modified xsi:type="dcterms:W3CDTF">2023-06-05T15:47:26Z</dcterms:modified>
  <cp:revision>17</cp:revision>
  <dc:subject/>
  <dc:title>LDCF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