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E3"/>
    <a:srgbClr val="E5DFDB"/>
    <a:srgbClr val="FFF7DA"/>
    <a:srgbClr val="EDDFDF"/>
    <a:srgbClr val="DACDCD"/>
    <a:srgbClr val="DAC4B2"/>
    <a:srgbClr val="CA0202"/>
    <a:srgbClr val="E20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8" d="100"/>
          <a:sy n="18" d="100"/>
        </p:scale>
        <p:origin x="1781" y="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GHC Compiler Flag Optimization using Machine Learning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Connor Rhys Peper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49533" y="4539454"/>
            <a:ext cx="37359773" cy="55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CSSE, Rose-</a:t>
            </a:r>
            <a:r>
              <a:rPr lang="en-US" altLang="zh-CN" sz="4800" baseline="0" dirty="0" err="1">
                <a:ea typeface="SimSun" pitchFamily="2" charset="-122"/>
              </a:rPr>
              <a:t>Hulman</a:t>
            </a:r>
            <a:r>
              <a:rPr lang="en-US" altLang="zh-CN" sz="4800" baseline="0" dirty="0">
                <a:ea typeface="SimSun" pitchFamily="2" charset="-122"/>
              </a:rPr>
              <a:t> Institute of Technology, Terre Haute, Indiana 47803 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" y="5562150"/>
            <a:ext cx="14824488" cy="13210277"/>
            <a:chOff x="1219200" y="6557962"/>
            <a:chExt cx="16106775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12700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19200" y="6572713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mpd="sng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158" y="6038289"/>
            <a:ext cx="14337077" cy="1346900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Compilers offer many optimizations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There are too many optimizations for developers to understand them all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The ideal set of optimizations and application order must exist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Search space is very large: 2</a:t>
            </a:r>
            <a:r>
              <a:rPr lang="en-US" sz="6000" b="0" baseline="30000" dirty="0">
                <a:latin typeface="Georgia" panose="02040502050405020303" pitchFamily="18" charset="0"/>
              </a:rPr>
              <a:t>n</a:t>
            </a:r>
            <a:r>
              <a:rPr lang="en-US" sz="6000" b="0" baseline="0" dirty="0">
                <a:latin typeface="Georgia" panose="02040502050405020303" pitchFamily="18" charset="0"/>
              </a:rPr>
              <a:t> for flag selection,  n! for phase-order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Machine learning can help us explore the search space efficiently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0" baseline="0" dirty="0">
              <a:latin typeface="Georgia" panose="02040502050405020303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Machine Learning Algorithms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27364296"/>
            <a:chOff x="34807225" y="6557965"/>
            <a:chExt cx="15563392" cy="14020807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5"/>
              <a:ext cx="15544800" cy="1402080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386359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Phase-Order Optimization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18722939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119114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Flag Selection Optimization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</p:grpSp>
      <p:pic>
        <p:nvPicPr>
          <p:cNvPr id="1026" name="Picture 2" descr="Rose-Hulman Institute Logo PNG Vector (PDF, SVG) Free Download">
            <a:extLst>
              <a:ext uri="{FF2B5EF4-FFF2-40B4-BE49-F238E27FC236}">
                <a16:creationId xmlns:a16="http://schemas.microsoft.com/office/drawing/2014/main" id="{472A0C26-20BD-53AC-75F5-725E2DAC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1" y="517976"/>
            <a:ext cx="5234819" cy="378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Rose–Hulman Institute of Technology - Wikipedia">
            <a:extLst>
              <a:ext uri="{FF2B5EF4-FFF2-40B4-BE49-F238E27FC236}">
                <a16:creationId xmlns:a16="http://schemas.microsoft.com/office/drawing/2014/main" id="{30806A6D-AE59-0F18-2971-D02A35368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96E27-4E36-24CA-7903-7F4F86C29C4A}"/>
              </a:ext>
            </a:extLst>
          </p:cNvPr>
          <p:cNvSpPr txBox="1"/>
          <p:nvPr/>
        </p:nvSpPr>
        <p:spPr>
          <a:xfrm>
            <a:off x="461113" y="20279685"/>
            <a:ext cx="14337077" cy="12084007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baseline="0" dirty="0">
                <a:latin typeface="Georgia" panose="02040502050405020303" pitchFamily="18" charset="0"/>
              </a:rPr>
              <a:t>Random Iterative Optimization (RIO)</a:t>
            </a:r>
          </a:p>
          <a:p>
            <a:pPr marL="856862" lvl="1" indent="-45720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Generate random sets/permutations, try them 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0" baseline="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baseline="0" dirty="0">
                <a:latin typeface="Georgia" panose="02040502050405020303" pitchFamily="18" charset="0"/>
              </a:rPr>
              <a:t>Genetic Algorithm (GA)</a:t>
            </a:r>
          </a:p>
          <a:p>
            <a:pPr marL="856862" lvl="1" indent="-45720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Represent sets as chromosomes, product offspring and mutate</a:t>
            </a:r>
          </a:p>
          <a:p>
            <a:endParaRPr lang="en-US" sz="6000" b="0" baseline="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baseline="0" dirty="0">
                <a:latin typeface="Georgia" panose="02040502050405020303" pitchFamily="18" charset="0"/>
              </a:rPr>
              <a:t>Bayesian Optimization (BOCA)</a:t>
            </a:r>
          </a:p>
          <a:p>
            <a:pPr marL="856862" lvl="1" indent="-45720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Use random forest and expected improvement to select new candidates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0" baseline="0" dirty="0">
              <a:latin typeface="Georgia" panose="02040502050405020303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B9F21F0-3667-37D4-F942-50F36D48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0" y="-17073"/>
            <a:ext cx="84582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B4D8B2E-389F-1183-0DAA-DAC780EE9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3288" y="14775956"/>
            <a:ext cx="11271748" cy="774932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AC9575E-77D2-26C8-2179-5D305B60B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36213" y="25111824"/>
            <a:ext cx="11192987" cy="7695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ED0982-763E-BD6F-FD10-FB6D3095A1FA}"/>
              </a:ext>
            </a:extLst>
          </p:cNvPr>
          <p:cNvSpPr txBox="1"/>
          <p:nvPr/>
        </p:nvSpPr>
        <p:spPr>
          <a:xfrm>
            <a:off x="15771133" y="6492107"/>
            <a:ext cx="13246268" cy="598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aseline="0" dirty="0">
                <a:latin typeface="Georgia" panose="02040502050405020303" pitchFamily="18" charset="0"/>
              </a:rPr>
              <a:t>Methodology: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Tested four Haskell programs from the </a:t>
            </a:r>
            <a:r>
              <a:rPr lang="en-US" sz="6000" b="0" baseline="0" dirty="0" err="1">
                <a:latin typeface="Georgia" panose="02040502050405020303" pitchFamily="18" charset="0"/>
              </a:rPr>
              <a:t>nofib</a:t>
            </a:r>
            <a:r>
              <a:rPr lang="en-US" sz="6000" b="0" baseline="0" dirty="0">
                <a:latin typeface="Georgia" panose="02040502050405020303" pitchFamily="18" charset="0"/>
              </a:rPr>
              <a:t> benchmarking suite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Compared against GHC’s –O2 preset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Measured runtime</a:t>
            </a:r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C041DB-9B22-A18C-D09B-4FD1CD247237}"/>
              </a:ext>
            </a:extLst>
          </p:cNvPr>
          <p:cNvGrpSpPr/>
          <p:nvPr/>
        </p:nvGrpSpPr>
        <p:grpSpPr>
          <a:xfrm>
            <a:off x="15324120" y="24612600"/>
            <a:ext cx="14026118" cy="8249367"/>
            <a:chOff x="34807225" y="6557965"/>
            <a:chExt cx="15563392" cy="14020807"/>
          </a:xfrm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8C976453-BBA1-C8EA-EF9B-77B7FC16F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400" y="6557965"/>
              <a:ext cx="15544800" cy="1402080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5906DC63-8DA0-65FF-01BC-6ACB62091825}"/>
                </a:ext>
              </a:extLst>
            </p:cNvPr>
            <p:cNvSpPr/>
            <p:nvPr/>
          </p:nvSpPr>
          <p:spPr>
            <a:xfrm>
              <a:off x="34807225" y="6557968"/>
              <a:ext cx="15563392" cy="1281605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Phase-Order Optimization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AF2F7-03C4-1040-37BA-E5B4912C7A10}"/>
              </a:ext>
            </a:extLst>
          </p:cNvPr>
          <p:cNvSpPr txBox="1"/>
          <p:nvPr/>
        </p:nvSpPr>
        <p:spPr>
          <a:xfrm>
            <a:off x="15673484" y="25388383"/>
            <a:ext cx="13246268" cy="598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aseline="0" dirty="0">
                <a:latin typeface="Georgia" panose="02040502050405020303" pitchFamily="18" charset="0"/>
              </a:rPr>
              <a:t>Modified BOCA: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Represent optimizations as vertices, forbidden positions as edges (rules)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Topological sort to find new candidates from impactful rules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baseline="0" dirty="0">
                <a:latin typeface="Georgia" panose="02040502050405020303" pitchFamily="18" charset="0"/>
              </a:rPr>
              <a:t>Modify GHC optimization pipeline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D7266-FCED-0E0A-C538-30E69A1877DE}"/>
              </a:ext>
            </a:extLst>
          </p:cNvPr>
          <p:cNvSpPr txBox="1"/>
          <p:nvPr/>
        </p:nvSpPr>
        <p:spPr>
          <a:xfrm>
            <a:off x="30574070" y="12882439"/>
            <a:ext cx="13105972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Figure 2 – </a:t>
            </a:r>
            <a:r>
              <a:rPr lang="en-US" sz="4000" b="0" i="1" dirty="0">
                <a:latin typeface="Georgia" panose="02040502050405020303" pitchFamily="18" charset="0"/>
              </a:rPr>
              <a:t>Discrimination capabilities of modified BOCA (BOCPA) on the </a:t>
            </a:r>
            <a:r>
              <a:rPr lang="en-US" sz="4000" b="0" i="1" dirty="0" err="1">
                <a:latin typeface="Georgia" panose="02040502050405020303" pitchFamily="18" charset="0"/>
              </a:rPr>
              <a:t>Cacheprof</a:t>
            </a:r>
            <a:r>
              <a:rPr lang="en-US" sz="4000" b="0" i="1" dirty="0">
                <a:latin typeface="Georgia" panose="02040502050405020303" pitchFamily="18" charset="0"/>
              </a:rPr>
              <a:t> and Hidden test programs. BOCPA can discriminate between permutation rules with as small as a 1% change. To test this, we used an “arbitrary optimization” that did not actually change the source code with a manufactured speed-up/speed-down.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CE1EE8-98CA-15AE-F13A-18332F9DB839}"/>
              </a:ext>
            </a:extLst>
          </p:cNvPr>
          <p:cNvSpPr txBox="1"/>
          <p:nvPr/>
        </p:nvSpPr>
        <p:spPr>
          <a:xfrm>
            <a:off x="30522520" y="22778210"/>
            <a:ext cx="1310597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Figure 3 &amp; 4 – </a:t>
            </a:r>
            <a:r>
              <a:rPr lang="en-US" sz="4000" b="0" i="1" dirty="0">
                <a:latin typeface="Georgia" panose="02040502050405020303" pitchFamily="18" charset="0"/>
              </a:rPr>
              <a:t>Runtime of BOCA, and RIO normalized around the default phase-order runtime. Only BOCA was able </a:t>
            </a:r>
            <a:r>
              <a:rPr lang="en-US" sz="4000" b="0" i="1">
                <a:latin typeface="Georgia" panose="02040502050405020303" pitchFamily="18" charset="0"/>
              </a:rPr>
              <a:t>to find </a:t>
            </a:r>
            <a:r>
              <a:rPr lang="en-US" sz="4000" b="0" i="1" dirty="0">
                <a:latin typeface="Georgia" panose="02040502050405020303" pitchFamily="18" charset="0"/>
              </a:rPr>
              <a:t>a more optimal ordering than the default. </a:t>
            </a:r>
            <a:r>
              <a:rPr lang="en-US" sz="4000" b="0" i="1" dirty="0" err="1">
                <a:latin typeface="Georgia" panose="02040502050405020303" pitchFamily="18" charset="0"/>
              </a:rPr>
              <a:t>Maillist</a:t>
            </a:r>
            <a:r>
              <a:rPr lang="en-US" sz="4000" b="0" i="1" dirty="0">
                <a:latin typeface="Georgia" panose="02040502050405020303" pitchFamily="18" charset="0"/>
              </a:rPr>
              <a:t> demonstrates that there is more room for decreased performance than increased performance, as RIO found orderings more than eight standard deviations slower than the default.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C057A7-7A52-F4CB-E7C0-F8009A1FEB25}"/>
              </a:ext>
            </a:extLst>
          </p:cNvPr>
          <p:cNvGrpSpPr/>
          <p:nvPr/>
        </p:nvGrpSpPr>
        <p:grpSpPr>
          <a:xfrm>
            <a:off x="16211607" y="12213826"/>
            <a:ext cx="13105972" cy="9367555"/>
            <a:chOff x="16211607" y="12213826"/>
            <a:chExt cx="13105972" cy="93675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981FE5-78E6-3018-3C38-E227EA2AB0F3}"/>
                </a:ext>
              </a:extLst>
            </p:cNvPr>
            <p:cNvSpPr txBox="1"/>
            <p:nvPr/>
          </p:nvSpPr>
          <p:spPr>
            <a:xfrm>
              <a:off x="16211607" y="19437204"/>
              <a:ext cx="13105972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Georgia" panose="02040502050405020303" pitchFamily="18" charset="0"/>
                </a:rPr>
                <a:t>Figure 1 – </a:t>
              </a:r>
              <a:r>
                <a:rPr lang="en-US" sz="4000" b="0" i="1" dirty="0">
                  <a:latin typeface="Georgia" panose="02040502050405020303" pitchFamily="18" charset="0"/>
                </a:rPr>
                <a:t>Runtime of BOCA, GA, and RIO normalized around the average –O2 runtime. All three algorithms found a more optimal set of compiler flags than –O2, but while GA and BOCA converged on a solution, RIO does not and thus has a few more outliers than BOCA or GA. Greatest speed-up achieved was over two standard deviations faster than –O2.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F817865-0487-4284-48A4-68E083D5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78427" y="12213826"/>
              <a:ext cx="9980106" cy="720063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B98FD44-D618-88B2-4C0F-4FC57344012F}"/>
              </a:ext>
            </a:extLst>
          </p:cNvPr>
          <p:cNvSpPr txBox="1"/>
          <p:nvPr/>
        </p:nvSpPr>
        <p:spPr>
          <a:xfrm>
            <a:off x="15630016" y="21890827"/>
            <a:ext cx="13246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aseline="0" dirty="0">
                <a:latin typeface="Georgia" panose="02040502050405020303" pitchFamily="18" charset="0"/>
              </a:rPr>
              <a:t>Current Results: </a:t>
            </a:r>
            <a:r>
              <a:rPr lang="en-US" sz="6000" b="0" baseline="0" dirty="0">
                <a:latin typeface="Georgia" panose="02040502050405020303" pitchFamily="18" charset="0"/>
              </a:rPr>
              <a:t>Best speed-up was 3% over –O2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66EFDF-A0AE-3396-BF61-89F0B4278C93}"/>
              </a:ext>
            </a:extLst>
          </p:cNvPr>
          <p:cNvSpPr txBox="1"/>
          <p:nvPr/>
        </p:nvSpPr>
        <p:spPr>
          <a:xfrm>
            <a:off x="15559654" y="30943383"/>
            <a:ext cx="13246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aseline="0" dirty="0">
                <a:latin typeface="Georgia" panose="02040502050405020303" pitchFamily="18" charset="0"/>
              </a:rPr>
              <a:t>Current Results: </a:t>
            </a:r>
            <a:r>
              <a:rPr lang="en-US" sz="6000" b="0" baseline="0" dirty="0">
                <a:latin typeface="Georgia" panose="02040502050405020303" pitchFamily="18" charset="0"/>
              </a:rPr>
              <a:t>Best speed-up was 5% over the default phase-order</a:t>
            </a:r>
            <a:endParaRPr lang="en-US" dirty="0"/>
          </a:p>
        </p:txBody>
      </p:sp>
      <p:pic>
        <p:nvPicPr>
          <p:cNvPr id="49" name="Picture 48" descr="A graph showing different types of rule inclusion&#10;&#10;Description automatically generated">
            <a:extLst>
              <a:ext uri="{FF2B5EF4-FFF2-40B4-BE49-F238E27FC236}">
                <a16:creationId xmlns:a16="http://schemas.microsoft.com/office/drawing/2014/main" id="{B2FF7684-AD28-80BF-CEFE-44A566513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28662" y="6401501"/>
            <a:ext cx="13839799" cy="634031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9792</TotalTime>
  <Words>391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Century Gothic</vt:lpstr>
      <vt:lpstr>Courier New</vt:lpstr>
      <vt:lpstr>Georgia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Peper, Connor</cp:lastModifiedBy>
  <cp:revision>204</cp:revision>
  <cp:lastPrinted>2013-08-04T02:58:23Z</cp:lastPrinted>
  <dcterms:created xsi:type="dcterms:W3CDTF">2011-10-21T15:46:33Z</dcterms:created>
  <dcterms:modified xsi:type="dcterms:W3CDTF">2024-03-21T20:58:16Z</dcterms:modified>
</cp:coreProperties>
</file>