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handoutMasterIdLst>
    <p:handoutMasterId r:id="rId33"/>
  </p:handoutMasterIdLst>
  <p:sldIdLst>
    <p:sldId id="293" r:id="rId2"/>
    <p:sldId id="29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Lst>
  <p:sldSz cx="12192000" cy="6858000"/>
  <p:notesSz cx="10234613" cy="70993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DFDCB7"/>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1684" autoAdjust="0"/>
  </p:normalViewPr>
  <p:slideViewPr>
    <p:cSldViewPr snapToGrid="0">
      <p:cViewPr varScale="1">
        <p:scale>
          <a:sx n="99" d="100"/>
          <a:sy n="99" d="100"/>
        </p:scale>
        <p:origin x="108"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34999" cy="356198"/>
          </a:xfrm>
          <a:prstGeom prst="rect">
            <a:avLst/>
          </a:prstGeom>
        </p:spPr>
        <p:txBody>
          <a:bodyPr vert="horz" lIns="94119" tIns="47060" rIns="94119" bIns="47060" rtlCol="0"/>
          <a:lstStyle>
            <a:lvl1pPr algn="l">
              <a:defRPr sz="1200"/>
            </a:lvl1pPr>
          </a:lstStyle>
          <a:p>
            <a:endParaRPr lang="ko-KR" altLang="en-US"/>
          </a:p>
        </p:txBody>
      </p:sp>
      <p:sp>
        <p:nvSpPr>
          <p:cNvPr id="3" name="날짜 개체 틀 2"/>
          <p:cNvSpPr>
            <a:spLocks noGrp="1"/>
          </p:cNvSpPr>
          <p:nvPr>
            <p:ph type="dt" sz="quarter" idx="1"/>
          </p:nvPr>
        </p:nvSpPr>
        <p:spPr>
          <a:xfrm>
            <a:off x="5797246" y="0"/>
            <a:ext cx="4434999" cy="356198"/>
          </a:xfrm>
          <a:prstGeom prst="rect">
            <a:avLst/>
          </a:prstGeom>
        </p:spPr>
        <p:txBody>
          <a:bodyPr vert="horz" lIns="94119" tIns="47060" rIns="94119" bIns="47060" rtlCol="0"/>
          <a:lstStyle>
            <a:lvl1pPr algn="r">
              <a:defRPr sz="1200"/>
            </a:lvl1pPr>
          </a:lstStyle>
          <a:p>
            <a:fld id="{0C2AE881-BD68-4E59-890E-FE8374E22CE2}" type="datetimeFigureOut">
              <a:rPr lang="ko-KR" altLang="en-US" smtClean="0"/>
              <a:t>2019-03-11</a:t>
            </a:fld>
            <a:endParaRPr lang="ko-KR" altLang="en-US"/>
          </a:p>
        </p:txBody>
      </p:sp>
      <p:sp>
        <p:nvSpPr>
          <p:cNvPr id="4" name="바닥글 개체 틀 3"/>
          <p:cNvSpPr>
            <a:spLocks noGrp="1"/>
          </p:cNvSpPr>
          <p:nvPr>
            <p:ph type="ftr" sz="quarter" idx="2"/>
          </p:nvPr>
        </p:nvSpPr>
        <p:spPr>
          <a:xfrm>
            <a:off x="0" y="6743104"/>
            <a:ext cx="4434999" cy="356197"/>
          </a:xfrm>
          <a:prstGeom prst="rect">
            <a:avLst/>
          </a:prstGeom>
        </p:spPr>
        <p:txBody>
          <a:bodyPr vert="horz" lIns="94119" tIns="47060" rIns="94119" bIns="4706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797246" y="6743104"/>
            <a:ext cx="4434999" cy="356197"/>
          </a:xfrm>
          <a:prstGeom prst="rect">
            <a:avLst/>
          </a:prstGeom>
        </p:spPr>
        <p:txBody>
          <a:bodyPr vert="horz" lIns="94119" tIns="47060" rIns="94119" bIns="47060" rtlCol="0" anchor="b"/>
          <a:lstStyle>
            <a:lvl1pPr algn="r">
              <a:defRPr sz="1200"/>
            </a:lvl1pPr>
          </a:lstStyle>
          <a:p>
            <a:fld id="{359F89A4-7C66-43BA-BF91-8B716C1F6EA1}" type="slidenum">
              <a:rPr lang="ko-KR" altLang="en-US" smtClean="0"/>
              <a:t>‹#›</a:t>
            </a:fld>
            <a:endParaRPr lang="ko-KR" altLang="en-US"/>
          </a:p>
        </p:txBody>
      </p:sp>
    </p:spTree>
    <p:extLst>
      <p:ext uri="{BB962C8B-B14F-4D97-AF65-F5344CB8AC3E}">
        <p14:creationId xmlns:p14="http://schemas.microsoft.com/office/powerpoint/2010/main" val="123998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434999" cy="356198"/>
          </a:xfrm>
          <a:prstGeom prst="rect">
            <a:avLst/>
          </a:prstGeom>
        </p:spPr>
        <p:txBody>
          <a:bodyPr vert="horz" lIns="94119" tIns="47060" rIns="94119" bIns="47060" rtlCol="0"/>
          <a:lstStyle>
            <a:lvl1pPr algn="l">
              <a:defRPr sz="1200"/>
            </a:lvl1pPr>
          </a:lstStyle>
          <a:p>
            <a:endParaRPr lang="ko-KR" altLang="en-US"/>
          </a:p>
        </p:txBody>
      </p:sp>
      <p:sp>
        <p:nvSpPr>
          <p:cNvPr id="3" name="Date Placeholder 2"/>
          <p:cNvSpPr>
            <a:spLocks noGrp="1"/>
          </p:cNvSpPr>
          <p:nvPr>
            <p:ph type="dt" idx="1"/>
          </p:nvPr>
        </p:nvSpPr>
        <p:spPr>
          <a:xfrm>
            <a:off x="5797246" y="1"/>
            <a:ext cx="4434999" cy="356198"/>
          </a:xfrm>
          <a:prstGeom prst="rect">
            <a:avLst/>
          </a:prstGeom>
        </p:spPr>
        <p:txBody>
          <a:bodyPr vert="horz" lIns="94119" tIns="47060" rIns="94119" bIns="47060" rtlCol="0"/>
          <a:lstStyle>
            <a:lvl1pPr algn="r">
              <a:defRPr sz="1200"/>
            </a:lvl1pPr>
          </a:lstStyle>
          <a:p>
            <a:fld id="{D30085F3-A77E-408E-9F90-D3B01E2760CC}" type="datetimeFigureOut">
              <a:rPr lang="ko-KR" altLang="en-US" smtClean="0"/>
              <a:t>2019-03-11</a:t>
            </a:fld>
            <a:endParaRPr lang="ko-KR" altLang="en-US"/>
          </a:p>
        </p:txBody>
      </p:sp>
      <p:sp>
        <p:nvSpPr>
          <p:cNvPr id="4" name="Slide Image Placeholder 3"/>
          <p:cNvSpPr>
            <a:spLocks noGrp="1" noRot="1" noChangeAspect="1"/>
          </p:cNvSpPr>
          <p:nvPr>
            <p:ph type="sldImg" idx="2"/>
          </p:nvPr>
        </p:nvSpPr>
        <p:spPr>
          <a:xfrm>
            <a:off x="2989263" y="887413"/>
            <a:ext cx="4256087" cy="2395537"/>
          </a:xfrm>
          <a:prstGeom prst="rect">
            <a:avLst/>
          </a:prstGeom>
          <a:noFill/>
          <a:ln w="12700">
            <a:solidFill>
              <a:prstClr val="black"/>
            </a:solidFill>
          </a:ln>
        </p:spPr>
        <p:txBody>
          <a:bodyPr vert="horz" lIns="94119" tIns="47060" rIns="94119" bIns="47060" rtlCol="0" anchor="ctr"/>
          <a:lstStyle/>
          <a:p>
            <a:endParaRPr lang="ko-KR" altLang="en-US"/>
          </a:p>
        </p:txBody>
      </p:sp>
      <p:sp>
        <p:nvSpPr>
          <p:cNvPr id="5" name="Notes Placeholder 4"/>
          <p:cNvSpPr>
            <a:spLocks noGrp="1"/>
          </p:cNvSpPr>
          <p:nvPr>
            <p:ph type="body" sz="quarter" idx="3"/>
          </p:nvPr>
        </p:nvSpPr>
        <p:spPr>
          <a:xfrm>
            <a:off x="1023462" y="3416538"/>
            <a:ext cx="8187690" cy="2795350"/>
          </a:xfrm>
          <a:prstGeom prst="rect">
            <a:avLst/>
          </a:prstGeom>
        </p:spPr>
        <p:txBody>
          <a:bodyPr vert="horz" lIns="94119" tIns="47060" rIns="94119" bIns="4706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6743104"/>
            <a:ext cx="4434999" cy="356197"/>
          </a:xfrm>
          <a:prstGeom prst="rect">
            <a:avLst/>
          </a:prstGeom>
        </p:spPr>
        <p:txBody>
          <a:bodyPr vert="horz" lIns="94119" tIns="47060" rIns="94119" bIns="4706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5797246" y="6743104"/>
            <a:ext cx="4434999" cy="356197"/>
          </a:xfrm>
          <a:prstGeom prst="rect">
            <a:avLst/>
          </a:prstGeom>
        </p:spPr>
        <p:txBody>
          <a:bodyPr vert="horz" lIns="94119" tIns="47060" rIns="94119" bIns="4706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This time, we’ll review of the programming language called Python.</a:t>
            </a:r>
            <a:endParaRPr lang="ko-KR" altLang="ko-KR" dirty="0"/>
          </a:p>
          <a:p>
            <a:pPr defTabSz="941192">
              <a:defRPr/>
            </a:pPr>
            <a:r>
              <a:rPr lang="en-US" altLang="ko-KR" dirty="0"/>
              <a:t>We will learn about how to structure and analyze various data throughout this lecture.</a:t>
            </a:r>
            <a:endParaRPr lang="ko-KR" altLang="ko-KR" dirty="0"/>
          </a:p>
          <a:p>
            <a:pPr defTabSz="941192">
              <a:defRPr/>
            </a:pPr>
            <a:r>
              <a:rPr lang="en-US" altLang="ko-KR" dirty="0"/>
              <a:t>This is the basic precondition that will enable us to use programming languages.</a:t>
            </a:r>
            <a:endParaRPr lang="ko-KR" altLang="ko-KR" dirty="0"/>
          </a:p>
          <a:p>
            <a:pPr defTabSz="941192">
              <a:defRPr/>
            </a:pPr>
            <a:r>
              <a:rPr lang="en-US" altLang="ko-KR" dirty="0"/>
              <a:t>So let’s find out how to use the Python language.</a:t>
            </a:r>
            <a:endParaRPr lang="ko-KR"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a:t>
            </a:fld>
            <a:endParaRPr lang="ko-KR" altLang="en-US"/>
          </a:p>
        </p:txBody>
      </p:sp>
    </p:spTree>
    <p:extLst>
      <p:ext uri="{BB962C8B-B14F-4D97-AF65-F5344CB8AC3E}">
        <p14:creationId xmlns:p14="http://schemas.microsoft.com/office/powerpoint/2010/main" val="322502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discussed about styling for code.</a:t>
            </a:r>
            <a:endParaRPr lang="ko-KR" altLang="ko-KR" dirty="0"/>
          </a:p>
          <a:p>
            <a:pPr defTabSz="941192">
              <a:defRPr/>
            </a:pPr>
            <a:r>
              <a:rPr lang="en-US" altLang="ko-KR" dirty="0"/>
              <a:t>We covered code styling and how you can include information in comments. Now let’s get into the details of programming. </a:t>
            </a:r>
            <a:endParaRPr lang="ko-KR" altLang="ko-KR" dirty="0"/>
          </a:p>
          <a:p>
            <a:pPr defTabSz="941192">
              <a:defRPr/>
            </a:pPr>
            <a:r>
              <a:rPr lang="en-US" altLang="ko-KR" dirty="0"/>
              <a:t>First of all, there is data type.</a:t>
            </a:r>
            <a:endParaRPr lang="ko-KR" altLang="ko-KR" dirty="0"/>
          </a:p>
          <a:p>
            <a:pPr defTabSz="941192">
              <a:defRPr/>
            </a:pPr>
            <a:r>
              <a:rPr lang="en-US" altLang="ko-KR" dirty="0"/>
              <a:t>Previously, I mentioned that there is no data type. More precisely, data type is not always absent: it is assigned later. </a:t>
            </a:r>
            <a:endParaRPr lang="ko-KR" altLang="ko-KR" dirty="0"/>
          </a:p>
          <a:p>
            <a:pPr defTabSz="941192">
              <a:defRPr/>
            </a:pPr>
            <a:r>
              <a:rPr lang="en-US" altLang="ko-KR" dirty="0"/>
              <a:t>For example, let’s say there is “</a:t>
            </a:r>
            <a:r>
              <a:rPr lang="en-US" altLang="ko-KR" dirty="0" err="1"/>
              <a:t>numberOfStudent</a:t>
            </a:r>
            <a:r>
              <a:rPr lang="en-US" altLang="ko-KR" dirty="0"/>
              <a:t> = 10”.</a:t>
            </a:r>
            <a:endParaRPr lang="ko-KR" altLang="ko-KR" dirty="0"/>
          </a:p>
          <a:p>
            <a:pPr defTabSz="941192">
              <a:defRPr/>
            </a:pPr>
            <a:r>
              <a:rPr lang="en-US" altLang="ko-KR" dirty="0" err="1"/>
              <a:t>numStudent</a:t>
            </a:r>
            <a:r>
              <a:rPr lang="en-US" altLang="ko-KR" dirty="0"/>
              <a:t> is declared, and when there is no =10, no one knows the variable’s exact type.</a:t>
            </a:r>
            <a:endParaRPr lang="ko-KR" altLang="ko-KR" dirty="0"/>
          </a:p>
          <a:p>
            <a:pPr defTabSz="941192">
              <a:defRPr/>
            </a:pPr>
            <a:r>
              <a:rPr lang="en-US" altLang="ko-KR" dirty="0"/>
              <a:t>With the absence of an initial value, Python has no idea what kind of data it might have.</a:t>
            </a:r>
            <a:endParaRPr lang="ko-KR" altLang="ko-KR" dirty="0"/>
          </a:p>
          <a:p>
            <a:pPr defTabSz="941192">
              <a:defRPr/>
            </a:pPr>
            <a:r>
              <a:rPr lang="en-US" altLang="ko-KR" dirty="0"/>
              <a:t>Hence, there is no type available.</a:t>
            </a:r>
            <a:endParaRPr lang="ko-KR" altLang="ko-KR" dirty="0"/>
          </a:p>
          <a:p>
            <a:pPr defTabSz="941192">
              <a:defRPr/>
            </a:pPr>
            <a:r>
              <a:rPr lang="en-US" altLang="ko-KR" dirty="0"/>
              <a:t>However, we should know from the name of variable that it will contain some numbers. Still, we do not know whether or not it contains a decimal point.  </a:t>
            </a:r>
            <a:endParaRPr lang="ko-KR" altLang="ko-KR" dirty="0"/>
          </a:p>
          <a:p>
            <a:pPr defTabSz="941192">
              <a:defRPr/>
            </a:pPr>
            <a:r>
              <a:rPr lang="en-US" altLang="ko-KR" dirty="0"/>
              <a:t>So “= 10” is defined later and the number 10 is stored. Now, it finally has a type. </a:t>
            </a:r>
            <a:endParaRPr lang="ko-KR" altLang="ko-KR" dirty="0"/>
          </a:p>
          <a:p>
            <a:pPr defTabSz="941192">
              <a:defRPr/>
            </a:pPr>
            <a:r>
              <a:rPr lang="en-US" altLang="ko-KR" dirty="0"/>
              <a:t>Since then, it will have a certain data type.</a:t>
            </a:r>
            <a:endParaRPr lang="ko-KR" altLang="ko-KR" dirty="0"/>
          </a:p>
          <a:p>
            <a:pPr defTabSz="941192">
              <a:defRPr/>
            </a:pPr>
            <a:r>
              <a:rPr lang="en-US" altLang="ko-KR" dirty="0"/>
              <a:t>As we have 10 here, it will select a data type that is optimal for storing integers. </a:t>
            </a:r>
            <a:endParaRPr lang="ko-KR" altLang="ko-KR" dirty="0"/>
          </a:p>
          <a:p>
            <a:pPr defTabSz="941192">
              <a:defRPr/>
            </a:pPr>
            <a:r>
              <a:rPr lang="en-US" altLang="ko-KR" dirty="0"/>
              <a:t>So, it will be the </a:t>
            </a:r>
            <a:r>
              <a:rPr lang="en-US" altLang="ko-KR" dirty="0" err="1"/>
              <a:t>int</a:t>
            </a:r>
            <a:r>
              <a:rPr lang="en-US" altLang="ko-KR" dirty="0"/>
              <a:t> type</a:t>
            </a:r>
            <a:endParaRPr lang="ko-KR" altLang="ko-KR" dirty="0"/>
          </a:p>
          <a:p>
            <a:pPr defTabSz="941192">
              <a:defRPr/>
            </a:pPr>
            <a:r>
              <a:rPr lang="en-US" altLang="ko-KR" dirty="0"/>
              <a:t>We can then change the number to 10.0.</a:t>
            </a:r>
            <a:endParaRPr lang="ko-KR" altLang="ko-KR" dirty="0"/>
          </a:p>
          <a:p>
            <a:pPr defTabSz="941192">
              <a:defRPr/>
            </a:pPr>
            <a:r>
              <a:rPr lang="en-US" altLang="ko-KR" dirty="0"/>
              <a:t>Now, the </a:t>
            </a:r>
            <a:r>
              <a:rPr lang="en-US" altLang="ko-KR" dirty="0" err="1"/>
              <a:t>int</a:t>
            </a:r>
            <a:r>
              <a:rPr lang="en-US" altLang="ko-KR" dirty="0"/>
              <a:t> type can only express integers. </a:t>
            </a:r>
            <a:endParaRPr lang="ko-KR" altLang="ko-KR" dirty="0"/>
          </a:p>
          <a:p>
            <a:pPr defTabSz="941192">
              <a:defRPr/>
            </a:pPr>
            <a:r>
              <a:rPr lang="en-US" altLang="ko-KR" dirty="0"/>
              <a:t>As you see here, </a:t>
            </a:r>
            <a:r>
              <a:rPr lang="en-US" altLang="ko-KR" dirty="0" err="1"/>
              <a:t>int</a:t>
            </a:r>
            <a:r>
              <a:rPr lang="en-US" altLang="ko-KR" dirty="0"/>
              <a:t> can only store signed integers. </a:t>
            </a:r>
            <a:endParaRPr lang="ko-KR" altLang="ko-KR" dirty="0"/>
          </a:p>
          <a:p>
            <a:pPr defTabSz="941192">
              <a:defRPr/>
            </a:pPr>
            <a:r>
              <a:rPr lang="en-US" altLang="ko-KR" dirty="0"/>
              <a:t>So how can we store the number with a decimal point like that?</a:t>
            </a:r>
            <a:endParaRPr lang="ko-KR" altLang="ko-KR" dirty="0"/>
          </a:p>
          <a:p>
            <a:pPr defTabSz="941192">
              <a:defRPr/>
            </a:pPr>
            <a:r>
              <a:rPr lang="en-US" altLang="ko-KR" dirty="0"/>
              <a:t>Perhaps, that’s when the float type comes in.</a:t>
            </a:r>
            <a:endParaRPr lang="ko-KR" altLang="ko-KR" dirty="0"/>
          </a:p>
          <a:p>
            <a:pPr defTabSz="941192">
              <a:defRPr/>
            </a:pPr>
            <a:r>
              <a:rPr lang="en-US" altLang="ko-KR" dirty="0"/>
              <a:t>This is a data type that can express numbers with greater precision, or in other words, decimals</a:t>
            </a:r>
            <a:endParaRPr lang="ko-KR" altLang="ko-KR" dirty="0"/>
          </a:p>
          <a:p>
            <a:pPr defTabSz="941192">
              <a:defRPr/>
            </a:pPr>
            <a:r>
              <a:rPr lang="en-US" altLang="ko-KR" dirty="0"/>
              <a:t>Things like long integers require additional marks. </a:t>
            </a:r>
            <a:endParaRPr lang="ko-KR" altLang="ko-KR" dirty="0"/>
          </a:p>
          <a:p>
            <a:pPr defTabSz="941192">
              <a:defRPr/>
            </a:pPr>
            <a:r>
              <a:rPr lang="en-US" altLang="ko-KR" dirty="0"/>
              <a:t>For instance, a long integer can express a large number, but it should place a character L at the end of the number to classify it as a different data type.</a:t>
            </a:r>
            <a:endParaRPr lang="ko-KR" altLang="ko-KR" dirty="0"/>
          </a:p>
          <a:p>
            <a:pPr defTabSz="941192">
              <a:defRPr/>
            </a:pPr>
            <a:r>
              <a:rPr lang="en-US" altLang="ko-KR" dirty="0"/>
              <a:t>We can also store something called a character string. </a:t>
            </a:r>
            <a:endParaRPr lang="ko-KR" altLang="ko-KR" dirty="0"/>
          </a:p>
          <a:p>
            <a:pPr defTabSz="941192">
              <a:defRPr/>
            </a:pPr>
            <a:r>
              <a:rPr lang="en-US" altLang="ko-KR" dirty="0"/>
              <a:t>In addition, there are arrays and collection variables, which are collections of information.  </a:t>
            </a:r>
            <a:endParaRPr lang="ko-KR" altLang="ko-KR" dirty="0"/>
          </a:p>
          <a:p>
            <a:pPr defTabSz="941192">
              <a:defRPr/>
            </a:pPr>
            <a:r>
              <a:rPr lang="en-US" altLang="ko-KR" dirty="0"/>
              <a:t>This is a collection of basic things.</a:t>
            </a:r>
            <a:endParaRPr lang="ko-KR" altLang="ko-KR" dirty="0"/>
          </a:p>
          <a:p>
            <a:pPr defTabSz="941192">
              <a:defRPr/>
            </a:pPr>
            <a:r>
              <a:rPr lang="en-US" altLang="ko-KR" dirty="0"/>
              <a:t>Here, you can find list, dictionary, and tuple.</a:t>
            </a:r>
            <a:endParaRPr lang="ko-KR" altLang="ko-KR" dirty="0"/>
          </a:p>
          <a:p>
            <a:pPr defTabSz="941192">
              <a:defRPr/>
            </a:pPr>
            <a:r>
              <a:rPr lang="en-US" altLang="ko-KR" dirty="0"/>
              <a:t>We will get into the ways to use them in the next slide. </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10</a:t>
            </a:fld>
            <a:endParaRPr lang="ko-KR" altLang="en-US"/>
          </a:p>
        </p:txBody>
      </p:sp>
    </p:spTree>
    <p:extLst>
      <p:ext uri="{BB962C8B-B14F-4D97-AF65-F5344CB8AC3E}">
        <p14:creationId xmlns:p14="http://schemas.microsoft.com/office/powerpoint/2010/main" val="3046766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dirty="0"/>
              <a:t>Now that we’ve learned about data types, let’s move on to the declaration of variables.</a:t>
            </a:r>
          </a:p>
          <a:p>
            <a:pPr defTabSz="941192" latinLnBrk="0">
              <a:defRPr/>
            </a:pPr>
            <a:r>
              <a:rPr lang="en-US" altLang="ko-KR" dirty="0"/>
              <a:t>When you see code like this, I recommend you to check it out by coding in an actual IDE.</a:t>
            </a:r>
            <a:endParaRPr lang="ko-KR" altLang="ko-KR" dirty="0"/>
          </a:p>
          <a:p>
            <a:pPr defTabSz="941192" latinLnBrk="0">
              <a:defRPr/>
            </a:pPr>
            <a:r>
              <a:rPr lang="en-US" altLang="ko-KR" dirty="0"/>
              <a:t>There is a main function declared. </a:t>
            </a:r>
            <a:endParaRPr lang="ko-KR" altLang="ko-KR" dirty="0"/>
          </a:p>
          <a:p>
            <a:pPr defTabSz="941192" latinLnBrk="0">
              <a:defRPr/>
            </a:pPr>
            <a:r>
              <a:rPr lang="en-US" altLang="ko-KR" dirty="0"/>
              <a:t>This function calls and executes something called “main”.</a:t>
            </a:r>
            <a:endParaRPr lang="ko-KR" altLang="ko-KR" dirty="0"/>
          </a:p>
          <a:p>
            <a:pPr defTabSz="941192" latinLnBrk="0">
              <a:defRPr/>
            </a:pPr>
            <a:r>
              <a:rPr lang="en-US" altLang="ko-KR" dirty="0"/>
              <a:t>This is what we’ve touched upon when we deal with Hello world.</a:t>
            </a:r>
            <a:endParaRPr lang="ko-KR" altLang="ko-KR" dirty="0"/>
          </a:p>
          <a:p>
            <a:pPr defTabSz="941192" latinLnBrk="0">
              <a:defRPr/>
            </a:pPr>
            <a:r>
              <a:rPr lang="en-US" altLang="ko-KR" dirty="0"/>
              <a:t>Integers can be declared as decimal, octal, or hexadecimal.</a:t>
            </a:r>
            <a:endParaRPr lang="ko-KR" altLang="ko-KR" dirty="0"/>
          </a:p>
          <a:p>
            <a:pPr defTabSz="941192" latinLnBrk="0">
              <a:defRPr/>
            </a:pPr>
            <a:r>
              <a:rPr lang="en-US" altLang="ko-KR" dirty="0"/>
              <a:t>Thus, it makes it possible to express the number 2019 in this way.</a:t>
            </a:r>
            <a:endParaRPr lang="ko-KR" altLang="ko-KR" dirty="0"/>
          </a:p>
          <a:p>
            <a:pPr defTabSz="941192" latinLnBrk="0">
              <a:defRPr/>
            </a:pPr>
            <a:r>
              <a:rPr lang="en-US" altLang="ko-KR" dirty="0"/>
              <a:t>Then, the numbers can be printed out as such.</a:t>
            </a:r>
            <a:endParaRPr lang="ko-KR" altLang="ko-KR" dirty="0"/>
          </a:p>
          <a:p>
            <a:pPr defTabSz="941192" latinLnBrk="0">
              <a:defRPr/>
            </a:pPr>
            <a:r>
              <a:rPr lang="en-US" altLang="ko-KR" dirty="0"/>
              <a:t>If you look at this, you will see %d.</a:t>
            </a:r>
            <a:endParaRPr lang="ko-KR" altLang="ko-KR" dirty="0"/>
          </a:p>
          <a:p>
            <a:pPr defTabSz="941192" latinLnBrk="0">
              <a:defRPr/>
            </a:pPr>
            <a:r>
              <a:rPr lang="en-US" altLang="ko-KR" dirty="0"/>
              <a:t>%d plays the role of designating these values to be included here.</a:t>
            </a:r>
            <a:endParaRPr lang="ko-KR" altLang="ko-KR" dirty="0"/>
          </a:p>
          <a:p>
            <a:pPr defTabSz="941192" latinLnBrk="0">
              <a:defRPr/>
            </a:pPr>
            <a:r>
              <a:rPr lang="en-US" altLang="ko-KR" dirty="0"/>
              <a:t>This is a sign for a line feed.</a:t>
            </a:r>
            <a:endParaRPr lang="ko-KR" altLang="ko-KR" dirty="0"/>
          </a:p>
          <a:p>
            <a:pPr defTabSz="941192" latinLnBrk="0">
              <a:defRPr/>
            </a:pPr>
            <a:r>
              <a:rPr lang="en-US" altLang="ko-KR" dirty="0"/>
              <a:t>If you use the line feed sign, it will insert the value in front of it.</a:t>
            </a:r>
            <a:endParaRPr lang="ko-KR" altLang="ko-KR" dirty="0"/>
          </a:p>
          <a:p>
            <a:pPr defTabSz="941192" latinLnBrk="0">
              <a:defRPr/>
            </a:pPr>
            <a:r>
              <a:rPr lang="en-US" altLang="ko-KR" dirty="0"/>
              <a:t>In math, there is the concept of complex numbers.</a:t>
            </a:r>
            <a:endParaRPr lang="ko-KR" altLang="ko-KR" dirty="0"/>
          </a:p>
          <a:p>
            <a:pPr defTabSz="941192" latinLnBrk="0">
              <a:defRPr/>
            </a:pPr>
            <a:r>
              <a:rPr lang="en-US" altLang="ko-KR" dirty="0"/>
              <a:t>A complex number can be declared by “complex.”</a:t>
            </a:r>
            <a:endParaRPr lang="ko-KR" altLang="ko-KR" dirty="0"/>
          </a:p>
          <a:p>
            <a:pPr defTabSz="941192" latinLnBrk="0">
              <a:defRPr/>
            </a:pPr>
            <a:r>
              <a:rPr lang="en-US" altLang="ko-KR" dirty="0"/>
              <a:t>You can state it in this way or to express a complex number by adding ‘j’.</a:t>
            </a:r>
            <a:endParaRPr lang="ko-KR" altLang="ko-KR" dirty="0"/>
          </a:p>
          <a:p>
            <a:pPr defTabSz="941192" latinLnBrk="0">
              <a:defRPr/>
            </a:pPr>
            <a:r>
              <a:rPr lang="en-US" altLang="ko-KR" dirty="0"/>
              <a:t>You can print it out like this. You can also express a complex number based on the fact that it consists of a real part for real number and an </a:t>
            </a:r>
            <a:r>
              <a:rPr lang="en-US" altLang="ko-KR" dirty="0" err="1"/>
              <a:t>img</a:t>
            </a:r>
            <a:r>
              <a:rPr lang="en-US" altLang="ko-KR" dirty="0"/>
              <a:t> part for an imaginary number with “.(point)”.</a:t>
            </a:r>
            <a:endParaRPr lang="ko-KR" altLang="ko-KR" dirty="0"/>
          </a:p>
          <a:p>
            <a:pPr defTabSz="941192" latinLnBrk="0">
              <a:defRPr/>
            </a:pPr>
            <a:r>
              <a:rPr lang="en-US" altLang="ko-KR" dirty="0"/>
              <a:t>You can conjecture that it is declared in the form of a class within Python so that it becomes an instance. </a:t>
            </a:r>
            <a:endParaRPr lang="ko-KR" altLang="ko-KR" dirty="0"/>
          </a:p>
          <a:p>
            <a:pPr defTabSz="941192" latinLnBrk="0">
              <a:defRPr/>
            </a:pPr>
            <a:r>
              <a:rPr lang="en-US" altLang="ko-KR" dirty="0"/>
              <a:t>Let’s make a string.</a:t>
            </a:r>
            <a:endParaRPr lang="ko-KR" altLang="ko-KR" dirty="0"/>
          </a:p>
          <a:p>
            <a:pPr defTabSz="941192" latinLnBrk="0">
              <a:defRPr/>
            </a:pPr>
            <a:r>
              <a:rPr lang="en-US" altLang="ko-KR" dirty="0"/>
              <a:t>A string can be designated with double quotation marks.</a:t>
            </a:r>
            <a:endParaRPr lang="ko-KR" altLang="ko-KR" dirty="0"/>
          </a:p>
          <a:p>
            <a:pPr defTabSz="941192" latinLnBrk="0">
              <a:defRPr/>
            </a:pPr>
            <a:r>
              <a:rPr lang="en-US" altLang="ko-KR" dirty="0"/>
              <a:t>If you look here, you will see a comma (,), and it will assist with a consecutive printout.</a:t>
            </a:r>
            <a:endParaRPr lang="ko-KR" altLang="ko-KR" dirty="0"/>
          </a:p>
          <a:p>
            <a:pPr defTabSz="941192" latinLnBrk="0">
              <a:defRPr/>
            </a:pPr>
            <a:r>
              <a:rPr lang="en-US" altLang="ko-KR" dirty="0"/>
              <a:t>As you see here, strings are summed up and continuously printed out with commas (,).</a:t>
            </a:r>
            <a:endParaRPr lang="ko-KR" altLang="ko-KR" dirty="0"/>
          </a:p>
          <a:p>
            <a:pPr defTabSz="941192" latinLnBrk="0">
              <a:defRPr/>
            </a:pPr>
            <a:r>
              <a:rPr lang="en-US" altLang="ko-KR" dirty="0"/>
              <a:t>We’ve learned about how to express and store strings and various numbers.</a:t>
            </a:r>
            <a:endParaRPr lang="ko-KR" altLang="ko-KR" dirty="0"/>
          </a:p>
          <a:p>
            <a:pPr latinLnBrk="0"/>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11</a:t>
            </a:fld>
            <a:endParaRPr lang="ko-KR" altLang="en-US"/>
          </a:p>
        </p:txBody>
      </p:sp>
    </p:spTree>
    <p:extLst>
      <p:ext uri="{BB962C8B-B14F-4D97-AF65-F5344CB8AC3E}">
        <p14:creationId xmlns:p14="http://schemas.microsoft.com/office/powerpoint/2010/main" val="2116189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Likewise, I will show you how to handle simple operators. </a:t>
            </a:r>
            <a:endParaRPr lang="ko-KR" altLang="ko-KR" dirty="0"/>
          </a:p>
          <a:p>
            <a:pPr defTabSz="941192">
              <a:defRPr/>
            </a:pPr>
            <a:r>
              <a:rPr lang="en-US" altLang="ko-KR" dirty="0"/>
              <a:t>Operators can be understood as types of instructions for calculating numbers, just like arithmetic. </a:t>
            </a:r>
            <a:endParaRPr lang="ko-KR" altLang="ko-KR" dirty="0"/>
          </a:p>
          <a:p>
            <a:pPr defTabSz="941192">
              <a:defRPr/>
            </a:pPr>
            <a:r>
              <a:rPr lang="en-US" altLang="ko-KR" dirty="0"/>
              <a:t>% refers to a way to make the remainder after division.</a:t>
            </a:r>
            <a:endParaRPr lang="ko-KR" altLang="ko-KR" dirty="0"/>
          </a:p>
          <a:p>
            <a:pPr defTabSz="941192">
              <a:defRPr/>
            </a:pPr>
            <a:r>
              <a:rPr lang="en-US" altLang="ko-KR" dirty="0"/>
              <a:t>We’ve learned that %d printed here represents integers. </a:t>
            </a:r>
            <a:endParaRPr lang="ko-KR" altLang="ko-KR" dirty="0"/>
          </a:p>
          <a:p>
            <a:pPr defTabSz="941192">
              <a:defRPr/>
            </a:pPr>
            <a:r>
              <a:rPr lang="en-US" altLang="ko-KR" dirty="0"/>
              <a:t>Here, %f indicates that a decimal point should be expressed. </a:t>
            </a:r>
            <a:endParaRPr lang="ko-KR" altLang="ko-KR" dirty="0"/>
          </a:p>
          <a:p>
            <a:pPr defTabSz="941192">
              <a:defRPr/>
            </a:pPr>
            <a:r>
              <a:rPr lang="en-US" altLang="ko-KR" dirty="0"/>
              <a:t>%f can even express decimals.</a:t>
            </a:r>
            <a:endParaRPr lang="ko-KR" altLang="ko-KR" dirty="0"/>
          </a:p>
          <a:p>
            <a:pPr defTabSz="941192">
              <a:defRPr/>
            </a:pPr>
            <a:r>
              <a:rPr lang="en-US" altLang="ko-KR" dirty="0"/>
              <a:t>If we apply “</a:t>
            </a:r>
            <a:r>
              <a:rPr lang="en-US" altLang="ko-KR" dirty="0" err="1"/>
              <a:t>int</a:t>
            </a:r>
            <a:r>
              <a:rPr lang="en-US" altLang="ko-KR" dirty="0"/>
              <a:t>”, we can see how division is carried out. </a:t>
            </a:r>
            <a:endParaRPr lang="ko-KR" altLang="ko-KR" dirty="0"/>
          </a:p>
          <a:p>
            <a:pPr defTabSz="941192">
              <a:defRPr/>
            </a:pPr>
            <a:r>
              <a:rPr lang="en-US" altLang="ko-KR" dirty="0"/>
              <a:t>Applying “</a:t>
            </a:r>
            <a:r>
              <a:rPr lang="en-US" altLang="ko-KR" dirty="0" err="1"/>
              <a:t>int</a:t>
            </a:r>
            <a:r>
              <a:rPr lang="en-US" altLang="ko-KR" dirty="0"/>
              <a:t>” means that the result will be turned into an integer.</a:t>
            </a:r>
            <a:endParaRPr lang="ko-KR" altLang="ko-KR" dirty="0"/>
          </a:p>
          <a:p>
            <a:pPr defTabSz="941192">
              <a:defRPr/>
            </a:pPr>
            <a:r>
              <a:rPr lang="en-US" altLang="ko-KR" dirty="0"/>
              <a:t>As numTest2 is 3.0, it’s being stored as a float.</a:t>
            </a:r>
            <a:endParaRPr lang="ko-KR" altLang="ko-KR" dirty="0"/>
          </a:p>
          <a:p>
            <a:pPr defTabSz="941192">
              <a:defRPr/>
            </a:pPr>
            <a:r>
              <a:rPr lang="en-US" altLang="ko-KR" dirty="0"/>
              <a:t>If you conduct a division with this float, you will get a result with decimal places.</a:t>
            </a:r>
            <a:endParaRPr lang="ko-KR" altLang="ko-KR" dirty="0"/>
          </a:p>
          <a:p>
            <a:pPr defTabSz="941192">
              <a:defRPr/>
            </a:pPr>
            <a:r>
              <a:rPr lang="en-US" altLang="ko-KR" dirty="0"/>
              <a:t>Here, </a:t>
            </a:r>
            <a:r>
              <a:rPr lang="en-US" altLang="ko-KR" dirty="0" err="1"/>
              <a:t>numDivide</a:t>
            </a:r>
            <a:r>
              <a:rPr lang="en-US" altLang="ko-KR" dirty="0"/>
              <a:t> will divide Test1, which is 10, by Test2(3.0). It will then take the form of a float with the result of 3.333.</a:t>
            </a:r>
            <a:endParaRPr lang="ko-KR" altLang="ko-KR" dirty="0"/>
          </a:p>
          <a:p>
            <a:pPr defTabSz="941192">
              <a:defRPr/>
            </a:pPr>
            <a:r>
              <a:rPr lang="en-US" altLang="ko-KR" dirty="0"/>
              <a:t>So, when the result has decimals, it will maintain all decimal places.</a:t>
            </a:r>
            <a:endParaRPr lang="ko-KR" altLang="ko-KR" dirty="0"/>
          </a:p>
          <a:p>
            <a:pPr defTabSz="941192">
              <a:defRPr/>
            </a:pPr>
            <a:r>
              <a:rPr lang="en-US" altLang="ko-KR" dirty="0"/>
              <a:t>Thus, it will be printed as 3.333 like this.</a:t>
            </a:r>
            <a:endParaRPr lang="ko-KR" altLang="ko-KR" dirty="0"/>
          </a:p>
          <a:p>
            <a:pPr defTabSz="941192">
              <a:defRPr/>
            </a:pPr>
            <a:r>
              <a:rPr lang="en-US" altLang="ko-KR" dirty="0"/>
              <a:t>However, Test1 is the value of 10, whereas Test2 changes the result to 3 with “</a:t>
            </a:r>
            <a:r>
              <a:rPr lang="en-US" altLang="ko-KR" dirty="0" err="1"/>
              <a:t>int</a:t>
            </a:r>
            <a:r>
              <a:rPr lang="en-US" altLang="ko-KR" dirty="0"/>
              <a:t>”.</a:t>
            </a:r>
            <a:endParaRPr lang="ko-KR" altLang="ko-KR" dirty="0"/>
          </a:p>
          <a:p>
            <a:pPr defTabSz="941192">
              <a:defRPr/>
            </a:pPr>
            <a:r>
              <a:rPr lang="en-US" altLang="ko-KR" dirty="0"/>
              <a:t>So, if you carry out division, </a:t>
            </a:r>
            <a:r>
              <a:rPr lang="en-US" altLang="ko-KR" dirty="0" err="1"/>
              <a:t>numDivdeInt</a:t>
            </a:r>
            <a:r>
              <a:rPr lang="en-US" altLang="ko-KR" dirty="0"/>
              <a:t> will be 3.</a:t>
            </a:r>
            <a:endParaRPr lang="ko-KR" altLang="ko-KR" dirty="0"/>
          </a:p>
          <a:p>
            <a:pPr defTabSz="941192">
              <a:defRPr/>
            </a:pPr>
            <a:r>
              <a:rPr lang="en-US" altLang="ko-KR" dirty="0"/>
              <a:t>That’s because all the numbers featured here take the form of int.</a:t>
            </a:r>
            <a:endParaRPr lang="ko-KR" altLang="ko-KR" dirty="0"/>
          </a:p>
          <a:p>
            <a:pPr defTabSz="941192">
              <a:defRPr/>
            </a:pPr>
            <a:r>
              <a:rPr lang="en-US" altLang="ko-KR" dirty="0" err="1"/>
              <a:t>Int</a:t>
            </a:r>
            <a:r>
              <a:rPr lang="en-US" altLang="ko-KR" dirty="0"/>
              <a:t> always keeps the value with the larger data volume. In float, numbers after the decimal point will not be part of the result after </a:t>
            </a:r>
            <a:r>
              <a:rPr lang="en-US" altLang="ko-KR" dirty="0" err="1"/>
              <a:t>int</a:t>
            </a:r>
            <a:r>
              <a:rPr lang="en-US" altLang="ko-KR" dirty="0"/>
              <a:t> is used. “.333” from the data should then be discarded.  </a:t>
            </a:r>
            <a:endParaRPr lang="ko-KR" altLang="ko-KR" dirty="0"/>
          </a:p>
          <a:p>
            <a:pPr defTabSz="941192">
              <a:defRPr/>
            </a:pPr>
            <a:r>
              <a:rPr lang="en-US" altLang="ko-KR" dirty="0"/>
              <a:t>In this case, only the number 3 is expressed.</a:t>
            </a:r>
            <a:endParaRPr lang="ko-KR" altLang="ko-KR" dirty="0"/>
          </a:p>
          <a:p>
            <a:pPr defTabSz="941192">
              <a:defRPr/>
            </a:pPr>
            <a:r>
              <a:rPr lang="en-US" altLang="ko-KR" dirty="0"/>
              <a:t>If you print such information below, it will be expressed to show different values. </a:t>
            </a:r>
            <a:endParaRPr lang="ko-KR" altLang="ko-KR" dirty="0"/>
          </a:p>
          <a:p>
            <a:pPr defTabSz="941192">
              <a:defRPr/>
            </a:pPr>
            <a:r>
              <a:rPr lang="en-US" altLang="ko-KR" dirty="0"/>
              <a:t>As we have seen, it is possible to artificially change the types of variables. </a:t>
            </a:r>
            <a:endParaRPr lang="ko-KR" altLang="ko-KR" dirty="0"/>
          </a:p>
          <a:p>
            <a:pPr defTabSz="941192">
              <a:defRPr/>
            </a:pPr>
            <a:r>
              <a:rPr lang="en-US" altLang="ko-KR" dirty="0"/>
              <a:t>The conversion of variable types is called type casting.</a:t>
            </a:r>
            <a:endParaRPr lang="ko-KR" altLang="ko-KR" dirty="0"/>
          </a:p>
          <a:p>
            <a:pPr defTabSz="941192">
              <a:defRPr/>
            </a:pPr>
            <a:r>
              <a:rPr lang="en-US" altLang="ko-KR" dirty="0"/>
              <a:t>This is one way of type casting, and the other is like this.</a:t>
            </a:r>
            <a:endParaRPr lang="ko-KR" altLang="ko-KR" dirty="0"/>
          </a:p>
          <a:p>
            <a:pPr defTabSz="941192">
              <a:defRPr/>
            </a:pPr>
            <a:r>
              <a:rPr lang="en-US" altLang="ko-KR" dirty="0"/>
              <a:t>Type casting can also be completed with strings.</a:t>
            </a:r>
            <a:endParaRPr lang="ko-KR" altLang="ko-KR" dirty="0"/>
          </a:p>
          <a:p>
            <a:pPr defTabSz="941192">
              <a:defRPr/>
            </a:pPr>
            <a:r>
              <a:rPr lang="en-US" altLang="ko-KR" dirty="0"/>
              <a:t>When numTest1 is 10, it will be recognized as two separate characters, 1 and 0, and stored as strings. </a:t>
            </a:r>
            <a:endParaRPr lang="ko-KR" altLang="ko-KR" dirty="0"/>
          </a:p>
          <a:p>
            <a:pPr defTabSz="941192">
              <a:defRPr/>
            </a:pPr>
            <a:r>
              <a:rPr lang="en-US" altLang="ko-KR" dirty="0"/>
              <a:t>When teaching the assignment of these variables, the most commonly used example is the swapping of variable data. </a:t>
            </a:r>
            <a:endParaRPr lang="ko-KR" altLang="ko-KR" dirty="0"/>
          </a:p>
          <a:p>
            <a:pPr defTabSz="941192">
              <a:defRPr/>
            </a:pPr>
            <a:r>
              <a:rPr lang="en-US" altLang="ko-KR" dirty="0"/>
              <a:t>This involves the exchange of information in numTest1 and numTest2. </a:t>
            </a:r>
            <a:endParaRPr lang="ko-KR" altLang="ko-KR" dirty="0"/>
          </a:p>
          <a:p>
            <a:pPr defTabSz="941192">
              <a:defRPr/>
            </a:pPr>
            <a:r>
              <a:rPr lang="en-US" altLang="ko-KR" dirty="0"/>
              <a:t>Exchanging information like this is called swapping. Some other languages have no concept of commas (,), so the exchange would require at least three lines. With Python, however, the swapping statement can be completed in a single line.</a:t>
            </a:r>
            <a:endParaRPr lang="ko-KR" altLang="ko-KR" dirty="0"/>
          </a:p>
          <a:p>
            <a:pPr defTabSz="941192">
              <a:defRPr/>
            </a:pPr>
            <a:r>
              <a:rPr lang="en-US" altLang="ko-KR" dirty="0"/>
              <a:t>Lastly, if you are to compare whether or not two values are identical, you can apply “=” twice for an equivalence check. If you use an exclamation mark, it will check these values’ </a:t>
            </a:r>
            <a:r>
              <a:rPr lang="en-US" altLang="ko-KR" dirty="0" err="1"/>
              <a:t>inequivalence</a:t>
            </a:r>
            <a:r>
              <a:rPr lang="en-US" altLang="ko-KR" dirty="0"/>
              <a:t> or “not equal”. </a:t>
            </a:r>
            <a:endParaRPr lang="ko-KR" altLang="ko-KR" dirty="0"/>
          </a:p>
          <a:p>
            <a:pPr defTabSz="941192">
              <a:defRPr/>
            </a:pPr>
            <a:r>
              <a:rPr lang="en-US" altLang="ko-KR" dirty="0"/>
              <a:t>As numTest1 and numTest2 differ from each other, any assertion that they are identical will be proven as False: thus, “False” will be printed out.</a:t>
            </a:r>
            <a:endParaRPr lang="ko-KR" altLang="ko-KR" dirty="0"/>
          </a:p>
          <a:p>
            <a:pPr defTabSz="941192">
              <a:defRPr/>
            </a:pPr>
            <a:r>
              <a:rPr lang="en-US" altLang="ko-KR" dirty="0"/>
              <a:t>numTest1 and numTest2 are 10 and 3.0, respectively, so they are different. In this case, “True” is printed out.</a:t>
            </a:r>
            <a:endParaRPr lang="ko-KR" altLang="ko-KR" dirty="0"/>
          </a:p>
          <a:p>
            <a:pPr defTabSz="941192">
              <a:defRPr/>
            </a:pPr>
            <a:r>
              <a:rPr lang="en-US" altLang="ko-KR" dirty="0"/>
              <a:t>I strongly recommend you to write this code on your own and conduct a test.</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12</a:t>
            </a:fld>
            <a:endParaRPr lang="ko-KR" altLang="en-US"/>
          </a:p>
        </p:txBody>
      </p:sp>
    </p:spTree>
    <p:extLst>
      <p:ext uri="{BB962C8B-B14F-4D97-AF65-F5344CB8AC3E}">
        <p14:creationId xmlns:p14="http://schemas.microsoft.com/office/powerpoint/2010/main" val="339944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13</a:t>
            </a:fld>
            <a:endParaRPr lang="ko-KR" altLang="en-US"/>
          </a:p>
        </p:txBody>
      </p:sp>
    </p:spTree>
    <p:extLst>
      <p:ext uri="{BB962C8B-B14F-4D97-AF65-F5344CB8AC3E}">
        <p14:creationId xmlns:p14="http://schemas.microsoft.com/office/powerpoint/2010/main" val="62067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14</a:t>
            </a:fld>
            <a:endParaRPr lang="ko-KR" altLang="en-US"/>
          </a:p>
        </p:txBody>
      </p:sp>
    </p:spTree>
    <p:extLst>
      <p:ext uri="{BB962C8B-B14F-4D97-AF65-F5344CB8AC3E}">
        <p14:creationId xmlns:p14="http://schemas.microsoft.com/office/powerpoint/2010/main" val="71905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15</a:t>
            </a:fld>
            <a:endParaRPr lang="ko-KR" altLang="en-US"/>
          </a:p>
        </p:txBody>
      </p:sp>
    </p:spTree>
    <p:extLst>
      <p:ext uri="{BB962C8B-B14F-4D97-AF65-F5344CB8AC3E}">
        <p14:creationId xmlns:p14="http://schemas.microsoft.com/office/powerpoint/2010/main" val="1418978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16</a:t>
            </a:fld>
            <a:endParaRPr lang="ko-KR" altLang="en-US"/>
          </a:p>
        </p:txBody>
      </p:sp>
    </p:spTree>
    <p:extLst>
      <p:ext uri="{BB962C8B-B14F-4D97-AF65-F5344CB8AC3E}">
        <p14:creationId xmlns:p14="http://schemas.microsoft.com/office/powerpoint/2010/main" val="422937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17</a:t>
            </a:fld>
            <a:endParaRPr lang="ko-KR" altLang="en-US"/>
          </a:p>
        </p:txBody>
      </p:sp>
    </p:spTree>
    <p:extLst>
      <p:ext uri="{BB962C8B-B14F-4D97-AF65-F5344CB8AC3E}">
        <p14:creationId xmlns:p14="http://schemas.microsoft.com/office/powerpoint/2010/main" val="301148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18</a:t>
            </a:fld>
            <a:endParaRPr lang="ko-KR" altLang="en-US"/>
          </a:p>
        </p:txBody>
      </p:sp>
    </p:spTree>
    <p:extLst>
      <p:ext uri="{BB962C8B-B14F-4D97-AF65-F5344CB8AC3E}">
        <p14:creationId xmlns:p14="http://schemas.microsoft.com/office/powerpoint/2010/main" val="3581950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19</a:t>
            </a:fld>
            <a:endParaRPr lang="ko-KR" altLang="en-US"/>
          </a:p>
        </p:txBody>
      </p:sp>
    </p:spTree>
    <p:extLst>
      <p:ext uri="{BB962C8B-B14F-4D97-AF65-F5344CB8AC3E}">
        <p14:creationId xmlns:p14="http://schemas.microsoft.com/office/powerpoint/2010/main" val="105363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following is what you will learn in this week’s lecture.</a:t>
            </a:r>
            <a:endParaRPr lang="ko-KR" altLang="ko-KR" dirty="0"/>
          </a:p>
          <a:p>
            <a:pPr defTabSz="941192">
              <a:defRPr/>
            </a:pPr>
            <a:r>
              <a:rPr lang="en-US" altLang="ko-KR" dirty="0"/>
              <a:t>It would be great if you could fully prepare to the point that you can actually use Python when we finish this week’s lecture. </a:t>
            </a:r>
          </a:p>
          <a:p>
            <a:pPr defTabSz="941192">
              <a:defRPr/>
            </a:pPr>
            <a:r>
              <a:rPr lang="en-US" altLang="ko-KR" dirty="0"/>
              <a:t>Basically, there is a close relationship between what’s called programming, data structure, algorithm or data structure, and analysis. </a:t>
            </a:r>
            <a:endParaRPr lang="ko-KR" altLang="ko-KR" dirty="0"/>
          </a:p>
          <a:p>
            <a:pPr defTabSz="941192">
              <a:defRPr/>
            </a:pPr>
            <a:r>
              <a:rPr lang="en-US" altLang="ko-KR" dirty="0"/>
              <a:t>More precisely, you could say they are related, but work on different layers. </a:t>
            </a:r>
            <a:endParaRPr lang="ko-KR" altLang="ko-KR" dirty="0"/>
          </a:p>
          <a:p>
            <a:pPr defTabSz="941192">
              <a:defRPr/>
            </a:pPr>
            <a:endParaRPr lang="ko-KR" altLang="ko-KR" dirty="0"/>
          </a:p>
          <a:p>
            <a:endParaRPr lang="en-US"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a:t>
            </a:fld>
            <a:endParaRPr lang="ko-KR" altLang="en-US"/>
          </a:p>
        </p:txBody>
      </p:sp>
    </p:spTree>
    <p:extLst>
      <p:ext uri="{BB962C8B-B14F-4D97-AF65-F5344CB8AC3E}">
        <p14:creationId xmlns:p14="http://schemas.microsoft.com/office/powerpoint/2010/main" val="369771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Last time, we’ve looked into what is a “for” loop.</a:t>
            </a:r>
            <a:endParaRPr lang="ko-KR" altLang="ko-KR" dirty="0"/>
          </a:p>
          <a:p>
            <a:pPr defTabSz="941192">
              <a:defRPr/>
            </a:pPr>
            <a:r>
              <a:rPr lang="en-US" altLang="ko-KR" dirty="0"/>
              <a:t>Today, we are going to cover a "while” loop.</a:t>
            </a:r>
            <a:endParaRPr lang="ko-KR" altLang="ko-KR" dirty="0"/>
          </a:p>
          <a:p>
            <a:pPr defTabSz="941192">
              <a:defRPr/>
            </a:pPr>
            <a:r>
              <a:rPr lang="en-US" altLang="ko-KR" dirty="0"/>
              <a:t>This is another type of loop statement.</a:t>
            </a:r>
            <a:endParaRPr lang="ko-KR" altLang="ko-KR" dirty="0"/>
          </a:p>
          <a:p>
            <a:pPr defTabSz="941192">
              <a:defRPr/>
            </a:pPr>
            <a:r>
              <a:rPr lang="en-US" altLang="ko-KR" dirty="0"/>
              <a:t>Let’s see how it differs from the former—the “for” loop.</a:t>
            </a:r>
            <a:endParaRPr lang="ko-KR" altLang="ko-KR" dirty="0"/>
          </a:p>
          <a:p>
            <a:pPr defTabSz="941192">
              <a:defRPr/>
            </a:pPr>
            <a:r>
              <a:rPr lang="en-US" altLang="ko-KR" dirty="0"/>
              <a:t>It takes a form of a “while” loop and a colon representing keyword and block. “while,” up to this point will make a single block.</a:t>
            </a:r>
            <a:endParaRPr lang="ko-KR" altLang="ko-KR" dirty="0"/>
          </a:p>
          <a:p>
            <a:pPr defTabSz="941192">
              <a:defRPr/>
            </a:pPr>
            <a:r>
              <a:rPr lang="en-US" altLang="ko-KR" dirty="0"/>
              <a:t>If we are to formalize this form, we’ll do it like this.  </a:t>
            </a:r>
            <a:endParaRPr lang="ko-KR" altLang="ko-KR" dirty="0"/>
          </a:p>
          <a:p>
            <a:pPr defTabSz="941192">
              <a:defRPr/>
            </a:pPr>
            <a:r>
              <a:rPr lang="en-US" altLang="ko-KR" dirty="0"/>
              <a:t>The Boolean behind the “while” loop is a value representing either true or false.</a:t>
            </a:r>
            <a:endParaRPr lang="ko-KR" altLang="ko-KR" dirty="0"/>
          </a:p>
          <a:p>
            <a:pPr defTabSz="941192">
              <a:defRPr/>
            </a:pPr>
            <a:r>
              <a:rPr lang="en-US" altLang="ko-KR" dirty="0"/>
              <a:t>The term “while” refers to the duration of something is kept on—it just continues unless interrupted. If the Boolean value is True, it will execute the relevant statement. If it turns out to be False, it will initiate an “else statement.”</a:t>
            </a:r>
            <a:endParaRPr lang="ko-KR" altLang="ko-KR" dirty="0"/>
          </a:p>
          <a:p>
            <a:pPr defTabSz="941192">
              <a:defRPr/>
            </a:pPr>
            <a:r>
              <a:rPr lang="en-US" altLang="ko-KR" dirty="0"/>
              <a:t>A “while” loop has much in common with a “for” loop.</a:t>
            </a:r>
            <a:endParaRPr lang="ko-KR" altLang="ko-KR" dirty="0"/>
          </a:p>
          <a:p>
            <a:pPr defTabSz="941192">
              <a:defRPr/>
            </a:pPr>
            <a:r>
              <a:rPr lang="en-US" altLang="ko-KR" dirty="0"/>
              <a:t>A “for” loop takes the following form.</a:t>
            </a:r>
            <a:endParaRPr lang="ko-KR" altLang="ko-KR" dirty="0"/>
          </a:p>
          <a:p>
            <a:pPr defTabSz="941192">
              <a:defRPr/>
            </a:pPr>
            <a:r>
              <a:rPr lang="en-US" altLang="ko-KR" dirty="0"/>
              <a:t>You can also use an else statement.</a:t>
            </a:r>
            <a:endParaRPr lang="ko-KR" altLang="ko-KR" dirty="0"/>
          </a:p>
          <a:p>
            <a:pPr defTabSz="941192">
              <a:defRPr/>
            </a:pPr>
            <a:r>
              <a:rPr lang="en-US" altLang="ko-KR" dirty="0"/>
              <a:t>When was “else” implemented?</a:t>
            </a:r>
            <a:endParaRPr lang="ko-KR" altLang="ko-KR" dirty="0"/>
          </a:p>
          <a:p>
            <a:pPr defTabSz="941192">
              <a:defRPr/>
            </a:pPr>
            <a:r>
              <a:rPr lang="en-US" altLang="ko-KR" dirty="0"/>
              <a:t>It is executed when a “for” loop ends. When a forced termination command such as “break” is invoked, the else will not be executed and the program will skip the next block. </a:t>
            </a:r>
            <a:endParaRPr lang="ko-KR" altLang="ko-KR" dirty="0"/>
          </a:p>
          <a:p>
            <a:pPr defTabSz="941192">
              <a:defRPr/>
            </a:pPr>
            <a:r>
              <a:rPr lang="en-US" altLang="ko-KR" dirty="0"/>
              <a:t>A “for” loop and a “while” loop are quite alike.</a:t>
            </a:r>
            <a:endParaRPr lang="ko-KR" altLang="ko-KR" dirty="0"/>
          </a:p>
          <a:p>
            <a:pPr defTabSz="941192">
              <a:defRPr/>
            </a:pPr>
            <a:r>
              <a:rPr lang="en-US" altLang="ko-KR" dirty="0"/>
              <a:t>Basically, a “for” loop is controlled by using what’s on the list, whereas a “while” loop take conditions for control. Otherwise, they are all identical.</a:t>
            </a:r>
            <a:endParaRPr lang="ko-KR" altLang="ko-KR" dirty="0"/>
          </a:p>
          <a:p>
            <a:pPr defTabSz="941192">
              <a:defRPr/>
            </a:pPr>
            <a:r>
              <a:rPr lang="en-US" altLang="ko-KR" dirty="0"/>
              <a:t>Therefore, it is possible to use the “break” and “continue” commands, which we’ve learned for a “for” loop, by applying them to a “while” loop.</a:t>
            </a:r>
            <a:endParaRPr lang="ko-KR" altLang="ko-KR" dirty="0"/>
          </a:p>
          <a:p>
            <a:pPr defTabSz="941192">
              <a:defRPr/>
            </a:pPr>
            <a:r>
              <a:rPr lang="en-US" altLang="ko-KR" dirty="0"/>
              <a:t>When the “continue” command works, it goes back to the starting point of the loop.</a:t>
            </a:r>
            <a:endParaRPr lang="ko-KR" altLang="ko-KR" dirty="0"/>
          </a:p>
          <a:p>
            <a:pPr defTabSz="941192">
              <a:defRPr/>
            </a:pPr>
            <a:r>
              <a:rPr lang="en-US" altLang="ko-KR" dirty="0"/>
              <a:t>Likewise, when there is a “continue” in the statement, it will return to the “while” loop. The part below would not proceed any further. Instead, whether it is true or false will be determined in the next Boolean statement.</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20</a:t>
            </a:fld>
            <a:endParaRPr lang="ko-KR" altLang="en-US"/>
          </a:p>
        </p:txBody>
      </p:sp>
    </p:spTree>
    <p:extLst>
      <p:ext uri="{BB962C8B-B14F-4D97-AF65-F5344CB8AC3E}">
        <p14:creationId xmlns:p14="http://schemas.microsoft.com/office/powerpoint/2010/main" val="248285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previous “if” statement, “for” loop and “while” loop determine how they are executed under a certain condition in a program or how much they would operate or repeat iterations of blocks of code: in other words, they are used to control a program.    </a:t>
            </a:r>
            <a:endParaRPr lang="ko-KR" altLang="ko-KR" dirty="0"/>
          </a:p>
          <a:p>
            <a:pPr defTabSz="941192">
              <a:defRPr/>
            </a:pPr>
            <a:r>
              <a:rPr lang="en-US" altLang="ko-KR" dirty="0"/>
              <a:t>For various controls, we may use an “if” statement that appropriates conditions, and a “for” loop or a “while” loop that control iterations. </a:t>
            </a:r>
            <a:endParaRPr lang="ko-KR" altLang="ko-KR" dirty="0"/>
          </a:p>
          <a:p>
            <a:pPr defTabSz="941192">
              <a:defRPr/>
            </a:pPr>
            <a:r>
              <a:rPr lang="en-US" altLang="ko-KR" dirty="0"/>
              <a:t>Beside controls, we also need content to actually run. That’s where a function statement comes in. </a:t>
            </a:r>
            <a:endParaRPr lang="ko-KR" altLang="ko-KR" dirty="0"/>
          </a:p>
          <a:p>
            <a:pPr defTabSz="941192">
              <a:defRPr/>
            </a:pPr>
            <a:r>
              <a:rPr lang="en-US" altLang="ko-KR" dirty="0"/>
              <a:t>A function statement allows us to define functions. </a:t>
            </a:r>
            <a:endParaRPr lang="ko-KR" altLang="ko-KR" dirty="0"/>
          </a:p>
          <a:p>
            <a:pPr defTabSz="941192">
              <a:defRPr/>
            </a:pPr>
            <a:r>
              <a:rPr lang="en-US" altLang="ko-KR" dirty="0"/>
              <a:t>For instance, the keyword called “definition” indicates and defines a function. Any name placed after that will become the name of the function.</a:t>
            </a:r>
            <a:endParaRPr lang="ko-KR" altLang="ko-KR" dirty="0"/>
          </a:p>
          <a:p>
            <a:pPr defTabSz="941192">
              <a:defRPr/>
            </a:pPr>
            <a:r>
              <a:rPr lang="en-US" altLang="ko-KR" dirty="0"/>
              <a:t>A </a:t>
            </a:r>
            <a:r>
              <a:rPr lang="en-US" altLang="ko-KR" dirty="0" err="1"/>
              <a:t>params</a:t>
            </a:r>
            <a:r>
              <a:rPr lang="en-US" altLang="ko-KR" dirty="0"/>
              <a:t> will become the input of a function.</a:t>
            </a:r>
            <a:endParaRPr lang="ko-KR" altLang="ko-KR" dirty="0"/>
          </a:p>
          <a:p>
            <a:pPr defTabSz="941192">
              <a:defRPr/>
            </a:pPr>
            <a:r>
              <a:rPr lang="en-US" altLang="ko-KR" dirty="0"/>
              <a:t>For instance, when we do y = f(x) in math, we’ve got to define f(x) first. </a:t>
            </a:r>
            <a:endParaRPr lang="ko-KR" altLang="ko-KR" dirty="0"/>
          </a:p>
          <a:p>
            <a:pPr defTabSz="941192">
              <a:defRPr/>
            </a:pPr>
            <a:r>
              <a:rPr lang="en-US" altLang="ko-KR" dirty="0"/>
              <a:t>The f(x) here actually means ax + b, and a and b should be defined beforehand. </a:t>
            </a:r>
            <a:endParaRPr lang="ko-KR" altLang="ko-KR" dirty="0"/>
          </a:p>
          <a:p>
            <a:pPr defTabSz="941192">
              <a:defRPr/>
            </a:pPr>
            <a:r>
              <a:rPr lang="en-US" altLang="ko-KR" dirty="0"/>
              <a:t>Here, x should be received whenever f(x) is calculated. </a:t>
            </a:r>
            <a:endParaRPr lang="ko-KR" altLang="ko-KR" dirty="0"/>
          </a:p>
          <a:p>
            <a:pPr defTabSz="941192">
              <a:defRPr/>
            </a:pPr>
            <a:r>
              <a:rPr lang="en-US" altLang="ko-KR" dirty="0"/>
              <a:t>The x in this case is an input parameter. </a:t>
            </a:r>
            <a:endParaRPr lang="ko-KR" altLang="ko-KR" dirty="0"/>
          </a:p>
          <a:p>
            <a:pPr defTabSz="941192">
              <a:defRPr/>
            </a:pPr>
            <a:r>
              <a:rPr lang="en-US" altLang="ko-KR" dirty="0"/>
              <a:t>Also, we need a range of statements, such as x is multiplied by a and added up with b, etc. </a:t>
            </a:r>
            <a:endParaRPr lang="ko-KR" altLang="ko-KR" dirty="0"/>
          </a:p>
          <a:p>
            <a:pPr defTabSz="941192">
              <a:defRPr/>
            </a:pPr>
            <a:r>
              <a:rPr lang="en-US" altLang="ko-KR" dirty="0"/>
              <a:t>Then the calculated value should yield the output of f(x).</a:t>
            </a:r>
            <a:endParaRPr lang="ko-KR" altLang="ko-KR" dirty="0"/>
          </a:p>
          <a:p>
            <a:pPr defTabSz="941192">
              <a:defRPr/>
            </a:pPr>
            <a:r>
              <a:rPr lang="en-US" altLang="ko-KR" dirty="0"/>
              <a:t>Now, “return” declares the value to become the output.</a:t>
            </a:r>
            <a:endParaRPr lang="ko-KR" altLang="ko-KR" dirty="0"/>
          </a:p>
          <a:p>
            <a:pPr defTabSz="941192">
              <a:defRPr/>
            </a:pPr>
            <a:r>
              <a:rPr lang="en-US" altLang="ko-KR" dirty="0"/>
              <a:t>In the Python language, there is no such thing like “return type”.</a:t>
            </a:r>
            <a:endParaRPr lang="ko-KR" altLang="ko-KR" dirty="0"/>
          </a:p>
          <a:p>
            <a:pPr defTabSz="941192">
              <a:defRPr/>
            </a:pPr>
            <a:r>
              <a:rPr lang="en-US" altLang="ko-KR" dirty="0"/>
              <a:t>There are other languages that require you to pre-write the characteristics of the output value of f(x) = ax +b: whether that type be float, integer, or string. </a:t>
            </a:r>
            <a:endParaRPr lang="ko-KR" altLang="ko-KR" dirty="0"/>
          </a:p>
          <a:p>
            <a:pPr defTabSz="941192">
              <a:defRPr/>
            </a:pPr>
            <a:r>
              <a:rPr lang="en-US" altLang="ko-KR" dirty="0"/>
              <a:t>This isn’t the case for Python. The calculated value will result in an undetermined, count of return variable, regardless of its form or number. </a:t>
            </a:r>
            <a:endParaRPr lang="ko-KR" altLang="ko-KR" dirty="0"/>
          </a:p>
          <a:p>
            <a:pPr defTabSz="941192">
              <a:defRPr/>
            </a:pPr>
            <a:r>
              <a:rPr lang="en-US" altLang="ko-KR" dirty="0"/>
              <a:t>Another characteristic of Python is that can return multiple number of values in undetermined forms. </a:t>
            </a:r>
            <a:endParaRPr lang="ko-KR" altLang="ko-KR" dirty="0"/>
          </a:p>
          <a:p>
            <a:pPr defTabSz="941192">
              <a:defRPr/>
            </a:pPr>
            <a:r>
              <a:rPr lang="en-US" altLang="ko-KR" dirty="0"/>
              <a:t>It allows the return of multiple variables. </a:t>
            </a:r>
            <a:endParaRPr lang="ko-KR" altLang="ko-KR" dirty="0"/>
          </a:p>
          <a:p>
            <a:pPr defTabSz="941192">
              <a:defRPr/>
            </a:pPr>
            <a:r>
              <a:rPr lang="en-US" altLang="ko-KR" dirty="0"/>
              <a:t>However, we should consider receiving variables from other places.</a:t>
            </a:r>
            <a:endParaRPr lang="ko-KR" altLang="ko-KR" dirty="0"/>
          </a:p>
          <a:p>
            <a:pPr defTabSz="941192">
              <a:defRPr/>
            </a:pPr>
            <a:r>
              <a:rPr lang="en-US" altLang="ko-KR" dirty="0"/>
              <a:t>On the contrary, the following is possible.</a:t>
            </a:r>
            <a:endParaRPr lang="ko-KR" altLang="ko-KR" dirty="0"/>
          </a:p>
          <a:p>
            <a:pPr defTabSz="941192">
              <a:defRPr/>
            </a:pPr>
            <a:r>
              <a:rPr lang="en-US" altLang="ko-KR" dirty="0"/>
              <a:t>In y1, y2 = f(x), we can input the values 3 and 4 in consecutive order. </a:t>
            </a:r>
            <a:endParaRPr lang="ko-KR" altLang="ko-KR" dirty="0"/>
          </a:p>
          <a:p>
            <a:pPr defTabSz="941192">
              <a:defRPr/>
            </a:pPr>
            <a:r>
              <a:rPr lang="en-US" altLang="ko-KR" dirty="0"/>
              <a:t>However, we cannot assign 4 to y1 and 3 to y2. </a:t>
            </a:r>
            <a:endParaRPr lang="ko-KR" altLang="ko-KR" dirty="0"/>
          </a:p>
          <a:p>
            <a:pPr defTabSz="941192">
              <a:defRPr/>
            </a:pPr>
            <a:r>
              <a:rPr lang="en-US" altLang="ko-KR" dirty="0"/>
              <a:t>So, when you return multiple numbers of values, you have to do the return in the correct order. </a:t>
            </a:r>
            <a:endParaRPr lang="ko-KR" altLang="ko-KR" dirty="0"/>
          </a:p>
          <a:p>
            <a:pPr defTabSz="941192">
              <a:defRPr/>
            </a:pPr>
            <a:r>
              <a:rPr lang="en-US" altLang="ko-KR" dirty="0"/>
              <a:t>Here is an example that illustrates that.</a:t>
            </a:r>
            <a:endParaRPr lang="ko-KR" altLang="ko-KR" dirty="0"/>
          </a:p>
          <a:p>
            <a:pPr defTabSz="941192">
              <a:defRPr/>
            </a:pPr>
            <a:r>
              <a:rPr lang="en-US" altLang="ko-KR" dirty="0"/>
              <a:t>As you see here, a function called “multiply” has been defined. </a:t>
            </a:r>
            <a:endParaRPr lang="ko-KR" altLang="ko-KR" dirty="0"/>
          </a:p>
          <a:p>
            <a:pPr defTabSz="941192">
              <a:defRPr/>
            </a:pPr>
            <a:r>
              <a:rPr lang="en-US" altLang="ko-KR" dirty="0"/>
              <a:t>There are 2 input parameters and a colon to show that it is a block statement.</a:t>
            </a:r>
            <a:endParaRPr lang="ko-KR" altLang="ko-KR" dirty="0"/>
          </a:p>
          <a:p>
            <a:pPr defTabSz="941192">
              <a:defRPr/>
            </a:pPr>
            <a:r>
              <a:rPr lang="en-US" altLang="ko-KR" dirty="0"/>
              <a:t>That makes it a single block, up to the return.</a:t>
            </a:r>
            <a:endParaRPr lang="ko-KR" altLang="ko-KR" dirty="0"/>
          </a:p>
          <a:p>
            <a:pPr defTabSz="941192">
              <a:defRPr/>
            </a:pPr>
            <a:r>
              <a:rPr lang="en-US" altLang="ko-KR" dirty="0"/>
              <a:t>It multiplies 2 with numParam1 and 3 with numParam2 to make it a multiple return. It’s then divided by a comma (,).</a:t>
            </a:r>
            <a:endParaRPr lang="ko-KR" altLang="ko-KR" dirty="0"/>
          </a:p>
          <a:p>
            <a:pPr defTabSz="941192">
              <a:defRPr/>
            </a:pPr>
            <a:r>
              <a:rPr lang="en-US" altLang="ko-KR" dirty="0"/>
              <a:t>Now, what would happen to the receiving part?</a:t>
            </a:r>
            <a:endParaRPr lang="ko-KR" altLang="ko-KR" dirty="0"/>
          </a:p>
          <a:p>
            <a:pPr defTabSz="941192">
              <a:defRPr/>
            </a:pPr>
            <a:r>
              <a:rPr lang="en-US" altLang="ko-KR" dirty="0"/>
              <a:t>The result from numParam1 multiplied by 2 will be the first value. The second value turns out to be this value in that exact order.</a:t>
            </a:r>
            <a:endParaRPr lang="ko-KR" altLang="ko-KR" dirty="0"/>
          </a:p>
          <a:p>
            <a:pPr defTabSz="941192">
              <a:defRPr/>
            </a:pPr>
            <a:r>
              <a:rPr lang="en-US" altLang="ko-KR" dirty="0"/>
              <a:t>Thus, it is necessary to carry out the return by strictly abiding by the correct order.</a:t>
            </a:r>
            <a:endParaRPr lang="ko-KR" altLang="ko-KR" dirty="0"/>
          </a:p>
          <a:p>
            <a:pPr defTabSz="941192">
              <a:defRPr/>
            </a:pPr>
            <a:r>
              <a:rPr lang="en-US" altLang="ko-KR" dirty="0"/>
              <a:t>As explained before, there is no need to specify a return type.</a:t>
            </a:r>
            <a:endParaRPr lang="ko-KR" altLang="ko-KR" dirty="0"/>
          </a:p>
          <a:p>
            <a:pPr defTabSz="941192">
              <a:defRPr/>
            </a:pPr>
            <a:r>
              <a:rPr lang="en-US" altLang="ko-KR" dirty="0"/>
              <a:t>This feature has its own pros and cons. </a:t>
            </a:r>
            <a:endParaRPr lang="ko-KR" altLang="ko-KR" dirty="0"/>
          </a:p>
          <a:p>
            <a:pPr defTabSz="941192">
              <a:defRPr/>
            </a:pPr>
            <a:r>
              <a:rPr lang="en-US" altLang="ko-KR" dirty="0"/>
              <a:t>The advantage is that we don’t need to worry about which return type needs to be employed. We don’t need to consider which type best fits the situation. </a:t>
            </a:r>
            <a:endParaRPr lang="ko-KR" altLang="ko-KR" dirty="0"/>
          </a:p>
          <a:p>
            <a:pPr defTabSz="941192">
              <a:defRPr/>
            </a:pPr>
            <a:r>
              <a:rPr lang="en-US" altLang="ko-KR" dirty="0"/>
              <a:t>This enables us to write return type according to certain rules. In this way, it’s more convenient. </a:t>
            </a:r>
            <a:endParaRPr lang="ko-KR" altLang="ko-KR" dirty="0"/>
          </a:p>
          <a:p>
            <a:pPr defTabSz="941192">
              <a:defRPr/>
            </a:pPr>
            <a:r>
              <a:rPr lang="en-US" altLang="ko-KR" dirty="0"/>
              <a:t>In other languages, it is required to define a function as “double,” define the value of x as “double,” and then write “return x+3”.</a:t>
            </a:r>
            <a:endParaRPr lang="ko-KR" altLang="ko-KR" dirty="0"/>
          </a:p>
          <a:p>
            <a:pPr defTabSz="941192">
              <a:defRPr/>
            </a:pPr>
            <a:r>
              <a:rPr lang="en-US" altLang="ko-KR" dirty="0"/>
              <a:t>What matters here is that as we know the input value is double. It defines “return the value that adds 3 to double x.” This value has decimal places, and it is impossible to operate this function if x is a string in this structure.  </a:t>
            </a:r>
            <a:endParaRPr lang="ko-KR" altLang="ko-KR" dirty="0"/>
          </a:p>
          <a:p>
            <a:pPr defTabSz="941192">
              <a:defRPr/>
            </a:pPr>
            <a:r>
              <a:rPr lang="en-US" altLang="ko-KR" dirty="0"/>
              <a:t>Therefore, we can check for any errors before calculating in the process of creating a program. </a:t>
            </a:r>
            <a:endParaRPr lang="ko-KR" altLang="ko-KR" dirty="0"/>
          </a:p>
          <a:p>
            <a:pPr defTabSz="941192">
              <a:defRPr/>
            </a:pPr>
            <a:r>
              <a:rPr lang="en-US" altLang="ko-KR" dirty="0"/>
              <a:t>If we define x = “123”, we know that x is not an integer but a string. This prevents an error from occurring.</a:t>
            </a:r>
            <a:endParaRPr lang="ko-KR" altLang="ko-KR" dirty="0"/>
          </a:p>
          <a:p>
            <a:pPr defTabSz="941192">
              <a:defRPr/>
            </a:pPr>
            <a:r>
              <a:rPr lang="en-US" altLang="ko-KR" dirty="0"/>
              <a:t>As functions and parameters do not have any type declaration in this case, however, the type of variables will be determined by the values they contain. </a:t>
            </a:r>
            <a:endParaRPr lang="ko-KR" altLang="ko-KR" dirty="0"/>
          </a:p>
          <a:p>
            <a:pPr defTabSz="941192">
              <a:defRPr/>
            </a:pPr>
            <a:r>
              <a:rPr lang="en-US" altLang="ko-KR" dirty="0"/>
              <a:t>In other words, while this feature is convenient in writing programs, it also makes it more vulnerable to errors in operation. </a:t>
            </a:r>
            <a:endParaRPr lang="ko-KR" altLang="ko-KR" dirty="0"/>
          </a:p>
          <a:p>
            <a:pPr defTabSz="941192">
              <a:defRPr/>
            </a:pPr>
            <a:r>
              <a:rPr lang="en-US" altLang="ko-KR" dirty="0"/>
              <a:t>In this case, it makes it a bit more difficult to design programs.</a:t>
            </a:r>
            <a:endParaRPr lang="ko-KR" altLang="ko-KR" dirty="0"/>
          </a:p>
          <a:p>
            <a:pPr defTabSz="941192">
              <a:defRPr/>
            </a:pPr>
            <a:r>
              <a:rPr lang="en-US" altLang="ko-KR" dirty="0"/>
              <a:t>In the Python language, creating programs is easier, but it is more difficult to detect possible errors in advance. </a:t>
            </a:r>
            <a:endParaRPr lang="ko-KR" altLang="ko-KR" dirty="0"/>
          </a:p>
          <a:p>
            <a:pPr defTabSz="941192">
              <a:defRPr/>
            </a:pPr>
            <a:r>
              <a:rPr lang="en-US" altLang="ko-KR" dirty="0"/>
              <a:t>Python has no type declaration. Instead, a variable’s type is determined by its value.</a:t>
            </a:r>
            <a:endParaRPr lang="ko-KR" altLang="ko-KR" dirty="0"/>
          </a:p>
          <a:p>
            <a:pPr defTabSz="941192">
              <a:defRPr/>
            </a:pPr>
            <a:r>
              <a:rPr lang="en-US" altLang="ko-KR" dirty="0"/>
              <a:t>Python has a special function.</a:t>
            </a:r>
            <a:endParaRPr lang="ko-KR" altLang="ko-KR" dirty="0"/>
          </a:p>
          <a:p>
            <a:pPr defTabSz="941192">
              <a:defRPr/>
            </a:pPr>
            <a:r>
              <a:rPr lang="en-US" altLang="ko-KR" dirty="0"/>
              <a:t>This function isn’t widely used, but it’s enough to know that it exists. </a:t>
            </a:r>
            <a:endParaRPr lang="ko-KR" altLang="ko-KR" dirty="0"/>
          </a:p>
          <a:p>
            <a:pPr defTabSz="941192">
              <a:defRPr/>
            </a:pPr>
            <a:r>
              <a:rPr lang="en-US" altLang="ko-KR" dirty="0"/>
              <a:t>This is called the one-line function: it creates a function in a single line.</a:t>
            </a:r>
            <a:endParaRPr lang="ko-KR" altLang="ko-KR" dirty="0"/>
          </a:p>
          <a:p>
            <a:pPr defTabSz="941192">
              <a:defRPr/>
            </a:pPr>
            <a:r>
              <a:rPr lang="en-US" altLang="ko-KR" dirty="0"/>
              <a:t>Even if a function is simple, it usually requires at least two lines: one for declaration another for its actual content.  </a:t>
            </a:r>
            <a:endParaRPr lang="ko-KR" altLang="ko-KR" dirty="0"/>
          </a:p>
          <a:p>
            <a:pPr defTabSz="941192">
              <a:defRPr/>
            </a:pPr>
            <a:r>
              <a:rPr lang="en-US" altLang="ko-KR" dirty="0"/>
              <a:t>This is a lambda function, and it can be fully completed in a single line.</a:t>
            </a:r>
            <a:endParaRPr lang="ko-KR" altLang="ko-KR" dirty="0"/>
          </a:p>
          <a:p>
            <a:pPr defTabSz="941192">
              <a:defRPr/>
            </a:pPr>
            <a:r>
              <a:rPr lang="en-US" altLang="ko-KR" dirty="0"/>
              <a:t>The lambda function gets two inputs, and it returns the value behind with a colon. </a:t>
            </a:r>
            <a:endParaRPr lang="ko-KR" altLang="ko-KR" dirty="0"/>
          </a:p>
          <a:p>
            <a:pPr defTabSz="941192">
              <a:defRPr/>
            </a:pPr>
            <a:r>
              <a:rPr lang="en-US" altLang="ko-KR" dirty="0"/>
              <a:t>This function, lambda add, works to receive and calculate the sum of two numbers before returning the result. </a:t>
            </a:r>
            <a:endParaRPr lang="ko-KR" altLang="ko-KR" dirty="0"/>
          </a:p>
          <a:p>
            <a:pPr defTabSz="941192">
              <a:defRPr/>
            </a:pPr>
            <a:r>
              <a:rPr lang="en-US" altLang="ko-KR" dirty="0"/>
              <a:t>If we apply it like this, </a:t>
            </a:r>
            <a:r>
              <a:rPr lang="en-US" altLang="ko-KR" dirty="0" err="1"/>
              <a:t>numA</a:t>
            </a:r>
            <a:r>
              <a:rPr lang="en-US" altLang="ko-KR" dirty="0"/>
              <a:t> and </a:t>
            </a:r>
            <a:r>
              <a:rPr lang="en-US" altLang="ko-KR" dirty="0" err="1"/>
              <a:t>numB</a:t>
            </a:r>
            <a:r>
              <a:rPr lang="en-US" altLang="ko-KR" dirty="0"/>
              <a:t> is added to be </a:t>
            </a:r>
            <a:r>
              <a:rPr lang="en-US" altLang="ko-KR" dirty="0" err="1"/>
              <a:t>numH</a:t>
            </a:r>
            <a:r>
              <a:rPr lang="en-US" altLang="ko-KR" dirty="0"/>
              <a:t>.</a:t>
            </a:r>
            <a:endParaRPr lang="ko-KR" altLang="ko-KR" dirty="0"/>
          </a:p>
          <a:p>
            <a:pPr defTabSz="941192">
              <a:defRPr/>
            </a:pPr>
            <a:r>
              <a:rPr lang="en-US" altLang="ko-KR" dirty="0"/>
              <a:t>In this way, we can simplify the definition of functions with the keyword—lambda.</a:t>
            </a:r>
            <a:endParaRPr lang="ko-KR" altLang="ko-KR" dirty="0"/>
          </a:p>
          <a:p>
            <a:pPr defTabSz="941192">
              <a:defRPr/>
            </a:pPr>
            <a:r>
              <a:rPr lang="en-US" altLang="ko-KR" dirty="0"/>
              <a:t>When we are engaged in general purpose programming, we don’t need to use these kinds of function very often.</a:t>
            </a:r>
            <a:endParaRPr lang="ko-KR" altLang="ko-KR" dirty="0"/>
          </a:p>
          <a:p>
            <a:pPr defTabSz="941192">
              <a:defRPr/>
            </a:pPr>
            <a:r>
              <a:rPr lang="en-US" altLang="ko-KR" dirty="0"/>
              <a:t>Yet, it is difficult to write down the dynamics for code every time in the field of science or engineering. Using the lambda simplifies things in this regard, so it’s good to know.</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21</a:t>
            </a:fld>
            <a:endParaRPr lang="ko-KR" altLang="en-US"/>
          </a:p>
        </p:txBody>
      </p:sp>
    </p:spTree>
    <p:extLst>
      <p:ext uri="{BB962C8B-B14F-4D97-AF65-F5344CB8AC3E}">
        <p14:creationId xmlns:p14="http://schemas.microsoft.com/office/powerpoint/2010/main" val="2014540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now let’s move on to analyzing one example program together. </a:t>
            </a:r>
            <a:endParaRPr lang="ko-KR" altLang="ko-KR" dirty="0"/>
          </a:p>
          <a:p>
            <a:pPr defTabSz="941192">
              <a:defRPr/>
            </a:pPr>
            <a:r>
              <a:rPr lang="en-US" altLang="ko-KR" dirty="0"/>
              <a:t>As using definition and control for functions are possible, it’s a good idea for us to review an example.</a:t>
            </a:r>
            <a:endParaRPr lang="ko-KR" altLang="ko-KR" dirty="0"/>
          </a:p>
          <a:p>
            <a:pPr defTabSz="941192">
              <a:defRPr/>
            </a:pPr>
            <a:r>
              <a:rPr lang="en-US" altLang="ko-KR" dirty="0"/>
              <a:t>Suppose that there is a program like this.</a:t>
            </a:r>
            <a:endParaRPr lang="ko-KR" altLang="ko-KR" dirty="0"/>
          </a:p>
          <a:p>
            <a:pPr defTabSz="941192">
              <a:defRPr/>
            </a:pPr>
            <a:r>
              <a:rPr lang="en-US" altLang="ko-KR" dirty="0"/>
              <a:t>The program is classified by different levels. </a:t>
            </a:r>
            <a:endParaRPr lang="ko-KR" altLang="ko-KR" dirty="0"/>
          </a:p>
          <a:p>
            <a:pPr defTabSz="941192">
              <a:defRPr/>
            </a:pPr>
            <a:r>
              <a:rPr lang="en-US" altLang="ko-KR" dirty="0"/>
              <a:t>Mostly, Python recognizes different blocks by indentation. Here, you can see that this example is divided into 3 blocks. </a:t>
            </a:r>
            <a:endParaRPr lang="ko-KR" altLang="ko-KR" dirty="0"/>
          </a:p>
          <a:p>
            <a:pPr defTabSz="941192">
              <a:defRPr/>
            </a:pPr>
            <a:r>
              <a:rPr lang="en-US" altLang="ko-KR" dirty="0"/>
              <a:t>The 1</a:t>
            </a:r>
            <a:r>
              <a:rPr lang="en-US" altLang="ko-KR" baseline="30000" dirty="0"/>
              <a:t>st</a:t>
            </a:r>
            <a:r>
              <a:rPr lang="en-US" altLang="ko-KR" dirty="0"/>
              <a:t> block is the definition, and the 2</a:t>
            </a:r>
            <a:r>
              <a:rPr lang="en-US" altLang="ko-KR" baseline="30000" dirty="0"/>
              <a:t>nd</a:t>
            </a:r>
            <a:r>
              <a:rPr lang="en-US" altLang="ko-KR" dirty="0"/>
              <a:t> block is also a definition.</a:t>
            </a:r>
            <a:endParaRPr lang="ko-KR" altLang="ko-KR" dirty="0"/>
          </a:p>
          <a:p>
            <a:pPr defTabSz="941192">
              <a:defRPr/>
            </a:pPr>
            <a:r>
              <a:rPr lang="en-US" altLang="ko-KR" dirty="0"/>
              <a:t>You can see that the 1</a:t>
            </a:r>
            <a:r>
              <a:rPr lang="en-US" altLang="ko-KR" baseline="30000" dirty="0"/>
              <a:t>st</a:t>
            </a:r>
            <a:r>
              <a:rPr lang="en-US" altLang="ko-KR" dirty="0"/>
              <a:t> block is designed for defining functions.</a:t>
            </a:r>
            <a:endParaRPr lang="ko-KR" altLang="ko-KR" dirty="0"/>
          </a:p>
          <a:p>
            <a:pPr defTabSz="941192">
              <a:defRPr/>
            </a:pPr>
            <a:r>
              <a:rPr lang="en-US" altLang="ko-KR" dirty="0"/>
              <a:t>The same goes for the 2</a:t>
            </a:r>
            <a:r>
              <a:rPr lang="en-US" altLang="ko-KR" baseline="30000" dirty="0"/>
              <a:t>nd</a:t>
            </a:r>
            <a:r>
              <a:rPr lang="en-US" altLang="ko-KR" dirty="0"/>
              <a:t> block.</a:t>
            </a:r>
            <a:endParaRPr lang="ko-KR" altLang="ko-KR" dirty="0"/>
          </a:p>
          <a:p>
            <a:pPr defTabSz="941192">
              <a:defRPr/>
            </a:pPr>
            <a:r>
              <a:rPr lang="en-US" altLang="ko-KR" dirty="0"/>
              <a:t>The 3</a:t>
            </a:r>
            <a:r>
              <a:rPr lang="en-US" altLang="ko-KR" baseline="30000" dirty="0"/>
              <a:t>rd</a:t>
            </a:r>
            <a:r>
              <a:rPr lang="en-US" altLang="ko-KR" dirty="0"/>
              <a:t> definition is not a function definition. It’s the part that calls actual functions.</a:t>
            </a:r>
            <a:endParaRPr lang="ko-KR" altLang="ko-KR" dirty="0"/>
          </a:p>
          <a:p>
            <a:pPr defTabSz="941192">
              <a:defRPr/>
            </a:pPr>
            <a:r>
              <a:rPr lang="en-US" altLang="ko-KR" dirty="0"/>
              <a:t>In other words, this is the part where the actual program is run. </a:t>
            </a:r>
            <a:endParaRPr lang="ko-KR" altLang="ko-KR" dirty="0"/>
          </a:p>
          <a:p>
            <a:pPr defTabSz="941192">
              <a:defRPr/>
            </a:pPr>
            <a:r>
              <a:rPr lang="en-US" altLang="ko-KR" dirty="0"/>
              <a:t>The definition clarifies the meaning, while the calls actually perform the work.</a:t>
            </a:r>
            <a:endParaRPr lang="ko-KR" altLang="ko-KR" dirty="0"/>
          </a:p>
          <a:p>
            <a:pPr defTabSz="941192">
              <a:defRPr/>
            </a:pPr>
            <a:r>
              <a:rPr lang="en-US" altLang="ko-KR" dirty="0"/>
              <a:t>The 3</a:t>
            </a:r>
            <a:r>
              <a:rPr lang="en-US" altLang="ko-KR" baseline="30000" dirty="0"/>
              <a:t>rd</a:t>
            </a:r>
            <a:r>
              <a:rPr lang="en-US" altLang="ko-KR" dirty="0"/>
              <a:t> block executes a function called “</a:t>
            </a:r>
            <a:r>
              <a:rPr lang="en-US" altLang="ko-KR" dirty="0" err="1"/>
              <a:t>findPrimes</a:t>
            </a:r>
            <a:r>
              <a:rPr lang="en-US" altLang="ko-KR" dirty="0"/>
              <a:t>”. </a:t>
            </a:r>
            <a:endParaRPr lang="ko-KR" altLang="ko-KR" dirty="0"/>
          </a:p>
          <a:p>
            <a:pPr defTabSz="941192">
              <a:defRPr/>
            </a:pPr>
            <a:r>
              <a:rPr lang="en-US" altLang="ko-KR" dirty="0" err="1"/>
              <a:t>findPrimes</a:t>
            </a:r>
            <a:r>
              <a:rPr lang="en-US" altLang="ko-KR" dirty="0"/>
              <a:t> is not an inner function stored in Python. </a:t>
            </a:r>
            <a:endParaRPr lang="ko-KR" altLang="ko-KR" dirty="0"/>
          </a:p>
          <a:p>
            <a:pPr defTabSz="941192">
              <a:defRPr/>
            </a:pPr>
            <a:r>
              <a:rPr lang="en-US" altLang="ko-KR" dirty="0"/>
              <a:t>It is defined in the 2</a:t>
            </a:r>
            <a:r>
              <a:rPr lang="en-US" altLang="ko-KR" baseline="30000" dirty="0"/>
              <a:t>nd</a:t>
            </a:r>
            <a:r>
              <a:rPr lang="en-US" altLang="ko-KR" dirty="0"/>
              <a:t> block.</a:t>
            </a:r>
            <a:endParaRPr lang="ko-KR" altLang="ko-KR" dirty="0"/>
          </a:p>
          <a:p>
            <a:pPr defTabSz="941192">
              <a:defRPr/>
            </a:pPr>
            <a:r>
              <a:rPr lang="en-US" altLang="ko-KR" dirty="0"/>
              <a:t>Then, it will call </a:t>
            </a:r>
            <a:r>
              <a:rPr lang="en-US" altLang="ko-KR" dirty="0" err="1"/>
              <a:t>findPrime</a:t>
            </a:r>
            <a:r>
              <a:rPr lang="en-US" altLang="ko-KR" dirty="0"/>
              <a:t>.</a:t>
            </a:r>
            <a:endParaRPr lang="ko-KR" altLang="ko-KR" dirty="0"/>
          </a:p>
          <a:p>
            <a:pPr defTabSz="941192">
              <a:defRPr/>
            </a:pPr>
            <a:r>
              <a:rPr lang="en-US" altLang="ko-KR" dirty="0"/>
              <a:t>If a call occurs here, it will move on to this side. </a:t>
            </a:r>
            <a:endParaRPr lang="ko-KR" altLang="ko-KR" dirty="0"/>
          </a:p>
          <a:p>
            <a:pPr defTabSz="941192">
              <a:defRPr/>
            </a:pPr>
            <a:r>
              <a:rPr lang="en-US" altLang="ko-KR" dirty="0"/>
              <a:t>Value 1 will be input to numParam1 and 10 to numParam2, respectively. </a:t>
            </a:r>
            <a:endParaRPr lang="ko-KR" altLang="ko-KR" dirty="0"/>
          </a:p>
          <a:p>
            <a:pPr defTabSz="941192">
              <a:defRPr/>
            </a:pPr>
            <a:r>
              <a:rPr lang="en-US" altLang="ko-KR" dirty="0"/>
              <a:t>After completing the definition, the program will begin from this point on. The program will then call the function to move on to the definition just.</a:t>
            </a:r>
            <a:endParaRPr lang="ko-KR" altLang="ko-KR" dirty="0"/>
          </a:p>
          <a:p>
            <a:pPr defTabSz="941192">
              <a:defRPr/>
            </a:pPr>
            <a:r>
              <a:rPr lang="en-US" altLang="ko-KR" dirty="0"/>
              <a:t>From here, it will execute the part below by assigning 1 and 10.</a:t>
            </a:r>
            <a:endParaRPr lang="ko-KR" altLang="ko-KR" dirty="0"/>
          </a:p>
          <a:p>
            <a:pPr defTabSz="941192">
              <a:defRPr/>
            </a:pPr>
            <a:r>
              <a:rPr lang="en-US" altLang="ko-KR" dirty="0"/>
              <a:t>It will create “</a:t>
            </a:r>
            <a:r>
              <a:rPr lang="en-US" altLang="ko-KR" dirty="0" err="1"/>
              <a:t>numCount</a:t>
            </a:r>
            <a:r>
              <a:rPr lang="en-US" altLang="ko-KR" dirty="0"/>
              <a:t> = 1”.</a:t>
            </a:r>
            <a:endParaRPr lang="ko-KR" altLang="ko-KR" dirty="0"/>
          </a:p>
          <a:p>
            <a:pPr defTabSz="941192">
              <a:defRPr/>
            </a:pPr>
            <a:r>
              <a:rPr lang="en-US" altLang="ko-KR" dirty="0"/>
              <a:t>There is a “for” loop, and something called a “range”.</a:t>
            </a:r>
            <a:endParaRPr lang="ko-KR" altLang="ko-KR" dirty="0"/>
          </a:p>
          <a:p>
            <a:pPr defTabSz="941192">
              <a:defRPr/>
            </a:pPr>
            <a:r>
              <a:rPr lang="en-US" altLang="ko-KR" dirty="0"/>
              <a:t>numParam1 has a value of 1 whereas numParam2 has the value of 10.</a:t>
            </a:r>
            <a:endParaRPr lang="ko-KR" altLang="ko-KR" dirty="0"/>
          </a:p>
          <a:p>
            <a:pPr defTabSz="941192">
              <a:defRPr/>
            </a:pPr>
            <a:r>
              <a:rPr lang="en-US" altLang="ko-KR" dirty="0"/>
              <a:t>In the range (x, y), when x and y get the values of 1 and 10, this range signifies that it is over 1 and less than 10.</a:t>
            </a:r>
            <a:endParaRPr lang="ko-KR" altLang="ko-KR" dirty="0"/>
          </a:p>
          <a:p>
            <a:pPr defTabSz="941192">
              <a:defRPr/>
            </a:pPr>
            <a:r>
              <a:rPr lang="en-US" altLang="ko-KR" dirty="0"/>
              <a:t>Thus, it will produce the outcome—1, 2, 3, 4, 5, 6, 7, 8, 9—in the form of a list.</a:t>
            </a:r>
            <a:endParaRPr lang="ko-KR" altLang="ko-KR" dirty="0"/>
          </a:p>
          <a:p>
            <a:pPr defTabSz="941192">
              <a:defRPr/>
            </a:pPr>
            <a:r>
              <a:rPr lang="en-US" altLang="ko-KR" dirty="0"/>
              <a:t>This is the output of the range.</a:t>
            </a:r>
            <a:endParaRPr lang="ko-KR" altLang="ko-KR" dirty="0"/>
          </a:p>
          <a:p>
            <a:pPr defTabSz="941192">
              <a:defRPr/>
            </a:pPr>
            <a:r>
              <a:rPr lang="en-US" altLang="ko-KR" dirty="0"/>
              <a:t>The values within will be assigned to “</a:t>
            </a:r>
            <a:r>
              <a:rPr lang="en-US" altLang="ko-KR" dirty="0" err="1"/>
              <a:t>itr</a:t>
            </a:r>
            <a:r>
              <a:rPr lang="en-US" altLang="ko-KR" dirty="0"/>
              <a:t>” in order.</a:t>
            </a:r>
            <a:endParaRPr lang="ko-KR" altLang="ko-KR" dirty="0"/>
          </a:p>
          <a:p>
            <a:pPr defTabSz="941192">
              <a:defRPr/>
            </a:pPr>
            <a:r>
              <a:rPr lang="en-US" altLang="ko-KR" dirty="0"/>
              <a:t>And the keyword, “for”, will get the loop going.</a:t>
            </a:r>
            <a:endParaRPr lang="ko-KR" altLang="ko-KR" dirty="0"/>
          </a:p>
          <a:p>
            <a:pPr defTabSz="941192">
              <a:defRPr/>
            </a:pPr>
            <a:r>
              <a:rPr lang="en-US" altLang="ko-KR" dirty="0"/>
              <a:t>At the very beginning, the value 1 will be assigned to </a:t>
            </a:r>
            <a:r>
              <a:rPr lang="en-US" altLang="ko-KR" dirty="0" err="1"/>
              <a:t>itr</a:t>
            </a:r>
            <a:r>
              <a:rPr lang="en-US" altLang="ko-KR" dirty="0"/>
              <a:t>.</a:t>
            </a:r>
            <a:endParaRPr lang="ko-KR" altLang="ko-KR" dirty="0"/>
          </a:p>
          <a:p>
            <a:pPr defTabSz="941192">
              <a:defRPr/>
            </a:pPr>
            <a:r>
              <a:rPr lang="en-US" altLang="ko-KR" dirty="0"/>
              <a:t>This is a statement that states assumption that if it is True or False, it is identical or different.</a:t>
            </a:r>
            <a:endParaRPr lang="ko-KR" altLang="ko-KR" dirty="0"/>
          </a:p>
          <a:p>
            <a:pPr defTabSz="941192">
              <a:defRPr/>
            </a:pPr>
            <a:r>
              <a:rPr lang="en-US" altLang="ko-KR" dirty="0" err="1"/>
              <a:t>isPrimeNumber</a:t>
            </a:r>
            <a:r>
              <a:rPr lang="en-US" altLang="ko-KR" dirty="0"/>
              <a:t>(1) is calling another function.</a:t>
            </a:r>
            <a:endParaRPr lang="ko-KR" altLang="ko-KR" dirty="0"/>
          </a:p>
          <a:p>
            <a:pPr defTabSz="941192">
              <a:defRPr/>
            </a:pPr>
            <a:r>
              <a:rPr lang="en-US" altLang="ko-KR" dirty="0"/>
              <a:t>If you try to search it in google, you cannot find </a:t>
            </a:r>
            <a:r>
              <a:rPr lang="en-US" altLang="ko-KR" dirty="0" err="1"/>
              <a:t>isPrimeNumber</a:t>
            </a:r>
            <a:r>
              <a:rPr lang="en-US" altLang="ko-KR" dirty="0"/>
              <a:t> in a list of the built-in functions of Python.</a:t>
            </a:r>
            <a:endParaRPr lang="ko-KR" altLang="ko-KR" dirty="0"/>
          </a:p>
          <a:p>
            <a:pPr defTabSz="941192">
              <a:defRPr/>
            </a:pPr>
            <a:r>
              <a:rPr lang="en-US" altLang="ko-KR" dirty="0"/>
              <a:t>As </a:t>
            </a:r>
            <a:r>
              <a:rPr lang="en-US" altLang="ko-KR" dirty="0" err="1"/>
              <a:t>isPrimeNumber</a:t>
            </a:r>
            <a:r>
              <a:rPr lang="en-US" altLang="ko-KR" dirty="0"/>
              <a:t> is declared above, it will go to the 1</a:t>
            </a:r>
            <a:r>
              <a:rPr lang="en-US" altLang="ko-KR" baseline="30000" dirty="0"/>
              <a:t>st</a:t>
            </a:r>
            <a:r>
              <a:rPr lang="en-US" altLang="ko-KR" dirty="0"/>
              <a:t> block when a function calls for it. </a:t>
            </a:r>
            <a:endParaRPr lang="ko-KR" altLang="ko-KR" dirty="0"/>
          </a:p>
          <a:p>
            <a:pPr defTabSz="941192">
              <a:defRPr/>
            </a:pPr>
            <a:r>
              <a:rPr lang="en-US" altLang="ko-KR" dirty="0"/>
              <a:t>This part serves to place the value of 1 into numParam1.</a:t>
            </a:r>
            <a:endParaRPr lang="ko-KR" altLang="ko-KR" dirty="0"/>
          </a:p>
          <a:p>
            <a:pPr defTabSz="941192">
              <a:defRPr/>
            </a:pPr>
            <a:r>
              <a:rPr lang="en-US" altLang="ko-KR" dirty="0"/>
              <a:t>This is basically who this function, </a:t>
            </a:r>
            <a:r>
              <a:rPr lang="en-US" altLang="ko-KR" dirty="0" err="1"/>
              <a:t>isPrimeNumber</a:t>
            </a:r>
            <a:r>
              <a:rPr lang="en-US" altLang="ko-KR" dirty="0"/>
              <a:t>, works.</a:t>
            </a:r>
            <a:endParaRPr lang="ko-KR" altLang="ko-KR" dirty="0"/>
          </a:p>
          <a:p>
            <a:pPr defTabSz="941192">
              <a:defRPr/>
            </a:pPr>
            <a:r>
              <a:rPr lang="en-US" altLang="ko-KR" dirty="0"/>
              <a:t>Next, a “for” </a:t>
            </a:r>
            <a:r>
              <a:rPr lang="en-US" altLang="ko-KR" dirty="0" err="1"/>
              <a:t>itr</a:t>
            </a:r>
            <a:r>
              <a:rPr lang="en-US" altLang="ko-KR" dirty="0"/>
              <a:t> in range(2, numParam1) program will be executed.</a:t>
            </a:r>
            <a:endParaRPr lang="ko-KR" altLang="ko-KR" dirty="0"/>
          </a:p>
          <a:p>
            <a:pPr defTabSz="941192">
              <a:defRPr/>
            </a:pPr>
            <a:r>
              <a:rPr lang="en-US" altLang="ko-KR" dirty="0"/>
              <a:t>Originally, it is supposed to be a range(2,1). Nevertheless, the loop will stop because there is nothing corresponding to </a:t>
            </a:r>
            <a:r>
              <a:rPr lang="en-US" altLang="ko-KR" dirty="0" err="1"/>
              <a:t>itr</a:t>
            </a:r>
            <a:r>
              <a:rPr lang="en-US" altLang="ko-KR" dirty="0"/>
              <a:t> in the absence of the list over 2 and under 1.  </a:t>
            </a:r>
            <a:endParaRPr lang="ko-KR" altLang="ko-KR" dirty="0"/>
          </a:p>
          <a:p>
            <a:pPr defTabSz="941192">
              <a:defRPr/>
            </a:pPr>
            <a:r>
              <a:rPr lang="en-US" altLang="ko-KR" dirty="0"/>
              <a:t>With the loop finished, it will reach for the keyword “return” through the else statement and hand over the return of True. Thus, it will descend to the lower part from the if statement.</a:t>
            </a:r>
            <a:endParaRPr lang="ko-KR" altLang="ko-KR" dirty="0"/>
          </a:p>
          <a:p>
            <a:pPr defTabSz="941192">
              <a:defRPr/>
            </a:pPr>
            <a:r>
              <a:rPr lang="en-US" altLang="ko-KR" dirty="0"/>
              <a:t>The value 1 will be applied to </a:t>
            </a:r>
            <a:r>
              <a:rPr lang="en-US" altLang="ko-KR" dirty="0" err="1"/>
              <a:t>numCount</a:t>
            </a:r>
            <a:r>
              <a:rPr lang="en-US" altLang="ko-KR" dirty="0"/>
              <a:t>, the print result for </a:t>
            </a:r>
            <a:r>
              <a:rPr lang="en-US" altLang="ko-KR" dirty="0" err="1"/>
              <a:t>numCount</a:t>
            </a:r>
            <a:r>
              <a:rPr lang="en-US" altLang="ko-KR" dirty="0"/>
              <a:t>, which is “the prime :“ as well as </a:t>
            </a:r>
            <a:r>
              <a:rPr lang="en-US" altLang="ko-KR" dirty="0" err="1"/>
              <a:t>itr</a:t>
            </a:r>
            <a:r>
              <a:rPr lang="en-US" altLang="ko-KR" dirty="0"/>
              <a:t>. It eventually prints out the result below.</a:t>
            </a:r>
            <a:endParaRPr lang="ko-KR" altLang="ko-KR" dirty="0"/>
          </a:p>
          <a:p>
            <a:pPr defTabSz="941192">
              <a:defRPr/>
            </a:pPr>
            <a:r>
              <a:rPr lang="en-US" altLang="ko-KR" dirty="0"/>
              <a:t>And then, one more </a:t>
            </a:r>
            <a:r>
              <a:rPr lang="en-US" altLang="ko-KR" dirty="0" err="1"/>
              <a:t>numCount</a:t>
            </a:r>
            <a:r>
              <a:rPr lang="en-US" altLang="ko-KR" dirty="0"/>
              <a:t> will be added once again to make 2.</a:t>
            </a:r>
            <a:endParaRPr lang="ko-KR" altLang="ko-KR" dirty="0"/>
          </a:p>
          <a:p>
            <a:pPr defTabSz="941192">
              <a:defRPr/>
            </a:pPr>
            <a:r>
              <a:rPr lang="en-US" altLang="ko-KR" dirty="0"/>
              <a:t>After executing these commands thus far, it will ascend up to this point by the “for” loop.</a:t>
            </a:r>
            <a:endParaRPr lang="ko-KR" altLang="ko-KR" dirty="0"/>
          </a:p>
          <a:p>
            <a:pPr defTabSz="941192">
              <a:defRPr/>
            </a:pPr>
            <a:r>
              <a:rPr lang="en-US" altLang="ko-KR" dirty="0"/>
              <a:t>Next is the </a:t>
            </a:r>
            <a:r>
              <a:rPr lang="en-US" altLang="ko-KR" dirty="0" err="1"/>
              <a:t>itr’s</a:t>
            </a:r>
            <a:r>
              <a:rPr lang="en-US" altLang="ko-KR" dirty="0"/>
              <a:t> change into 2, which is next to 1.</a:t>
            </a:r>
            <a:endParaRPr lang="ko-KR" altLang="ko-KR" dirty="0"/>
          </a:p>
          <a:p>
            <a:pPr defTabSz="941192">
              <a:defRPr/>
            </a:pPr>
            <a:r>
              <a:rPr lang="en-US" altLang="ko-KR" dirty="0"/>
              <a:t>When the </a:t>
            </a:r>
            <a:r>
              <a:rPr lang="en-US" altLang="ko-KR" dirty="0" err="1"/>
              <a:t>itr</a:t>
            </a:r>
            <a:r>
              <a:rPr lang="en-US" altLang="ko-KR" dirty="0"/>
              <a:t> becomes 2 due to the input of the above function, it will return True because there is no list under 2. Since True and True are the same, both the </a:t>
            </a:r>
            <a:r>
              <a:rPr lang="en-US" altLang="ko-KR" dirty="0" err="1"/>
              <a:t>numCount</a:t>
            </a:r>
            <a:r>
              <a:rPr lang="en-US" altLang="ko-KR" dirty="0"/>
              <a:t> and the </a:t>
            </a:r>
            <a:r>
              <a:rPr lang="en-US" altLang="ko-KR" dirty="0" err="1"/>
              <a:t>itr</a:t>
            </a:r>
            <a:r>
              <a:rPr lang="en-US" altLang="ko-KR" dirty="0"/>
              <a:t> will get the numeric value of 2. Consequently, these results will then be printed out. </a:t>
            </a:r>
            <a:endParaRPr lang="ko-KR" altLang="ko-KR" dirty="0"/>
          </a:p>
          <a:p>
            <a:pPr defTabSz="941192">
              <a:defRPr/>
            </a:pPr>
            <a:r>
              <a:rPr lang="en-US" altLang="ko-KR" dirty="0"/>
              <a:t>Lastly, the </a:t>
            </a:r>
            <a:r>
              <a:rPr lang="en-US" altLang="ko-KR" dirty="0" err="1"/>
              <a:t>itr</a:t>
            </a:r>
            <a:r>
              <a:rPr lang="en-US" altLang="ko-KR" dirty="0"/>
              <a:t> gets the value of 3, and a numParam1 will be assigned with 3 in the </a:t>
            </a:r>
            <a:r>
              <a:rPr lang="en-US" altLang="ko-KR" dirty="0" err="1"/>
              <a:t>isPrimeNumber</a:t>
            </a:r>
            <a:r>
              <a:rPr lang="en-US" altLang="ko-KR" dirty="0"/>
              <a:t> function.</a:t>
            </a:r>
            <a:endParaRPr lang="ko-KR" altLang="ko-KR" dirty="0"/>
          </a:p>
          <a:p>
            <a:pPr defTabSz="941192">
              <a:defRPr/>
            </a:pPr>
            <a:r>
              <a:rPr lang="en-US" altLang="ko-KR" dirty="0"/>
              <a:t>As the list represents values above 2 and below 3, numParam1 will get 3 and the operator % will calculate the rest. The remainder 1 of 3 divided by 2 is not equivalent to 0.</a:t>
            </a:r>
            <a:endParaRPr lang="ko-KR" altLang="ko-KR" dirty="0"/>
          </a:p>
          <a:p>
            <a:pPr defTabSz="941192">
              <a:defRPr/>
            </a:pPr>
            <a:r>
              <a:rPr lang="en-US" altLang="ko-KR" dirty="0"/>
              <a:t>As they do not match, it would not descend but go back to the “for” loop. Since there are no more elements available, it will return True via the else statement.</a:t>
            </a:r>
            <a:endParaRPr lang="ko-KR" altLang="ko-KR" dirty="0"/>
          </a:p>
          <a:p>
            <a:pPr defTabSz="941192">
              <a:defRPr/>
            </a:pPr>
            <a:r>
              <a:rPr lang="en-US" altLang="ko-KR" dirty="0"/>
              <a:t>Then again, 3 will be printed out like this.</a:t>
            </a:r>
            <a:endParaRPr lang="ko-KR" altLang="ko-KR" dirty="0"/>
          </a:p>
          <a:p>
            <a:pPr defTabSz="941192">
              <a:defRPr/>
            </a:pPr>
            <a:r>
              <a:rPr lang="en-US" altLang="ko-KR" dirty="0"/>
              <a:t>After that, the value of the </a:t>
            </a:r>
            <a:r>
              <a:rPr lang="en-US" altLang="ko-KR" dirty="0" err="1"/>
              <a:t>itr</a:t>
            </a:r>
            <a:r>
              <a:rPr lang="en-US" altLang="ko-KR" dirty="0"/>
              <a:t> turns into 4, calling </a:t>
            </a:r>
            <a:r>
              <a:rPr lang="en-US" altLang="ko-KR" dirty="0" err="1"/>
              <a:t>isPrimeNumber</a:t>
            </a:r>
            <a:r>
              <a:rPr lang="en-US" altLang="ko-KR" dirty="0"/>
              <a:t>(4).</a:t>
            </a:r>
            <a:endParaRPr lang="ko-KR" altLang="ko-KR" dirty="0"/>
          </a:p>
          <a:p>
            <a:pPr defTabSz="941192">
              <a:defRPr/>
            </a:pPr>
            <a:r>
              <a:rPr lang="en-US" altLang="ko-KR" dirty="0"/>
              <a:t>The range produces the list containing 2 and 3. As the remainder of 4 divided by 2 is 0, it will use a break to return False without going through the else block.</a:t>
            </a:r>
            <a:endParaRPr lang="ko-KR" altLang="ko-KR" dirty="0"/>
          </a:p>
          <a:p>
            <a:pPr defTabSz="941192">
              <a:defRPr/>
            </a:pPr>
            <a:r>
              <a:rPr lang="en-US" altLang="ko-KR" dirty="0"/>
              <a:t>As True and False do not match, the lower part will not be executed, and then the program jumps to 5.</a:t>
            </a:r>
            <a:endParaRPr lang="ko-KR" altLang="ko-KR" dirty="0"/>
          </a:p>
          <a:p>
            <a:pPr defTabSz="941192">
              <a:defRPr/>
            </a:pPr>
            <a:r>
              <a:rPr lang="en-US" altLang="ko-KR" dirty="0"/>
              <a:t>Thus, it will not print out 4 here.</a:t>
            </a:r>
            <a:endParaRPr lang="ko-KR" altLang="ko-KR" dirty="0"/>
          </a:p>
          <a:p>
            <a:pPr defTabSz="941192">
              <a:defRPr/>
            </a:pPr>
            <a:r>
              <a:rPr lang="en-US" altLang="ko-KR" dirty="0"/>
              <a:t>So far, we’ve examined an example program. </a:t>
            </a:r>
            <a:endParaRPr lang="ko-KR" altLang="ko-KR" dirty="0"/>
          </a:p>
          <a:p>
            <a:pPr defTabSz="941192">
              <a:defRPr/>
            </a:pPr>
            <a:r>
              <a:rPr lang="en-US" altLang="ko-KR" dirty="0"/>
              <a:t>The program we’ve created was one that searches for decimals that are not to be divided, saving 1 and the numbers themselves. </a:t>
            </a:r>
            <a:endParaRPr lang="ko-KR" altLang="ko-KR" dirty="0"/>
          </a:p>
          <a:p>
            <a:pPr defTabSz="941192">
              <a:defRPr/>
            </a:pPr>
            <a:r>
              <a:rPr lang="en-US" altLang="ko-KR" dirty="0"/>
              <a:t>For the program, we’ve applied function definitions, various operators, a “for” loop, and “it” statement.</a:t>
            </a:r>
            <a:endParaRPr lang="ko-KR" altLang="ko-KR" dirty="0"/>
          </a:p>
          <a:p>
            <a:pPr defTabSz="941192">
              <a:defRPr/>
            </a:pPr>
            <a:r>
              <a:rPr lang="en-US" altLang="ko-KR" dirty="0"/>
              <a:t>This kind of programming enables us to solve a problem by using basic math knowledge. </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22</a:t>
            </a:fld>
            <a:endParaRPr lang="ko-KR" altLang="en-US"/>
          </a:p>
        </p:txBody>
      </p:sp>
    </p:spTree>
    <p:extLst>
      <p:ext uri="{BB962C8B-B14F-4D97-AF65-F5344CB8AC3E}">
        <p14:creationId xmlns:p14="http://schemas.microsoft.com/office/powerpoint/2010/main" val="4232426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move on to the topics of Assignment and Equivalence. </a:t>
            </a:r>
            <a:endParaRPr lang="ko-KR" altLang="ko-KR" dirty="0"/>
          </a:p>
          <a:p>
            <a:pPr defTabSz="941192">
              <a:defRPr/>
            </a:pPr>
            <a:r>
              <a:rPr lang="en-US" altLang="ko-KR" dirty="0"/>
              <a:t>The values will assign variables, and we’re going to check whether the value stored in these variables are identical.</a:t>
            </a:r>
            <a:endParaRPr lang="ko-KR" altLang="ko-KR" dirty="0"/>
          </a:p>
          <a:p>
            <a:pPr defTabSz="941192">
              <a:defRPr/>
            </a:pPr>
            <a:r>
              <a:rPr lang="en-US" altLang="ko-KR" dirty="0"/>
              <a:t>Back then, it was very easy to compare value to value. Nonetheless, it gets more complicated when we compare lists or objects to be handled later.</a:t>
            </a:r>
            <a:endParaRPr lang="ko-KR" altLang="ko-KR" dirty="0"/>
          </a:p>
          <a:p>
            <a:pPr defTabSz="941192">
              <a:defRPr/>
            </a:pPr>
            <a:r>
              <a:rPr lang="en-US" altLang="ko-KR" dirty="0"/>
              <a:t>Even experienced programmers make mistakes dealing with this issue. </a:t>
            </a:r>
            <a:endParaRPr lang="ko-KR" altLang="ko-KR" dirty="0"/>
          </a:p>
          <a:p>
            <a:pPr defTabSz="941192">
              <a:defRPr/>
            </a:pPr>
            <a:r>
              <a:rPr lang="en-US" altLang="ko-KR" dirty="0"/>
              <a:t>As a result, it is crucial to get a knack for the underpinning mechanisms.</a:t>
            </a:r>
            <a:endParaRPr lang="ko-KR" altLang="ko-KR" dirty="0"/>
          </a:p>
          <a:p>
            <a:pPr defTabSz="941192">
              <a:defRPr/>
            </a:pPr>
            <a:r>
              <a:rPr lang="en-US" altLang="ko-KR" dirty="0"/>
              <a:t>Let’s look at the following example. </a:t>
            </a:r>
            <a:endParaRPr lang="ko-KR" altLang="ko-KR" dirty="0"/>
          </a:p>
          <a:p>
            <a:pPr defTabSz="941192">
              <a:defRPr/>
            </a:pPr>
            <a:r>
              <a:rPr lang="en-US" altLang="ko-KR" dirty="0"/>
              <a:t>When we choose x in which to store the list of [1, 2, 3] and then print it out, we will get [1, 2, 3].</a:t>
            </a:r>
            <a:endParaRPr lang="ko-KR" altLang="ko-KR" dirty="0"/>
          </a:p>
          <a:p>
            <a:pPr defTabSz="941192">
              <a:defRPr/>
            </a:pPr>
            <a:r>
              <a:rPr lang="en-US" altLang="ko-KR" dirty="0"/>
              <a:t>However, let’s consider the case of y = [100, x, 200].</a:t>
            </a:r>
            <a:endParaRPr lang="ko-KR" altLang="ko-KR" dirty="0"/>
          </a:p>
          <a:p>
            <a:pPr defTabSz="941192">
              <a:defRPr/>
            </a:pPr>
            <a:r>
              <a:rPr lang="en-US" altLang="ko-KR" dirty="0"/>
              <a:t>Here, x is not a numeric value such as 5, 10, and 1000, but a list, [1, 2, 3].</a:t>
            </a:r>
            <a:endParaRPr lang="ko-KR" altLang="ko-KR" dirty="0"/>
          </a:p>
          <a:p>
            <a:pPr defTabSz="941192">
              <a:defRPr/>
            </a:pPr>
            <a:r>
              <a:rPr lang="en-US" altLang="ko-KR" dirty="0"/>
              <a:t>What would happen if we insert a list into another one?</a:t>
            </a:r>
            <a:endParaRPr lang="ko-KR" altLang="ko-KR" dirty="0"/>
          </a:p>
          <a:p>
            <a:pPr defTabSz="941192">
              <a:defRPr/>
            </a:pPr>
            <a:r>
              <a:rPr lang="en-US" altLang="ko-KR" dirty="0"/>
              <a:t>In conclusion, the list, [1, 2, 3] will be assigned as it is. </a:t>
            </a:r>
            <a:endParaRPr lang="ko-KR" altLang="ko-KR" dirty="0"/>
          </a:p>
          <a:p>
            <a:pPr defTabSz="941192">
              <a:defRPr/>
            </a:pPr>
            <a:r>
              <a:rPr lang="en-US" altLang="ko-KR" dirty="0"/>
              <a:t>100 will be assigned as an element of y, and the list of [1, 2, 3] for x will be inserted in-between commas (,). Therefore, it appears to act as an element, and the list inside the list will be filled in before finally receiving 120. </a:t>
            </a:r>
            <a:endParaRPr lang="ko-KR" altLang="ko-KR" dirty="0"/>
          </a:p>
          <a:p>
            <a:pPr defTabSz="941192">
              <a:defRPr/>
            </a:pPr>
            <a:r>
              <a:rPr lang="en-US" altLang="ko-KR" dirty="0"/>
              <a:t>Here, we have a list, z, and it’s represented as follows.</a:t>
            </a:r>
            <a:endParaRPr lang="ko-KR" altLang="ko-KR" dirty="0"/>
          </a:p>
          <a:p>
            <a:pPr defTabSz="941192">
              <a:defRPr/>
            </a:pPr>
            <a:r>
              <a:rPr lang="en-US" altLang="ko-KR" dirty="0"/>
              <a:t>x will be included as a part of list in the form of another list. a and b will be brought out to a string.  </a:t>
            </a:r>
            <a:endParaRPr lang="ko-KR" altLang="ko-KR" dirty="0"/>
          </a:p>
          <a:p>
            <a:pPr defTabSz="941192">
              <a:defRPr/>
            </a:pPr>
            <a:r>
              <a:rPr lang="en-US" altLang="ko-KR" dirty="0"/>
              <a:t>The very occasion when a list is inside another list is called “nested”.</a:t>
            </a:r>
            <a:endParaRPr lang="ko-KR" altLang="ko-KR" dirty="0"/>
          </a:p>
          <a:p>
            <a:pPr defTabSz="941192">
              <a:defRPr/>
            </a:pPr>
            <a:r>
              <a:rPr lang="en-US" altLang="ko-KR" dirty="0"/>
              <a:t>Just like a bird nest can be set in another nest, a list can be put inside another one. We call that a “nested list”.</a:t>
            </a:r>
            <a:endParaRPr lang="ko-KR" altLang="ko-KR" dirty="0"/>
          </a:p>
          <a:p>
            <a:pPr defTabSz="941192">
              <a:defRPr/>
            </a:pPr>
            <a:r>
              <a:rPr lang="en-US" altLang="ko-KR" dirty="0"/>
              <a:t>We now understand that a list can be an element. </a:t>
            </a:r>
            <a:endParaRPr lang="ko-KR" altLang="ko-KR" dirty="0"/>
          </a:p>
          <a:p>
            <a:pPr defTabSz="941192">
              <a:defRPr/>
            </a:pPr>
            <a:r>
              <a:rPr lang="en-US" altLang="ko-KR" dirty="0"/>
              <a:t>Now I’m going to change x’s element to 1717.</a:t>
            </a:r>
            <a:endParaRPr lang="ko-KR" altLang="ko-KR" dirty="0"/>
          </a:p>
          <a:p>
            <a:pPr defTabSz="941192">
              <a:defRPr/>
            </a:pPr>
            <a:r>
              <a:rPr lang="en-US" altLang="ko-KR" dirty="0"/>
              <a:t>In Python, as an index starts from 0, the values of the previous x was 1, 2, 3 but now the 2</a:t>
            </a:r>
            <a:r>
              <a:rPr lang="en-US" altLang="ko-KR" baseline="30000" dirty="0"/>
              <a:t>nd</a:t>
            </a:r>
            <a:r>
              <a:rPr lang="en-US" altLang="ko-KR" dirty="0"/>
              <a:t> value, 2, is converted to 1717. </a:t>
            </a:r>
            <a:endParaRPr lang="ko-KR" altLang="ko-KR" dirty="0"/>
          </a:p>
          <a:p>
            <a:pPr defTabSz="941192">
              <a:defRPr/>
            </a:pPr>
            <a:r>
              <a:rPr lang="en-US" altLang="ko-KR" dirty="0"/>
              <a:t>As the element value of x has been modified, it will print out [1, 1717, 3].</a:t>
            </a:r>
            <a:endParaRPr lang="ko-KR" altLang="ko-KR" dirty="0"/>
          </a:p>
          <a:p>
            <a:pPr defTabSz="941192">
              <a:defRPr/>
            </a:pPr>
            <a:r>
              <a:rPr lang="en-US" altLang="ko-KR" dirty="0"/>
              <a:t>Any change in x, however, will affect y and z.</a:t>
            </a:r>
            <a:endParaRPr lang="ko-KR" altLang="ko-KR" dirty="0"/>
          </a:p>
          <a:p>
            <a:pPr defTabSz="941192">
              <a:defRPr/>
            </a:pPr>
            <a:r>
              <a:rPr lang="en-US" altLang="ko-KR" dirty="0"/>
              <a:t>Though we did not modify y, there is a list of 1717 in the place of x. </a:t>
            </a:r>
            <a:endParaRPr lang="ko-KR" altLang="ko-KR" dirty="0"/>
          </a:p>
          <a:p>
            <a:pPr defTabSz="941192">
              <a:defRPr/>
            </a:pPr>
            <a:r>
              <a:rPr lang="en-US" altLang="ko-KR" dirty="0"/>
              <a:t>The element of z has been also changed to 1717. </a:t>
            </a:r>
            <a:endParaRPr lang="ko-KR" altLang="ko-KR" dirty="0"/>
          </a:p>
          <a:p>
            <a:pPr defTabSz="941192">
              <a:defRPr/>
            </a:pPr>
            <a:r>
              <a:rPr lang="en-US" altLang="ko-KR" dirty="0"/>
              <a:t>It means that the change in x caused changes in y and z. </a:t>
            </a:r>
            <a:endParaRPr lang="ko-KR" altLang="ko-KR" dirty="0"/>
          </a:p>
          <a:p>
            <a:pPr defTabSz="941192">
              <a:defRPr/>
            </a:pPr>
            <a:r>
              <a:rPr lang="en-US" altLang="ko-KR" dirty="0"/>
              <a:t>Why does that happen, then?</a:t>
            </a:r>
            <a:endParaRPr lang="ko-KR" altLang="ko-KR" dirty="0"/>
          </a:p>
          <a:p>
            <a:pPr defTabSz="941192">
              <a:defRPr/>
            </a:pPr>
            <a:r>
              <a:rPr lang="en-US" altLang="ko-KR" dirty="0"/>
              <a:t>We’ve got to think about how a computer memorizes x, y, and z.</a:t>
            </a:r>
            <a:endParaRPr lang="ko-KR" altLang="ko-KR" dirty="0"/>
          </a:p>
          <a:p>
            <a:pPr defTabSz="941192">
              <a:defRPr/>
            </a:pPr>
            <a:r>
              <a:rPr lang="en-US" altLang="ko-KR" dirty="0"/>
              <a:t>As you see here, x stored 1, 2, 3 in the memory with an index. </a:t>
            </a:r>
            <a:endParaRPr lang="ko-KR" altLang="ko-KR" dirty="0"/>
          </a:p>
          <a:p>
            <a:pPr defTabSz="941192">
              <a:defRPr/>
            </a:pPr>
            <a:r>
              <a:rPr lang="en-US" altLang="ko-KR" dirty="0"/>
              <a:t>Within y, the second value in [1, 2, 3], is not actually in the list. The second value is more like an arrow that points at x. </a:t>
            </a:r>
            <a:endParaRPr lang="ko-KR" altLang="ko-KR" dirty="0"/>
          </a:p>
          <a:p>
            <a:pPr defTabSz="941192">
              <a:defRPr/>
            </a:pPr>
            <a:r>
              <a:rPr lang="en-US" altLang="ko-KR" dirty="0"/>
              <a:t>In other words, a computer does not copy the values of x in y but the location information on where to obtain x,</a:t>
            </a:r>
            <a:endParaRPr lang="ko-KR" altLang="ko-KR" dirty="0"/>
          </a:p>
          <a:p>
            <a:pPr defTabSz="941192">
              <a:defRPr/>
            </a:pPr>
            <a:r>
              <a:rPr lang="en-US" altLang="ko-KR" dirty="0"/>
              <a:t>The arrow I’m talking about here is called a reference.</a:t>
            </a:r>
            <a:endParaRPr lang="ko-KR" altLang="ko-KR" dirty="0"/>
          </a:p>
          <a:p>
            <a:pPr defTabSz="941192">
              <a:defRPr/>
            </a:pPr>
            <a:r>
              <a:rPr lang="en-US" altLang="ko-KR" dirty="0"/>
              <a:t>Likewise, z has x, a, b. In the place of x, there is the location information of where x is stored, along with the strings a and b. </a:t>
            </a:r>
            <a:endParaRPr lang="ko-KR" altLang="ko-KR" dirty="0"/>
          </a:p>
          <a:p>
            <a:pPr defTabSz="941192">
              <a:defRPr/>
            </a:pPr>
            <a:r>
              <a:rPr lang="en-US" altLang="ko-KR" dirty="0"/>
              <a:t>In the place of x in z, there is x with an arrow that indicates the venue.</a:t>
            </a:r>
            <a:endParaRPr lang="ko-KR" altLang="ko-KR" dirty="0"/>
          </a:p>
          <a:p>
            <a:pPr defTabSz="941192">
              <a:defRPr/>
            </a:pPr>
            <a:r>
              <a:rPr lang="en-US" altLang="ko-KR" dirty="0"/>
              <a:t>Therefore, while the precedent x stores [1, 2, 3], it will print out [1, [1, 1717, 3], 3]. Since 2 was changed to 1717, it will indicate [1, 1717, 3] instead of [1, 2, 3]. </a:t>
            </a:r>
            <a:endParaRPr lang="ko-KR" altLang="ko-KR" dirty="0"/>
          </a:p>
          <a:p>
            <a:pPr defTabSz="941192">
              <a:defRPr/>
            </a:pPr>
            <a:r>
              <a:rPr lang="en-US" altLang="ko-KR" dirty="0"/>
              <a:t>As z receives the value of x, it will get [1, 1717, 3], rather than [1, 2, 3] due to the modification of x’s value. </a:t>
            </a:r>
            <a:endParaRPr lang="ko-KR" altLang="ko-KR" dirty="0"/>
          </a:p>
          <a:p>
            <a:pPr defTabSz="941192">
              <a:defRPr/>
            </a:pPr>
            <a:r>
              <a:rPr lang="en-US" altLang="ko-KR" dirty="0"/>
              <a:t>In regard to storing values, you should note that in some cases, the original [1, 2, 3] or [1, 1717, 3] is stored. It also comes with a bar called a reference, which tells the program where to fetch a value. </a:t>
            </a:r>
            <a:endParaRPr lang="ko-KR" altLang="ko-KR" dirty="0"/>
          </a:p>
          <a:p>
            <a:pPr defTabSz="941192">
              <a:defRPr/>
            </a:pPr>
            <a:r>
              <a:rPr lang="en-US" altLang="ko-KR" dirty="0"/>
              <a:t>When assigning some values or variables, there are two different cases: the program can bring the exact values themselves, or it can fetch values as directed by the list.</a:t>
            </a:r>
            <a:endParaRPr lang="ko-KR" altLang="ko-KR" dirty="0"/>
          </a:p>
          <a:p>
            <a:pPr defTabSz="941192">
              <a:defRPr/>
            </a:pPr>
            <a:r>
              <a:rPr lang="en-US" altLang="ko-KR" dirty="0"/>
              <a:t>Normally, the values of a string or scalar are stored as they are. </a:t>
            </a:r>
            <a:endParaRPr lang="ko-KR" altLang="ko-KR" dirty="0"/>
          </a:p>
          <a:p>
            <a:pPr defTabSz="941192">
              <a:defRPr/>
            </a:pPr>
            <a:r>
              <a:rPr lang="en-US" altLang="ko-KR" dirty="0"/>
              <a:t>Just like </a:t>
            </a:r>
            <a:r>
              <a:rPr lang="en-US" altLang="ko-KR" dirty="0" err="1"/>
              <a:t>int</a:t>
            </a:r>
            <a:r>
              <a:rPr lang="en-US" altLang="ko-KR" dirty="0"/>
              <a:t> or double that we’ve covered earlier, these primitive variables are stored without modifications.</a:t>
            </a:r>
            <a:endParaRPr lang="ko-KR" altLang="ko-KR" dirty="0"/>
          </a:p>
          <a:p>
            <a:pPr defTabSz="941192">
              <a:defRPr/>
            </a:pPr>
            <a:r>
              <a:rPr lang="en-US" altLang="ko-KR" dirty="0"/>
              <a:t>But lists or various objects are usually stored in the form of a reference.  </a:t>
            </a:r>
            <a:endParaRPr lang="ko-KR" altLang="ko-KR" dirty="0"/>
          </a:p>
          <a:p>
            <a:pPr defTabSz="941192">
              <a:defRPr/>
            </a:pPr>
            <a:r>
              <a:rPr lang="en-US" altLang="ko-KR" dirty="0"/>
              <a:t>Here, as x takes the form of a list, it is stored as a reference.</a:t>
            </a:r>
            <a:endParaRPr lang="ko-KR" altLang="ko-KR" dirty="0"/>
          </a:p>
          <a:p>
            <a:pPr defTabSz="941192">
              <a:defRPr/>
            </a:pPr>
            <a:r>
              <a:rPr lang="en-US" altLang="ko-KR" dirty="0"/>
              <a:t>Some of them compare values or references, referring to identical ones.</a:t>
            </a:r>
            <a:endParaRPr lang="ko-KR" altLang="ko-KR" dirty="0"/>
          </a:p>
          <a:p>
            <a:pPr defTabSz="941192">
              <a:defRPr/>
            </a:pPr>
            <a:r>
              <a:rPr lang="en-US" altLang="ko-KR" dirty="0"/>
              <a:t>Thus, there are two ways to compare equivalence.</a:t>
            </a:r>
            <a:endParaRPr lang="ko-KR" altLang="ko-KR" dirty="0"/>
          </a:p>
          <a:p>
            <a:pPr defTabSz="941192">
              <a:defRPr/>
            </a:pPr>
            <a:r>
              <a:rPr lang="en-US" altLang="ko-KR" dirty="0"/>
              <a:t>One is “equivalence” and the other is called “is”.</a:t>
            </a:r>
            <a:endParaRPr lang="ko-KR" altLang="ko-KR" dirty="0"/>
          </a:p>
          <a:p>
            <a:pPr defTabSz="941192">
              <a:defRPr/>
            </a:pPr>
            <a:r>
              <a:rPr lang="en-US" altLang="ko-KR" dirty="0"/>
              <a:t>When x[1] is again converted to 2, x becomes [1, 2, 3].</a:t>
            </a:r>
            <a:endParaRPr lang="ko-KR" altLang="ko-KR" dirty="0"/>
          </a:p>
          <a:p>
            <a:pPr defTabSz="941192">
              <a:defRPr/>
            </a:pPr>
            <a:r>
              <a:rPr lang="en-US" altLang="ko-KR" dirty="0"/>
              <a:t>Here x2 = [1, 2, 3] is assigned. </a:t>
            </a:r>
            <a:endParaRPr lang="ko-KR" altLang="ko-KR" dirty="0"/>
          </a:p>
          <a:p>
            <a:pPr defTabSz="941192">
              <a:defRPr/>
            </a:pPr>
            <a:r>
              <a:rPr lang="en-US" altLang="ko-KR" dirty="0"/>
              <a:t>In this case, you can see that equivalence is compared. </a:t>
            </a:r>
            <a:endParaRPr lang="ko-KR" altLang="ko-KR" dirty="0"/>
          </a:p>
          <a:p>
            <a:pPr defTabSz="941192">
              <a:defRPr/>
            </a:pPr>
            <a:r>
              <a:rPr lang="en-US" altLang="ko-KR" dirty="0"/>
              <a:t>When x and x2 is compared against ==, it assesses if the referenced values are the same. </a:t>
            </a:r>
            <a:endParaRPr lang="ko-KR" altLang="ko-KR" dirty="0"/>
          </a:p>
          <a:p>
            <a:pPr defTabSz="941192">
              <a:defRPr/>
            </a:pPr>
            <a:r>
              <a:rPr lang="en-US" altLang="ko-KR" dirty="0"/>
              <a:t>This asks the question: are x and x2 identical?</a:t>
            </a:r>
            <a:endParaRPr lang="ko-KR" altLang="ko-KR" dirty="0"/>
          </a:p>
          <a:p>
            <a:pPr defTabSz="941192">
              <a:defRPr/>
            </a:pPr>
            <a:r>
              <a:rPr lang="en-US" altLang="ko-KR" dirty="0"/>
              <a:t>You will find that x here is specified as 1, 2, 3 while it is stored 1, 2, 3 in x2 in another place. </a:t>
            </a:r>
            <a:endParaRPr lang="ko-KR" altLang="ko-KR" dirty="0"/>
          </a:p>
          <a:p>
            <a:pPr defTabSz="941192">
              <a:defRPr/>
            </a:pPr>
            <a:r>
              <a:rPr lang="en-US" altLang="ko-KR" dirty="0"/>
              <a:t>The question asking if x and x2 contain identical values is used here to figure out their equivalence.</a:t>
            </a:r>
            <a:endParaRPr lang="ko-KR" altLang="ko-KR" dirty="0"/>
          </a:p>
          <a:p>
            <a:pPr defTabSz="941192">
              <a:defRPr/>
            </a:pPr>
            <a:r>
              <a:rPr lang="en-US" altLang="ko-KR" dirty="0"/>
              <a:t>The answer to the question is: yes, they’re identical.</a:t>
            </a:r>
            <a:endParaRPr lang="ko-KR" altLang="ko-KR" dirty="0"/>
          </a:p>
          <a:p>
            <a:pPr defTabSz="941192">
              <a:defRPr/>
            </a:pPr>
            <a:r>
              <a:rPr lang="en-US" altLang="ko-KR" dirty="0"/>
              <a:t>They are the same and the condition becomes True, consequently printing out that the values are equivalent.</a:t>
            </a:r>
            <a:endParaRPr lang="ko-KR" altLang="ko-KR" dirty="0"/>
          </a:p>
          <a:p>
            <a:pPr defTabSz="941192">
              <a:defRPr/>
            </a:pPr>
            <a:r>
              <a:rPr lang="en-US" altLang="ko-KR" dirty="0"/>
              <a:t>The purpose of the question is to uncover if x is x2, or the lists called x and x2 are identical variables, or their reference are the same in the perspective of a storage place. </a:t>
            </a:r>
            <a:endParaRPr lang="ko-KR" altLang="ko-KR" dirty="0"/>
          </a:p>
          <a:p>
            <a:pPr defTabSz="941192">
              <a:defRPr/>
            </a:pPr>
            <a:r>
              <a:rPr lang="en-US" altLang="ko-KR" dirty="0"/>
              <a:t>As x and x2 are stored separately, their values are the same, but not their reference.</a:t>
            </a:r>
            <a:endParaRPr lang="ko-KR" altLang="ko-KR" dirty="0"/>
          </a:p>
          <a:p>
            <a:pPr defTabSz="941192">
              <a:defRPr/>
            </a:pPr>
            <a:r>
              <a:rPr lang="en-US" altLang="ko-KR" dirty="0"/>
              <a:t>So the condition turns to False, printing out: The values are not stored in the same place</a:t>
            </a:r>
            <a:endParaRPr lang="ko-KR" altLang="ko-KR" dirty="0"/>
          </a:p>
          <a:p>
            <a:pPr defTabSz="941192">
              <a:defRPr/>
            </a:pPr>
            <a:r>
              <a:rPr lang="en-US" altLang="ko-KR" dirty="0"/>
              <a:t>Now let me pose a more in-depth question to you.</a:t>
            </a:r>
            <a:endParaRPr lang="ko-KR" altLang="ko-KR" dirty="0"/>
          </a:p>
          <a:p>
            <a:pPr defTabSz="941192">
              <a:defRPr/>
            </a:pPr>
            <a:r>
              <a:rPr lang="en-US" altLang="ko-KR" dirty="0"/>
              <a:t>The 1</a:t>
            </a:r>
            <a:r>
              <a:rPr lang="en-US" altLang="ko-KR" baseline="30000" dirty="0"/>
              <a:t>st</a:t>
            </a:r>
            <a:r>
              <a:rPr lang="en-US" altLang="ko-KR" dirty="0"/>
              <a:t> element of x includes 2.</a:t>
            </a:r>
            <a:endParaRPr lang="ko-KR" altLang="ko-KR" dirty="0"/>
          </a:p>
          <a:p>
            <a:pPr defTabSz="941192">
              <a:defRPr/>
            </a:pPr>
            <a:r>
              <a:rPr lang="en-US" altLang="ko-KR" dirty="0"/>
              <a:t>In this context, it is asking if x[1] and y[1][1] share an identical reference.</a:t>
            </a:r>
            <a:endParaRPr lang="ko-KR" altLang="ko-KR" dirty="0"/>
          </a:p>
          <a:p>
            <a:pPr defTabSz="941192">
              <a:defRPr/>
            </a:pPr>
            <a:r>
              <a:rPr lang="en-US" altLang="ko-KR" dirty="0"/>
              <a:t>As for y[1][1], the 1</a:t>
            </a:r>
            <a:r>
              <a:rPr lang="en-US" altLang="ko-KR" baseline="30000" dirty="0"/>
              <a:t>st</a:t>
            </a:r>
            <a:r>
              <a:rPr lang="en-US" altLang="ko-KR" dirty="0"/>
              <a:t> index of y is x and indicates the 1</a:t>
            </a:r>
            <a:r>
              <a:rPr lang="en-US" altLang="ko-KR" baseline="30000" dirty="0"/>
              <a:t>st</a:t>
            </a:r>
            <a:r>
              <a:rPr lang="en-US" altLang="ko-KR" dirty="0"/>
              <a:t> index of x, or 2.</a:t>
            </a:r>
            <a:endParaRPr lang="ko-KR" altLang="ko-KR" dirty="0"/>
          </a:p>
          <a:p>
            <a:pPr defTabSz="941192">
              <a:defRPr/>
            </a:pPr>
            <a:r>
              <a:rPr lang="en-US" altLang="ko-KR" dirty="0"/>
              <a:t>The two are pointing to the identical location, so the condition is true.</a:t>
            </a:r>
            <a:endParaRPr lang="ko-KR" altLang="ko-KR" dirty="0"/>
          </a:p>
          <a:p>
            <a:pPr defTabSz="941192">
              <a:defRPr/>
            </a:pPr>
            <a:r>
              <a:rPr lang="en-US" altLang="ko-KR" dirty="0"/>
              <a:t>The 1</a:t>
            </a:r>
            <a:r>
              <a:rPr lang="en-US" altLang="ko-KR" baseline="30000" dirty="0"/>
              <a:t>st</a:t>
            </a:r>
            <a:r>
              <a:rPr lang="en-US" altLang="ko-KR" dirty="0"/>
              <a:t> element of x and y are directing to the same location, so it will print out: The values are stored in the same place.</a:t>
            </a:r>
            <a:endParaRPr lang="ko-KR" altLang="ko-KR" dirty="0"/>
          </a:p>
          <a:p>
            <a:pPr defTabSz="941192">
              <a:defRPr/>
            </a:pPr>
            <a:r>
              <a:rPr lang="en-US" altLang="ko-KR" dirty="0"/>
              <a:t>Thus far, we’ve seen how a reference would give rise to these events. </a:t>
            </a:r>
            <a:endParaRPr lang="ko-KR" altLang="ko-KR" dirty="0"/>
          </a:p>
          <a:p>
            <a:pPr defTabSz="941192">
              <a:defRPr/>
            </a:pPr>
            <a:r>
              <a:rPr lang="en-US" altLang="ko-KR" dirty="0"/>
              <a:t>While == compares what’s actually stored in two references, “is” is comparing whether or not they are referencing the same place.</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23</a:t>
            </a:fld>
            <a:endParaRPr lang="ko-KR" altLang="en-US"/>
          </a:p>
        </p:txBody>
      </p:sp>
    </p:spTree>
    <p:extLst>
      <p:ext uri="{BB962C8B-B14F-4D97-AF65-F5344CB8AC3E}">
        <p14:creationId xmlns:p14="http://schemas.microsoft.com/office/powerpoint/2010/main" val="614708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24</a:t>
            </a:fld>
            <a:endParaRPr lang="ko-KR" altLang="en-US"/>
          </a:p>
        </p:txBody>
      </p:sp>
    </p:spTree>
    <p:extLst>
      <p:ext uri="{BB962C8B-B14F-4D97-AF65-F5344CB8AC3E}">
        <p14:creationId xmlns:p14="http://schemas.microsoft.com/office/powerpoint/2010/main" val="100941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When we discussed about “equivalence” and “assign” before, we’ve dealt with data types that do not belong to primitive types such as double, </a:t>
            </a:r>
            <a:r>
              <a:rPr lang="en-US" altLang="ko-KR" dirty="0" err="1"/>
              <a:t>int</a:t>
            </a:r>
            <a:r>
              <a:rPr lang="en-US" altLang="ko-KR" dirty="0"/>
              <a:t>, and string. </a:t>
            </a:r>
            <a:endParaRPr lang="ko-KR" altLang="ko-KR" dirty="0"/>
          </a:p>
          <a:p>
            <a:pPr defTabSz="941192">
              <a:defRPr/>
            </a:pPr>
            <a:r>
              <a:rPr lang="en-US" altLang="ko-KR" dirty="0"/>
              <a:t>Lists and dictionaries are examples that do not fall into the category of primitive data type. </a:t>
            </a:r>
            <a:endParaRPr lang="ko-KR" altLang="ko-KR" dirty="0"/>
          </a:p>
          <a:p>
            <a:pPr defTabSz="941192">
              <a:defRPr/>
            </a:pPr>
            <a:r>
              <a:rPr lang="en-US" altLang="ko-KR" dirty="0"/>
              <a:t>I also explained to you that there are some objects that you can create. I’ll show you how you can do that.</a:t>
            </a:r>
            <a:endParaRPr lang="ko-KR" altLang="ko-KR" dirty="0"/>
          </a:p>
          <a:p>
            <a:pPr defTabSz="941192">
              <a:defRPr/>
            </a:pPr>
            <a:r>
              <a:rPr lang="en-US" altLang="ko-KR" dirty="0"/>
              <a:t>First, you’ve got to understand what is a “class”. </a:t>
            </a:r>
            <a:endParaRPr lang="ko-KR" altLang="ko-KR" dirty="0"/>
          </a:p>
          <a:p>
            <a:pPr defTabSz="941192">
              <a:defRPr/>
            </a:pPr>
            <a:r>
              <a:rPr lang="en-US" altLang="ko-KR" dirty="0"/>
              <a:t>As mentioned before, there are some blueprints that serve to build houses, or instances, using instantiation. </a:t>
            </a:r>
            <a:endParaRPr lang="ko-KR" altLang="ko-KR" dirty="0"/>
          </a:p>
          <a:p>
            <a:pPr defTabSz="941192">
              <a:defRPr/>
            </a:pPr>
            <a:r>
              <a:rPr lang="en-US" altLang="ko-KR" dirty="0"/>
              <a:t>In this regard, a class plays the role of a blueprint, while an instance assumes the role of a house. </a:t>
            </a:r>
            <a:endParaRPr lang="ko-KR" altLang="ko-KR" dirty="0"/>
          </a:p>
          <a:p>
            <a:pPr defTabSz="941192">
              <a:defRPr/>
            </a:pPr>
            <a:r>
              <a:rPr lang="en-US" altLang="ko-KR" dirty="0"/>
              <a:t>I’ve defined a class that I’m calling “</a:t>
            </a:r>
            <a:r>
              <a:rPr lang="en-US" altLang="ko-KR" dirty="0" err="1"/>
              <a:t>MyHome</a:t>
            </a:r>
            <a:r>
              <a:rPr lang="en-US" altLang="ko-KR" dirty="0"/>
              <a:t>”.</a:t>
            </a:r>
            <a:endParaRPr lang="ko-KR" altLang="ko-KR" dirty="0"/>
          </a:p>
          <a:p>
            <a:pPr defTabSz="941192">
              <a:defRPr/>
            </a:pPr>
            <a:r>
              <a:rPr lang="en-US" altLang="ko-KR" dirty="0" err="1"/>
              <a:t>MyHome</a:t>
            </a:r>
            <a:r>
              <a:rPr lang="en-US" altLang="ko-KR" dirty="0"/>
              <a:t> is composed of blocks, which contain function definitions made up of variables and def.</a:t>
            </a:r>
            <a:endParaRPr lang="ko-KR" altLang="ko-KR" dirty="0"/>
          </a:p>
          <a:p>
            <a:pPr defTabSz="941192">
              <a:defRPr/>
            </a:pPr>
            <a:r>
              <a:rPr lang="en-US" altLang="ko-KR" dirty="0"/>
              <a:t>In other words, it shows that there are several functions and variables within it.</a:t>
            </a:r>
            <a:endParaRPr lang="ko-KR" altLang="ko-KR" dirty="0"/>
          </a:p>
          <a:p>
            <a:pPr defTabSz="941192">
              <a:defRPr/>
            </a:pPr>
            <a:r>
              <a:rPr lang="en-US" altLang="ko-KR" dirty="0"/>
              <a:t>Here you will find 2 variables and 4 functions. </a:t>
            </a:r>
            <a:endParaRPr lang="ko-KR" altLang="ko-KR" dirty="0"/>
          </a:p>
          <a:p>
            <a:pPr defTabSz="941192">
              <a:defRPr/>
            </a:pPr>
            <a:r>
              <a:rPr lang="en-US" altLang="ko-KR" dirty="0"/>
              <a:t>The name of the class is </a:t>
            </a:r>
            <a:r>
              <a:rPr lang="en-US" altLang="ko-KR" dirty="0" err="1"/>
              <a:t>MyHome</a:t>
            </a:r>
            <a:r>
              <a:rPr lang="en-US" altLang="ko-KR" dirty="0"/>
              <a:t>.</a:t>
            </a:r>
            <a:endParaRPr lang="ko-KR" altLang="ko-KR" dirty="0"/>
          </a:p>
          <a:p>
            <a:pPr defTabSz="941192">
              <a:defRPr/>
            </a:pPr>
            <a:r>
              <a:rPr lang="en-US" altLang="ko-KR" dirty="0"/>
              <a:t>The part up to here makes a single block and is declared as a class definition. </a:t>
            </a:r>
            <a:endParaRPr lang="ko-KR" altLang="ko-KR" dirty="0"/>
          </a:p>
          <a:p>
            <a:pPr defTabSz="941192">
              <a:defRPr/>
            </a:pPr>
            <a:r>
              <a:rPr lang="en-US" altLang="ko-KR" dirty="0"/>
              <a:t>The definition does not make any action. It’s here to make a definition in advance. </a:t>
            </a:r>
            <a:endParaRPr lang="ko-KR" altLang="ko-KR" dirty="0"/>
          </a:p>
          <a:p>
            <a:pPr defTabSz="941192">
              <a:defRPr/>
            </a:pPr>
            <a:r>
              <a:rPr lang="en-US" altLang="ko-KR" dirty="0"/>
              <a:t>The actual work or actions of the program are done by what we call a “function call”. You call functions to execute them.</a:t>
            </a:r>
            <a:endParaRPr lang="ko-KR" altLang="ko-KR" dirty="0"/>
          </a:p>
          <a:p>
            <a:pPr defTabSz="941192">
              <a:defRPr/>
            </a:pPr>
            <a:r>
              <a:rPr lang="en-US" altLang="ko-KR" dirty="0"/>
              <a:t>As you see here, two brackets are applied to execute </a:t>
            </a:r>
            <a:r>
              <a:rPr lang="en-US" altLang="ko-KR" dirty="0" err="1"/>
              <a:t>MyHome</a:t>
            </a:r>
            <a:r>
              <a:rPr lang="en-US" altLang="ko-KR" dirty="0"/>
              <a:t>(), just like a function call. </a:t>
            </a:r>
            <a:endParaRPr lang="ko-KR" altLang="ko-KR" dirty="0"/>
          </a:p>
          <a:p>
            <a:pPr defTabSz="941192">
              <a:defRPr/>
            </a:pPr>
            <a:r>
              <a:rPr lang="en-US" altLang="ko-KR" dirty="0"/>
              <a:t>You will learn about this later. This is a function call that brings about a constructor for building a house, or in this case, an instance. </a:t>
            </a:r>
            <a:endParaRPr lang="ko-KR" altLang="ko-KR" dirty="0"/>
          </a:p>
          <a:p>
            <a:pPr defTabSz="941192">
              <a:defRPr/>
            </a:pPr>
            <a:r>
              <a:rPr lang="en-US" altLang="ko-KR" dirty="0"/>
              <a:t>The “return” of the function constructor marks that an instance has been generated by the constructor. </a:t>
            </a:r>
            <a:endParaRPr lang="ko-KR" altLang="ko-KR" dirty="0"/>
          </a:p>
          <a:p>
            <a:pPr defTabSz="941192">
              <a:defRPr/>
            </a:pPr>
            <a:r>
              <a:rPr lang="en-US" altLang="ko-KR" dirty="0"/>
              <a:t>The variable contains the instanced class, </a:t>
            </a:r>
            <a:r>
              <a:rPr lang="en-US" altLang="ko-KR" dirty="0" err="1"/>
              <a:t>MyHome</a:t>
            </a:r>
            <a:r>
              <a:rPr lang="en-US" altLang="ko-KR" dirty="0"/>
              <a:t>. </a:t>
            </a:r>
            <a:endParaRPr lang="ko-KR" altLang="ko-KR" dirty="0"/>
          </a:p>
          <a:p>
            <a:pPr defTabSz="941192">
              <a:defRPr/>
            </a:pPr>
            <a:r>
              <a:rPr lang="en-US" altLang="ko-KR" dirty="0"/>
              <a:t>As for a </a:t>
            </a:r>
            <a:r>
              <a:rPr lang="en-US" altLang="ko-KR" dirty="0" err="1"/>
              <a:t>homeAtSeoul</a:t>
            </a:r>
            <a:r>
              <a:rPr lang="en-US" altLang="ko-KR" dirty="0"/>
              <a:t>, there will be a different instance inside it. </a:t>
            </a:r>
            <a:endParaRPr lang="ko-KR" altLang="ko-KR" dirty="0"/>
          </a:p>
          <a:p>
            <a:pPr defTabSz="941192">
              <a:defRPr/>
            </a:pPr>
            <a:r>
              <a:rPr lang="en-US" altLang="ko-KR" dirty="0"/>
              <a:t>What if a </a:t>
            </a:r>
            <a:r>
              <a:rPr lang="en-US" altLang="ko-KR" dirty="0" err="1"/>
              <a:t>homeAtDaejeon</a:t>
            </a:r>
            <a:r>
              <a:rPr lang="en-US" altLang="ko-KR" dirty="0"/>
              <a:t> is </a:t>
            </a:r>
            <a:r>
              <a:rPr lang="en-US" altLang="ko-KR" dirty="0" err="1"/>
              <a:t>homeAtSeoul</a:t>
            </a:r>
            <a:r>
              <a:rPr lang="en-US" altLang="ko-KR" dirty="0"/>
              <a:t>?</a:t>
            </a:r>
            <a:endParaRPr lang="ko-KR" altLang="ko-KR" dirty="0"/>
          </a:p>
          <a:p>
            <a:pPr defTabSz="941192">
              <a:defRPr/>
            </a:pPr>
            <a:r>
              <a:rPr lang="en-US" altLang="ko-KR" dirty="0"/>
              <a:t>It will draw a comparison between references. </a:t>
            </a:r>
            <a:endParaRPr lang="ko-KR" altLang="ko-KR" dirty="0"/>
          </a:p>
          <a:p>
            <a:pPr defTabSz="941192">
              <a:defRPr/>
            </a:pPr>
            <a:r>
              <a:rPr lang="en-US" altLang="ko-KR" dirty="0"/>
              <a:t>We’ve learned that it is stored as a reference if it is not a primitive type.</a:t>
            </a:r>
            <a:endParaRPr lang="ko-KR" altLang="ko-KR" dirty="0"/>
          </a:p>
          <a:p>
            <a:pPr defTabSz="941192">
              <a:defRPr/>
            </a:pPr>
            <a:r>
              <a:rPr lang="en-US" altLang="ko-KR" dirty="0"/>
              <a:t>The same logic applies when storing it as a reference.</a:t>
            </a:r>
            <a:endParaRPr lang="ko-KR" altLang="ko-KR" dirty="0"/>
          </a:p>
          <a:p>
            <a:pPr defTabSz="941192">
              <a:defRPr/>
            </a:pPr>
            <a:r>
              <a:rPr lang="en-US" altLang="ko-KR" dirty="0"/>
              <a:t>As this and that are different instances, their storage places will vary.</a:t>
            </a:r>
            <a:endParaRPr lang="ko-KR" altLang="ko-KR" dirty="0"/>
          </a:p>
          <a:p>
            <a:pPr defTabSz="941192">
              <a:defRPr/>
            </a:pPr>
            <a:r>
              <a:rPr lang="en-US" altLang="ko-KR" dirty="0"/>
              <a:t>Therefore, the condition is false. </a:t>
            </a:r>
            <a:endParaRPr lang="ko-KR" altLang="ko-KR" dirty="0"/>
          </a:p>
          <a:p>
            <a:pPr defTabSz="941192">
              <a:defRPr/>
            </a:pPr>
            <a:r>
              <a:rPr lang="en-US" altLang="ko-KR" dirty="0"/>
              <a:t>Let me direct your attention to </a:t>
            </a:r>
            <a:r>
              <a:rPr lang="en-US" altLang="ko-KR" dirty="0" err="1"/>
              <a:t>homeAtSeoul.openDoor</a:t>
            </a:r>
            <a:r>
              <a:rPr lang="en-US" altLang="ko-KR" dirty="0"/>
              <a:t>().</a:t>
            </a:r>
            <a:endParaRPr lang="ko-KR" altLang="ko-KR" dirty="0"/>
          </a:p>
          <a:p>
            <a:pPr defTabSz="941192">
              <a:defRPr/>
            </a:pPr>
            <a:r>
              <a:rPr lang="en-US" altLang="ko-KR" dirty="0"/>
              <a:t>Here, the period (.) serves to call the variable or function of an instance. In this case, the function </a:t>
            </a:r>
            <a:r>
              <a:rPr lang="en-US" altLang="ko-KR" dirty="0" err="1"/>
              <a:t>openDoor</a:t>
            </a:r>
            <a:r>
              <a:rPr lang="en-US" altLang="ko-KR" dirty="0"/>
              <a:t> will be called. </a:t>
            </a:r>
            <a:endParaRPr lang="ko-KR" altLang="ko-KR" dirty="0"/>
          </a:p>
          <a:p>
            <a:pPr defTabSz="941192">
              <a:defRPr/>
            </a:pPr>
            <a:r>
              <a:rPr lang="en-US" altLang="ko-KR" dirty="0"/>
              <a:t>Seoul calls a function titled </a:t>
            </a:r>
            <a:r>
              <a:rPr lang="en-US" altLang="ko-KR" dirty="0" err="1"/>
              <a:t>openDoor</a:t>
            </a:r>
            <a:r>
              <a:rPr lang="en-US" altLang="ko-KR" dirty="0"/>
              <a:t> while Daejeon calls a different function, </a:t>
            </a:r>
            <a:r>
              <a:rPr lang="en-US" altLang="ko-KR" dirty="0" err="1"/>
              <a:t>paintRoof</a:t>
            </a:r>
            <a:r>
              <a:rPr lang="en-US" altLang="ko-KR" dirty="0"/>
              <a:t>.</a:t>
            </a:r>
            <a:endParaRPr lang="ko-KR" altLang="ko-KR" dirty="0"/>
          </a:p>
          <a:p>
            <a:pPr defTabSz="941192">
              <a:defRPr/>
            </a:pPr>
            <a:r>
              <a:rPr lang="en-US" altLang="ko-KR" dirty="0"/>
              <a:t>As clarified before, this function would normally receive an instance and color as input. Nevertheless, it will only get color here. </a:t>
            </a:r>
            <a:endParaRPr lang="ko-KR" altLang="ko-KR" dirty="0"/>
          </a:p>
          <a:p>
            <a:pPr defTabSz="941192">
              <a:defRPr/>
            </a:pPr>
            <a:r>
              <a:rPr lang="en-US" altLang="ko-KR" dirty="0"/>
              <a:t>The self refers to </a:t>
            </a:r>
            <a:r>
              <a:rPr lang="en-US" altLang="ko-KR" dirty="0" err="1"/>
              <a:t>homeAtDaejon</a:t>
            </a:r>
            <a:r>
              <a:rPr lang="en-US" altLang="ko-KR" dirty="0"/>
              <a:t>, or instance. In this case, the targeted instance is itself.</a:t>
            </a:r>
            <a:endParaRPr lang="ko-KR" altLang="ko-KR" dirty="0"/>
          </a:p>
          <a:p>
            <a:pPr defTabSz="941192">
              <a:defRPr/>
            </a:pPr>
            <a:r>
              <a:rPr lang="en-US" altLang="ko-KR" dirty="0"/>
              <a:t>This is a function that directs the change of </a:t>
            </a:r>
            <a:r>
              <a:rPr lang="en-US" altLang="ko-KR" dirty="0" err="1"/>
              <a:t>colorRoof</a:t>
            </a:r>
            <a:r>
              <a:rPr lang="en-US" altLang="ko-KR" dirty="0"/>
              <a:t> into the color in </a:t>
            </a:r>
            <a:r>
              <a:rPr lang="en-US" altLang="ko-KR" dirty="0" err="1"/>
              <a:t>homeAtDaejon</a:t>
            </a:r>
            <a:r>
              <a:rPr lang="en-US" altLang="ko-KR" dirty="0"/>
              <a:t>. </a:t>
            </a:r>
            <a:endParaRPr lang="ko-KR" altLang="ko-KR" dirty="0"/>
          </a:p>
          <a:p>
            <a:pPr defTabSz="941192">
              <a:defRPr/>
            </a:pPr>
            <a:r>
              <a:rPr lang="en-US" altLang="ko-KR" dirty="0"/>
              <a:t>What’s originally red will now turn blue. </a:t>
            </a:r>
            <a:endParaRPr lang="ko-KR" altLang="ko-KR" dirty="0"/>
          </a:p>
          <a:p>
            <a:pPr defTabSz="941192">
              <a:defRPr/>
            </a:pPr>
            <a:r>
              <a:rPr lang="en-US" altLang="ko-KR" dirty="0"/>
              <a:t>The </a:t>
            </a:r>
            <a:r>
              <a:rPr lang="en-US" altLang="ko-KR" dirty="0" err="1"/>
              <a:t>colorRoof</a:t>
            </a:r>
            <a:r>
              <a:rPr lang="en-US" altLang="ko-KR" dirty="0"/>
              <a:t> of </a:t>
            </a:r>
            <a:r>
              <a:rPr lang="en-US" altLang="ko-KR" dirty="0" err="1"/>
              <a:t>homeAtDaejon</a:t>
            </a:r>
            <a:r>
              <a:rPr lang="en-US" altLang="ko-KR" dirty="0"/>
              <a:t> remains red. </a:t>
            </a:r>
            <a:endParaRPr lang="ko-KR" altLang="ko-KR" dirty="0"/>
          </a:p>
          <a:p>
            <a:pPr defTabSz="941192">
              <a:defRPr/>
            </a:pPr>
            <a:r>
              <a:rPr lang="en-US" altLang="ko-KR" dirty="0"/>
              <a:t>This line will call the function named </a:t>
            </a:r>
            <a:r>
              <a:rPr lang="en-US" altLang="ko-KR" dirty="0" err="1"/>
              <a:t>printStatus</a:t>
            </a:r>
            <a:r>
              <a:rPr lang="en-US" altLang="ko-KR" dirty="0"/>
              <a:t> from </a:t>
            </a:r>
            <a:r>
              <a:rPr lang="en-US" altLang="ko-KR" dirty="0" err="1"/>
              <a:t>homeAtDaejeon</a:t>
            </a:r>
            <a:r>
              <a:rPr lang="en-US" altLang="ko-KR" dirty="0"/>
              <a:t>.</a:t>
            </a:r>
            <a:endParaRPr lang="ko-KR" altLang="ko-KR" dirty="0"/>
          </a:p>
          <a:p>
            <a:pPr defTabSz="941192">
              <a:defRPr/>
            </a:pPr>
            <a:r>
              <a:rPr lang="en-US" altLang="ko-KR" dirty="0"/>
              <a:t>This function calls the </a:t>
            </a:r>
            <a:r>
              <a:rPr lang="en-US" altLang="ko-KR" dirty="0" err="1"/>
              <a:t>printStatus</a:t>
            </a:r>
            <a:r>
              <a:rPr lang="en-US" altLang="ko-KR" dirty="0"/>
              <a:t> from the instance of </a:t>
            </a:r>
            <a:r>
              <a:rPr lang="en-US" altLang="ko-KR" dirty="0" err="1"/>
              <a:t>homeAtDaejeon</a:t>
            </a:r>
            <a:r>
              <a:rPr lang="en-US" altLang="ko-KR" dirty="0"/>
              <a:t> to print out blue, which is its </a:t>
            </a:r>
            <a:r>
              <a:rPr lang="en-US" altLang="ko-KR" dirty="0" err="1"/>
              <a:t>colorRoof</a:t>
            </a:r>
            <a:r>
              <a:rPr lang="en-US" altLang="ko-KR" dirty="0"/>
              <a:t>. </a:t>
            </a:r>
            <a:endParaRPr lang="ko-KR" altLang="ko-KR" dirty="0"/>
          </a:p>
          <a:p>
            <a:pPr defTabSz="941192">
              <a:defRPr/>
            </a:pPr>
            <a:r>
              <a:rPr lang="en-US" altLang="ko-KR" dirty="0"/>
              <a:t>Although the </a:t>
            </a:r>
            <a:r>
              <a:rPr lang="en-US" altLang="ko-KR" dirty="0" err="1"/>
              <a:t>colorRoof</a:t>
            </a:r>
            <a:r>
              <a:rPr lang="en-US" altLang="ko-KR" dirty="0"/>
              <a:t> stored in </a:t>
            </a:r>
            <a:r>
              <a:rPr lang="en-US" altLang="ko-KR" dirty="0" err="1"/>
              <a:t>homeAtSeoul</a:t>
            </a:r>
            <a:r>
              <a:rPr lang="en-US" altLang="ko-KR" dirty="0"/>
              <a:t> is still red, as we’ve designated the </a:t>
            </a:r>
            <a:r>
              <a:rPr lang="en-US" altLang="ko-KR" dirty="0" err="1"/>
              <a:t>colorRoof</a:t>
            </a:r>
            <a:r>
              <a:rPr lang="en-US" altLang="ko-KR" dirty="0"/>
              <a:t> of </a:t>
            </a:r>
            <a:r>
              <a:rPr lang="en-US" altLang="ko-KR" dirty="0" err="1"/>
              <a:t>homeAtDaejeon</a:t>
            </a:r>
            <a:r>
              <a:rPr lang="en-US" altLang="ko-KR" dirty="0"/>
              <a:t> as blue, it becomes blue.</a:t>
            </a:r>
            <a:endParaRPr lang="ko-KR" altLang="ko-KR" dirty="0"/>
          </a:p>
          <a:p>
            <a:pPr defTabSz="941192">
              <a:defRPr/>
            </a:pPr>
            <a:r>
              <a:rPr lang="en-US" altLang="ko-KR" dirty="0"/>
              <a:t>So the roof color is blue and the door is closed. We haven’t done anything to the door, so it will print out ‘closed’.</a:t>
            </a:r>
            <a:endParaRPr lang="ko-KR" altLang="ko-KR" dirty="0"/>
          </a:p>
          <a:p>
            <a:pPr defTabSz="941192">
              <a:defRPr/>
            </a:pPr>
            <a:r>
              <a:rPr lang="en-US" altLang="ko-KR" dirty="0"/>
              <a:t>However, if we execute </a:t>
            </a:r>
            <a:r>
              <a:rPr lang="en-US" altLang="ko-KR" dirty="0" err="1"/>
              <a:t>printStatus</a:t>
            </a:r>
            <a:r>
              <a:rPr lang="en-US" altLang="ko-KR" dirty="0"/>
              <a:t> in </a:t>
            </a:r>
            <a:r>
              <a:rPr lang="en-US" altLang="ko-KR" dirty="0" err="1"/>
              <a:t>homeAtSeoul</a:t>
            </a:r>
            <a:r>
              <a:rPr lang="en-US" altLang="ko-KR" dirty="0"/>
              <a:t>, it initially becomes the original roof color, red. It will print out that the roof color is red, and door is open when the </a:t>
            </a:r>
            <a:r>
              <a:rPr lang="en-US" altLang="ko-KR" dirty="0" err="1"/>
              <a:t>openDoor</a:t>
            </a:r>
            <a:r>
              <a:rPr lang="en-US" altLang="ko-KR" dirty="0"/>
              <a:t> function called. </a:t>
            </a:r>
            <a:endParaRPr lang="ko-KR" altLang="ko-KR" dirty="0"/>
          </a:p>
          <a:p>
            <a:pPr defTabSz="941192">
              <a:defRPr/>
            </a:pPr>
            <a:r>
              <a:rPr lang="en-US" altLang="ko-KR" dirty="0"/>
              <a:t>Now, we’ve defined classes and created instances, just by like imprinting them one by one.</a:t>
            </a:r>
            <a:endParaRPr lang="ko-KR" altLang="ko-KR" dirty="0"/>
          </a:p>
          <a:p>
            <a:pPr defTabSz="941192">
              <a:defRPr/>
            </a:pPr>
            <a:r>
              <a:rPr lang="en-US" altLang="ko-KR" dirty="0"/>
              <a:t>We’ve created two houses or instances with a single class.</a:t>
            </a:r>
            <a:endParaRPr lang="ko-KR" altLang="ko-KR" dirty="0"/>
          </a:p>
          <a:p>
            <a:pPr defTabSz="941192">
              <a:defRPr/>
            </a:pPr>
            <a:r>
              <a:rPr lang="en-US" altLang="ko-KR" dirty="0"/>
              <a:t>With “for” loops, it’s no sweat to make more of them.</a:t>
            </a:r>
            <a:endParaRPr lang="ko-KR" altLang="ko-KR" dirty="0"/>
          </a:p>
          <a:p>
            <a:pPr defTabSz="941192">
              <a:defRPr/>
            </a:pPr>
            <a:r>
              <a:rPr lang="en-US" altLang="ko-KR" dirty="0"/>
              <a:t>Each house has its own variables that represent functions and characteristics.</a:t>
            </a:r>
            <a:endParaRPr lang="ko-KR" altLang="ko-KR" dirty="0"/>
          </a:p>
          <a:p>
            <a:pPr defTabSz="941192">
              <a:defRPr/>
            </a:pPr>
            <a:r>
              <a:rPr lang="en-US" altLang="ko-KR" dirty="0"/>
              <a:t>The following is the definition that presumes that these houses are instances and their blueprints are classes. </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25</a:t>
            </a:fld>
            <a:endParaRPr lang="ko-KR" altLang="en-US"/>
          </a:p>
        </p:txBody>
      </p:sp>
    </p:spTree>
    <p:extLst>
      <p:ext uri="{BB962C8B-B14F-4D97-AF65-F5344CB8AC3E}">
        <p14:creationId xmlns:p14="http://schemas.microsoft.com/office/powerpoint/2010/main" val="158079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The aforementioned class is also involved in several important methods.</a:t>
            </a:r>
            <a:endParaRPr lang="ko-KR" altLang="ko-KR" dirty="0"/>
          </a:p>
          <a:p>
            <a:pPr defTabSz="941192">
              <a:defRPr/>
            </a:pPr>
            <a:r>
              <a:rPr lang="en-US" altLang="ko-KR" dirty="0"/>
              <a:t>The most important of all is a constructor.</a:t>
            </a:r>
            <a:endParaRPr lang="ko-KR" altLang="ko-KR" dirty="0"/>
          </a:p>
          <a:p>
            <a:pPr defTabSz="941192">
              <a:defRPr/>
            </a:pPr>
            <a:r>
              <a:rPr lang="en-US" altLang="ko-KR" dirty="0"/>
              <a:t>And there is a destructor, but it’s not widely used. </a:t>
            </a:r>
            <a:endParaRPr lang="ko-KR" altLang="ko-KR" dirty="0"/>
          </a:p>
          <a:p>
            <a:pPr defTabSz="941192">
              <a:defRPr/>
            </a:pPr>
            <a:r>
              <a:rPr lang="en-US" altLang="ko-KR" dirty="0"/>
              <a:t>The class </a:t>
            </a:r>
            <a:r>
              <a:rPr lang="en-US" altLang="ko-KR" dirty="0" err="1"/>
              <a:t>MyHome</a:t>
            </a:r>
            <a:r>
              <a:rPr lang="en-US" altLang="ko-KR" dirty="0"/>
              <a:t> that we’ve defined before has some variables and functions.</a:t>
            </a:r>
            <a:endParaRPr lang="ko-KR" altLang="ko-KR" dirty="0"/>
          </a:p>
          <a:p>
            <a:pPr defTabSz="941192">
              <a:defRPr/>
            </a:pPr>
            <a:r>
              <a:rPr lang="en-US" altLang="ko-KR" dirty="0"/>
              <a:t>This has 2 variables and 6 functions.</a:t>
            </a:r>
            <a:endParaRPr lang="ko-KR" altLang="ko-KR" dirty="0"/>
          </a:p>
          <a:p>
            <a:pPr defTabSz="941192">
              <a:defRPr/>
            </a:pPr>
            <a:r>
              <a:rPr lang="en-US" altLang="ko-KR" dirty="0"/>
              <a:t>This is generally referred to as six-member functions. Now, let’s examine these newly introduced functions.</a:t>
            </a:r>
            <a:endParaRPr lang="ko-KR" altLang="ko-KR" dirty="0"/>
          </a:p>
          <a:p>
            <a:pPr defTabSz="941192">
              <a:defRPr/>
            </a:pPr>
            <a:r>
              <a:rPr lang="en-US" altLang="ko-KR" dirty="0"/>
              <a:t>One starts with two underscores (_) with another two underscores after </a:t>
            </a:r>
            <a:r>
              <a:rPr lang="en-US" altLang="ko-KR" dirty="0" err="1"/>
              <a:t>init.</a:t>
            </a:r>
            <a:r>
              <a:rPr lang="en-US" altLang="ko-KR" dirty="0"/>
              <a:t> </a:t>
            </a:r>
            <a:endParaRPr lang="ko-KR" altLang="ko-KR" dirty="0"/>
          </a:p>
          <a:p>
            <a:pPr defTabSz="941192">
              <a:defRPr/>
            </a:pPr>
            <a:r>
              <a:rPr lang="en-US" altLang="ko-KR" dirty="0"/>
              <a:t>It is a common rule to name this specific type of member function as a constructor.</a:t>
            </a:r>
            <a:endParaRPr lang="ko-KR" altLang="ko-KR" dirty="0"/>
          </a:p>
          <a:p>
            <a:pPr defTabSz="941192">
              <a:defRPr/>
            </a:pPr>
            <a:r>
              <a:rPr lang="en-US" altLang="ko-KR" dirty="0"/>
              <a:t>A constructor is a function that is called during an instantiation operation.</a:t>
            </a:r>
            <a:endParaRPr lang="ko-KR" altLang="ko-KR" dirty="0"/>
          </a:p>
          <a:p>
            <a:pPr defTabSz="941192">
              <a:defRPr/>
            </a:pPr>
            <a:r>
              <a:rPr lang="en-US" altLang="ko-KR" dirty="0"/>
              <a:t>There is a blueprint called class, and the constructor is called at the point of time when instances are generated. </a:t>
            </a:r>
            <a:endParaRPr lang="ko-KR" altLang="ko-KR" dirty="0"/>
          </a:p>
          <a:p>
            <a:pPr defTabSz="941192">
              <a:defRPr/>
            </a:pPr>
            <a:r>
              <a:rPr lang="en-US" altLang="ko-KR" dirty="0"/>
              <a:t>In terms of code, the block is divided like this. This part represents a class definition.</a:t>
            </a:r>
            <a:endParaRPr lang="ko-KR" altLang="ko-KR" dirty="0"/>
          </a:p>
          <a:p>
            <a:pPr defTabSz="941192">
              <a:defRPr/>
            </a:pPr>
            <a:r>
              <a:rPr lang="en-US" altLang="ko-KR" dirty="0"/>
              <a:t>This part is what’s actually executed. </a:t>
            </a:r>
            <a:endParaRPr lang="ko-KR" altLang="ko-KR" dirty="0"/>
          </a:p>
          <a:p>
            <a:pPr defTabSz="941192">
              <a:defRPr/>
            </a:pPr>
            <a:r>
              <a:rPr lang="en-US" altLang="ko-KR" dirty="0"/>
              <a:t>The part written as </a:t>
            </a:r>
            <a:r>
              <a:rPr lang="en-US" altLang="ko-KR" dirty="0" err="1"/>
              <a:t>MyHome</a:t>
            </a:r>
            <a:r>
              <a:rPr lang="en-US" altLang="ko-KR" dirty="0"/>
              <a:t>(‘</a:t>
            </a:r>
            <a:r>
              <a:rPr lang="en-US" altLang="ko-KR" dirty="0" err="1"/>
              <a:t>Daejoen</a:t>
            </a:r>
            <a:r>
              <a:rPr lang="en-US" altLang="ko-KR" dirty="0"/>
              <a:t> KAIST’) is instantiated by means of an “</a:t>
            </a:r>
            <a:r>
              <a:rPr lang="en-US" altLang="ko-KR" dirty="0" err="1"/>
              <a:t>init</a:t>
            </a:r>
            <a:r>
              <a:rPr lang="en-US" altLang="ko-KR" dirty="0"/>
              <a:t>” function in a </a:t>
            </a:r>
            <a:r>
              <a:rPr lang="en-US" altLang="ko-KR" dirty="0" err="1"/>
              <a:t>MyHome</a:t>
            </a:r>
            <a:r>
              <a:rPr lang="en-US" altLang="ko-KR" dirty="0"/>
              <a:t> class. </a:t>
            </a:r>
            <a:endParaRPr lang="ko-KR" altLang="ko-KR" dirty="0"/>
          </a:p>
          <a:p>
            <a:pPr defTabSz="941192">
              <a:defRPr/>
            </a:pPr>
            <a:r>
              <a:rPr lang="en-US" altLang="ko-KR" dirty="0"/>
              <a:t>The previous code did not have anything within the brackets, but now it has an input, “</a:t>
            </a:r>
            <a:r>
              <a:rPr lang="en-US" altLang="ko-KR" dirty="0" err="1"/>
              <a:t>Daejoen</a:t>
            </a:r>
            <a:r>
              <a:rPr lang="en-US" altLang="ko-KR" dirty="0"/>
              <a:t> KAIST”. </a:t>
            </a:r>
            <a:endParaRPr lang="ko-KR" altLang="ko-KR" dirty="0"/>
          </a:p>
          <a:p>
            <a:pPr defTabSz="941192">
              <a:defRPr/>
            </a:pPr>
            <a:r>
              <a:rPr lang="en-US" altLang="ko-KR" dirty="0"/>
              <a:t>The difference is made by the presence of </a:t>
            </a:r>
            <a:r>
              <a:rPr lang="en-US" altLang="ko-KR" dirty="0" err="1"/>
              <a:t>strAddress</a:t>
            </a:r>
            <a:r>
              <a:rPr lang="en-US" altLang="ko-KR" dirty="0"/>
              <a:t>, the input parameter of the constructor or __</a:t>
            </a:r>
            <a:r>
              <a:rPr lang="en-US" altLang="ko-KR" dirty="0" err="1"/>
              <a:t>init</a:t>
            </a:r>
            <a:r>
              <a:rPr lang="en-US" altLang="ko-KR" dirty="0"/>
              <a:t>__.</a:t>
            </a:r>
            <a:endParaRPr lang="ko-KR" altLang="ko-KR" dirty="0"/>
          </a:p>
          <a:p>
            <a:pPr defTabSz="941192">
              <a:defRPr/>
            </a:pPr>
            <a:r>
              <a:rPr lang="en-US" altLang="ko-KR" dirty="0"/>
              <a:t>Here, there is no self in the constructor.</a:t>
            </a:r>
            <a:endParaRPr lang="ko-KR" altLang="ko-KR" dirty="0"/>
          </a:p>
          <a:p>
            <a:pPr defTabSz="941192">
              <a:defRPr/>
            </a:pPr>
            <a:r>
              <a:rPr lang="en-US" altLang="ko-KR" dirty="0"/>
              <a:t>It will denote an instance itself that will be generated by the call of the function or constructor.  </a:t>
            </a:r>
            <a:endParaRPr lang="ko-KR" altLang="ko-KR" dirty="0"/>
          </a:p>
          <a:p>
            <a:pPr defTabSz="941192">
              <a:defRPr/>
            </a:pPr>
            <a:r>
              <a:rPr lang="en-US" altLang="ko-KR" dirty="0"/>
              <a:t>It is not yet present. What will be returned will become a self.</a:t>
            </a:r>
            <a:endParaRPr lang="ko-KR" altLang="ko-KR" dirty="0"/>
          </a:p>
          <a:p>
            <a:pPr defTabSz="941192">
              <a:defRPr/>
            </a:pPr>
            <a:r>
              <a:rPr lang="en-US" altLang="ko-KR" dirty="0"/>
              <a:t>This is a typical situation generated by the constructor, __</a:t>
            </a:r>
            <a:r>
              <a:rPr lang="en-US" altLang="ko-KR" dirty="0" err="1"/>
              <a:t>init</a:t>
            </a:r>
            <a:r>
              <a:rPr lang="en-US" altLang="ko-KR" dirty="0"/>
              <a:t>__.</a:t>
            </a:r>
            <a:endParaRPr lang="ko-KR" altLang="ko-KR" dirty="0"/>
          </a:p>
          <a:p>
            <a:pPr defTabSz="941192">
              <a:defRPr/>
            </a:pPr>
            <a:r>
              <a:rPr lang="en-US" altLang="ko-KR" dirty="0" err="1"/>
              <a:t>strAddress</a:t>
            </a:r>
            <a:r>
              <a:rPr lang="en-US" altLang="ko-KR" dirty="0"/>
              <a:t> here will make use of function called </a:t>
            </a:r>
            <a:r>
              <a:rPr lang="en-US" altLang="ko-KR" dirty="0" err="1"/>
              <a:t>ctime</a:t>
            </a:r>
            <a:r>
              <a:rPr lang="en-US" altLang="ko-KR" dirty="0"/>
              <a:t> to print the current time and print the output as shown below.</a:t>
            </a:r>
            <a:endParaRPr lang="ko-KR" altLang="ko-KR" dirty="0"/>
          </a:p>
          <a:p>
            <a:pPr defTabSz="941192">
              <a:defRPr/>
            </a:pPr>
            <a:r>
              <a:rPr lang="en-US" altLang="ko-KR" dirty="0"/>
              <a:t>As seen before, the member function, .</a:t>
            </a:r>
            <a:r>
              <a:rPr lang="en-US" altLang="ko-KR" dirty="0" err="1"/>
              <a:t>printStatus</a:t>
            </a:r>
            <a:r>
              <a:rPr lang="en-US" altLang="ko-KR" dirty="0"/>
              <a:t>, will be used to print the roof color and the status of the door. </a:t>
            </a:r>
            <a:endParaRPr lang="ko-KR" altLang="ko-KR" dirty="0"/>
          </a:p>
          <a:p>
            <a:pPr defTabSz="941192">
              <a:defRPr/>
            </a:pPr>
            <a:r>
              <a:rPr lang="en-US" altLang="ko-KR" dirty="0"/>
              <a:t>When they are all consumed to eliminate </a:t>
            </a:r>
            <a:r>
              <a:rPr lang="en-US" altLang="ko-KR" dirty="0" err="1"/>
              <a:t>MyHome</a:t>
            </a:r>
            <a:r>
              <a:rPr lang="en-US" altLang="ko-KR" dirty="0"/>
              <a:t>, a del is inserted to call </a:t>
            </a:r>
            <a:r>
              <a:rPr lang="en-US" altLang="ko-KR" dirty="0" err="1"/>
              <a:t>homeAtDaejeon</a:t>
            </a:r>
            <a:r>
              <a:rPr lang="en-US" altLang="ko-KR" dirty="0"/>
              <a:t>.</a:t>
            </a:r>
            <a:endParaRPr lang="ko-KR" altLang="ko-KR" dirty="0"/>
          </a:p>
          <a:p>
            <a:pPr defTabSz="941192">
              <a:defRPr/>
            </a:pPr>
            <a:r>
              <a:rPr lang="en-US" altLang="ko-KR" dirty="0"/>
              <a:t>This process eliminates the instance called </a:t>
            </a:r>
            <a:r>
              <a:rPr lang="en-US" altLang="ko-KR" dirty="0" err="1"/>
              <a:t>homeAtDaejoen</a:t>
            </a:r>
            <a:r>
              <a:rPr lang="en-US" altLang="ko-KR" dirty="0"/>
              <a:t> generated by </a:t>
            </a:r>
            <a:r>
              <a:rPr lang="en-US" altLang="ko-KR" dirty="0" err="1"/>
              <a:t>MyHome</a:t>
            </a:r>
            <a:r>
              <a:rPr lang="en-US" altLang="ko-KR" dirty="0"/>
              <a:t>.</a:t>
            </a:r>
            <a:endParaRPr lang="ko-KR" altLang="ko-KR" dirty="0"/>
          </a:p>
          <a:p>
            <a:pPr defTabSz="941192">
              <a:defRPr/>
            </a:pPr>
            <a:r>
              <a:rPr lang="en-US" altLang="ko-KR" dirty="0"/>
              <a:t>This is the opposite of the concept of a constructor, and it is called a destructor. </a:t>
            </a:r>
            <a:endParaRPr lang="ko-KR" altLang="ko-KR" dirty="0"/>
          </a:p>
          <a:p>
            <a:pPr defTabSz="941192">
              <a:defRPr/>
            </a:pPr>
            <a:r>
              <a:rPr lang="en-US" altLang="ko-KR" dirty="0"/>
              <a:t>A destructor takes the form of __del__.</a:t>
            </a:r>
            <a:endParaRPr lang="ko-KR" altLang="ko-KR" dirty="0"/>
          </a:p>
          <a:p>
            <a:pPr defTabSz="941192">
              <a:defRPr/>
            </a:pPr>
            <a:r>
              <a:rPr lang="en-US" altLang="ko-KR" dirty="0"/>
              <a:t>It only has a self without leaving anything behind.</a:t>
            </a:r>
            <a:endParaRPr lang="ko-KR" altLang="ko-KR" dirty="0"/>
          </a:p>
          <a:p>
            <a:pPr defTabSz="941192">
              <a:defRPr/>
            </a:pPr>
            <a:r>
              <a:rPr lang="en-US" altLang="ko-KR" dirty="0"/>
              <a:t>The command will print out when something is to be destroyed or deleted. </a:t>
            </a:r>
            <a:endParaRPr lang="ko-KR" altLang="ko-KR" dirty="0"/>
          </a:p>
          <a:p>
            <a:pPr defTabSz="941192">
              <a:defRPr/>
            </a:pPr>
            <a:r>
              <a:rPr lang="en-US" altLang="ko-KR" dirty="0"/>
              <a:t>This is a function that is called to eliminate or delete an instance.</a:t>
            </a:r>
            <a:endParaRPr lang="ko-KR" altLang="ko-KR" dirty="0"/>
          </a:p>
          <a:p>
            <a:pPr defTabSz="941192">
              <a:defRPr/>
            </a:pPr>
            <a:r>
              <a:rPr lang="en-US" altLang="ko-KR" dirty="0"/>
              <a:t>It is possible to initialize a constructor by putting a specific parameter during its generation.</a:t>
            </a:r>
            <a:endParaRPr lang="ko-KR" altLang="ko-KR" dirty="0"/>
          </a:p>
          <a:p>
            <a:pPr defTabSz="941192">
              <a:defRPr/>
            </a:pPr>
            <a:r>
              <a:rPr lang="en-US" altLang="ko-KR" dirty="0"/>
              <a:t>The __</a:t>
            </a:r>
            <a:r>
              <a:rPr lang="en-US" altLang="ko-KR" dirty="0" err="1"/>
              <a:t>init</a:t>
            </a:r>
            <a:r>
              <a:rPr lang="en-US" altLang="ko-KR" dirty="0"/>
              <a:t>__ will be called when a house is built. For any instance that will be made, it is imperative to designate a roof color. </a:t>
            </a:r>
            <a:endParaRPr lang="ko-KR" altLang="ko-KR" dirty="0"/>
          </a:p>
          <a:p>
            <a:pPr defTabSz="941192">
              <a:defRPr/>
            </a:pPr>
            <a:r>
              <a:rPr lang="en-US" altLang="ko-KR" dirty="0"/>
              <a:t>The constructor is a great function to call for initializing an instance or for starting a program with pre-determined desired values.</a:t>
            </a:r>
            <a:endParaRPr lang="ko-KR" altLang="ko-KR" dirty="0"/>
          </a:p>
          <a:p>
            <a:pPr defTabSz="941192">
              <a:defRPr/>
            </a:pPr>
            <a:r>
              <a:rPr lang="en-US" altLang="ko-KR" dirty="0"/>
              <a:t>We need a </a:t>
            </a:r>
            <a:r>
              <a:rPr lang="en-US" altLang="ko-KR" dirty="0" err="1"/>
              <a:t>deconstructor</a:t>
            </a:r>
            <a:r>
              <a:rPr lang="en-US" altLang="ko-KR" dirty="0"/>
              <a:t> when we tinker with files in a class or handle a means to communicate. </a:t>
            </a:r>
            <a:endParaRPr lang="ko-KR" altLang="ko-KR" dirty="0"/>
          </a:p>
          <a:p>
            <a:pPr defTabSz="941192">
              <a:defRPr/>
            </a:pPr>
            <a:r>
              <a:rPr lang="en-US" altLang="ko-KR" dirty="0"/>
              <a:t>When an instance abruptly vanishes in a situation where a file is dealt by multiple instances, other relevant instances would get confused.</a:t>
            </a:r>
            <a:endParaRPr lang="ko-KR" altLang="ko-KR" dirty="0"/>
          </a:p>
          <a:p>
            <a:pPr defTabSz="941192">
              <a:defRPr/>
            </a:pPr>
            <a:r>
              <a:rPr lang="en-US" altLang="ko-KR" dirty="0"/>
              <a:t>Hence, the </a:t>
            </a:r>
            <a:r>
              <a:rPr lang="en-US" altLang="ko-KR" dirty="0" err="1"/>
              <a:t>deconstructor</a:t>
            </a:r>
            <a:r>
              <a:rPr lang="en-US" altLang="ko-KR" dirty="0"/>
              <a:t> allows us to insert some text to properly arrange the self. </a:t>
            </a:r>
            <a:endParaRPr lang="ko-KR" altLang="ko-KR" dirty="0"/>
          </a:p>
          <a:p>
            <a:pPr defTabSz="941192">
              <a:defRPr/>
            </a:pPr>
            <a:r>
              <a:rPr lang="en-US" altLang="ko-KR" dirty="0"/>
              <a:t>Although it is not commonly used, it is essential for experts to use </a:t>
            </a:r>
            <a:r>
              <a:rPr lang="en-US" altLang="ko-KR" dirty="0" err="1"/>
              <a:t>deconstructors</a:t>
            </a:r>
            <a:r>
              <a:rPr lang="en-US" altLang="ko-KR" dirty="0"/>
              <a:t> to ensure the safe and stable operation of programs.</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26</a:t>
            </a:fld>
            <a:endParaRPr lang="ko-KR" altLang="en-US"/>
          </a:p>
        </p:txBody>
      </p:sp>
    </p:spTree>
    <p:extLst>
      <p:ext uri="{BB962C8B-B14F-4D97-AF65-F5344CB8AC3E}">
        <p14:creationId xmlns:p14="http://schemas.microsoft.com/office/powerpoint/2010/main" val="1545904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explored how a class is constructed and how to carry out programming from the previous slides. </a:t>
            </a:r>
            <a:endParaRPr lang="ko-KR" altLang="ko-KR" dirty="0"/>
          </a:p>
          <a:p>
            <a:pPr defTabSz="941192">
              <a:defRPr/>
            </a:pPr>
            <a:r>
              <a:rPr lang="en-US" altLang="ko-KR" dirty="0"/>
              <a:t>Today, we will examine the ways to utilize a class that is copied multiple times.</a:t>
            </a:r>
            <a:endParaRPr lang="ko-KR" altLang="ko-KR" dirty="0"/>
          </a:p>
          <a:p>
            <a:pPr defTabSz="941192">
              <a:defRPr/>
            </a:pPr>
            <a:r>
              <a:rPr lang="en-US" altLang="ko-KR" dirty="0"/>
              <a:t>Once you create a program, you need to develop and re-utilize it further. </a:t>
            </a:r>
            <a:endParaRPr lang="ko-KR" altLang="ko-KR" dirty="0"/>
          </a:p>
          <a:p>
            <a:pPr defTabSz="941192">
              <a:defRPr/>
            </a:pPr>
            <a:r>
              <a:rPr lang="en-US" altLang="ko-KR" dirty="0"/>
              <a:t>As you do so, you will find yourself with long blocks of code for programs. </a:t>
            </a:r>
            <a:endParaRPr lang="ko-KR" altLang="ko-KR" dirty="0"/>
          </a:p>
          <a:p>
            <a:pPr defTabSz="941192">
              <a:defRPr/>
            </a:pPr>
            <a:r>
              <a:rPr lang="en-US" altLang="ko-KR" dirty="0"/>
              <a:t>It is not easy to crunch dozens of classes into a file. </a:t>
            </a:r>
            <a:endParaRPr lang="ko-KR" altLang="ko-KR" dirty="0"/>
          </a:p>
          <a:p>
            <a:pPr defTabSz="941192">
              <a:defRPr/>
            </a:pPr>
            <a:r>
              <a:rPr lang="en-US" altLang="ko-KR" dirty="0"/>
              <a:t>I would rather recommend that you put one class in one file.</a:t>
            </a:r>
            <a:endParaRPr lang="ko-KR" altLang="ko-KR" dirty="0"/>
          </a:p>
          <a:p>
            <a:pPr defTabSz="941192">
              <a:defRPr/>
            </a:pPr>
            <a:r>
              <a:rPr lang="en-US" altLang="ko-KR" dirty="0"/>
              <a:t>For today’s lecture, we’re going to observe how we could use a multiple number of classes together.</a:t>
            </a:r>
            <a:endParaRPr lang="ko-KR" altLang="ko-KR" dirty="0"/>
          </a:p>
          <a:p>
            <a:pPr defTabSz="941192">
              <a:defRPr/>
            </a:pPr>
            <a:r>
              <a:rPr lang="en-US" altLang="ko-KR" dirty="0"/>
              <a:t>First off, let’s look at the code.</a:t>
            </a:r>
            <a:endParaRPr lang="ko-KR" altLang="ko-KR" dirty="0"/>
          </a:p>
          <a:p>
            <a:pPr defTabSz="941192">
              <a:defRPr/>
            </a:pPr>
            <a:r>
              <a:rPr lang="en-US" altLang="ko-KR" dirty="0"/>
              <a:t>Take a look at what’s inside this python file titled home.</a:t>
            </a:r>
            <a:endParaRPr lang="ko-KR" altLang="ko-KR" dirty="0"/>
          </a:p>
          <a:p>
            <a:pPr defTabSz="941192">
              <a:defRPr/>
            </a:pPr>
            <a:r>
              <a:rPr lang="en-US" altLang="ko-KR" dirty="0"/>
              <a:t>You see all sorts of comments, from this to that part.</a:t>
            </a:r>
            <a:endParaRPr lang="ko-KR" altLang="ko-KR" dirty="0"/>
          </a:p>
          <a:p>
            <a:pPr defTabSz="941192">
              <a:defRPr/>
            </a:pPr>
            <a:r>
              <a:rPr lang="en-US" altLang="ko-KR" dirty="0"/>
              <a:t>What’s below includes from time import “</a:t>
            </a:r>
            <a:r>
              <a:rPr lang="en-US" altLang="ko-KR" dirty="0" err="1"/>
              <a:t>ctime</a:t>
            </a:r>
            <a:r>
              <a:rPr lang="en-US" altLang="ko-KR" dirty="0"/>
              <a:t>”.</a:t>
            </a:r>
            <a:endParaRPr lang="ko-KR" altLang="ko-KR" dirty="0"/>
          </a:p>
          <a:p>
            <a:pPr defTabSz="941192">
              <a:defRPr/>
            </a:pPr>
            <a:r>
              <a:rPr lang="en-US" altLang="ko-KR" dirty="0"/>
              <a:t>Here, “time” refers to a package.</a:t>
            </a:r>
            <a:endParaRPr lang="ko-KR" altLang="ko-KR" dirty="0"/>
          </a:p>
          <a:p>
            <a:pPr defTabSz="941192">
              <a:defRPr/>
            </a:pPr>
            <a:r>
              <a:rPr lang="en-US" altLang="ko-KR" dirty="0"/>
              <a:t>Let’s say that a wrapped gift is called a package.  </a:t>
            </a:r>
            <a:endParaRPr lang="ko-KR" altLang="ko-KR" dirty="0"/>
          </a:p>
          <a:p>
            <a:pPr defTabSz="941192">
              <a:defRPr/>
            </a:pPr>
            <a:r>
              <a:rPr lang="en-US" altLang="ko-KR" dirty="0"/>
              <a:t>Then, we are bringing </a:t>
            </a:r>
            <a:r>
              <a:rPr lang="en-US" altLang="ko-KR" dirty="0" err="1"/>
              <a:t>ctime</a:t>
            </a:r>
            <a:r>
              <a:rPr lang="en-US" altLang="ko-KR" dirty="0"/>
              <a:t> within the package that can control ‘time’.</a:t>
            </a:r>
            <a:endParaRPr lang="ko-KR" altLang="ko-KR" dirty="0"/>
          </a:p>
          <a:p>
            <a:pPr defTabSz="941192">
              <a:defRPr/>
            </a:pPr>
            <a:r>
              <a:rPr lang="en-US" altLang="ko-KR" dirty="0"/>
              <a:t>That’s the way we make the use of what we’ve brought in.</a:t>
            </a:r>
            <a:endParaRPr lang="ko-KR" altLang="ko-KR" dirty="0"/>
          </a:p>
          <a:p>
            <a:pPr defTabSz="941192">
              <a:defRPr/>
            </a:pPr>
            <a:r>
              <a:rPr lang="en-US" altLang="ko-KR" dirty="0"/>
              <a:t>The syntax for using “</a:t>
            </a:r>
            <a:r>
              <a:rPr lang="en-US" altLang="ko-KR" dirty="0" err="1"/>
              <a:t>ctime</a:t>
            </a:r>
            <a:r>
              <a:rPr lang="en-US" altLang="ko-KR" dirty="0"/>
              <a:t>” is below.</a:t>
            </a:r>
            <a:endParaRPr lang="ko-KR" altLang="ko-KR" dirty="0"/>
          </a:p>
          <a:p>
            <a:pPr defTabSz="941192">
              <a:defRPr/>
            </a:pPr>
            <a:r>
              <a:rPr lang="en-US" altLang="ko-KR" dirty="0"/>
              <a:t>As you see here, there is a class called </a:t>
            </a:r>
            <a:r>
              <a:rPr lang="en-US" altLang="ko-KR" dirty="0" err="1"/>
              <a:t>MyHome</a:t>
            </a:r>
            <a:r>
              <a:rPr lang="en-US" altLang="ko-KR" dirty="0"/>
              <a:t>.</a:t>
            </a:r>
            <a:endParaRPr lang="ko-KR" altLang="ko-KR" dirty="0"/>
          </a:p>
          <a:p>
            <a:pPr defTabSz="941192">
              <a:defRPr/>
            </a:pPr>
            <a:r>
              <a:rPr lang="en-US" altLang="ko-KR" dirty="0"/>
              <a:t>The class here is a keyword to represent its property as a class while </a:t>
            </a:r>
            <a:r>
              <a:rPr lang="en-US" altLang="ko-KR" dirty="0" err="1"/>
              <a:t>MyHome</a:t>
            </a:r>
            <a:r>
              <a:rPr lang="en-US" altLang="ko-KR" dirty="0"/>
              <a:t> is the name of the class. </a:t>
            </a:r>
            <a:endParaRPr lang="ko-KR" altLang="ko-KR" dirty="0"/>
          </a:p>
          <a:p>
            <a:pPr defTabSz="941192">
              <a:defRPr/>
            </a:pPr>
            <a:r>
              <a:rPr lang="en-US" altLang="ko-KR" dirty="0"/>
              <a:t>We put a colon (:) to indicate that it is a block, eventually showing that it is a single class.   </a:t>
            </a:r>
            <a:endParaRPr lang="ko-KR" altLang="ko-KR" dirty="0"/>
          </a:p>
          <a:p>
            <a:pPr defTabSz="941192">
              <a:defRPr/>
            </a:pPr>
            <a:r>
              <a:rPr lang="en-US" altLang="ko-KR" dirty="0"/>
              <a:t>Then, </a:t>
            </a:r>
            <a:r>
              <a:rPr lang="en-US" altLang="ko-KR" dirty="0" err="1"/>
              <a:t>colorRoof</a:t>
            </a:r>
            <a:r>
              <a:rPr lang="en-US" altLang="ko-KR" dirty="0"/>
              <a:t> and </a:t>
            </a:r>
            <a:r>
              <a:rPr lang="en-US" altLang="ko-KR" dirty="0" err="1"/>
              <a:t>stateDoor</a:t>
            </a:r>
            <a:r>
              <a:rPr lang="en-US" altLang="ko-KR" dirty="0"/>
              <a:t> are the member variables of this class.</a:t>
            </a:r>
            <a:endParaRPr lang="ko-KR" altLang="ko-KR" dirty="0"/>
          </a:p>
          <a:p>
            <a:pPr defTabSz="941192">
              <a:defRPr/>
            </a:pPr>
            <a:r>
              <a:rPr lang="en-US" altLang="ko-KR" dirty="0"/>
              <a:t>A member variable is a variable that belongs to a class.</a:t>
            </a:r>
            <a:endParaRPr lang="ko-KR" altLang="ko-KR" dirty="0"/>
          </a:p>
          <a:p>
            <a:pPr defTabSz="941192">
              <a:defRPr/>
            </a:pPr>
            <a:r>
              <a:rPr lang="en-US" altLang="ko-KR" dirty="0"/>
              <a:t>Thus, it can be viewed to store the status of a class.</a:t>
            </a:r>
            <a:endParaRPr lang="ko-KR" altLang="ko-KR" dirty="0"/>
          </a:p>
          <a:p>
            <a:pPr defTabSz="941192">
              <a:defRPr/>
            </a:pPr>
            <a:r>
              <a:rPr lang="en-US" altLang="ko-KR" dirty="0"/>
              <a:t>What’s next are the four general member functions.</a:t>
            </a:r>
            <a:endParaRPr lang="ko-KR" altLang="ko-KR" dirty="0"/>
          </a:p>
          <a:p>
            <a:pPr defTabSz="941192">
              <a:defRPr/>
            </a:pPr>
            <a:r>
              <a:rPr lang="en-US" altLang="ko-KR" dirty="0"/>
              <a:t>Each member function consists of a block.</a:t>
            </a:r>
            <a:endParaRPr lang="ko-KR" altLang="ko-KR" dirty="0"/>
          </a:p>
          <a:p>
            <a:pPr defTabSz="941192">
              <a:defRPr/>
            </a:pPr>
            <a:r>
              <a:rPr lang="en-US" altLang="ko-KR" dirty="0"/>
              <a:t>They also include two special functions. </a:t>
            </a:r>
            <a:endParaRPr lang="ko-KR" altLang="ko-KR" dirty="0"/>
          </a:p>
          <a:p>
            <a:pPr defTabSz="941192">
              <a:defRPr/>
            </a:pPr>
            <a:r>
              <a:rPr lang="en-US" altLang="ko-KR" dirty="0"/>
              <a:t>One is called a constructor, and the other is called a destructor. </a:t>
            </a:r>
            <a:endParaRPr lang="ko-KR" altLang="ko-KR" dirty="0"/>
          </a:p>
          <a:p>
            <a:pPr defTabSz="941192">
              <a:defRPr/>
            </a:pPr>
            <a:r>
              <a:rPr lang="en-US" altLang="ko-KR" dirty="0"/>
              <a:t>It shows that “</a:t>
            </a:r>
            <a:r>
              <a:rPr lang="en-US" altLang="ko-KR" dirty="0" err="1"/>
              <a:t>ctime</a:t>
            </a:r>
            <a:r>
              <a:rPr lang="en-US" altLang="ko-KR" dirty="0"/>
              <a:t>” is used within the constructor. </a:t>
            </a:r>
            <a:endParaRPr lang="ko-KR" altLang="ko-KR" dirty="0"/>
          </a:p>
          <a:p>
            <a:pPr defTabSz="941192">
              <a:defRPr/>
            </a:pPr>
            <a:r>
              <a:rPr lang="en-US" altLang="ko-KR" dirty="0"/>
              <a:t>The </a:t>
            </a:r>
            <a:r>
              <a:rPr lang="en-US" altLang="ko-KR" dirty="0" err="1"/>
              <a:t>ctime’s</a:t>
            </a:r>
            <a:r>
              <a:rPr lang="en-US" altLang="ko-KR" dirty="0"/>
              <a:t> brackets indicates that it plays the role of the constructor of a class called </a:t>
            </a:r>
            <a:r>
              <a:rPr lang="en-US" altLang="ko-KR" dirty="0" err="1"/>
              <a:t>ctime</a:t>
            </a:r>
            <a:r>
              <a:rPr lang="en-US" altLang="ko-KR" dirty="0"/>
              <a:t>.</a:t>
            </a:r>
            <a:endParaRPr lang="ko-KR" altLang="ko-KR" dirty="0"/>
          </a:p>
          <a:p>
            <a:pPr defTabSz="941192">
              <a:defRPr/>
            </a:pPr>
            <a:r>
              <a:rPr lang="en-US" altLang="ko-KR" dirty="0"/>
              <a:t>This is how </a:t>
            </a:r>
            <a:r>
              <a:rPr lang="en-US" altLang="ko-KR" dirty="0" err="1"/>
              <a:t>ctime</a:t>
            </a:r>
            <a:r>
              <a:rPr lang="en-US" altLang="ko-KR" dirty="0"/>
              <a:t> is implemented in this case. </a:t>
            </a:r>
            <a:endParaRPr lang="ko-KR" altLang="ko-KR" dirty="0"/>
          </a:p>
          <a:p>
            <a:pPr defTabSz="941192">
              <a:defRPr/>
            </a:pPr>
            <a:r>
              <a:rPr lang="en-US" altLang="ko-KR" dirty="0"/>
              <a:t>In short, somewhere there is pre-devised code called </a:t>
            </a:r>
            <a:r>
              <a:rPr lang="en-US" altLang="ko-KR" dirty="0" err="1"/>
              <a:t>ctime</a:t>
            </a:r>
            <a:r>
              <a:rPr lang="en-US" altLang="ko-KR" dirty="0"/>
              <a:t> inside a package called time. This in turn allows us to issue a command to find the package to fetch "</a:t>
            </a:r>
            <a:r>
              <a:rPr lang="en-US" altLang="ko-KR" dirty="0" err="1"/>
              <a:t>ctime</a:t>
            </a:r>
            <a:r>
              <a:rPr lang="en-US" altLang="ko-KR" dirty="0"/>
              <a:t> to use it. </a:t>
            </a:r>
            <a:endParaRPr lang="ko-KR" altLang="ko-KR" dirty="0"/>
          </a:p>
          <a:p>
            <a:pPr defTabSz="941192">
              <a:defRPr/>
            </a:pPr>
            <a:r>
              <a:rPr lang="en-US" altLang="ko-KR" dirty="0"/>
              <a:t>Now let’s apply the class </a:t>
            </a:r>
            <a:r>
              <a:rPr lang="en-US" altLang="ko-KR" dirty="0" err="1"/>
              <a:t>MyHome</a:t>
            </a:r>
            <a:r>
              <a:rPr lang="en-US" altLang="ko-KR" dirty="0"/>
              <a:t> elsewhere.</a:t>
            </a:r>
            <a:endParaRPr lang="ko-KR" altLang="ko-KR" dirty="0"/>
          </a:p>
          <a:p>
            <a:pPr defTabSz="941192">
              <a:defRPr/>
            </a:pPr>
            <a:r>
              <a:rPr lang="en-US" altLang="ko-KR" dirty="0"/>
              <a:t>I’ve created another file, </a:t>
            </a:r>
            <a:r>
              <a:rPr lang="en-US" altLang="ko-KR" dirty="0" err="1"/>
              <a:t>UsingMyHome</a:t>
            </a:r>
            <a:r>
              <a:rPr lang="en-US" altLang="ko-KR" dirty="0"/>
              <a:t>.</a:t>
            </a:r>
            <a:endParaRPr lang="ko-KR" altLang="ko-KR" dirty="0"/>
          </a:p>
          <a:p>
            <a:pPr defTabSz="941192">
              <a:defRPr/>
            </a:pPr>
            <a:r>
              <a:rPr lang="en-US" altLang="ko-KR" dirty="0" err="1"/>
              <a:t>MyHome</a:t>
            </a:r>
            <a:r>
              <a:rPr lang="en-US" altLang="ko-KR" dirty="0"/>
              <a:t> has two different files titled Home.py and UsingMyHome.py/</a:t>
            </a:r>
            <a:endParaRPr lang="ko-KR" altLang="ko-KR" dirty="0"/>
          </a:p>
          <a:p>
            <a:pPr defTabSz="941192">
              <a:defRPr/>
            </a:pPr>
            <a:r>
              <a:rPr lang="en-US" altLang="ko-KR" dirty="0"/>
              <a:t>In another file, I wrote down “import home”.</a:t>
            </a:r>
            <a:endParaRPr lang="ko-KR" altLang="ko-KR" dirty="0"/>
          </a:p>
          <a:p>
            <a:pPr defTabSz="941192">
              <a:defRPr/>
            </a:pPr>
            <a:r>
              <a:rPr lang="en-US" altLang="ko-KR" dirty="0"/>
              <a:t>Now, if you run a program, you will see it operates without any errors in running “import Home”.</a:t>
            </a:r>
            <a:endParaRPr lang="ko-KR" altLang="ko-KR" dirty="0"/>
          </a:p>
          <a:p>
            <a:pPr defTabSz="941192">
              <a:defRPr/>
            </a:pPr>
            <a:r>
              <a:rPr lang="en-US" altLang="ko-KR" dirty="0"/>
              <a:t>This means that Import Home actually fetches the Home.py file.</a:t>
            </a:r>
            <a:endParaRPr lang="ko-KR" altLang="ko-KR" dirty="0"/>
          </a:p>
          <a:p>
            <a:pPr defTabSz="941192">
              <a:defRPr/>
            </a:pPr>
            <a:r>
              <a:rPr lang="en-US" altLang="ko-KR" dirty="0"/>
              <a:t>Here, we also find ctime.py, which again includes </a:t>
            </a:r>
            <a:r>
              <a:rPr lang="en-US" altLang="ko-KR" dirty="0" err="1"/>
              <a:t>ctime</a:t>
            </a:r>
            <a:r>
              <a:rPr lang="en-US" altLang="ko-KR" dirty="0"/>
              <a:t>.</a:t>
            </a:r>
            <a:endParaRPr lang="ko-KR" altLang="ko-KR" dirty="0"/>
          </a:p>
          <a:p>
            <a:pPr defTabSz="941192">
              <a:defRPr/>
            </a:pPr>
            <a:r>
              <a:rPr lang="en-US" altLang="ko-KR" dirty="0"/>
              <a:t>One way of look at it is that import Home retrieves the Home.py file to executive in advance.</a:t>
            </a:r>
            <a:endParaRPr lang="ko-KR" altLang="ko-KR" dirty="0"/>
          </a:p>
          <a:p>
            <a:pPr defTabSz="941192">
              <a:defRPr/>
            </a:pPr>
            <a:r>
              <a:rPr lang="en-US" altLang="ko-KR" dirty="0"/>
              <a:t>When it runs “import home”, all of that file’s content will be summoned and executed here. </a:t>
            </a:r>
            <a:endParaRPr lang="ko-KR" altLang="ko-KR" dirty="0"/>
          </a:p>
          <a:p>
            <a:pPr defTabSz="941192">
              <a:defRPr/>
            </a:pPr>
            <a:r>
              <a:rPr lang="en-US" altLang="ko-KR" dirty="0"/>
              <a:t>That way, we can run the Home.py at the very moment when Import Home is done.</a:t>
            </a:r>
            <a:endParaRPr lang="ko-KR" altLang="ko-KR" dirty="0"/>
          </a:p>
          <a:p>
            <a:pPr defTabSz="941192">
              <a:defRPr/>
            </a:pPr>
            <a:r>
              <a:rPr lang="en-US" altLang="ko-KR" dirty="0"/>
              <a:t>All the content in Home.py is delivered here. That includes the class </a:t>
            </a:r>
            <a:r>
              <a:rPr lang="en-US" altLang="ko-KR" dirty="0" err="1"/>
              <a:t>MyHome</a:t>
            </a:r>
            <a:r>
              <a:rPr lang="en-US" altLang="ko-KR" dirty="0"/>
              <a:t>.</a:t>
            </a:r>
            <a:endParaRPr lang="ko-KR" altLang="ko-KR" dirty="0"/>
          </a:p>
          <a:p>
            <a:pPr defTabSz="941192">
              <a:defRPr/>
            </a:pPr>
            <a:r>
              <a:rPr lang="en-US" altLang="ko-KR" dirty="0"/>
              <a:t>Then, it is created by the process of import. Now we can perform, “</a:t>
            </a:r>
            <a:r>
              <a:rPr lang="en-US" altLang="ko-KR" dirty="0" err="1"/>
              <a:t>home.MyHome</a:t>
            </a:r>
            <a:r>
              <a:rPr lang="en-US" altLang="ko-KR" dirty="0"/>
              <a:t>”.</a:t>
            </a:r>
            <a:endParaRPr lang="ko-KR" altLang="ko-KR" dirty="0"/>
          </a:p>
          <a:p>
            <a:pPr defTabSz="941192">
              <a:defRPr/>
            </a:pPr>
            <a:r>
              <a:rPr lang="en-US" altLang="ko-KR" dirty="0"/>
              <a:t>Let’s suppose that we are executing </a:t>
            </a:r>
            <a:r>
              <a:rPr lang="en-US" altLang="ko-KR" dirty="0" err="1"/>
              <a:t>Home.MyHome</a:t>
            </a:r>
            <a:r>
              <a:rPr lang="en-US" altLang="ko-KR" dirty="0"/>
              <a:t>.</a:t>
            </a:r>
            <a:endParaRPr lang="ko-KR" altLang="ko-KR" dirty="0"/>
          </a:p>
          <a:p>
            <a:pPr defTabSz="941192">
              <a:defRPr/>
            </a:pPr>
            <a:r>
              <a:rPr lang="en-US" altLang="ko-KR" dirty="0"/>
              <a:t>This means that we’re going to employ the </a:t>
            </a:r>
            <a:r>
              <a:rPr lang="en-US" altLang="ko-KR" dirty="0" err="1"/>
              <a:t>MyHome</a:t>
            </a:r>
            <a:r>
              <a:rPr lang="en-US" altLang="ko-KR" dirty="0"/>
              <a:t> class within a python file, Home. </a:t>
            </a:r>
            <a:endParaRPr lang="ko-KR" altLang="ko-KR" dirty="0"/>
          </a:p>
          <a:p>
            <a:pPr defTabSz="941192">
              <a:defRPr/>
            </a:pPr>
            <a:r>
              <a:rPr lang="en-US" altLang="ko-KR" dirty="0"/>
              <a:t>When we import a python file, we write down the file name, home, too.</a:t>
            </a:r>
            <a:endParaRPr lang="ko-KR" altLang="ko-KR" dirty="0"/>
          </a:p>
          <a:p>
            <a:pPr defTabSz="941192">
              <a:defRPr/>
            </a:pPr>
            <a:r>
              <a:rPr lang="en-US" altLang="ko-KR" dirty="0"/>
              <a:t>This will call a constructor to </a:t>
            </a:r>
            <a:r>
              <a:rPr lang="en-US" altLang="ko-KR" dirty="0" err="1"/>
              <a:t>MyHome</a:t>
            </a:r>
            <a:r>
              <a:rPr lang="en-US" altLang="ko-KR" dirty="0"/>
              <a:t>.</a:t>
            </a:r>
            <a:endParaRPr lang="ko-KR" altLang="ko-KR" dirty="0"/>
          </a:p>
          <a:p>
            <a:pPr defTabSz="941192">
              <a:defRPr/>
            </a:pPr>
            <a:r>
              <a:rPr lang="en-US" altLang="ko-KR" dirty="0"/>
              <a:t>The constructor of </a:t>
            </a:r>
            <a:r>
              <a:rPr lang="en-US" altLang="ko-KR" dirty="0" err="1"/>
              <a:t>MyHome</a:t>
            </a:r>
            <a:r>
              <a:rPr lang="en-US" altLang="ko-KR" dirty="0"/>
              <a:t> will receive a string, </a:t>
            </a:r>
            <a:r>
              <a:rPr lang="en-US" altLang="ko-KR" dirty="0" err="1"/>
              <a:t>strAddress</a:t>
            </a:r>
            <a:r>
              <a:rPr lang="en-US" altLang="ko-KR" dirty="0"/>
              <a:t>, creating an instance.</a:t>
            </a:r>
            <a:endParaRPr lang="ko-KR" altLang="ko-KR" dirty="0"/>
          </a:p>
          <a:p>
            <a:pPr defTabSz="941192">
              <a:defRPr/>
            </a:pPr>
            <a:r>
              <a:rPr lang="en-US" altLang="ko-KR" dirty="0"/>
              <a:t>After that, it will summon a function named </a:t>
            </a:r>
            <a:r>
              <a:rPr lang="en-US" altLang="ko-KR" dirty="0" err="1"/>
              <a:t>printStatus</a:t>
            </a:r>
            <a:r>
              <a:rPr lang="en-US" altLang="ko-KR" dirty="0"/>
              <a:t>.</a:t>
            </a:r>
            <a:endParaRPr lang="ko-KR" altLang="ko-KR" dirty="0"/>
          </a:p>
          <a:p>
            <a:pPr defTabSz="941192">
              <a:defRPr/>
            </a:pPr>
            <a:r>
              <a:rPr lang="en-US" altLang="ko-KR" dirty="0"/>
              <a:t>When the program ends, it will call the destructor.</a:t>
            </a:r>
            <a:endParaRPr lang="ko-KR" altLang="ko-KR" dirty="0"/>
          </a:p>
          <a:p>
            <a:pPr defTabSz="941192">
              <a:defRPr/>
            </a:pPr>
            <a:r>
              <a:rPr lang="en-US" altLang="ko-KR" dirty="0"/>
              <a:t>These two sentences fall into the realm of a constructor, while the 3</a:t>
            </a:r>
            <a:r>
              <a:rPr lang="en-US" altLang="ko-KR" baseline="30000" dirty="0"/>
              <a:t>rd</a:t>
            </a:r>
            <a:r>
              <a:rPr lang="en-US" altLang="ko-KR" dirty="0"/>
              <a:t> sentence is made by </a:t>
            </a:r>
            <a:r>
              <a:rPr lang="en-US" altLang="ko-KR" dirty="0" err="1"/>
              <a:t>printStatus</a:t>
            </a:r>
            <a:r>
              <a:rPr lang="en-US" altLang="ko-KR" dirty="0"/>
              <a:t>.</a:t>
            </a:r>
            <a:endParaRPr lang="ko-KR" altLang="ko-KR" dirty="0"/>
          </a:p>
          <a:p>
            <a:pPr defTabSz="941192">
              <a:defRPr/>
            </a:pPr>
            <a:r>
              <a:rPr lang="en-US" altLang="ko-KR" dirty="0"/>
              <a:t>The last one sentence is produced by the destructor. </a:t>
            </a:r>
            <a:endParaRPr lang="ko-KR" altLang="ko-KR" dirty="0"/>
          </a:p>
          <a:p>
            <a:pPr defTabSz="941192">
              <a:defRPr/>
            </a:pPr>
            <a:r>
              <a:rPr lang="en-US" altLang="ko-KR" dirty="0"/>
              <a:t>First off, we could use Filename.py to make a file like home.py in a different place. Then, we can just import the file.</a:t>
            </a:r>
            <a:endParaRPr lang="ko-KR" altLang="ko-KR" dirty="0"/>
          </a:p>
          <a:p>
            <a:pPr defTabSz="941192">
              <a:defRPr/>
            </a:pPr>
            <a:r>
              <a:rPr lang="en-US" altLang="ko-KR" dirty="0"/>
              <a:t>Besides, what if there are many files to deal with? Do we have to put them in a single folder?</a:t>
            </a:r>
            <a:endParaRPr lang="ko-KR" altLang="ko-KR" dirty="0"/>
          </a:p>
          <a:p>
            <a:pPr defTabSz="941192">
              <a:defRPr/>
            </a:pPr>
            <a:r>
              <a:rPr lang="en-US" altLang="ko-KR" dirty="0"/>
              <a:t>We can define the path with the directory or folder where files are called. We designate this path by using “from”.</a:t>
            </a:r>
            <a:endParaRPr lang="ko-KR" altLang="ko-KR" dirty="0"/>
          </a:p>
          <a:p>
            <a:pPr defTabSz="941192">
              <a:defRPr/>
            </a:pPr>
            <a:r>
              <a:rPr lang="en-US" altLang="ko-KR" dirty="0"/>
              <a:t>In other words, we can write down a directory to define a package.</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27</a:t>
            </a:fld>
            <a:endParaRPr lang="ko-KR" altLang="en-US"/>
          </a:p>
        </p:txBody>
      </p:sp>
    </p:spTree>
    <p:extLst>
      <p:ext uri="{BB962C8B-B14F-4D97-AF65-F5344CB8AC3E}">
        <p14:creationId xmlns:p14="http://schemas.microsoft.com/office/powerpoint/2010/main" val="1375589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find out the way to define a path for importing a file from its directory.</a:t>
            </a:r>
            <a:endParaRPr lang="ko-KR" altLang="ko-KR" dirty="0"/>
          </a:p>
          <a:p>
            <a:pPr defTabSz="941192">
              <a:defRPr/>
            </a:pPr>
            <a:r>
              <a:rPr lang="en-US" altLang="ko-KR" dirty="0"/>
              <a:t>This is done by using a development environment called </a:t>
            </a:r>
            <a:r>
              <a:rPr lang="en-US" altLang="ko-KR" dirty="0" err="1"/>
              <a:t>pydev</a:t>
            </a:r>
            <a:r>
              <a:rPr lang="en-US" altLang="ko-KR" dirty="0"/>
              <a:t>.</a:t>
            </a:r>
            <a:endParaRPr lang="ko-KR" altLang="ko-KR" dirty="0"/>
          </a:p>
          <a:p>
            <a:pPr defTabSz="941192">
              <a:defRPr/>
            </a:pPr>
            <a:r>
              <a:rPr lang="en-US" altLang="ko-KR" dirty="0"/>
              <a:t>Using </a:t>
            </a:r>
            <a:r>
              <a:rPr lang="en-US" altLang="ko-KR" dirty="0" err="1"/>
              <a:t>pydev</a:t>
            </a:r>
            <a:r>
              <a:rPr lang="en-US" altLang="ko-KR" dirty="0"/>
              <a:t> helps us to set up a source code directory. We do this by indicating the configuration of the </a:t>
            </a:r>
            <a:r>
              <a:rPr lang="en-US" altLang="ko-KR" dirty="0" err="1"/>
              <a:t>pydev</a:t>
            </a:r>
            <a:r>
              <a:rPr lang="en-US" altLang="ko-KR" dirty="0"/>
              <a:t> development environment. </a:t>
            </a:r>
            <a:endParaRPr lang="ko-KR" altLang="ko-KR" dirty="0"/>
          </a:p>
          <a:p>
            <a:pPr defTabSz="941192">
              <a:defRPr/>
            </a:pPr>
            <a:r>
              <a:rPr lang="en-US" altLang="ko-KR" dirty="0"/>
              <a:t>Here you see that it defines where the source code is.</a:t>
            </a:r>
            <a:endParaRPr lang="ko-KR" altLang="ko-KR" dirty="0"/>
          </a:p>
          <a:p>
            <a:pPr defTabSz="941192">
              <a:defRPr/>
            </a:pPr>
            <a:r>
              <a:rPr lang="en-US" altLang="ko-KR" dirty="0"/>
              <a:t>Below, it illustrates the directory structure of the defined source code.</a:t>
            </a:r>
            <a:endParaRPr lang="ko-KR" altLang="ko-KR" dirty="0"/>
          </a:p>
          <a:p>
            <a:pPr defTabSz="941192">
              <a:defRPr/>
            </a:pPr>
            <a:r>
              <a:rPr lang="en-US" altLang="ko-KR" dirty="0"/>
              <a:t>Edu, </a:t>
            </a:r>
            <a:r>
              <a:rPr lang="en-US" altLang="ko-KR" dirty="0" err="1"/>
              <a:t>kaist</a:t>
            </a:r>
            <a:r>
              <a:rPr lang="en-US" altLang="ko-KR" dirty="0"/>
              <a:t>, </a:t>
            </a:r>
            <a:r>
              <a:rPr lang="en-US" altLang="ko-KR" dirty="0" err="1"/>
              <a:t>seslab</a:t>
            </a:r>
            <a:r>
              <a:rPr lang="en-US" altLang="ko-KR" dirty="0"/>
              <a:t>, ie362, week4 refer to the directory structure.</a:t>
            </a:r>
            <a:endParaRPr lang="ko-KR" altLang="ko-KR" dirty="0"/>
          </a:p>
          <a:p>
            <a:pPr defTabSz="941192">
              <a:defRPr/>
            </a:pPr>
            <a:r>
              <a:rPr lang="en-US" altLang="ko-KR" dirty="0"/>
              <a:t>The directory or folder structure points out that the week1 folder is in the ie362 in the </a:t>
            </a:r>
            <a:r>
              <a:rPr lang="en-US" altLang="ko-KR" dirty="0" err="1"/>
              <a:t>seslab</a:t>
            </a:r>
            <a:r>
              <a:rPr lang="en-US" altLang="ko-KR" dirty="0"/>
              <a:t> folder, which is in the </a:t>
            </a:r>
            <a:r>
              <a:rPr lang="en-US" altLang="ko-KR" dirty="0" err="1"/>
              <a:t>kaist</a:t>
            </a:r>
            <a:r>
              <a:rPr lang="en-US" altLang="ko-KR" dirty="0"/>
              <a:t> folder inside the </a:t>
            </a:r>
            <a:r>
              <a:rPr lang="en-US" altLang="ko-KR" dirty="0" err="1"/>
              <a:t>edu</a:t>
            </a:r>
            <a:r>
              <a:rPr lang="en-US" altLang="ko-KR" dirty="0"/>
              <a:t> folder. </a:t>
            </a:r>
            <a:endParaRPr lang="ko-KR" altLang="ko-KR" dirty="0"/>
          </a:p>
          <a:p>
            <a:pPr defTabSz="941192">
              <a:defRPr/>
            </a:pPr>
            <a:r>
              <a:rPr lang="en-US" altLang="ko-KR" dirty="0"/>
              <a:t>Here you will find __init__.py.</a:t>
            </a:r>
            <a:endParaRPr lang="ko-KR" altLang="ko-KR" dirty="0"/>
          </a:p>
          <a:p>
            <a:pPr defTabSz="941192">
              <a:defRPr/>
            </a:pPr>
            <a:r>
              <a:rPr lang="en-US" altLang="ko-KR" dirty="0"/>
              <a:t>This refers to a file that shows that this specific directory is indeed a Python package.</a:t>
            </a:r>
            <a:endParaRPr lang="ko-KR" altLang="ko-KR" dirty="0"/>
          </a:p>
          <a:p>
            <a:pPr defTabSz="941192">
              <a:defRPr/>
            </a:pPr>
            <a:r>
              <a:rPr lang="en-US" altLang="ko-KR" dirty="0"/>
              <a:t>What’s below here are actually python files within the week1 directory.</a:t>
            </a:r>
            <a:endParaRPr lang="ko-KR" altLang="ko-KR" dirty="0"/>
          </a:p>
          <a:p>
            <a:pPr defTabSz="941192">
              <a:defRPr/>
            </a:pPr>
            <a:r>
              <a:rPr lang="en-US" altLang="ko-KR" dirty="0"/>
              <a:t>Just like the previous home.py, this python folder keeps files that we’ve defined.  </a:t>
            </a:r>
            <a:endParaRPr lang="ko-KR" altLang="ko-KR" dirty="0"/>
          </a:p>
          <a:p>
            <a:pPr defTabSz="941192">
              <a:defRPr/>
            </a:pPr>
            <a:r>
              <a:rPr lang="en-US" altLang="ko-KR" dirty="0"/>
              <a:t>When a directory is set as it is, we import a specific file such as a home.py inside. Let’s take a look at how we do that. If you look at this, you can see “from edu.kaist.seslab.ie362.week1.”</a:t>
            </a:r>
            <a:endParaRPr lang="ko-KR" altLang="ko-KR" dirty="0"/>
          </a:p>
          <a:p>
            <a:pPr defTabSz="941192">
              <a:defRPr/>
            </a:pPr>
            <a:r>
              <a:rPr lang="en-US" altLang="ko-KR" dirty="0"/>
              <a:t>The directory structure is written after the word, “from”.</a:t>
            </a:r>
            <a:endParaRPr lang="ko-KR" altLang="ko-KR" dirty="0"/>
          </a:p>
          <a:p>
            <a:pPr defTabSz="941192">
              <a:defRPr/>
            </a:pPr>
            <a:r>
              <a:rPr lang="en-US" altLang="ko-KR" dirty="0"/>
              <a:t>As for import, you may just add a file extension to the name, Home, that we’ve seen before in front of the import.</a:t>
            </a:r>
            <a:endParaRPr lang="ko-KR" altLang="ko-KR" dirty="0"/>
          </a:p>
          <a:p>
            <a:pPr defTabSz="941192">
              <a:defRPr/>
            </a:pPr>
            <a:r>
              <a:rPr lang="en-US" altLang="ko-KR" dirty="0"/>
              <a:t>One of the advantages of using directories or folders is that we can collect multiple modules like filename.py.</a:t>
            </a:r>
            <a:endParaRPr lang="ko-KR" altLang="ko-KR" dirty="0"/>
          </a:p>
          <a:p>
            <a:pPr defTabSz="941192">
              <a:defRPr/>
            </a:pPr>
            <a:r>
              <a:rPr lang="en-US" altLang="ko-KR" dirty="0"/>
              <a:t>When a sizable number of modules are gathered together, it is called a package. </a:t>
            </a:r>
            <a:endParaRPr lang="ko-KR" altLang="ko-KR" dirty="0"/>
          </a:p>
          <a:p>
            <a:pPr defTabSz="941192">
              <a:defRPr/>
            </a:pPr>
            <a:r>
              <a:rPr lang="en-US" altLang="ko-KR" dirty="0"/>
              <a:t>Though it is written after “import”, which actually omits the word, “from”.</a:t>
            </a:r>
            <a:endParaRPr lang="ko-KR" altLang="ko-KR" dirty="0"/>
          </a:p>
          <a:p>
            <a:pPr defTabSz="941192">
              <a:defRPr/>
            </a:pPr>
            <a:r>
              <a:rPr lang="en-US" altLang="ko-KR" dirty="0"/>
              <a:t>When we use a module in the same directory, we can just skip it.</a:t>
            </a:r>
            <a:endParaRPr lang="ko-KR" altLang="ko-KR" dirty="0"/>
          </a:p>
          <a:p>
            <a:pPr defTabSz="941192">
              <a:defRPr/>
            </a:pPr>
            <a:r>
              <a:rPr lang="en-US" altLang="ko-KR" dirty="0"/>
              <a:t>As we do not always use the ones in the same directory, however, we can just write the file’s directory from the location in which Python is executed. We can then write the name of the file after “import”.</a:t>
            </a:r>
            <a:endParaRPr lang="ko-KR" altLang="ko-KR" dirty="0"/>
          </a:p>
          <a:p>
            <a:pPr defTabSz="941192">
              <a:defRPr/>
            </a:pPr>
            <a:r>
              <a:rPr lang="en-US" altLang="ko-KR" dirty="0"/>
              <a:t>And now we are going to organize a module using the directory structure.</a:t>
            </a:r>
            <a:endParaRPr lang="ko-KR" altLang="ko-KR" dirty="0"/>
          </a:p>
          <a:p>
            <a:pPr latinLnBrk="1"/>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28</a:t>
            </a:fld>
            <a:endParaRPr lang="ko-KR" altLang="en-US"/>
          </a:p>
        </p:txBody>
      </p:sp>
    </p:spTree>
    <p:extLst>
      <p:ext uri="{BB962C8B-B14F-4D97-AF65-F5344CB8AC3E}">
        <p14:creationId xmlns:p14="http://schemas.microsoft.com/office/powerpoint/2010/main" val="719985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So far, we’ve learned how to define a class and its application. </a:t>
            </a:r>
            <a:endParaRPr lang="ko-KR" altLang="ko-KR" dirty="0"/>
          </a:p>
          <a:p>
            <a:pPr defTabSz="941192">
              <a:defRPr/>
            </a:pPr>
            <a:r>
              <a:rPr lang="en-US" altLang="ko-KR" dirty="0"/>
              <a:t>As for the last part for this week, let’s take a look at the code as we try to comprehend the overall program.</a:t>
            </a:r>
            <a:endParaRPr lang="ko-KR" altLang="ko-KR" dirty="0"/>
          </a:p>
          <a:p>
            <a:pPr defTabSz="941192">
              <a:defRPr/>
            </a:pPr>
            <a:r>
              <a:rPr lang="en-US" altLang="ko-KR" dirty="0"/>
              <a:t>Let me cite a class definition first.</a:t>
            </a:r>
            <a:endParaRPr lang="ko-KR" altLang="ko-KR" dirty="0"/>
          </a:p>
          <a:p>
            <a:pPr defTabSz="941192">
              <a:defRPr/>
            </a:pPr>
            <a:r>
              <a:rPr lang="en-US" altLang="ko-KR" dirty="0"/>
              <a:t>As there is no import, we don’t receive it from outside. </a:t>
            </a:r>
            <a:endParaRPr lang="ko-KR" altLang="ko-KR" dirty="0"/>
          </a:p>
          <a:p>
            <a:pPr defTabSz="941192">
              <a:defRPr/>
            </a:pPr>
            <a:r>
              <a:rPr lang="en-US" altLang="ko-KR" dirty="0"/>
              <a:t>From here to there, we have a class definition block. </a:t>
            </a:r>
            <a:endParaRPr lang="ko-KR" altLang="ko-KR" dirty="0"/>
          </a:p>
          <a:p>
            <a:pPr defTabSz="941192">
              <a:defRPr/>
            </a:pPr>
            <a:r>
              <a:rPr lang="en-US" altLang="ko-KR" dirty="0"/>
              <a:t>The name of this class is </a:t>
            </a:r>
            <a:r>
              <a:rPr lang="en-US" altLang="ko-KR" dirty="0" err="1"/>
              <a:t>CashierLine</a:t>
            </a:r>
            <a:r>
              <a:rPr lang="en-US" altLang="ko-KR" dirty="0"/>
              <a:t>.</a:t>
            </a:r>
            <a:endParaRPr lang="ko-KR" altLang="ko-KR" dirty="0"/>
          </a:p>
          <a:p>
            <a:pPr defTabSz="941192">
              <a:defRPr/>
            </a:pPr>
            <a:r>
              <a:rPr lang="en-US" altLang="ko-KR" dirty="0"/>
              <a:t>It is a member variable in the form of a list, and it can store many elements. </a:t>
            </a:r>
            <a:endParaRPr lang="ko-KR" altLang="ko-KR" dirty="0"/>
          </a:p>
          <a:p>
            <a:pPr defTabSz="941192">
              <a:defRPr/>
            </a:pPr>
            <a:r>
              <a:rPr lang="en-US" altLang="ko-KR" dirty="0"/>
              <a:t>Also, there are member functions such as </a:t>
            </a:r>
            <a:r>
              <a:rPr lang="en-US" altLang="ko-KR" dirty="0" err="1"/>
              <a:t>addCustomer</a:t>
            </a:r>
            <a:r>
              <a:rPr lang="en-US" altLang="ko-KR" dirty="0"/>
              <a:t>, </a:t>
            </a:r>
            <a:r>
              <a:rPr lang="en-US" altLang="ko-KR" dirty="0" err="1"/>
              <a:t>processCustomer</a:t>
            </a:r>
            <a:r>
              <a:rPr lang="en-US" altLang="ko-KR" dirty="0"/>
              <a:t>, and </a:t>
            </a:r>
            <a:r>
              <a:rPr lang="en-US" altLang="ko-KR" dirty="0" err="1"/>
              <a:t>printStatus</a:t>
            </a:r>
            <a:r>
              <a:rPr lang="en-US" altLang="ko-KR" dirty="0"/>
              <a:t>.</a:t>
            </a:r>
            <a:endParaRPr lang="ko-KR" altLang="ko-KR" dirty="0"/>
          </a:p>
          <a:p>
            <a:pPr defTabSz="941192">
              <a:defRPr/>
            </a:pPr>
            <a:r>
              <a:rPr lang="en-US" altLang="ko-KR" dirty="0"/>
              <a:t>It is in a state that has a definition only. In this case, no other execution will occur in Python.</a:t>
            </a:r>
            <a:endParaRPr lang="ko-KR" altLang="ko-KR" dirty="0"/>
          </a:p>
          <a:p>
            <a:pPr defTabSz="941192">
              <a:defRPr/>
            </a:pPr>
            <a:r>
              <a:rPr lang="en-US" altLang="ko-KR" dirty="0"/>
              <a:t>The part to be executed will have a value of either True or False in a </a:t>
            </a:r>
            <a:r>
              <a:rPr lang="en-US" altLang="ko-KR" dirty="0" err="1"/>
              <a:t>binLoop</a:t>
            </a:r>
            <a:r>
              <a:rPr lang="en-US" altLang="ko-KR" dirty="0"/>
              <a:t> variable. </a:t>
            </a:r>
            <a:endParaRPr lang="ko-KR" altLang="ko-KR" dirty="0"/>
          </a:p>
          <a:p>
            <a:pPr defTabSz="941192">
              <a:defRPr/>
            </a:pPr>
            <a:r>
              <a:rPr lang="en-US" altLang="ko-KR" dirty="0"/>
              <a:t>The following is a simple sentence that puts a specific value into a variable.</a:t>
            </a:r>
            <a:endParaRPr lang="ko-KR" altLang="ko-KR" dirty="0"/>
          </a:p>
          <a:p>
            <a:pPr defTabSz="941192">
              <a:defRPr/>
            </a:pPr>
            <a:r>
              <a:rPr lang="en-US" altLang="ko-KR" dirty="0"/>
              <a:t>The sentence, line = </a:t>
            </a:r>
            <a:r>
              <a:rPr lang="en-US" altLang="ko-KR" dirty="0" err="1"/>
              <a:t>CashierLine</a:t>
            </a:r>
            <a:r>
              <a:rPr lang="en-US" altLang="ko-KR" dirty="0"/>
              <a:t>() will be the constructor of </a:t>
            </a:r>
            <a:r>
              <a:rPr lang="en-US" altLang="ko-KR" dirty="0" err="1"/>
              <a:t>CashierLine</a:t>
            </a:r>
            <a:r>
              <a:rPr lang="en-US" altLang="ko-KR" dirty="0"/>
              <a:t>.</a:t>
            </a:r>
            <a:endParaRPr lang="ko-KR" altLang="ko-KR" dirty="0"/>
          </a:p>
          <a:p>
            <a:pPr defTabSz="941192">
              <a:defRPr/>
            </a:pPr>
            <a:r>
              <a:rPr lang="en-US" altLang="ko-KR" dirty="0"/>
              <a:t>The constructor will create one instance in accordance of the definition, </a:t>
            </a:r>
            <a:r>
              <a:rPr lang="en-US" altLang="ko-KR" dirty="0" err="1"/>
              <a:t>CashierLine</a:t>
            </a:r>
            <a:r>
              <a:rPr lang="en-US" altLang="ko-KR" dirty="0"/>
              <a:t>. </a:t>
            </a:r>
            <a:endParaRPr lang="ko-KR" altLang="ko-KR" dirty="0"/>
          </a:p>
          <a:p>
            <a:pPr defTabSz="941192">
              <a:defRPr/>
            </a:pPr>
            <a:r>
              <a:rPr lang="en-US" altLang="ko-KR" dirty="0"/>
              <a:t>It will generate an instance of </a:t>
            </a:r>
            <a:r>
              <a:rPr lang="en-US" altLang="ko-KR" dirty="0" err="1"/>
              <a:t>CashierLine</a:t>
            </a:r>
            <a:r>
              <a:rPr lang="en-US" altLang="ko-KR" dirty="0"/>
              <a:t> to store a specific variable, line. </a:t>
            </a:r>
            <a:endParaRPr lang="ko-KR" altLang="ko-KR" dirty="0"/>
          </a:p>
          <a:p>
            <a:pPr defTabSz="941192">
              <a:defRPr/>
            </a:pPr>
            <a:r>
              <a:rPr lang="en-US" altLang="ko-KR" dirty="0"/>
              <a:t>Below, you will see a while loop.</a:t>
            </a:r>
            <a:endParaRPr lang="ko-KR" altLang="ko-KR" dirty="0"/>
          </a:p>
          <a:p>
            <a:pPr defTabSz="941192">
              <a:defRPr/>
            </a:pPr>
            <a:r>
              <a:rPr lang="en-US" altLang="ko-KR" dirty="0"/>
              <a:t>There is a loop, and it will be executed while the </a:t>
            </a:r>
            <a:r>
              <a:rPr lang="en-US" altLang="ko-KR" dirty="0" err="1"/>
              <a:t>binLoop</a:t>
            </a:r>
            <a:r>
              <a:rPr lang="en-US" altLang="ko-KR" dirty="0"/>
              <a:t> is true. Since the </a:t>
            </a:r>
            <a:r>
              <a:rPr lang="en-US" altLang="ko-KR" dirty="0" err="1"/>
              <a:t>binLoop</a:t>
            </a:r>
            <a:r>
              <a:rPr lang="en-US" altLang="ko-KR" dirty="0"/>
              <a:t> is set to True, it will just keep on running.  </a:t>
            </a:r>
            <a:endParaRPr lang="ko-KR" altLang="ko-KR" dirty="0"/>
          </a:p>
          <a:p>
            <a:pPr defTabSz="941192">
              <a:defRPr/>
            </a:pPr>
            <a:r>
              <a:rPr lang="en-US" altLang="ko-KR" dirty="0"/>
              <a:t>A </a:t>
            </a:r>
            <a:r>
              <a:rPr lang="en-US" altLang="ko-KR" dirty="0" err="1"/>
              <a:t>raw_input</a:t>
            </a:r>
            <a:r>
              <a:rPr lang="en-US" altLang="ko-KR" dirty="0"/>
              <a:t> is a command that can be called by receiving keyboard input.</a:t>
            </a:r>
            <a:endParaRPr lang="ko-KR" altLang="ko-KR" dirty="0"/>
          </a:p>
          <a:p>
            <a:pPr defTabSz="941192">
              <a:defRPr/>
            </a:pPr>
            <a:r>
              <a:rPr lang="en-US" altLang="ko-KR" dirty="0"/>
              <a:t>When keyboard inputs are entered, it will be stored in a string format in </a:t>
            </a:r>
            <a:r>
              <a:rPr lang="en-US" altLang="ko-KR" dirty="0" err="1"/>
              <a:t>strName</a:t>
            </a:r>
            <a:r>
              <a:rPr lang="en-US" altLang="ko-KR" dirty="0"/>
              <a:t>.</a:t>
            </a:r>
            <a:endParaRPr lang="ko-KR" altLang="ko-KR" dirty="0"/>
          </a:p>
          <a:p>
            <a:pPr defTabSz="941192">
              <a:defRPr/>
            </a:pPr>
            <a:r>
              <a:rPr lang="en-US" altLang="ko-KR" dirty="0"/>
              <a:t>If the entered string gets a period (.), it will break out of the loop. Since “while” has an else statement, it will jump to the else statement once it encounters a break. It will then execute what is shown below. </a:t>
            </a:r>
            <a:endParaRPr lang="ko-KR" altLang="ko-KR" dirty="0"/>
          </a:p>
          <a:p>
            <a:pPr defTabSz="941192">
              <a:defRPr/>
            </a:pPr>
            <a:r>
              <a:rPr lang="en-US" altLang="ko-KR" dirty="0"/>
              <a:t>So, does it carry out </a:t>
            </a:r>
            <a:r>
              <a:rPr lang="en-US" altLang="ko-KR" dirty="0" err="1"/>
              <a:t>line.addCustomer</a:t>
            </a:r>
            <a:r>
              <a:rPr lang="en-US" altLang="ko-KR" dirty="0"/>
              <a:t> at the moment a period (.) is entered?</a:t>
            </a:r>
            <a:endParaRPr lang="ko-KR" altLang="ko-KR" dirty="0"/>
          </a:p>
          <a:p>
            <a:pPr defTabSz="941192">
              <a:defRPr/>
            </a:pPr>
            <a:r>
              <a:rPr lang="en-US" altLang="ko-KR" dirty="0"/>
              <a:t>I’ve made a mistake with this part. </a:t>
            </a:r>
            <a:endParaRPr lang="ko-KR" altLang="ko-KR" dirty="0"/>
          </a:p>
          <a:p>
            <a:pPr defTabSz="941192">
              <a:defRPr/>
            </a:pPr>
            <a:r>
              <a:rPr lang="en-US" altLang="ko-KR" dirty="0"/>
              <a:t>As Python distinguishes each block with indents, I made a mistake interpreting this part. </a:t>
            </a:r>
            <a:endParaRPr lang="ko-KR" altLang="ko-KR" dirty="0"/>
          </a:p>
          <a:p>
            <a:pPr defTabSz="941192">
              <a:defRPr/>
            </a:pPr>
            <a:r>
              <a:rPr lang="en-US" altLang="ko-KR" dirty="0"/>
              <a:t>I intentionally showed you this video part without cutting it out. </a:t>
            </a:r>
            <a:endParaRPr lang="ko-KR" altLang="ko-KR" dirty="0"/>
          </a:p>
          <a:p>
            <a:pPr defTabSz="941192">
              <a:defRPr/>
            </a:pPr>
            <a:r>
              <a:rPr lang="en-US" altLang="ko-KR" dirty="0"/>
              <a:t>After all, I also sometimes misinterpret Python scripts.</a:t>
            </a:r>
            <a:endParaRPr lang="ko-KR" altLang="ko-KR" dirty="0"/>
          </a:p>
          <a:p>
            <a:pPr defTabSz="941192">
              <a:defRPr/>
            </a:pPr>
            <a:r>
              <a:rPr lang="en-US" altLang="ko-KR" dirty="0"/>
              <a:t>Let’s look into this in more detail.</a:t>
            </a:r>
            <a:endParaRPr lang="ko-KR" altLang="ko-KR" dirty="0"/>
          </a:p>
          <a:p>
            <a:pPr defTabSz="941192">
              <a:defRPr/>
            </a:pPr>
            <a:r>
              <a:rPr lang="en-US" altLang="ko-KR" dirty="0"/>
              <a:t>The while loop spans from here to there, not to the else statement. </a:t>
            </a:r>
            <a:endParaRPr lang="ko-KR" altLang="ko-KR" dirty="0"/>
          </a:p>
          <a:p>
            <a:pPr defTabSz="941192">
              <a:defRPr/>
            </a:pPr>
            <a:r>
              <a:rPr lang="en-US" altLang="ko-KR" dirty="0"/>
              <a:t>Then what does “else” overlap with?</a:t>
            </a:r>
            <a:endParaRPr lang="ko-KR" altLang="ko-KR" dirty="0"/>
          </a:p>
          <a:p>
            <a:pPr defTabSz="941192">
              <a:defRPr/>
            </a:pPr>
            <a:r>
              <a:rPr lang="en-US" altLang="ko-KR" dirty="0"/>
              <a:t>This else is a part of an if – </a:t>
            </a:r>
            <a:r>
              <a:rPr lang="en-US" altLang="ko-KR" dirty="0" err="1"/>
              <a:t>elif</a:t>
            </a:r>
            <a:r>
              <a:rPr lang="en-US" altLang="ko-KR" dirty="0"/>
              <a:t> – else section.</a:t>
            </a:r>
            <a:endParaRPr lang="ko-KR" altLang="ko-KR" dirty="0"/>
          </a:p>
          <a:p>
            <a:pPr defTabSz="941192">
              <a:defRPr/>
            </a:pPr>
            <a:r>
              <a:rPr lang="en-US" altLang="ko-KR" dirty="0"/>
              <a:t>Hence, when it encounters the break command, it will just escape from the while loop.</a:t>
            </a:r>
            <a:endParaRPr lang="ko-KR" altLang="ko-KR" dirty="0"/>
          </a:p>
          <a:p>
            <a:pPr defTabSz="941192">
              <a:defRPr/>
            </a:pPr>
            <a:r>
              <a:rPr lang="en-US" altLang="ko-KR" dirty="0"/>
              <a:t>If the else is here below, it would run the else. As the else here overlaps with the if, the break will skip to the next part. </a:t>
            </a:r>
            <a:endParaRPr lang="ko-KR" altLang="ko-KR" dirty="0"/>
          </a:p>
          <a:p>
            <a:pPr defTabSz="941192">
              <a:defRPr/>
            </a:pPr>
            <a:r>
              <a:rPr lang="en-US" altLang="ko-KR" dirty="0"/>
              <a:t>That is to say, when a period (.) is entered, it will print out the number of remaining customers: 1.</a:t>
            </a:r>
            <a:endParaRPr lang="ko-KR" altLang="ko-KR" dirty="0"/>
          </a:p>
          <a:p>
            <a:pPr defTabSz="941192">
              <a:defRPr/>
            </a:pPr>
            <a:r>
              <a:rPr lang="en-US" altLang="ko-KR" dirty="0"/>
              <a:t>When something other than a period (.) is entered, let’s say an arrow (-&gt;), what would happen?</a:t>
            </a:r>
            <a:endParaRPr lang="ko-KR" altLang="ko-KR" dirty="0"/>
          </a:p>
          <a:p>
            <a:pPr defTabSz="941192">
              <a:defRPr/>
            </a:pPr>
            <a:r>
              <a:rPr lang="en-US" altLang="ko-KR" dirty="0"/>
              <a:t>It will call the function, </a:t>
            </a:r>
            <a:r>
              <a:rPr lang="en-US" altLang="ko-KR" dirty="0" err="1"/>
              <a:t>processCustomer</a:t>
            </a:r>
            <a:r>
              <a:rPr lang="en-US" altLang="ko-KR" dirty="0"/>
              <a:t> using the variable line. </a:t>
            </a:r>
            <a:endParaRPr lang="ko-KR" altLang="ko-KR" dirty="0"/>
          </a:p>
          <a:p>
            <a:pPr defTabSz="941192">
              <a:defRPr/>
            </a:pPr>
            <a:r>
              <a:rPr lang="en-US" altLang="ko-KR" dirty="0"/>
              <a:t>You will see the function here.</a:t>
            </a:r>
            <a:endParaRPr lang="ko-KR" altLang="ko-KR" dirty="0"/>
          </a:p>
          <a:p>
            <a:pPr defTabSz="941192">
              <a:defRPr/>
            </a:pPr>
            <a:r>
              <a:rPr lang="en-US" altLang="ko-KR" dirty="0"/>
              <a:t>As it is the first on the list (for it starts with 0), it will remove the name and return. </a:t>
            </a:r>
            <a:endParaRPr lang="ko-KR" altLang="ko-KR" dirty="0"/>
          </a:p>
          <a:p>
            <a:pPr defTabSz="941192">
              <a:defRPr/>
            </a:pPr>
            <a:r>
              <a:rPr lang="en-US" altLang="ko-KR" dirty="0"/>
              <a:t>The 1</a:t>
            </a:r>
            <a:r>
              <a:rPr lang="en-US" altLang="ko-KR" baseline="30000" dirty="0"/>
              <a:t>st</a:t>
            </a:r>
            <a:r>
              <a:rPr lang="en-US" altLang="ko-KR" dirty="0"/>
              <a:t> element is then removed and returned, and the person lined up first will be printed out and then disappear. Whoever is behind the 1</a:t>
            </a:r>
            <a:r>
              <a:rPr lang="en-US" altLang="ko-KR" baseline="30000" dirty="0"/>
              <a:t>st</a:t>
            </a:r>
            <a:r>
              <a:rPr lang="en-US" altLang="ko-KR" dirty="0"/>
              <a:t> one will then replace the position of the 1</a:t>
            </a:r>
            <a:r>
              <a:rPr lang="en-US" altLang="ko-KR" baseline="30000" dirty="0"/>
              <a:t>st</a:t>
            </a:r>
            <a:r>
              <a:rPr lang="en-US" altLang="ko-KR" dirty="0"/>
              <a:t> one. </a:t>
            </a:r>
            <a:endParaRPr lang="ko-KR" altLang="ko-KR" dirty="0"/>
          </a:p>
          <a:p>
            <a:pPr defTabSz="941192">
              <a:defRPr/>
            </a:pPr>
            <a:r>
              <a:rPr lang="en-US" altLang="ko-KR" dirty="0"/>
              <a:t>The program will then print out the line and call the </a:t>
            </a:r>
            <a:r>
              <a:rPr lang="en-US" altLang="ko-KR" dirty="0" err="1"/>
              <a:t>printStatus</a:t>
            </a:r>
            <a:r>
              <a:rPr lang="en-US" altLang="ko-KR" dirty="0"/>
              <a:t> function, which will connect all the people in the line and print them out. </a:t>
            </a:r>
            <a:endParaRPr lang="ko-KR" altLang="ko-KR" dirty="0"/>
          </a:p>
          <a:p>
            <a:pPr defTabSz="941192">
              <a:defRPr/>
            </a:pPr>
            <a:r>
              <a:rPr lang="en-US" altLang="ko-KR" dirty="0"/>
              <a:t>You can see it illustrated here. It shows that Moon is processed and that Sun is standing in line.</a:t>
            </a:r>
            <a:endParaRPr lang="ko-KR" altLang="ko-KR" dirty="0"/>
          </a:p>
          <a:p>
            <a:pPr defTabSz="941192">
              <a:defRPr/>
            </a:pPr>
            <a:r>
              <a:rPr lang="en-US" altLang="ko-KR" dirty="0"/>
              <a:t>When neither an arrow or period is entered, but something else is input, it will apply an </a:t>
            </a:r>
            <a:r>
              <a:rPr lang="en-US" altLang="ko-KR" dirty="0" err="1"/>
              <a:t>addCustomer</a:t>
            </a:r>
            <a:r>
              <a:rPr lang="en-US" altLang="ko-KR" dirty="0"/>
              <a:t> function and print out the line.  </a:t>
            </a:r>
            <a:endParaRPr lang="ko-KR" altLang="ko-KR" dirty="0"/>
          </a:p>
          <a:p>
            <a:pPr defTabSz="941192">
              <a:defRPr/>
            </a:pPr>
            <a:r>
              <a:rPr lang="en-US" altLang="ko-KR" dirty="0"/>
              <a:t>This is how the program is constructed. </a:t>
            </a:r>
            <a:endParaRPr lang="ko-KR" altLang="ko-KR" dirty="0"/>
          </a:p>
          <a:p>
            <a:pPr defTabSz="941192">
              <a:defRPr/>
            </a:pPr>
            <a:r>
              <a:rPr lang="en-US" altLang="ko-KR" dirty="0"/>
              <a:t>When the Moon and Sun are entered, or an arrow or period or input, it will print this result out, showing whoever is remaining in the line.</a:t>
            </a:r>
            <a:endParaRPr lang="ko-KR" altLang="ko-KR" dirty="0"/>
          </a:p>
          <a:p>
            <a:pPr defTabSz="941192">
              <a:defRPr/>
            </a:pPr>
            <a:r>
              <a:rPr lang="en-US" altLang="ko-KR" dirty="0"/>
              <a:t>As such, we’ve defined classes and created some code that we can use.</a:t>
            </a:r>
            <a:endParaRPr lang="ko-KR" altLang="ko-KR" dirty="0"/>
          </a:p>
          <a:p>
            <a:pPr defTabSz="941192">
              <a:defRPr/>
            </a:pPr>
            <a:r>
              <a:rPr lang="en-US" altLang="ko-KR" dirty="0"/>
              <a:t>The most important thing is to practice coding and get some hands-on experience.</a:t>
            </a:r>
            <a:endParaRPr lang="ko-KR" altLang="ko-KR" dirty="0"/>
          </a:p>
          <a:p>
            <a:pPr defTabSz="941192">
              <a:defRPr/>
            </a:pPr>
            <a:r>
              <a:rPr lang="en-US" altLang="ko-KR" dirty="0"/>
              <a:t>If you don’t do so, you can’t expect to develop your programming skills.</a:t>
            </a:r>
            <a:endParaRPr lang="ko-KR" altLang="ko-KR" dirty="0"/>
          </a:p>
          <a:p>
            <a:pPr defTabSz="941192">
              <a:defRPr/>
            </a:pPr>
            <a:r>
              <a:rPr lang="en-US" altLang="ko-KR" dirty="0"/>
              <a:t>Another thing to note is to follow the flows of programs to examine why they operate the ways that they do. </a:t>
            </a:r>
            <a:endParaRPr lang="ko-KR" altLang="ko-KR" dirty="0"/>
          </a:p>
          <a:p>
            <a:pPr defTabSz="941192">
              <a:defRPr/>
            </a:pPr>
            <a:r>
              <a:rPr lang="en-US" altLang="ko-KR" dirty="0"/>
              <a:t>If you go over programs to discover how they operate, you’ll be able to make rapid progress in improving your programming skills.</a:t>
            </a:r>
            <a:endParaRPr lang="ko-KR" altLang="ko-KR" dirty="0"/>
          </a:p>
          <a:p>
            <a:pPr defTabSz="941192">
              <a:defRPr/>
            </a:pPr>
            <a:r>
              <a:rPr lang="en-US" altLang="ko-KR" dirty="0"/>
              <a:t>This will conclude the first week’s lecture. </a:t>
            </a:r>
            <a:endParaRPr lang="ko-KR" altLang="ko-KR"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29</a:t>
            </a:fld>
            <a:endParaRPr lang="ko-KR" altLang="en-US"/>
          </a:p>
        </p:txBody>
      </p:sp>
    </p:spTree>
    <p:extLst>
      <p:ext uri="{BB962C8B-B14F-4D97-AF65-F5344CB8AC3E}">
        <p14:creationId xmlns:p14="http://schemas.microsoft.com/office/powerpoint/2010/main" val="214673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We will primarily deal with the question of what is programming. We’ll also look into the significance that programing has on data structure and algorithm.</a:t>
            </a:r>
            <a:endParaRPr lang="ko-KR" altLang="ko-KR" dirty="0"/>
          </a:p>
          <a:p>
            <a:pPr defTabSz="941192">
              <a:defRPr/>
            </a:pPr>
            <a:r>
              <a:rPr lang="en-US" altLang="ko-KR" dirty="0"/>
              <a:t>In essence, programming is a tool that we can implement.</a:t>
            </a:r>
            <a:endParaRPr lang="ko-KR" altLang="ko-KR" dirty="0"/>
          </a:p>
          <a:p>
            <a:pPr defTabSz="941192">
              <a:defRPr/>
            </a:pPr>
            <a:r>
              <a:rPr lang="en-US" altLang="ko-KR" dirty="0"/>
              <a:t>If we were to cite an example, it would be like this.</a:t>
            </a:r>
            <a:endParaRPr lang="ko-KR" altLang="ko-KR" dirty="0"/>
          </a:p>
          <a:p>
            <a:pPr defTabSz="941192">
              <a:defRPr/>
            </a:pPr>
            <a:r>
              <a:rPr lang="en-US" altLang="ko-KR" dirty="0"/>
              <a:t>Here is an architect. The architect is also an engineer. </a:t>
            </a:r>
            <a:endParaRPr lang="ko-KR" altLang="ko-KR" dirty="0"/>
          </a:p>
          <a:p>
            <a:pPr defTabSz="941192">
              <a:defRPr/>
            </a:pPr>
            <a:r>
              <a:rPr lang="en-US" altLang="ko-KR" dirty="0"/>
              <a:t>An architect is earnestly trying to build a house now. </a:t>
            </a:r>
            <a:endParaRPr lang="ko-KR" altLang="ko-KR" dirty="0"/>
          </a:p>
          <a:p>
            <a:pPr defTabSz="941192">
              <a:defRPr/>
            </a:pPr>
            <a:r>
              <a:rPr lang="en-US" altLang="ko-KR" dirty="0"/>
              <a:t>What he is holding is a blueprint.</a:t>
            </a:r>
            <a:endParaRPr lang="ko-KR" altLang="ko-KR" dirty="0"/>
          </a:p>
          <a:p>
            <a:pPr defTabSz="941192">
              <a:defRPr/>
            </a:pPr>
            <a:r>
              <a:rPr lang="en-US" altLang="ko-KR" dirty="0"/>
              <a:t>There are blueprints here and there that contain ideas of how a house should be used by its occupants. </a:t>
            </a:r>
            <a:endParaRPr lang="ko-KR" altLang="ko-KR" dirty="0"/>
          </a:p>
          <a:p>
            <a:pPr defTabSz="941192">
              <a:defRPr/>
            </a:pPr>
            <a:r>
              <a:rPr lang="en-US" altLang="ko-KR" dirty="0"/>
              <a:t>The blueprint is well structured, which means that it is designed to assist the various behavioral patterns and tasks of the supposed residents of the house. </a:t>
            </a:r>
            <a:endParaRPr lang="ko-KR" altLang="ko-KR" dirty="0"/>
          </a:p>
          <a:p>
            <a:pPr defTabSz="941192">
              <a:defRPr/>
            </a:pPr>
            <a:r>
              <a:rPr lang="en-US" altLang="ko-KR" dirty="0"/>
              <a:t>It is structured and reflects other considerations, such as how people operate inside the house, live their daily lives, or work.</a:t>
            </a:r>
            <a:endParaRPr lang="ko-KR" altLang="ko-KR" dirty="0"/>
          </a:p>
          <a:p>
            <a:pPr defTabSz="941192">
              <a:defRPr/>
            </a:pPr>
            <a:r>
              <a:rPr lang="en-US" altLang="ko-KR" dirty="0"/>
              <a:t>The design is drawn and the structure is determined in consideration of such factors. </a:t>
            </a:r>
            <a:endParaRPr lang="ko-KR" altLang="ko-KR" dirty="0"/>
          </a:p>
          <a:p>
            <a:pPr defTabSz="941192">
              <a:defRPr/>
            </a:pPr>
            <a:r>
              <a:rPr lang="en-US" altLang="ko-KR" dirty="0"/>
              <a:t>This planning does not end with a blueprint.</a:t>
            </a:r>
            <a:endParaRPr lang="ko-KR" altLang="ko-KR" dirty="0"/>
          </a:p>
          <a:p>
            <a:pPr defTabSz="941192">
              <a:defRPr/>
            </a:pPr>
            <a:r>
              <a:rPr lang="en-US" altLang="ko-KR" dirty="0"/>
              <a:t>After drawing a blueprint, the architect will build a house.</a:t>
            </a:r>
            <a:endParaRPr lang="ko-KR" altLang="ko-KR" dirty="0"/>
          </a:p>
          <a:p>
            <a:pPr defTabSz="941192">
              <a:defRPr/>
            </a:pPr>
            <a:r>
              <a:rPr lang="en-US" altLang="ko-KR" dirty="0"/>
              <a:t>If he is to build a house, what does he need to do next?</a:t>
            </a:r>
            <a:endParaRPr lang="ko-KR" altLang="ko-KR" dirty="0"/>
          </a:p>
          <a:p>
            <a:pPr defTabSz="941192">
              <a:defRPr/>
            </a:pPr>
            <a:r>
              <a:rPr lang="en-US" altLang="ko-KR" dirty="0"/>
              <a:t>Next, he needs tools and equipment to construct the house.</a:t>
            </a:r>
            <a:endParaRPr lang="ko-KR" altLang="ko-KR" dirty="0"/>
          </a:p>
          <a:p>
            <a:pPr defTabSz="941192">
              <a:defRPr/>
            </a:pPr>
            <a:r>
              <a:rPr lang="en-US" altLang="ko-KR" dirty="0"/>
              <a:t>Although it is possible to build a house with a shovel or hammer, it would be a daunting task. He would need heavy machinery to help him realize the plans in his blueprint.</a:t>
            </a:r>
            <a:endParaRPr lang="ko-KR" altLang="ko-KR" dirty="0"/>
          </a:p>
          <a:p>
            <a:pPr defTabSz="941192">
              <a:defRPr/>
            </a:pPr>
            <a:r>
              <a:rPr lang="en-US" altLang="ko-KR" dirty="0"/>
              <a:t>This kind of engineering needs this type of design. Let’s call it implementation.</a:t>
            </a:r>
            <a:endParaRPr lang="ko-KR" altLang="ko-KR" dirty="0"/>
          </a:p>
          <a:p>
            <a:pPr defTabSz="941192">
              <a:defRPr/>
            </a:pPr>
            <a:r>
              <a:rPr lang="en-US" altLang="ko-KR" dirty="0"/>
              <a:t>Planning and design also requires is implementation.</a:t>
            </a:r>
            <a:endParaRPr lang="ko-KR" altLang="ko-KR" dirty="0"/>
          </a:p>
          <a:p>
            <a:pPr defTabSz="941192">
              <a:defRPr/>
            </a:pPr>
            <a:r>
              <a:rPr lang="en-US" altLang="ko-KR" dirty="0"/>
              <a:t>To be able to carry out implementation, we will employ something called programing. To realize design, we basically adopt a standard design format called UML to draw a design.</a:t>
            </a:r>
            <a:endParaRPr lang="ko-KR" altLang="ko-KR" dirty="0"/>
          </a:p>
          <a:p>
            <a:pPr defTabSz="941192">
              <a:defRPr/>
            </a:pPr>
            <a:r>
              <a:rPr lang="en-US" altLang="ko-KR" dirty="0"/>
              <a:t>In this regard, we have to take account of the fact that design is fundamentally a data structure and algorithm.</a:t>
            </a:r>
            <a:endParaRPr lang="ko-KR" altLang="ko-KR" dirty="0"/>
          </a:p>
          <a:p>
            <a:pPr defTabSz="941192">
              <a:defRPr/>
            </a:pPr>
            <a:r>
              <a:rPr lang="en-US" altLang="ko-KR" dirty="0"/>
              <a:t>In this example, we should consider where to place a restroom and how to help people find where the restroom is.</a:t>
            </a:r>
            <a:endParaRPr lang="ko-KR" altLang="ko-KR" dirty="0"/>
          </a:p>
          <a:p>
            <a:pPr defTabSz="941192">
              <a:defRPr/>
            </a:pPr>
            <a:r>
              <a:rPr lang="en-US" altLang="ko-KR" dirty="0"/>
              <a:t>These considerations should be designed and implemented realistically.</a:t>
            </a:r>
            <a:endParaRPr lang="ko-KR" altLang="ko-KR" dirty="0"/>
          </a:p>
          <a:p>
            <a:pPr defTabSz="941192">
              <a:defRPr/>
            </a:pPr>
            <a:r>
              <a:rPr lang="en-US" altLang="ko-KR" dirty="0"/>
              <a:t>Both of these elements are equally quintessential. </a:t>
            </a:r>
            <a:endParaRPr lang="ko-KR" altLang="ko-KR" dirty="0"/>
          </a:p>
          <a:p>
            <a:pPr defTabSz="941192">
              <a:defRPr/>
            </a:pPr>
            <a:r>
              <a:rPr lang="en-US" altLang="ko-KR" dirty="0"/>
              <a:t>Many tend to think that all they need to do is to do is write their programming code well. In fact, however, those working in the industry would agree that programming skill alone is not enough as they progress from a novice technician to a middle, advanced, and super-advanced engineer.</a:t>
            </a:r>
            <a:endParaRPr lang="ko-KR" altLang="ko-KR" dirty="0"/>
          </a:p>
          <a:p>
            <a:pPr defTabSz="941192">
              <a:defRPr/>
            </a:pPr>
            <a:r>
              <a:rPr lang="en-US" altLang="ko-KR" dirty="0"/>
              <a:t>The same holds true for students.</a:t>
            </a:r>
          </a:p>
          <a:p>
            <a:pPr defTabSz="941192">
              <a:defRPr/>
            </a:pPr>
            <a:r>
              <a:rPr lang="en-US" altLang="ko-KR" dirty="0"/>
              <a:t>Many Korean university students are excellent in programming. </a:t>
            </a:r>
            <a:endParaRPr lang="ko-KR" altLang="ko-KR" dirty="0"/>
          </a:p>
          <a:p>
            <a:pPr defTabSz="941192">
              <a:defRPr/>
            </a:pPr>
            <a:r>
              <a:rPr lang="en-US" altLang="ko-KR" dirty="0"/>
              <a:t>If you are to set yourself apart from the rest, you have to ponder over how to design good software as an engineer. </a:t>
            </a:r>
            <a:endParaRPr lang="ko-KR" altLang="ko-KR" dirty="0"/>
          </a:p>
          <a:p>
            <a:pPr defTabSz="941192">
              <a:defRPr/>
            </a:pPr>
            <a:r>
              <a:rPr lang="en-US" altLang="ko-KR" dirty="0"/>
              <a:t>It is about how to design static structures and how to take consideration of active operations in static structure in the design. </a:t>
            </a:r>
            <a:endParaRPr lang="ko-KR" altLang="ko-KR" dirty="0"/>
          </a:p>
          <a:p>
            <a:pPr defTabSz="941192">
              <a:defRPr/>
            </a:pPr>
            <a:r>
              <a:rPr lang="en-US" altLang="ko-KR" dirty="0"/>
              <a:t>That’s the way to look at the relationship among data structure, algorithm, programming. </a:t>
            </a:r>
            <a:endParaRPr lang="ko-KR" altLang="ko-KR" dirty="0"/>
          </a:p>
          <a:p>
            <a:pPr defTabSz="941192">
              <a:defRPr/>
            </a:pPr>
            <a:r>
              <a:rPr lang="en-US" altLang="ko-KR" dirty="0"/>
              <a:t>Of course, no one person can excel in all of those aspects.</a:t>
            </a:r>
            <a:endParaRPr lang="ko-KR" altLang="ko-KR" dirty="0"/>
          </a:p>
          <a:p>
            <a:pPr defTabSz="941192">
              <a:defRPr/>
            </a:pPr>
            <a:r>
              <a:rPr lang="en-US" altLang="ko-KR" dirty="0"/>
              <a:t>In this regard, the aim of this lecture is to assist you to make a good design. I plan to carry out the minimum implementation to realize it.</a:t>
            </a:r>
            <a:endParaRPr lang="ko-KR" altLang="ko-KR" dirty="0"/>
          </a:p>
          <a:p>
            <a:pPr defTabSz="941192">
              <a:defRPr/>
            </a:pPr>
            <a:r>
              <a:rPr lang="en-US" altLang="ko-KR" dirty="0"/>
              <a:t>Why don’t we look at a combination of a bad design and great implementation? Why don’t we compare them? </a:t>
            </a:r>
            <a:endParaRPr lang="ko-KR" altLang="ko-KR" dirty="0"/>
          </a:p>
          <a:p>
            <a:pPr defTabSz="941192">
              <a:defRPr/>
            </a:pPr>
            <a:r>
              <a:rPr lang="en-US" altLang="ko-KR" dirty="0"/>
              <a:t>Something like this will produce divergent opinions. </a:t>
            </a:r>
            <a:endParaRPr lang="ko-KR" altLang="ko-KR" dirty="0"/>
          </a:p>
          <a:p>
            <a:pPr defTabSz="941192">
              <a:defRPr/>
            </a:pPr>
            <a:r>
              <a:rPr lang="en-US" altLang="ko-KR" dirty="0"/>
              <a:t>I personally believe that the combination of a good design and a bad implementation is bearable.</a:t>
            </a:r>
            <a:endParaRPr lang="ko-KR" altLang="ko-KR" dirty="0"/>
          </a:p>
          <a:p>
            <a:pPr defTabSz="941192">
              <a:defRPr/>
            </a:pPr>
            <a:r>
              <a:rPr lang="en-US" altLang="ko-KR" dirty="0"/>
              <a:t>However, no matter how great the implementation is, an unsatisfactory design will cripple its value.</a:t>
            </a:r>
            <a:endParaRPr lang="ko-KR" altLang="ko-KR" dirty="0"/>
          </a:p>
          <a:p>
            <a:pPr defTabSz="941192">
              <a:defRPr/>
            </a:pPr>
            <a:r>
              <a:rPr lang="en-US" altLang="ko-KR" dirty="0"/>
              <a:t>It will even hamper the efforts of those who engaged in implementation.</a:t>
            </a:r>
            <a:endParaRPr lang="ko-KR" altLang="ko-KR" dirty="0"/>
          </a:p>
          <a:p>
            <a:pPr defTabSz="941192">
              <a:defRPr/>
            </a:pPr>
            <a:r>
              <a:rPr lang="en-US" altLang="ko-KR" dirty="0"/>
              <a:t>That’s why the role of the engineer who is responsible for design is so important.</a:t>
            </a:r>
            <a:endParaRPr lang="ko-KR"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a:t>
            </a:fld>
            <a:endParaRPr lang="ko-KR" altLang="en-US"/>
          </a:p>
        </p:txBody>
      </p:sp>
    </p:spTree>
    <p:extLst>
      <p:ext uri="{BB962C8B-B14F-4D97-AF65-F5344CB8AC3E}">
        <p14:creationId xmlns:p14="http://schemas.microsoft.com/office/powerpoint/2010/main" val="612848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30</a:t>
            </a:fld>
            <a:endParaRPr lang="ko-KR" altLang="en-US"/>
          </a:p>
        </p:txBody>
      </p:sp>
    </p:spTree>
    <p:extLst>
      <p:ext uri="{BB962C8B-B14F-4D97-AF65-F5344CB8AC3E}">
        <p14:creationId xmlns:p14="http://schemas.microsoft.com/office/powerpoint/2010/main" val="102008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Previously, we had a figure here, saying that we need to utilize various tools. </a:t>
            </a:r>
            <a:endParaRPr lang="ko-KR" altLang="ko-KR" dirty="0"/>
          </a:p>
          <a:p>
            <a:pPr defTabSz="941192">
              <a:defRPr/>
            </a:pPr>
            <a:r>
              <a:rPr lang="en-US" altLang="ko-KR" dirty="0"/>
              <a:t>What we’re going to employ among our various tools is the one called Python, or programing language.</a:t>
            </a:r>
            <a:endParaRPr lang="ko-KR" altLang="ko-KR" dirty="0"/>
          </a:p>
          <a:p>
            <a:pPr defTabSz="941192">
              <a:defRPr/>
            </a:pPr>
            <a:r>
              <a:rPr lang="en-US" altLang="ko-KR" dirty="0"/>
              <a:t>Python is a language that was launched in 1991.</a:t>
            </a:r>
            <a:endParaRPr lang="ko-KR" altLang="ko-KR" dirty="0"/>
          </a:p>
          <a:p>
            <a:pPr defTabSz="941192">
              <a:defRPr/>
            </a:pPr>
            <a:r>
              <a:rPr lang="en-US" altLang="ko-KR" dirty="0"/>
              <a:t>It falls into the category of an interpreter language.</a:t>
            </a:r>
            <a:endParaRPr lang="ko-KR" altLang="ko-KR" dirty="0"/>
          </a:p>
          <a:p>
            <a:pPr defTabSz="941192">
              <a:defRPr/>
            </a:pPr>
            <a:r>
              <a:rPr lang="en-US" altLang="ko-KR" dirty="0"/>
              <a:t>On the very opposite end of the interpreter language, there is a compiler language. </a:t>
            </a:r>
            <a:endParaRPr lang="ko-KR" altLang="ko-KR" dirty="0"/>
          </a:p>
          <a:p>
            <a:pPr defTabSz="941192">
              <a:defRPr/>
            </a:pPr>
            <a:r>
              <a:rPr lang="en-US" altLang="ko-KR" dirty="0"/>
              <a:t>A complier language optimizes a language prior to the execution of a software program</a:t>
            </a:r>
            <a:endParaRPr lang="ko-KR" altLang="ko-KR" dirty="0"/>
          </a:p>
          <a:p>
            <a:pPr defTabSz="941192">
              <a:defRPr/>
            </a:pPr>
            <a:r>
              <a:rPr lang="en-US" altLang="ko-KR" dirty="0"/>
              <a:t>On the other hand, an interpreter language does not put emphasis on optimization. Rather, it is a language geared towards readiness for execution and the easy and fast creation of a program. </a:t>
            </a:r>
            <a:endParaRPr lang="ko-KR" altLang="ko-KR" dirty="0"/>
          </a:p>
          <a:p>
            <a:pPr defTabSz="941192">
              <a:defRPr/>
            </a:pPr>
            <a:r>
              <a:rPr lang="en-US" altLang="ko-KR" dirty="0"/>
              <a:t>As a result, an interpreter language tends to be less bounded than a compiler language.</a:t>
            </a:r>
            <a:endParaRPr lang="ko-KR" altLang="ko-KR" dirty="0"/>
          </a:p>
          <a:p>
            <a:pPr defTabSz="941192">
              <a:defRPr/>
            </a:pPr>
            <a:r>
              <a:rPr lang="en-US" altLang="ko-KR" dirty="0"/>
              <a:t>That’s the reason I choose an interpreter language. It’s suitable for teaching design objectives, such as data structure and algorithm.</a:t>
            </a:r>
            <a:endParaRPr lang="ko-KR" altLang="ko-KR" dirty="0"/>
          </a:p>
          <a:p>
            <a:pPr defTabSz="941192">
              <a:defRPr/>
            </a:pPr>
            <a:r>
              <a:rPr lang="en-US" altLang="ko-KR" dirty="0"/>
              <a:t>Secondly, it has an object-oriented programming concept.</a:t>
            </a:r>
            <a:endParaRPr lang="ko-KR" altLang="ko-KR" dirty="0"/>
          </a:p>
          <a:p>
            <a:pPr defTabSz="941192">
              <a:defRPr/>
            </a:pPr>
            <a:r>
              <a:rPr lang="en-US" altLang="ko-KR" dirty="0"/>
              <a:t>Many of today’s implementations are already based on object-oriented programming.</a:t>
            </a:r>
            <a:endParaRPr lang="ko-KR" altLang="ko-KR" dirty="0"/>
          </a:p>
          <a:p>
            <a:pPr defTabSz="941192">
              <a:defRPr/>
            </a:pPr>
            <a:r>
              <a:rPr lang="en-US" altLang="ko-KR" dirty="0"/>
              <a:t>Therefore, it’s not really brand new.</a:t>
            </a:r>
            <a:endParaRPr lang="ko-KR" altLang="ko-KR" dirty="0"/>
          </a:p>
          <a:p>
            <a:pPr defTabSz="941192">
              <a:defRPr/>
            </a:pPr>
            <a:r>
              <a:rPr lang="en-US" altLang="ko-KR" dirty="0"/>
              <a:t>In particular, we will learn how to structure data for the design of some objects or instances of some objects when we are engaged in designs. </a:t>
            </a:r>
            <a:endParaRPr lang="ko-KR" altLang="ko-KR" dirty="0"/>
          </a:p>
          <a:p>
            <a:pPr defTabSz="941192">
              <a:defRPr/>
            </a:pPr>
            <a:r>
              <a:rPr lang="en-US" altLang="ko-KR" dirty="0"/>
              <a:t>In this case, as an object plays a significant role, it is necessary to use an object-oriented language.</a:t>
            </a:r>
            <a:endParaRPr lang="ko-KR" altLang="ko-KR" dirty="0"/>
          </a:p>
          <a:p>
            <a:pPr defTabSz="941192">
              <a:defRPr/>
            </a:pPr>
            <a:r>
              <a:rPr lang="en-US" altLang="ko-KR" dirty="0"/>
              <a:t>It is also characterized by its tendency to support dynamic typing.</a:t>
            </a:r>
            <a:endParaRPr lang="ko-KR" altLang="ko-KR" dirty="0"/>
          </a:p>
          <a:p>
            <a:pPr defTabSz="941192">
              <a:defRPr/>
            </a:pPr>
            <a:r>
              <a:rPr lang="en-US" altLang="ko-KR" dirty="0"/>
              <a:t>Many complier languages do not support dynamic typing. These languages declare variables as well as their types in advance. </a:t>
            </a:r>
            <a:endParaRPr lang="ko-KR" altLang="ko-KR" dirty="0"/>
          </a:p>
          <a:p>
            <a:pPr defTabSz="941192">
              <a:defRPr/>
            </a:pPr>
            <a:r>
              <a:rPr lang="en-US" altLang="ko-KR" dirty="0"/>
              <a:t>However, many interpreter languages support the use types that can be changed for different occasions. </a:t>
            </a:r>
            <a:endParaRPr lang="ko-KR" altLang="ko-KR" dirty="0"/>
          </a:p>
          <a:p>
            <a:pPr defTabSz="941192">
              <a:defRPr/>
            </a:pPr>
            <a:r>
              <a:rPr lang="en-US" altLang="ko-KR" dirty="0"/>
              <a:t>The Python language was selected to ensure easy implementation.</a:t>
            </a:r>
            <a:endParaRPr lang="ko-KR" altLang="ko-KR" dirty="0"/>
          </a:p>
          <a:p>
            <a:pPr defTabSz="941192">
              <a:defRPr/>
            </a:pPr>
            <a:r>
              <a:rPr lang="en-US" altLang="ko-KR" dirty="0"/>
              <a:t>There is also a more realistic reason for it.</a:t>
            </a:r>
            <a:endParaRPr lang="ko-KR" altLang="ko-KR" dirty="0"/>
          </a:p>
          <a:p>
            <a:pPr defTabSz="941192">
              <a:defRPr/>
            </a:pPr>
            <a:r>
              <a:rPr lang="en-US" altLang="ko-KR" dirty="0"/>
              <a:t>It is increasingly used in the industries and academia. </a:t>
            </a:r>
            <a:endParaRPr lang="ko-KR" altLang="ko-KR" dirty="0"/>
          </a:p>
          <a:p>
            <a:pPr defTabSz="941192">
              <a:defRPr/>
            </a:pPr>
            <a:r>
              <a:rPr lang="en-US" altLang="ko-KR" dirty="0"/>
              <a:t>Many graduates will continue their studies further or get jobs.</a:t>
            </a:r>
            <a:endParaRPr lang="ko-KR" altLang="ko-KR" dirty="0"/>
          </a:p>
          <a:p>
            <a:pPr defTabSz="941192">
              <a:defRPr/>
            </a:pPr>
            <a:r>
              <a:rPr lang="en-US" altLang="ko-KR" dirty="0"/>
              <a:t>Regardless of which paths these graduates take, it is likely that they will use Python. </a:t>
            </a:r>
            <a:endParaRPr lang="ko-KR" altLang="ko-KR" dirty="0"/>
          </a:p>
          <a:p>
            <a:pPr defTabSz="941192">
              <a:defRPr/>
            </a:pPr>
            <a:r>
              <a:rPr lang="en-US" altLang="ko-KR" dirty="0"/>
              <a:t>Although its code structure is very unique, this uniqueness is generated from</a:t>
            </a:r>
            <a:endParaRPr lang="ko-KR" altLang="ko-KR" dirty="0"/>
          </a:p>
          <a:p>
            <a:pPr defTabSz="941192">
              <a:defRPr/>
            </a:pPr>
            <a:r>
              <a:rPr lang="en-US" altLang="ko-KR" dirty="0"/>
              <a:t>Its features that force it to maintain a good structure. </a:t>
            </a:r>
            <a:endParaRPr lang="ko-KR" altLang="ko-KR" dirty="0"/>
          </a:p>
          <a:p>
            <a:pPr defTabSz="941192">
              <a:defRPr/>
            </a:pPr>
            <a:r>
              <a:rPr lang="en-US" altLang="ko-KR" dirty="0"/>
              <a:t>For instance, there is a thing called “mandatory indentation”, which we will go over in detail. </a:t>
            </a:r>
            <a:endParaRPr lang="ko-KR" altLang="ko-KR" dirty="0"/>
          </a:p>
          <a:p>
            <a:pPr defTabSz="941192">
              <a:defRPr/>
            </a:pPr>
            <a:r>
              <a:rPr lang="en-US" altLang="ko-KR" dirty="0"/>
              <a:t>I like the way Python clearly dictates the rules for the code: this is the way you write code.</a:t>
            </a:r>
            <a:endParaRPr lang="ko-KR" altLang="ko-KR" dirty="0"/>
          </a:p>
          <a:p>
            <a:pPr defTabSz="941192">
              <a:defRPr/>
            </a:pPr>
            <a:r>
              <a:rPr lang="en-US" altLang="ko-KR" dirty="0"/>
              <a:t>Some might think that the more rules you have, the more difficult it is to create a program.</a:t>
            </a:r>
            <a:endParaRPr lang="ko-KR" altLang="ko-KR" dirty="0"/>
          </a:p>
          <a:p>
            <a:pPr defTabSz="941192">
              <a:defRPr/>
            </a:pPr>
            <a:r>
              <a:rPr lang="en-US" altLang="ko-KR" dirty="0"/>
              <a:t>But once you understand these rules, it would be easier to follow the rules than freely write code.</a:t>
            </a:r>
            <a:endParaRPr lang="ko-KR" altLang="ko-KR" dirty="0"/>
          </a:p>
          <a:p>
            <a:pPr defTabSz="941192">
              <a:defRPr/>
            </a:pPr>
            <a:r>
              <a:rPr lang="en-US" altLang="ko-KR" dirty="0"/>
              <a:t>Thus, it is advisable to select a language with good rules. </a:t>
            </a:r>
            <a:endParaRPr lang="ko-KR" altLang="ko-KR" dirty="0"/>
          </a:p>
          <a:p>
            <a:pPr defTabSz="941192">
              <a:defRPr/>
            </a:pPr>
            <a:r>
              <a:rPr lang="en-US" altLang="ko-KR" dirty="0"/>
              <a:t>Python is a language that has features like these. </a:t>
            </a:r>
            <a:endParaRPr lang="ko-KR" altLang="ko-KR" dirty="0"/>
          </a:p>
          <a:p>
            <a:pPr defTabSz="941192">
              <a:defRPr/>
            </a:pPr>
            <a:r>
              <a:rPr lang="en-US" altLang="ko-KR" dirty="0"/>
              <a:t>Python also offers fast development speed and slow execution speed</a:t>
            </a:r>
            <a:endParaRPr lang="ko-KR" altLang="ko-KR" dirty="0"/>
          </a:p>
          <a:p>
            <a:pPr defTabSz="941192">
              <a:defRPr/>
            </a:pPr>
            <a:r>
              <a:rPr lang="en-US" altLang="ko-KR" dirty="0"/>
              <a:t>It can be said that Python can showcase the characteristics of complier languages. </a:t>
            </a:r>
            <a:endParaRPr lang="ko-KR" altLang="ko-KR" dirty="0"/>
          </a:p>
          <a:p>
            <a:pPr defTabSz="941192">
              <a:defRPr/>
            </a:pPr>
            <a:r>
              <a:rPr lang="en-US" altLang="ko-KR" dirty="0"/>
              <a:t>Basically, the purpose of our implementation is to help you to understand the concepts. We want to show you an idea that could be implemented to such a degree in terms of design without any significant language barrier. Therefore, let me do some fast development: I’ll do some programming that’s not-optimized for implementation.</a:t>
            </a:r>
            <a:endParaRPr lang="ko-KR" altLang="ko-KR" dirty="0"/>
          </a:p>
          <a:p>
            <a:pPr defTabSz="941192">
              <a:defRPr/>
            </a:pPr>
            <a:r>
              <a:rPr lang="en-US" altLang="ko-KR" dirty="0"/>
              <a:t>Lastly, there is an issue that is growing in importance today.</a:t>
            </a:r>
            <a:endParaRPr lang="ko-KR" altLang="ko-KR" dirty="0"/>
          </a:p>
          <a:p>
            <a:pPr defTabSz="941192">
              <a:defRPr/>
            </a:pPr>
            <a:r>
              <a:rPr lang="en-US" altLang="ko-KR" dirty="0"/>
              <a:t>I’m talking about this.</a:t>
            </a:r>
            <a:endParaRPr lang="ko-KR" altLang="ko-KR" dirty="0"/>
          </a:p>
          <a:p>
            <a:pPr defTabSz="941192">
              <a:defRPr/>
            </a:pPr>
            <a:r>
              <a:rPr lang="en-US" altLang="ko-KR" dirty="0"/>
              <a:t>This is specialized for data analysis. </a:t>
            </a:r>
            <a:endParaRPr lang="ko-KR" altLang="ko-KR" dirty="0"/>
          </a:p>
          <a:p>
            <a:pPr defTabSz="941192">
              <a:defRPr/>
            </a:pPr>
            <a:r>
              <a:rPr lang="en-US" altLang="ko-KR" dirty="0"/>
              <a:t>As Python has many mathematical and statistical libraries, it can be best utilized for analysis.</a:t>
            </a:r>
            <a:endParaRPr lang="ko-KR" altLang="ko-KR" dirty="0"/>
          </a:p>
          <a:p>
            <a:pPr defTabSz="941192">
              <a:defRPr/>
            </a:pPr>
            <a:r>
              <a:rPr lang="en-US" altLang="ko-KR" dirty="0"/>
              <a:t>You’ll definitely find it very useful for learning various future-related subjects including machine learning and artificial intelligence such as </a:t>
            </a:r>
            <a:r>
              <a:rPr lang="en-US" altLang="ko-KR" dirty="0" err="1"/>
              <a:t>TensorFlow</a:t>
            </a:r>
            <a:r>
              <a:rPr lang="en-US" altLang="ko-KR" dirty="0"/>
              <a:t>. This language will be very helpful to you in terms of data analysis. </a:t>
            </a:r>
            <a:endParaRPr lang="ko-KR" altLang="ko-KR" dirty="0"/>
          </a:p>
          <a:p>
            <a:pPr defTabSz="941192">
              <a:defRPr/>
            </a:pPr>
            <a:r>
              <a:rPr lang="en-US" altLang="ko-KR" dirty="0"/>
              <a:t>That’s why I chose Python.</a:t>
            </a:r>
            <a:endParaRPr lang="ko-KR" altLang="ko-KR" dirty="0"/>
          </a:p>
          <a:p>
            <a:pPr defTabSz="941192">
              <a:defRPr/>
            </a:pPr>
            <a:r>
              <a:rPr lang="en-US" altLang="ko-KR" dirty="0"/>
              <a:t>I will take this opportunity to delve into data analysis by using the functions of Python in this lecture.</a:t>
            </a:r>
            <a:endParaRPr lang="ko-KR"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4</a:t>
            </a:fld>
            <a:endParaRPr lang="ko-KR" altLang="en-US"/>
          </a:p>
        </p:txBody>
      </p:sp>
    </p:spTree>
    <p:extLst>
      <p:ext uri="{BB962C8B-B14F-4D97-AF65-F5344CB8AC3E}">
        <p14:creationId xmlns:p14="http://schemas.microsoft.com/office/powerpoint/2010/main" val="322289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After learning to use Python, I’ll show you how to apply Python to develop a nice program.</a:t>
            </a:r>
            <a:endParaRPr lang="ko-KR" altLang="ko-KR" dirty="0"/>
          </a:p>
          <a:p>
            <a:pPr defTabSz="941192">
              <a:defRPr/>
            </a:pPr>
            <a:r>
              <a:rPr lang="en-US" altLang="ko-KR" dirty="0"/>
              <a:t>To carry out “take”, we should set up a programming and execution environment. When Python is installed, you won’t find a menu like you would see in a Windows program.</a:t>
            </a:r>
            <a:endParaRPr lang="ko-KR" altLang="ko-KR" dirty="0"/>
          </a:p>
          <a:p>
            <a:pPr defTabSz="941192">
              <a:defRPr/>
            </a:pPr>
            <a:r>
              <a:rPr lang="en-US" altLang="ko-KR" dirty="0"/>
              <a:t>You’ve got to run a program by making a text file. </a:t>
            </a:r>
            <a:endParaRPr lang="ko-KR" altLang="ko-KR" dirty="0"/>
          </a:p>
          <a:p>
            <a:pPr defTabSz="941192">
              <a:defRPr/>
            </a:pPr>
            <a:r>
              <a:rPr lang="en-US" altLang="ko-KR" dirty="0"/>
              <a:t>To alleviate the hard work and complication, it is common to use an IDE, or Integrated Development Environment. </a:t>
            </a:r>
            <a:endParaRPr lang="ko-KR" altLang="ko-KR" dirty="0"/>
          </a:p>
          <a:p>
            <a:pPr defTabSz="941192">
              <a:defRPr/>
            </a:pPr>
            <a:r>
              <a:rPr lang="en-US" altLang="ko-KR" dirty="0"/>
              <a:t>This IDE makes it easier for us to use Python by using the upper level of the language. </a:t>
            </a:r>
            <a:endParaRPr lang="ko-KR" altLang="ko-KR" dirty="0"/>
          </a:p>
          <a:p>
            <a:pPr defTabSz="941192">
              <a:defRPr/>
            </a:pPr>
            <a:r>
              <a:rPr lang="en-US" altLang="ko-KR" dirty="0"/>
              <a:t>This tool has a function to connect Python with Eclipse or </a:t>
            </a:r>
            <a:r>
              <a:rPr lang="en-US" altLang="ko-KR" dirty="0" err="1"/>
              <a:t>Pycharm</a:t>
            </a:r>
            <a:r>
              <a:rPr lang="en-US" altLang="ko-KR" dirty="0"/>
              <a:t>. You can write code, using something like a text editor, before pressing specific buttons, and it will allow you to view the result of your executed Python code. </a:t>
            </a:r>
            <a:endParaRPr lang="ko-KR" altLang="ko-KR" dirty="0"/>
          </a:p>
          <a:p>
            <a:pPr defTabSz="941192">
              <a:defRPr/>
            </a:pPr>
            <a:r>
              <a:rPr lang="en-US" altLang="ko-KR" dirty="0"/>
              <a:t>These are called IDEs</a:t>
            </a:r>
            <a:endParaRPr lang="ko-KR" altLang="ko-KR" dirty="0"/>
          </a:p>
          <a:p>
            <a:pPr defTabSz="941192">
              <a:defRPr/>
            </a:pPr>
            <a:r>
              <a:rPr lang="en-US" altLang="ko-KR" dirty="0"/>
              <a:t>Using IDEs, you can shorten the implementation time and, of course, time spent in debugging. </a:t>
            </a:r>
            <a:endParaRPr lang="ko-KR" altLang="ko-KR" dirty="0"/>
          </a:p>
          <a:p>
            <a:pPr defTabSz="941192">
              <a:defRPr/>
            </a:pPr>
            <a:r>
              <a:rPr lang="en-US" altLang="ko-KR" dirty="0"/>
              <a:t>It’s my basic opinion that you can discuss and share code. Of course, you would not share code for class assignments.</a:t>
            </a:r>
            <a:endParaRPr lang="ko-KR" altLang="ko-KR" dirty="0"/>
          </a:p>
          <a:p>
            <a:pPr defTabSz="941192">
              <a:defRPr/>
            </a:pPr>
            <a:r>
              <a:rPr lang="en-US" altLang="ko-KR" dirty="0"/>
              <a:t>I think, however, that it’s not a problem to share code when you practice in class. Thus, it is necessary to use the same IDE.</a:t>
            </a:r>
            <a:endParaRPr lang="ko-KR" altLang="ko-KR" dirty="0"/>
          </a:p>
          <a:p>
            <a:pPr defTabSz="941192">
              <a:defRPr/>
            </a:pPr>
            <a:r>
              <a:rPr lang="en-US" altLang="ko-KR" dirty="0"/>
              <a:t>Then we can apply Python to Eclipse with </a:t>
            </a:r>
            <a:r>
              <a:rPr lang="en-US" altLang="ko-KR" dirty="0" err="1"/>
              <a:t>pydev</a:t>
            </a:r>
            <a:r>
              <a:rPr lang="en-US" altLang="ko-KR" dirty="0"/>
              <a:t> and utilize Python in an environment called </a:t>
            </a:r>
            <a:r>
              <a:rPr lang="en-US" altLang="ko-KR" dirty="0" err="1"/>
              <a:t>Pycharm</a:t>
            </a:r>
            <a:r>
              <a:rPr lang="en-US" altLang="ko-KR" dirty="0"/>
              <a:t>.</a:t>
            </a:r>
            <a:endParaRPr lang="ko-KR" altLang="ko-KR" dirty="0"/>
          </a:p>
          <a:p>
            <a:pPr defTabSz="941192">
              <a:defRPr/>
            </a:pPr>
            <a:r>
              <a:rPr lang="en-US" altLang="ko-KR" dirty="0"/>
              <a:t>If you are students or members of educational institutions, you can get easy and free access to </a:t>
            </a:r>
            <a:r>
              <a:rPr lang="en-US" altLang="ko-KR" dirty="0" err="1"/>
              <a:t>Pycharm</a:t>
            </a:r>
            <a:r>
              <a:rPr lang="en-US" altLang="ko-KR" dirty="0"/>
              <a:t>.</a:t>
            </a:r>
            <a:endParaRPr lang="ko-KR" altLang="ko-KR" dirty="0"/>
          </a:p>
          <a:p>
            <a:pPr defTabSz="941192">
              <a:defRPr/>
            </a:pPr>
            <a:r>
              <a:rPr lang="en-US" altLang="ko-KR" dirty="0"/>
              <a:t>I will consider </a:t>
            </a:r>
            <a:r>
              <a:rPr lang="en-US" altLang="ko-KR" dirty="0" err="1"/>
              <a:t>Pycharm</a:t>
            </a:r>
            <a:r>
              <a:rPr lang="en-US" altLang="ko-KR" dirty="0"/>
              <a:t> as our basic implementation tool in this class.</a:t>
            </a:r>
          </a:p>
          <a:p>
            <a:pPr defTabSz="941192">
              <a:defRPr/>
            </a:pPr>
            <a:r>
              <a:rPr lang="en-US" altLang="ko-KR" dirty="0"/>
              <a:t>Aside from that, there is a good IDE called Eclipse.</a:t>
            </a:r>
            <a:endParaRPr lang="ko-KR" altLang="ko-KR" dirty="0"/>
          </a:p>
          <a:p>
            <a:pPr latinLnBrk="0"/>
            <a:r>
              <a:rPr lang="en-US" altLang="ko-KR" dirty="0"/>
              <a:t>Using Eclipse, we can conduct Python development. There are other types of software such as </a:t>
            </a:r>
            <a:r>
              <a:rPr lang="en-US" altLang="ko-KR" dirty="0" err="1"/>
              <a:t>Pycharm</a:t>
            </a:r>
            <a:r>
              <a:rPr lang="en-US" altLang="ko-KR" dirty="0"/>
              <a:t>.</a:t>
            </a:r>
            <a:endParaRPr lang="ko-KR" altLang="ko-KR" dirty="0"/>
          </a:p>
          <a:p>
            <a:pPr defTabSz="941192">
              <a:defRPr/>
            </a:pPr>
            <a:r>
              <a:rPr lang="en-US" altLang="ko-KR" dirty="0"/>
              <a:t>So, it is possible to use other IDEs.</a:t>
            </a:r>
            <a:endParaRPr lang="ko-KR" altLang="ko-KR" dirty="0"/>
          </a:p>
          <a:p>
            <a:pPr defTabSz="941192">
              <a:defRPr/>
            </a:pPr>
            <a:r>
              <a:rPr lang="en-US" altLang="ko-KR" dirty="0"/>
              <a:t>We need a process in which you can install software through various webpages and follow what’s in a manual.</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5</a:t>
            </a:fld>
            <a:endParaRPr lang="ko-KR" altLang="en-US"/>
          </a:p>
        </p:txBody>
      </p:sp>
    </p:spTree>
    <p:extLst>
      <p:ext uri="{BB962C8B-B14F-4D97-AF65-F5344CB8AC3E}">
        <p14:creationId xmlns:p14="http://schemas.microsoft.com/office/powerpoint/2010/main" val="49034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Now let’s suppose that we have installed Python and we already have a program to run.</a:t>
            </a:r>
            <a:endParaRPr lang="ko-KR" altLang="ko-KR" dirty="0"/>
          </a:p>
          <a:p>
            <a:pPr defTabSz="941192">
              <a:defRPr/>
            </a:pPr>
            <a:r>
              <a:rPr lang="en-US" altLang="ko-KR" dirty="0"/>
              <a:t>It will be implemented with an IDE, such as </a:t>
            </a:r>
            <a:r>
              <a:rPr lang="en-US" altLang="ko-KR" dirty="0" err="1"/>
              <a:t>pydev</a:t>
            </a:r>
            <a:r>
              <a:rPr lang="en-US" altLang="ko-KR" dirty="0"/>
              <a:t> of </a:t>
            </a:r>
            <a:r>
              <a:rPr lang="en-US" altLang="ko-KR" dirty="0" err="1"/>
              <a:t>Pycharm</a:t>
            </a:r>
            <a:r>
              <a:rPr lang="en-US" altLang="ko-KR" dirty="0"/>
              <a:t> or Eclipse. Although the IDE may be different, the program itself is the same. </a:t>
            </a:r>
            <a:endParaRPr lang="ko-KR" altLang="ko-KR" dirty="0"/>
          </a:p>
          <a:p>
            <a:pPr defTabSz="941192">
              <a:defRPr/>
            </a:pPr>
            <a:r>
              <a:rPr lang="en-US" altLang="ko-KR" dirty="0"/>
              <a:t>So, I will explain it to you by focusing on the source code of a program.</a:t>
            </a:r>
            <a:endParaRPr lang="ko-KR" altLang="ko-KR" dirty="0"/>
          </a:p>
          <a:p>
            <a:pPr defTabSz="941192">
              <a:defRPr/>
            </a:pPr>
            <a:r>
              <a:rPr lang="en-US" altLang="ko-KR" dirty="0"/>
              <a:t>When you first learn about a programming, what’s the first thing you usually learn?</a:t>
            </a:r>
            <a:endParaRPr lang="ko-KR" altLang="ko-KR" dirty="0"/>
          </a:p>
          <a:p>
            <a:pPr defTabSz="941192">
              <a:defRPr/>
            </a:pPr>
            <a:r>
              <a:rPr lang="en-US" altLang="ko-KR" dirty="0"/>
              <a:t>Let’s print out “Hello world”.</a:t>
            </a:r>
            <a:endParaRPr lang="ko-KR" altLang="ko-KR" dirty="0"/>
          </a:p>
          <a:p>
            <a:pPr defTabSz="941192">
              <a:defRPr/>
            </a:pPr>
            <a:r>
              <a:rPr lang="en-US" altLang="ko-KR" dirty="0"/>
              <a:t>This will be the first Python program for you.</a:t>
            </a:r>
            <a:endParaRPr lang="ko-KR" altLang="ko-KR" dirty="0"/>
          </a:p>
          <a:p>
            <a:pPr defTabSz="941192">
              <a:defRPr/>
            </a:pPr>
            <a:r>
              <a:rPr lang="en-US" altLang="ko-KR" dirty="0"/>
              <a:t>When you code, you can either create an object-oriented program or a procedure-oriented program.</a:t>
            </a:r>
            <a:endParaRPr lang="ko-KR" altLang="ko-KR" dirty="0"/>
          </a:p>
          <a:p>
            <a:pPr defTabSz="941192">
              <a:defRPr/>
            </a:pPr>
            <a:r>
              <a:rPr lang="en-US" altLang="ko-KR" dirty="0"/>
              <a:t>Python can do both. For this first example, let’s make a procedure-oriented program.</a:t>
            </a:r>
            <a:endParaRPr lang="ko-KR" altLang="ko-KR" dirty="0"/>
          </a:p>
          <a:p>
            <a:pPr defTabSz="941192">
              <a:defRPr/>
            </a:pPr>
            <a:r>
              <a:rPr lang="en-US" altLang="ko-KR" dirty="0"/>
              <a:t>A procedure-oriented program is primarily based on function.</a:t>
            </a:r>
            <a:endParaRPr lang="ko-KR" altLang="ko-KR" dirty="0"/>
          </a:p>
          <a:p>
            <a:pPr defTabSz="941192">
              <a:defRPr/>
            </a:pPr>
            <a:r>
              <a:rPr lang="en-US" altLang="ko-KR" dirty="0"/>
              <a:t>What is the opposite form of that?</a:t>
            </a:r>
            <a:endParaRPr lang="ko-KR" altLang="ko-KR" dirty="0"/>
          </a:p>
          <a:p>
            <a:pPr defTabSz="941192">
              <a:defRPr/>
            </a:pPr>
            <a:r>
              <a:rPr lang="en-US" altLang="ko-KR" dirty="0"/>
              <a:t>This would be the concept of “object-oriented”, and this is handled by devising something called a class.</a:t>
            </a:r>
            <a:endParaRPr lang="ko-KR" altLang="ko-KR" dirty="0"/>
          </a:p>
          <a:p>
            <a:pPr defTabSz="941192">
              <a:defRPr/>
            </a:pPr>
            <a:r>
              <a:rPr lang="en-US" altLang="ko-KR" dirty="0"/>
              <a:t>Here, we are talking about a procedure-oriented program, it is based on function.</a:t>
            </a:r>
            <a:endParaRPr lang="ko-KR" altLang="ko-KR" dirty="0"/>
          </a:p>
          <a:p>
            <a:pPr defTabSz="941192">
              <a:defRPr/>
            </a:pPr>
            <a:r>
              <a:rPr lang="en-US" altLang="ko-KR" dirty="0"/>
              <a:t>Its source code would be like this.</a:t>
            </a:r>
            <a:endParaRPr lang="ko-KR" altLang="ko-KR" dirty="0"/>
          </a:p>
          <a:p>
            <a:pPr defTabSz="941192">
              <a:defRPr/>
            </a:pPr>
            <a:r>
              <a:rPr lang="en-US" altLang="ko-KR" dirty="0"/>
              <a:t>Basically, here we state a function with a “definition”.</a:t>
            </a:r>
            <a:endParaRPr lang="ko-KR" altLang="ko-KR" dirty="0"/>
          </a:p>
          <a:p>
            <a:pPr defTabSz="941192">
              <a:defRPr/>
            </a:pPr>
            <a:r>
              <a:rPr lang="en-US" altLang="ko-KR" dirty="0"/>
              <a:t>These will be the keywords for function declarations.</a:t>
            </a:r>
            <a:endParaRPr lang="ko-KR" altLang="ko-KR" dirty="0"/>
          </a:p>
          <a:p>
            <a:pPr defTabSz="941192">
              <a:defRPr/>
            </a:pPr>
            <a:r>
              <a:rPr lang="en-US" altLang="ko-KR" dirty="0"/>
              <a:t>It is the name of the main function found here.</a:t>
            </a:r>
            <a:endParaRPr lang="ko-KR" altLang="ko-KR" dirty="0"/>
          </a:p>
          <a:p>
            <a:pPr defTabSz="941192">
              <a:defRPr/>
            </a:pPr>
            <a:r>
              <a:rPr lang="en-US" altLang="ko-KR" dirty="0"/>
              <a:t>These brackets will contain variables. Just like mathematical functions, these values will be input and output. </a:t>
            </a:r>
            <a:endParaRPr lang="ko-KR" altLang="ko-KR" dirty="0"/>
          </a:p>
          <a:p>
            <a:pPr defTabSz="941192">
              <a:defRPr/>
            </a:pPr>
            <a:r>
              <a:rPr lang="en-US" altLang="ko-KR" dirty="0"/>
              <a:t>Here, there is no definition for input variables.</a:t>
            </a:r>
            <a:endParaRPr lang="ko-KR" altLang="ko-KR" dirty="0"/>
          </a:p>
          <a:p>
            <a:pPr defTabSz="941192">
              <a:defRPr/>
            </a:pPr>
            <a:r>
              <a:rPr lang="en-US" altLang="ko-KR" dirty="0"/>
              <a:t>And the colon at the back works on declaring that it is a single block.</a:t>
            </a:r>
            <a:endParaRPr lang="ko-KR" altLang="ko-KR" dirty="0"/>
          </a:p>
          <a:p>
            <a:pPr defTabSz="941192">
              <a:defRPr/>
            </a:pPr>
            <a:r>
              <a:rPr lang="en-US" altLang="ko-KR" dirty="0"/>
              <a:t>These specific sections here will be placed in front of the blank to make a declaration.</a:t>
            </a:r>
            <a:endParaRPr lang="ko-KR" altLang="ko-KR" dirty="0"/>
          </a:p>
          <a:p>
            <a:pPr defTabSz="941192">
              <a:defRPr/>
            </a:pPr>
            <a:r>
              <a:rPr lang="en-US" altLang="ko-KR" dirty="0"/>
              <a:t>If we look at this whitespace in front, you will notice that it is a significant gap.</a:t>
            </a:r>
            <a:endParaRPr lang="ko-KR" altLang="ko-KR" dirty="0"/>
          </a:p>
          <a:p>
            <a:pPr defTabSz="941192">
              <a:defRPr/>
            </a:pPr>
            <a:r>
              <a:rPr lang="en-US" altLang="ko-KR" dirty="0"/>
              <a:t>This is called an indentation.</a:t>
            </a:r>
            <a:endParaRPr lang="ko-KR" altLang="ko-KR" dirty="0"/>
          </a:p>
          <a:p>
            <a:pPr defTabSz="941192">
              <a:defRPr/>
            </a:pPr>
            <a:r>
              <a:rPr lang="en-US" altLang="ko-KR" dirty="0"/>
              <a:t>Python uses indentations to designate blocks.</a:t>
            </a:r>
            <a:endParaRPr lang="ko-KR" altLang="ko-KR" dirty="0"/>
          </a:p>
          <a:p>
            <a:pPr defTabSz="941192">
              <a:defRPr/>
            </a:pPr>
            <a:r>
              <a:rPr lang="en-US" altLang="ko-KR" dirty="0"/>
              <a:t>You will see that the upper part up to here becomes Block 1 and the lower part is Block 2. </a:t>
            </a:r>
            <a:endParaRPr lang="ko-KR" altLang="ko-KR" dirty="0"/>
          </a:p>
          <a:p>
            <a:pPr defTabSz="941192">
              <a:defRPr/>
            </a:pPr>
            <a:r>
              <a:rPr lang="en-US" altLang="ko-KR" dirty="0"/>
              <a:t>Where does Block 1 belong to?</a:t>
            </a:r>
            <a:endParaRPr lang="ko-KR" altLang="ko-KR" dirty="0"/>
          </a:p>
          <a:p>
            <a:pPr defTabSz="941192">
              <a:defRPr/>
            </a:pPr>
            <a:r>
              <a:rPr lang="en-US" altLang="ko-KR" dirty="0"/>
              <a:t>You see, it falls under the part related to the function declarations where this colon is designated.</a:t>
            </a:r>
            <a:endParaRPr lang="ko-KR" altLang="ko-KR" dirty="0"/>
          </a:p>
          <a:p>
            <a:pPr defTabSz="941192">
              <a:defRPr/>
            </a:pPr>
            <a:r>
              <a:rPr lang="en-US" altLang="ko-KR" dirty="0"/>
              <a:t>What would happen inside the function?</a:t>
            </a:r>
            <a:endParaRPr lang="ko-KR" altLang="ko-KR" dirty="0"/>
          </a:p>
          <a:p>
            <a:pPr defTabSz="941192">
              <a:defRPr/>
            </a:pPr>
            <a:r>
              <a:rPr lang="en-US" altLang="ko-KR" dirty="0"/>
              <a:t>You can make an instruction, “Hello world” with “print”, Here, these are instructions for a program that computes the average of two exam scores”.</a:t>
            </a:r>
            <a:endParaRPr lang="ko-KR" altLang="ko-KR" dirty="0"/>
          </a:p>
          <a:p>
            <a:pPr defTabSz="941192">
              <a:defRPr/>
            </a:pPr>
            <a:r>
              <a:rPr lang="en-US" altLang="ko-KR" dirty="0"/>
              <a:t>Then it also employs another function called input to be able to receive score1 and score2 from outside.</a:t>
            </a:r>
            <a:endParaRPr lang="ko-KR" altLang="ko-KR" dirty="0"/>
          </a:p>
          <a:p>
            <a:pPr defTabSz="941192">
              <a:defRPr/>
            </a:pPr>
            <a:r>
              <a:rPr lang="en-US" altLang="ko-KR" dirty="0"/>
              <a:t>It gets the sum for score1 and score2, and then gets the average value by dividing the result by 2.0 and prints out the average.</a:t>
            </a:r>
            <a:endParaRPr lang="ko-KR" altLang="ko-KR" dirty="0"/>
          </a:p>
          <a:p>
            <a:pPr defTabSz="941192">
              <a:defRPr/>
            </a:pPr>
            <a:r>
              <a:rPr lang="en-US" altLang="ko-KR" dirty="0"/>
              <a:t>If you run a program, for instance, if you enter values such as 1 and 3, you will get 2.0.</a:t>
            </a:r>
            <a:endParaRPr lang="ko-KR" altLang="ko-KR" dirty="0"/>
          </a:p>
          <a:p>
            <a:pPr defTabSz="941192">
              <a:defRPr/>
            </a:pPr>
            <a:r>
              <a:rPr lang="en-US" altLang="ko-KR" dirty="0"/>
              <a:t>This covers how the function is declared or defined. </a:t>
            </a:r>
            <a:endParaRPr lang="ko-KR" altLang="ko-KR" dirty="0"/>
          </a:p>
          <a:p>
            <a:pPr defTabSz="941192">
              <a:defRPr/>
            </a:pPr>
            <a:r>
              <a:rPr lang="en-US" altLang="ko-KR" dirty="0"/>
              <a:t>The function called Main is defined to conduct such a task.</a:t>
            </a:r>
            <a:endParaRPr lang="ko-KR" altLang="ko-KR" dirty="0"/>
          </a:p>
          <a:p>
            <a:pPr defTabSz="941192">
              <a:defRPr/>
            </a:pPr>
            <a:r>
              <a:rPr lang="en-US" altLang="ko-KR" dirty="0"/>
              <a:t>Making a definition and implementing it are different tasks.</a:t>
            </a:r>
            <a:endParaRPr lang="ko-KR" altLang="ko-KR" dirty="0"/>
          </a:p>
          <a:p>
            <a:pPr defTabSz="941192">
              <a:defRPr/>
            </a:pPr>
            <a:r>
              <a:rPr lang="en-US" altLang="ko-KR" dirty="0"/>
              <a:t>When you actually implement the defined functions, for instance, if you look at the upper part of the IDE such as </a:t>
            </a:r>
            <a:r>
              <a:rPr lang="en-US" altLang="ko-KR" dirty="0" err="1"/>
              <a:t>Pycharm</a:t>
            </a:r>
            <a:r>
              <a:rPr lang="en-US" altLang="ko-KR" dirty="0"/>
              <a:t>, you will find a play button.</a:t>
            </a:r>
            <a:endParaRPr lang="ko-KR" altLang="ko-KR" dirty="0"/>
          </a:p>
          <a:p>
            <a:pPr defTabSz="941192">
              <a:defRPr/>
            </a:pPr>
            <a:r>
              <a:rPr lang="en-US" altLang="ko-KR" dirty="0"/>
              <a:t>If you press the button, it would not run well.</a:t>
            </a:r>
            <a:endParaRPr lang="ko-KR" altLang="ko-KR" dirty="0"/>
          </a:p>
          <a:p>
            <a:pPr defTabSz="941192">
              <a:defRPr/>
            </a:pPr>
            <a:r>
              <a:rPr lang="en-US" altLang="ko-KR" dirty="0"/>
              <a:t>This means that Python will only memorize the fact that there is such a function. It doesn’t do any further operations.</a:t>
            </a:r>
            <a:endParaRPr lang="ko-KR" altLang="ko-KR" dirty="0"/>
          </a:p>
          <a:p>
            <a:pPr defTabSz="941192">
              <a:defRPr/>
            </a:pPr>
            <a:r>
              <a:rPr lang="en-US" altLang="ko-KR" dirty="0"/>
              <a:t>So, here comes the function, main0. It is well defined for implementation by calling it to run as seen here. </a:t>
            </a:r>
            <a:endParaRPr lang="ko-KR" altLang="ko-KR" dirty="0"/>
          </a:p>
          <a:p>
            <a:pPr defTabSz="941192">
              <a:defRPr/>
            </a:pPr>
            <a:r>
              <a:rPr lang="en-US" altLang="ko-KR" dirty="0"/>
              <a:t>When there is no second block, it will only have a definition, but there’ll be no implementation.</a:t>
            </a:r>
            <a:endParaRPr lang="ko-KR" altLang="ko-KR" dirty="0"/>
          </a:p>
          <a:p>
            <a:pPr defTabSz="941192">
              <a:defRPr/>
            </a:pPr>
            <a:r>
              <a:rPr lang="en-US" altLang="ko-KR" dirty="0"/>
              <a:t>I’ve printed out “Hello world” with Python.</a:t>
            </a:r>
            <a:endParaRPr lang="ko-KR"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6</a:t>
            </a:fld>
            <a:endParaRPr lang="ko-KR" altLang="en-US"/>
          </a:p>
        </p:txBody>
      </p:sp>
    </p:spTree>
    <p:extLst>
      <p:ext uri="{BB962C8B-B14F-4D97-AF65-F5344CB8AC3E}">
        <p14:creationId xmlns:p14="http://schemas.microsoft.com/office/powerpoint/2010/main" val="288626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This time, I will print out “Hello world” in a different form.</a:t>
            </a:r>
            <a:endParaRPr lang="ko-KR" altLang="ko-KR" dirty="0"/>
          </a:p>
          <a:p>
            <a:pPr defTabSz="941192">
              <a:defRPr/>
            </a:pPr>
            <a:r>
              <a:rPr lang="en-US" altLang="ko-KR" dirty="0"/>
              <a:t>This is our second Python. Let’s make it with classes as an object-oriented program.</a:t>
            </a:r>
            <a:endParaRPr lang="ko-KR" altLang="ko-KR" dirty="0"/>
          </a:p>
          <a:p>
            <a:pPr defTabSz="941192">
              <a:defRPr/>
            </a:pPr>
            <a:r>
              <a:rPr lang="en-US" altLang="ko-KR" dirty="0"/>
              <a:t>The class here declares the object.</a:t>
            </a:r>
            <a:endParaRPr lang="ko-KR" altLang="ko-KR" dirty="0"/>
          </a:p>
          <a:p>
            <a:pPr defTabSz="941192">
              <a:defRPr/>
            </a:pPr>
            <a:r>
              <a:rPr lang="en-US" altLang="ko-KR" dirty="0"/>
              <a:t>The indentation shows that it is a single block from here to here in a class.</a:t>
            </a:r>
            <a:endParaRPr lang="ko-KR" altLang="ko-KR" dirty="0"/>
          </a:p>
          <a:p>
            <a:pPr defTabSz="941192">
              <a:defRPr/>
            </a:pPr>
            <a:r>
              <a:rPr lang="en-US" altLang="ko-KR" dirty="0"/>
              <a:t>Inside a class, there is something called def.</a:t>
            </a:r>
            <a:endParaRPr lang="ko-KR" altLang="ko-KR" dirty="0"/>
          </a:p>
          <a:p>
            <a:pPr defTabSz="941192">
              <a:defRPr/>
            </a:pPr>
            <a:r>
              <a:rPr lang="en-US" altLang="ko-KR" dirty="0"/>
              <a:t>This </a:t>
            </a:r>
            <a:r>
              <a:rPr lang="en-US" altLang="ko-KR" dirty="0" err="1"/>
              <a:t>def</a:t>
            </a:r>
            <a:r>
              <a:rPr lang="en-US" altLang="ko-KR" dirty="0"/>
              <a:t> is identical with the one in function, but it differs since it uses the concept of “self”.</a:t>
            </a:r>
            <a:endParaRPr lang="ko-KR" altLang="ko-KR" dirty="0"/>
          </a:p>
          <a:p>
            <a:pPr defTabSz="941192">
              <a:defRPr/>
            </a:pPr>
            <a:r>
              <a:rPr lang="en-US" altLang="ko-KR" dirty="0"/>
              <a:t>Self means itself.</a:t>
            </a:r>
            <a:endParaRPr lang="ko-KR" altLang="ko-KR" dirty="0"/>
          </a:p>
          <a:p>
            <a:pPr defTabSz="941192">
              <a:defRPr/>
            </a:pPr>
            <a:r>
              <a:rPr lang="en-US" altLang="ko-KR" dirty="0"/>
              <a:t>When it is declared in the form of a member function or method within the class, self will also follow.</a:t>
            </a:r>
            <a:endParaRPr lang="ko-KR" altLang="ko-KR" dirty="0"/>
          </a:p>
          <a:p>
            <a:pPr defTabSz="941192">
              <a:defRPr/>
            </a:pPr>
            <a:r>
              <a:rPr lang="en-US" altLang="ko-KR" dirty="0"/>
              <a:t>When the class instructs to “execute something” or “fetch some information” within the function, the variable, self, is allowed access. </a:t>
            </a:r>
            <a:endParaRPr lang="ko-KR" altLang="ko-KR" dirty="0"/>
          </a:p>
          <a:p>
            <a:pPr defTabSz="941192">
              <a:defRPr/>
            </a:pPr>
            <a:r>
              <a:rPr lang="en-US" altLang="ko-KR" dirty="0"/>
              <a:t>Here, the function goes up to this point. This function goes up to here, and that function ends here.</a:t>
            </a:r>
            <a:endParaRPr lang="ko-KR" altLang="ko-KR" dirty="0"/>
          </a:p>
          <a:p>
            <a:pPr defTabSz="941192">
              <a:defRPr/>
            </a:pPr>
            <a:r>
              <a:rPr lang="en-US" altLang="ko-KR" dirty="0"/>
              <a:t>You can recognize different functions with indentations.</a:t>
            </a:r>
            <a:endParaRPr lang="ko-KR" altLang="ko-KR" dirty="0"/>
          </a:p>
          <a:p>
            <a:pPr defTabSz="941192">
              <a:defRPr/>
            </a:pPr>
            <a:r>
              <a:rPr lang="en-US" altLang="ko-KR" dirty="0"/>
              <a:t>To use a class, you need a keyword to declare a class. </a:t>
            </a:r>
            <a:endParaRPr lang="ko-KR" altLang="ko-KR" dirty="0"/>
          </a:p>
          <a:p>
            <a:pPr defTabSz="941192">
              <a:defRPr/>
            </a:pPr>
            <a:r>
              <a:rPr lang="en-US" altLang="ko-KR" dirty="0"/>
              <a:t>Classes have names.</a:t>
            </a:r>
            <a:endParaRPr lang="ko-KR" altLang="ko-KR" dirty="0"/>
          </a:p>
          <a:p>
            <a:pPr defTabSz="941192">
              <a:defRPr/>
            </a:pPr>
            <a:r>
              <a:rPr lang="en-US" altLang="ko-KR" dirty="0"/>
              <a:t>You also need a colon, indicating the next area is a block.</a:t>
            </a:r>
            <a:endParaRPr lang="ko-KR" altLang="ko-KR" dirty="0"/>
          </a:p>
          <a:p>
            <a:pPr defTabSz="941192">
              <a:defRPr/>
            </a:pPr>
            <a:r>
              <a:rPr lang="en-US" altLang="ko-KR" dirty="0"/>
              <a:t>The ways to declare and print functions are illustrated in the previous slide.</a:t>
            </a:r>
            <a:endParaRPr lang="ko-KR" altLang="ko-KR" dirty="0"/>
          </a:p>
          <a:p>
            <a:pPr defTabSz="941192">
              <a:defRPr/>
            </a:pPr>
            <a:r>
              <a:rPr lang="en-US" altLang="ko-KR" dirty="0"/>
              <a:t>This __</a:t>
            </a:r>
            <a:r>
              <a:rPr lang="en-US" altLang="ko-KR" dirty="0" err="1"/>
              <a:t>init</a:t>
            </a:r>
            <a:r>
              <a:rPr lang="en-US" altLang="ko-KR" dirty="0"/>
              <a:t>__, __del__ stands out as it has underscores. </a:t>
            </a:r>
            <a:endParaRPr lang="ko-KR" altLang="ko-KR" dirty="0"/>
          </a:p>
          <a:p>
            <a:pPr defTabSz="941192">
              <a:defRPr/>
            </a:pPr>
            <a:r>
              <a:rPr lang="en-US" altLang="ko-KR" dirty="0"/>
              <a:t>Let’s find out what that means.</a:t>
            </a:r>
            <a:endParaRPr lang="ko-KR" altLang="ko-KR" dirty="0"/>
          </a:p>
          <a:p>
            <a:pPr defTabSz="941192">
              <a:defRPr/>
            </a:pPr>
            <a:r>
              <a:rPr lang="en-US" altLang="ko-KR" dirty="0"/>
              <a:t>With instantiation, classes turn into instances. </a:t>
            </a:r>
            <a:r>
              <a:rPr lang="en-US" altLang="ko-KR" dirty="0" err="1"/>
              <a:t>init</a:t>
            </a:r>
            <a:r>
              <a:rPr lang="en-US" altLang="ko-KR" dirty="0"/>
              <a:t> is executed during the process, and when instance is removed, del is executed.</a:t>
            </a:r>
            <a:endParaRPr lang="ko-KR" altLang="ko-KR" dirty="0"/>
          </a:p>
          <a:p>
            <a:pPr defTabSz="941192">
              <a:defRPr/>
            </a:pPr>
            <a:r>
              <a:rPr lang="en-US" altLang="ko-KR" dirty="0"/>
              <a:t>We will go into detail on this process later. </a:t>
            </a:r>
            <a:endParaRPr lang="ko-KR" altLang="ko-KR" dirty="0"/>
          </a:p>
          <a:p>
            <a:pPr defTabSz="941192">
              <a:defRPr/>
            </a:pPr>
            <a:r>
              <a:rPr lang="en-US" altLang="ko-KR" dirty="0"/>
              <a:t>The role of classes is to declare the names of the pre-defined functions that include two underscores. This will enable them to be automatically called at the appropriate time.</a:t>
            </a:r>
            <a:endParaRPr lang="ko-KR" altLang="ko-KR" dirty="0"/>
          </a:p>
          <a:p>
            <a:pPr defTabSz="941192">
              <a:defRPr/>
            </a:pPr>
            <a:r>
              <a:rPr lang="en-US" altLang="ko-KR" dirty="0"/>
              <a:t>Here, the class is only declared and should be able to use the class as before. </a:t>
            </a:r>
            <a:endParaRPr lang="ko-KR" altLang="ko-KR" dirty="0"/>
          </a:p>
          <a:p>
            <a:pPr defTabSz="941192">
              <a:defRPr/>
            </a:pPr>
            <a:r>
              <a:rPr lang="en-US" altLang="ko-KR" dirty="0"/>
              <a:t>Here is a program I’ve done that turned the use of class into a function.</a:t>
            </a:r>
            <a:endParaRPr lang="ko-KR" altLang="ko-KR" dirty="0"/>
          </a:p>
          <a:p>
            <a:pPr defTabSz="941192">
              <a:defRPr/>
            </a:pPr>
            <a:r>
              <a:rPr lang="en-US" altLang="ko-KR" dirty="0"/>
              <a:t>If you see here, you will find HelloWorld().</a:t>
            </a:r>
            <a:endParaRPr lang="ko-KR" altLang="ko-KR" dirty="0"/>
          </a:p>
          <a:p>
            <a:pPr defTabSz="941192">
              <a:defRPr/>
            </a:pPr>
            <a:r>
              <a:rPr lang="en-US" altLang="ko-KR" dirty="0"/>
              <a:t>This part instructs to create another class.</a:t>
            </a:r>
            <a:endParaRPr lang="ko-KR" altLang="ko-KR" dirty="0"/>
          </a:p>
          <a:p>
            <a:pPr defTabSz="941192">
              <a:defRPr/>
            </a:pPr>
            <a:r>
              <a:rPr lang="en-US" altLang="ko-KR" dirty="0"/>
              <a:t>When another class is generated, it will create something called “world”. In this regard, you can see the class, “HelloWorld”, as a type of framework for making something else. Let’s call what is made out of that framework or template an “instance”.</a:t>
            </a:r>
            <a:endParaRPr lang="ko-KR" altLang="ko-KR" dirty="0"/>
          </a:p>
          <a:p>
            <a:pPr defTabSz="941192">
              <a:defRPr/>
            </a:pPr>
            <a:r>
              <a:rPr lang="en-US" altLang="ko-KR" dirty="0"/>
              <a:t>Thus, “world” is a variable that contains instances while HelloWorld() can be viewed as an instance template to produce such an instance.</a:t>
            </a:r>
            <a:endParaRPr lang="ko-KR" altLang="ko-KR" dirty="0"/>
          </a:p>
          <a:p>
            <a:pPr defTabSz="941192">
              <a:defRPr/>
            </a:pPr>
            <a:r>
              <a:rPr lang="en-US" altLang="ko-KR" dirty="0"/>
              <a:t>The function input permits it to receive two values from outside.</a:t>
            </a:r>
            <a:endParaRPr lang="ko-KR" altLang="ko-KR" dirty="0"/>
          </a:p>
          <a:p>
            <a:pPr defTabSz="941192">
              <a:defRPr/>
            </a:pPr>
            <a:r>
              <a:rPr lang="en-US" altLang="ko-KR" dirty="0"/>
              <a:t>We can get two variables with Variable 1 and Variable 2.</a:t>
            </a:r>
            <a:endParaRPr lang="ko-KR" altLang="ko-KR" dirty="0"/>
          </a:p>
          <a:p>
            <a:pPr defTabSz="941192">
              <a:defRPr/>
            </a:pPr>
            <a:r>
              <a:rPr lang="en-US" altLang="ko-KR" dirty="0"/>
              <a:t>Implement the </a:t>
            </a:r>
            <a:r>
              <a:rPr lang="en-US" altLang="ko-KR" dirty="0" err="1"/>
              <a:t>performAverage</a:t>
            </a:r>
            <a:r>
              <a:rPr lang="en-US" altLang="ko-KR" dirty="0"/>
              <a:t> function contained in “world”, or a single instance created by the above “HelloWorld”.</a:t>
            </a:r>
            <a:endParaRPr lang="ko-KR" altLang="ko-KR" dirty="0"/>
          </a:p>
          <a:p>
            <a:pPr defTabSz="941192">
              <a:defRPr/>
            </a:pPr>
            <a:r>
              <a:rPr lang="en-US" altLang="ko-KR" dirty="0"/>
              <a:t>Unlike before, there are input variables.</a:t>
            </a:r>
            <a:endParaRPr lang="ko-KR" altLang="ko-KR" dirty="0"/>
          </a:p>
          <a:p>
            <a:pPr defTabSz="941192">
              <a:defRPr/>
            </a:pPr>
            <a:r>
              <a:rPr lang="en-US" altLang="ko-KR" dirty="0"/>
              <a:t>score1 and score2 can be input as variables.</a:t>
            </a:r>
            <a:endParaRPr lang="ko-KR" altLang="ko-KR" dirty="0"/>
          </a:p>
          <a:p>
            <a:pPr defTabSz="941192">
              <a:defRPr/>
            </a:pPr>
            <a:r>
              <a:rPr lang="en-US" altLang="ko-KR" dirty="0"/>
              <a:t>Now, let me pose this question.</a:t>
            </a:r>
            <a:endParaRPr lang="ko-KR" altLang="ko-KR" dirty="0"/>
          </a:p>
          <a:p>
            <a:pPr defTabSz="941192">
              <a:defRPr/>
            </a:pPr>
            <a:r>
              <a:rPr lang="en-US" altLang="ko-KR" dirty="0"/>
              <a:t>“Where can we apply ‘self’?”</a:t>
            </a:r>
            <a:endParaRPr lang="ko-KR" altLang="ko-KR" dirty="0"/>
          </a:p>
          <a:p>
            <a:pPr defTabSz="941192">
              <a:defRPr/>
            </a:pPr>
            <a:r>
              <a:rPr lang="en-US" altLang="ko-KR" dirty="0"/>
              <a:t>Self receives a value from “world” to deliver. </a:t>
            </a:r>
            <a:endParaRPr lang="ko-KR" altLang="ko-KR" dirty="0"/>
          </a:p>
          <a:p>
            <a:pPr defTabSz="941192">
              <a:defRPr/>
            </a:pPr>
            <a:r>
              <a:rPr lang="en-US" altLang="ko-KR" dirty="0"/>
              <a:t>In other words, we use self to access its own instance created within the function.</a:t>
            </a:r>
            <a:endParaRPr lang="ko-KR" altLang="ko-KR" dirty="0"/>
          </a:p>
          <a:p>
            <a:pPr defTabSz="941192">
              <a:defRPr/>
            </a:pPr>
            <a:r>
              <a:rPr lang="en-US" altLang="ko-KR" dirty="0"/>
              <a:t>As this example does not use “self”, you cannot see how it is applied. But there is a structure.</a:t>
            </a:r>
            <a:endParaRPr lang="ko-KR" altLang="ko-KR" dirty="0"/>
          </a:p>
          <a:p>
            <a:pPr defTabSz="941192">
              <a:defRPr/>
            </a:pPr>
            <a:r>
              <a:rPr lang="en-US" altLang="ko-KR" dirty="0"/>
              <a:t>What’s in front of “(point)” has a variable. “self” is ahead, so that there are only two input variables written at the back.</a:t>
            </a:r>
            <a:endParaRPr lang="ko-KR" altLang="ko-KR" dirty="0"/>
          </a:p>
          <a:p>
            <a:pPr defTabSz="941192">
              <a:defRPr/>
            </a:pPr>
            <a:r>
              <a:rPr lang="en-US" altLang="ko-KR" dirty="0"/>
              <a:t>Here, you see the definitions for three variables. They are designed to receive information in front of the ‘.(point)’</a:t>
            </a:r>
            <a:endParaRPr lang="ko-KR" altLang="ko-KR" dirty="0"/>
          </a:p>
          <a:p>
            <a:pPr defTabSz="941192">
              <a:defRPr/>
            </a:pPr>
            <a:r>
              <a:rPr lang="en-US" altLang="ko-KR" dirty="0"/>
              <a:t>The process can be largely divided into two different parts.</a:t>
            </a:r>
            <a:endParaRPr lang="ko-KR" altLang="ko-KR" dirty="0"/>
          </a:p>
          <a:p>
            <a:pPr defTabSz="941192">
              <a:defRPr/>
            </a:pPr>
            <a:r>
              <a:rPr lang="en-US" altLang="ko-KR" dirty="0"/>
              <a:t>Definition and implementation.</a:t>
            </a:r>
            <a:endParaRPr lang="ko-KR" altLang="ko-KR" dirty="0"/>
          </a:p>
          <a:p>
            <a:pPr defTabSz="941192">
              <a:defRPr/>
            </a:pPr>
            <a:r>
              <a:rPr lang="en-US" altLang="ko-KR" dirty="0"/>
              <a:t>The “main” function is also a type of definition.</a:t>
            </a:r>
            <a:endParaRPr lang="ko-KR" altLang="ko-KR" dirty="0"/>
          </a:p>
          <a:p>
            <a:pPr defTabSz="941192">
              <a:defRPr/>
            </a:pPr>
            <a:r>
              <a:rPr lang="en-US" altLang="ko-KR" dirty="0"/>
              <a:t>Thus, it is necessary to have something to do actual implementation.</a:t>
            </a:r>
            <a:endParaRPr lang="ko-KR" altLang="ko-KR" dirty="0"/>
          </a:p>
          <a:p>
            <a:pPr defTabSz="941192">
              <a:defRPr/>
            </a:pPr>
            <a:r>
              <a:rPr lang="en-US" altLang="ko-KR" dirty="0"/>
              <a:t>The implementation will be carried out with main()here.</a:t>
            </a:r>
            <a:endParaRPr lang="ko-KR"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7</a:t>
            </a:fld>
            <a:endParaRPr lang="ko-KR" altLang="en-US"/>
          </a:p>
        </p:txBody>
      </p:sp>
    </p:spTree>
    <p:extLst>
      <p:ext uri="{BB962C8B-B14F-4D97-AF65-F5344CB8AC3E}">
        <p14:creationId xmlns:p14="http://schemas.microsoft.com/office/powerpoint/2010/main" val="54693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Before proceeding any further, let’s discuss the two programs we wrote before.</a:t>
            </a:r>
            <a:endParaRPr lang="ko-KR" altLang="ko-KR" dirty="0"/>
          </a:p>
          <a:p>
            <a:pPr defTabSz="941192">
              <a:defRPr/>
            </a:pPr>
            <a:r>
              <a:rPr lang="en-US" altLang="ko-KR" dirty="0"/>
              <a:t>One topic I want to go over is naming and styling.</a:t>
            </a:r>
            <a:endParaRPr lang="ko-KR" altLang="ko-KR" dirty="0"/>
          </a:p>
          <a:p>
            <a:pPr defTabSz="941192">
              <a:defRPr/>
            </a:pPr>
            <a:r>
              <a:rPr lang="en-US" altLang="ko-KR" dirty="0"/>
              <a:t>When you build a program on your own, it should be enough for you to understand how your program is operated. </a:t>
            </a:r>
            <a:endParaRPr lang="ko-KR" altLang="ko-KR" dirty="0"/>
          </a:p>
          <a:p>
            <a:pPr defTabSz="941192">
              <a:defRPr/>
            </a:pPr>
            <a:r>
              <a:rPr lang="en-US" altLang="ko-KR" dirty="0"/>
              <a:t>However, when you are engaged in programming or get a job in the field after graduation, it is not possible to just freely write programs.</a:t>
            </a: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8</a:t>
            </a:fld>
            <a:endParaRPr lang="ko-KR" altLang="en-US"/>
          </a:p>
        </p:txBody>
      </p:sp>
    </p:spTree>
    <p:extLst>
      <p:ext uri="{BB962C8B-B14F-4D97-AF65-F5344CB8AC3E}">
        <p14:creationId xmlns:p14="http://schemas.microsoft.com/office/powerpoint/2010/main" val="168497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1192">
              <a:defRPr/>
            </a:pPr>
            <a:r>
              <a:rPr lang="en-US" altLang="ko-KR" dirty="0"/>
              <a:t>You have to work together with others.</a:t>
            </a:r>
            <a:endParaRPr lang="ko-KR" altLang="ko-KR" dirty="0"/>
          </a:p>
          <a:p>
            <a:pPr defTabSz="941192">
              <a:defRPr/>
            </a:pPr>
            <a:r>
              <a:rPr lang="en-US" altLang="ko-KR" dirty="0"/>
              <a:t>For example, you have to be able to explain what is the role of your program and why it was built in a particular way.</a:t>
            </a:r>
            <a:endParaRPr lang="ko-KR" altLang="ko-KR" dirty="0"/>
          </a:p>
          <a:p>
            <a:pPr defTabSz="941192">
              <a:defRPr/>
            </a:pPr>
            <a:r>
              <a:rPr lang="en-US" altLang="ko-KR" dirty="0"/>
              <a:t>On such an occasion, you have to put some effort in defining variable names.</a:t>
            </a:r>
            <a:endParaRPr lang="ko-KR" altLang="ko-KR" dirty="0"/>
          </a:p>
          <a:p>
            <a:pPr defTabSz="941192">
              <a:defRPr/>
            </a:pPr>
            <a:r>
              <a:rPr lang="en-US" altLang="ko-KR" dirty="0"/>
              <a:t>Would it be a good idea to name variables like val1 and val2 here?</a:t>
            </a:r>
            <a:endParaRPr lang="ko-KR" altLang="ko-KR" dirty="0"/>
          </a:p>
          <a:p>
            <a:pPr defTabSz="941192">
              <a:defRPr/>
            </a:pPr>
            <a:r>
              <a:rPr lang="en-US" altLang="ko-KR" dirty="0"/>
              <a:t>As these functions are so simple, I made it like this. However, these are far from excellent names. </a:t>
            </a:r>
            <a:endParaRPr lang="ko-KR" altLang="ko-KR" dirty="0"/>
          </a:p>
          <a:p>
            <a:pPr defTabSz="941192">
              <a:defRPr/>
            </a:pPr>
            <a:r>
              <a:rPr lang="en-US" altLang="ko-KR" dirty="0"/>
              <a:t>There are a range of stylings, depending on companies and labs. </a:t>
            </a:r>
            <a:endParaRPr lang="ko-KR" altLang="ko-KR" dirty="0"/>
          </a:p>
          <a:p>
            <a:pPr defTabSz="941192">
              <a:defRPr/>
            </a:pPr>
            <a:r>
              <a:rPr lang="en-US" altLang="ko-KR" dirty="0"/>
              <a:t>Personally, I think it is compulsory to have at least some naming rules. </a:t>
            </a:r>
            <a:endParaRPr lang="ko-KR" altLang="ko-KR" dirty="0"/>
          </a:p>
          <a:p>
            <a:pPr defTabSz="941192">
              <a:defRPr/>
            </a:pPr>
            <a:r>
              <a:rPr lang="en-US" altLang="ko-KR" dirty="0"/>
              <a:t>In essence, naming should take a form that can convey meaning well.</a:t>
            </a:r>
            <a:endParaRPr lang="ko-KR" altLang="ko-KR" dirty="0"/>
          </a:p>
          <a:p>
            <a:pPr defTabSz="941192">
              <a:defRPr/>
            </a:pPr>
            <a:r>
              <a:rPr lang="en-US" altLang="ko-KR" dirty="0"/>
              <a:t>To do so, we need different styles for naming.</a:t>
            </a:r>
            <a:endParaRPr lang="ko-KR" altLang="ko-KR" dirty="0"/>
          </a:p>
          <a:p>
            <a:pPr defTabSz="941192">
              <a:defRPr/>
            </a:pPr>
            <a:r>
              <a:rPr lang="en-US" altLang="ko-KR" dirty="0"/>
              <a:t>First, there is a camel casing.</a:t>
            </a:r>
            <a:endParaRPr lang="ko-KR" altLang="ko-KR" dirty="0"/>
          </a:p>
          <a:p>
            <a:pPr defTabSz="941192">
              <a:defRPr/>
            </a:pPr>
            <a:r>
              <a:rPr lang="en-US" altLang="ko-KR" dirty="0"/>
              <a:t>Camel casing is using capital letters, followed by small letters to make certain words stand out.  </a:t>
            </a:r>
            <a:endParaRPr lang="ko-KR" altLang="ko-KR" dirty="0"/>
          </a:p>
          <a:p>
            <a:pPr defTabSz="941192">
              <a:defRPr/>
            </a:pPr>
            <a:r>
              <a:rPr lang="en-US" altLang="ko-KR" dirty="0"/>
              <a:t>This forms words, but the specific capitalization delivers some meaning.</a:t>
            </a:r>
            <a:endParaRPr lang="ko-KR" altLang="ko-KR" dirty="0"/>
          </a:p>
          <a:p>
            <a:pPr defTabSz="941192">
              <a:defRPr/>
            </a:pPr>
            <a:r>
              <a:rPr lang="en-US" altLang="ko-KR" dirty="0"/>
              <a:t>So, W is written in a capital letter and the rest will be spelled in small letters. </a:t>
            </a:r>
            <a:endParaRPr lang="ko-KR" altLang="ko-KR" dirty="0"/>
          </a:p>
          <a:p>
            <a:pPr defTabSz="941192">
              <a:defRPr/>
            </a:pPr>
            <a:r>
              <a:rPr lang="en-US" altLang="ko-KR" dirty="0"/>
              <a:t>As this style reminds us of the humps of a camel, it is called camel casing.</a:t>
            </a:r>
            <a:endParaRPr lang="ko-KR" altLang="ko-KR" dirty="0"/>
          </a:p>
          <a:p>
            <a:pPr defTabSz="941192">
              <a:defRPr/>
            </a:pPr>
            <a:r>
              <a:rPr lang="en-US" altLang="ko-KR" dirty="0"/>
              <a:t>It is great to make use of camel casing. For class names, the general convention is to capitalize the first letter. This makes it easier to show that it’s a class.</a:t>
            </a:r>
            <a:endParaRPr lang="ko-KR" altLang="ko-KR" dirty="0"/>
          </a:p>
          <a:p>
            <a:pPr latinLnBrk="0"/>
            <a:r>
              <a:rPr lang="en-US" altLang="ko-KR" dirty="0"/>
              <a:t>For variables, it is recommended to not capitalize the first letter. </a:t>
            </a:r>
            <a:endParaRPr lang="ko-KR" altLang="ko-KR" dirty="0"/>
          </a:p>
          <a:p>
            <a:pPr defTabSz="941192">
              <a:defRPr/>
            </a:pPr>
            <a:r>
              <a:rPr lang="en-US" altLang="ko-KR" dirty="0"/>
              <a:t>Typically, the first letter is capitalized for classes.  </a:t>
            </a:r>
            <a:endParaRPr lang="ko-KR" altLang="ko-KR" dirty="0"/>
          </a:p>
          <a:p>
            <a:pPr defTabSz="941192">
              <a:defRPr/>
            </a:pPr>
            <a:r>
              <a:rPr lang="en-US" altLang="ko-KR" dirty="0"/>
              <a:t>While classes have their first letter capitalized, variables do not have capitalized first letters. </a:t>
            </a:r>
            <a:endParaRPr lang="ko-KR" altLang="ko-KR" dirty="0"/>
          </a:p>
          <a:p>
            <a:pPr defTabSz="941192">
              <a:defRPr/>
            </a:pPr>
            <a:r>
              <a:rPr lang="en-US" altLang="ko-KR" dirty="0"/>
              <a:t>As such, </a:t>
            </a:r>
            <a:r>
              <a:rPr lang="en-US" altLang="ko-KR" dirty="0" err="1"/>
              <a:t>MyFirstClass</a:t>
            </a:r>
            <a:r>
              <a:rPr lang="en-US" altLang="ko-KR" dirty="0"/>
              <a:t> is a good example of camel casing.</a:t>
            </a:r>
            <a:endParaRPr lang="ko-KR" altLang="ko-KR" dirty="0"/>
          </a:p>
          <a:p>
            <a:pPr defTabSz="941192">
              <a:defRPr/>
            </a:pPr>
            <a:r>
              <a:rPr lang="en-US" altLang="ko-KR" dirty="0"/>
              <a:t>When you determine the names for variables, it would be great for the name to describe what type of information is in it. </a:t>
            </a:r>
            <a:endParaRPr lang="ko-KR" altLang="ko-KR" dirty="0"/>
          </a:p>
          <a:p>
            <a:pPr defTabSz="941192">
              <a:defRPr/>
            </a:pPr>
            <a:r>
              <a:rPr lang="en-US" altLang="ko-KR" dirty="0"/>
              <a:t>As before, there are some occasions to start variable names with small letters. </a:t>
            </a:r>
            <a:endParaRPr lang="ko-KR" altLang="ko-KR" dirty="0"/>
          </a:p>
          <a:p>
            <a:pPr defTabSz="941192">
              <a:defRPr/>
            </a:pPr>
            <a:r>
              <a:rPr lang="en-US" altLang="ko-KR" dirty="0"/>
              <a:t>Let’s say there is a variable called, </a:t>
            </a:r>
            <a:r>
              <a:rPr lang="en-US" altLang="ko-KR" dirty="0" err="1"/>
              <a:t>numberOfStudent</a:t>
            </a:r>
            <a:r>
              <a:rPr lang="en-US" altLang="ko-KR" dirty="0"/>
              <a:t>. It is easy to see that the variable is for storing the number of students.</a:t>
            </a:r>
            <a:endParaRPr lang="ko-KR" altLang="ko-KR" dirty="0"/>
          </a:p>
          <a:p>
            <a:pPr defTabSz="941192">
              <a:defRPr/>
            </a:pPr>
            <a:r>
              <a:rPr lang="en-US" altLang="ko-KR" dirty="0"/>
              <a:t>Now, I’ve mentioned that Python does not declare the types of variables. </a:t>
            </a:r>
            <a:endParaRPr lang="ko-KR" altLang="ko-KR" dirty="0"/>
          </a:p>
          <a:p>
            <a:pPr defTabSz="941192">
              <a:defRPr/>
            </a:pPr>
            <a:r>
              <a:rPr lang="en-US" altLang="ko-KR" dirty="0"/>
              <a:t>For example, Java or C declares in advance that what kinds of types val1 and val2 have.</a:t>
            </a:r>
            <a:endParaRPr lang="ko-KR" altLang="ko-KR" dirty="0"/>
          </a:p>
          <a:p>
            <a:pPr defTabSz="941192">
              <a:defRPr/>
            </a:pPr>
            <a:r>
              <a:rPr lang="en-US" altLang="ko-KR" dirty="0"/>
              <a:t>But there is no such statement here.</a:t>
            </a:r>
            <a:endParaRPr lang="ko-KR" altLang="ko-KR" dirty="0"/>
          </a:p>
          <a:p>
            <a:pPr defTabSz="941192">
              <a:defRPr/>
            </a:pPr>
            <a:r>
              <a:rPr lang="en-US" altLang="ko-KR" dirty="0"/>
              <a:t>Python does not declare the type of variables. Rather, the type of variables will be determined later when variables are assigned. </a:t>
            </a:r>
            <a:endParaRPr lang="ko-KR" altLang="ko-KR" dirty="0"/>
          </a:p>
          <a:p>
            <a:pPr defTabSz="941192">
              <a:defRPr/>
            </a:pPr>
            <a:r>
              <a:rPr lang="en-US" altLang="ko-KR" dirty="0"/>
              <a:t>That means the type for a variable would not be assigned from the beginning.</a:t>
            </a:r>
            <a:endParaRPr lang="ko-KR" altLang="ko-KR" dirty="0"/>
          </a:p>
          <a:p>
            <a:pPr defTabSz="941192">
              <a:defRPr/>
            </a:pPr>
            <a:r>
              <a:rPr lang="en-US" altLang="ko-KR" dirty="0"/>
              <a:t>In case of Java or C, the types for variables would be set to receive meaning, but this is not common for Python.</a:t>
            </a:r>
            <a:endParaRPr lang="ko-KR" altLang="ko-KR" dirty="0"/>
          </a:p>
          <a:p>
            <a:pPr defTabSz="941192">
              <a:defRPr/>
            </a:pPr>
            <a:r>
              <a:rPr lang="en-US" altLang="ko-KR" dirty="0"/>
              <a:t>Here, names are assigned to methods or class functions.</a:t>
            </a:r>
            <a:endParaRPr lang="ko-KR" altLang="ko-KR" dirty="0"/>
          </a:p>
          <a:p>
            <a:pPr defTabSz="941192">
              <a:defRPr/>
            </a:pPr>
            <a:r>
              <a:rPr lang="en-US" altLang="ko-KR" dirty="0"/>
              <a:t>They serve to carry out specific actions.</a:t>
            </a:r>
            <a:endParaRPr lang="ko-KR" altLang="ko-KR" dirty="0"/>
          </a:p>
          <a:p>
            <a:pPr defTabSz="941192">
              <a:defRPr/>
            </a:pPr>
            <a:r>
              <a:rPr lang="en-US" altLang="ko-KR" dirty="0"/>
              <a:t>Therefore, they should take the form of verbs such as perform, run, and calculate. </a:t>
            </a:r>
            <a:endParaRPr lang="ko-KR" altLang="ko-KR" dirty="0"/>
          </a:p>
          <a:p>
            <a:pPr defTabSz="941192">
              <a:defRPr/>
            </a:pPr>
            <a:r>
              <a:rPr lang="en-US" altLang="ko-KR" dirty="0"/>
              <a:t>Here, the first letter is a lower case letter.</a:t>
            </a:r>
            <a:endParaRPr lang="ko-KR" altLang="ko-KR" dirty="0"/>
          </a:p>
          <a:p>
            <a:pPr defTabSz="941192">
              <a:defRPr/>
            </a:pPr>
            <a:r>
              <a:rPr lang="en-US" altLang="ko-KR" dirty="0"/>
              <a:t>You can cite an example like this.</a:t>
            </a:r>
            <a:endParaRPr lang="ko-KR" altLang="ko-KR" dirty="0"/>
          </a:p>
          <a:p>
            <a:pPr defTabSz="941192">
              <a:defRPr/>
            </a:pPr>
            <a:r>
              <a:rPr lang="en-US" altLang="ko-KR" dirty="0"/>
              <a:t>You can put names to imply the calculation of an average, such as </a:t>
            </a:r>
            <a:r>
              <a:rPr lang="en-US" altLang="ko-KR" dirty="0" err="1"/>
              <a:t>performAverage</a:t>
            </a:r>
            <a:r>
              <a:rPr lang="en-US" altLang="ko-KR" dirty="0"/>
              <a:t> or </a:t>
            </a:r>
            <a:r>
              <a:rPr lang="en-US" altLang="ko-KR" dirty="0" err="1"/>
              <a:t>calculateAverage</a:t>
            </a:r>
            <a:r>
              <a:rPr lang="en-US" altLang="ko-KR" dirty="0"/>
              <a:t>.</a:t>
            </a:r>
            <a:endParaRPr lang="ko-KR" altLang="ko-KR" dirty="0"/>
          </a:p>
          <a:p>
            <a:pPr defTabSz="941192">
              <a:defRPr/>
            </a:pPr>
            <a:r>
              <a:rPr lang="en-US" altLang="ko-KR" dirty="0"/>
              <a:t>Lastly, let’s look at indentation, which we’ve previously covered.</a:t>
            </a:r>
            <a:endParaRPr lang="ko-KR" altLang="ko-KR" dirty="0"/>
          </a:p>
          <a:p>
            <a:pPr defTabSz="941192">
              <a:defRPr/>
            </a:pPr>
            <a:r>
              <a:rPr lang="en-US" altLang="ko-KR" dirty="0"/>
              <a:t>How to indent is determined by the rules of different labs, companies, or projects.  </a:t>
            </a:r>
            <a:endParaRPr lang="ko-KR" altLang="ko-KR" dirty="0"/>
          </a:p>
          <a:p>
            <a:pPr defTabSz="941192">
              <a:defRPr/>
            </a:pPr>
            <a:r>
              <a:rPr lang="en-US" altLang="ko-KR" dirty="0"/>
              <a:t>These rules should be abided. In our class, our indentation will be four blanks. You can also configure this gap for when you press Tab. </a:t>
            </a:r>
            <a:endParaRPr lang="ko-KR" altLang="ko-KR" dirty="0"/>
          </a:p>
          <a:p>
            <a:pPr defTabSz="941192">
              <a:defRPr/>
            </a:pPr>
            <a:r>
              <a:rPr lang="en-US" altLang="ko-KR" dirty="0"/>
              <a:t>There are other rules that we must follow if we are to work together with others.</a:t>
            </a:r>
            <a:endParaRPr lang="ko-KR" altLang="ko-KR" dirty="0"/>
          </a:p>
          <a:p>
            <a:pPr defTabSz="941192">
              <a:defRPr/>
            </a:pPr>
            <a:r>
              <a:rPr lang="en-US" altLang="ko-KR" dirty="0"/>
              <a:t>First, you need to annotate the code that you’ve created.</a:t>
            </a:r>
            <a:endParaRPr lang="ko-KR" altLang="ko-KR" dirty="0"/>
          </a:p>
          <a:p>
            <a:pPr defTabSz="941192">
              <a:defRPr/>
            </a:pPr>
            <a:r>
              <a:rPr lang="en-US" altLang="ko-KR" dirty="0"/>
              <a:t>In our class, everyone should submit an assignment with full comments.</a:t>
            </a:r>
            <a:endParaRPr lang="ko-KR" altLang="ko-KR" dirty="0"/>
          </a:p>
          <a:p>
            <a:pPr defTabSz="941192">
              <a:defRPr/>
            </a:pPr>
            <a:r>
              <a:rPr lang="en-US" altLang="ko-KR" dirty="0"/>
              <a:t>When annotating, you will declare what you have made with comments. This is called a block comment.</a:t>
            </a:r>
            <a:endParaRPr lang="ko-KR" altLang="ko-KR" dirty="0"/>
          </a:p>
          <a:p>
            <a:pPr defTabSz="941192">
              <a:defRPr/>
            </a:pPr>
            <a:r>
              <a:rPr lang="en-US" altLang="ko-KR" dirty="0"/>
              <a:t>One of the ways to make block comments is to create a comment area by adding three small quotation marks in a row at the beginning and at the end. This will make that area irrelevant to any execution or statement.</a:t>
            </a:r>
            <a:endParaRPr lang="ko-KR" altLang="ko-KR" dirty="0"/>
          </a:p>
          <a:p>
            <a:pPr defTabSz="941192">
              <a:defRPr/>
            </a:pPr>
            <a:r>
              <a:rPr lang="en-US" altLang="ko-KR" dirty="0"/>
              <a:t>Another way is to use three quotation marks. </a:t>
            </a:r>
            <a:endParaRPr lang="ko-KR" altLang="ko-KR" dirty="0"/>
          </a:p>
          <a:p>
            <a:pPr defTabSz="941192">
              <a:defRPr/>
            </a:pPr>
            <a:r>
              <a:rPr lang="en-US" altLang="ko-KR" dirty="0"/>
              <a:t>If you use two quotation marks instead of three, the rest of the area will turn into a block, thereby generating an error situation.</a:t>
            </a:r>
            <a:endParaRPr lang="ko-KR" altLang="ko-KR" dirty="0"/>
          </a:p>
          <a:p>
            <a:pPr defTabSz="941192">
              <a:defRPr/>
            </a:pPr>
            <a:r>
              <a:rPr lang="en-US" altLang="ko-KR" dirty="0"/>
              <a:t>When something like this happens, it makes us think that it’s not easy to work with computers.</a:t>
            </a:r>
            <a:endParaRPr lang="ko-KR" altLang="ko-KR" dirty="0"/>
          </a:p>
          <a:p>
            <a:pPr defTabSz="941192">
              <a:defRPr/>
            </a:pPr>
            <a:r>
              <a:rPr lang="en-US" altLang="ko-KR" dirty="0"/>
              <a:t>There are some people who are finicky to work with.</a:t>
            </a:r>
            <a:endParaRPr lang="ko-KR" altLang="ko-KR" dirty="0"/>
          </a:p>
          <a:p>
            <a:pPr defTabSz="941192">
              <a:defRPr/>
            </a:pPr>
            <a:r>
              <a:rPr lang="en-US" altLang="ko-KR" dirty="0"/>
              <a:t>There are some people who won’t communicate their own rules that they follow and others who meticulously follow the pre-determined documents or rules without any errors.</a:t>
            </a:r>
            <a:endParaRPr lang="ko-KR" altLang="ko-KR" dirty="0"/>
          </a:p>
          <a:p>
            <a:pPr defTabSz="941192">
              <a:defRPr/>
            </a:pPr>
            <a:r>
              <a:rPr lang="en-US" altLang="ko-KR" dirty="0"/>
              <a:t>When working with meticulous people like that, people like me make more errors compared to them.</a:t>
            </a:r>
            <a:endParaRPr lang="ko-KR" altLang="ko-KR" dirty="0"/>
          </a:p>
          <a:p>
            <a:pPr defTabSz="941192">
              <a:defRPr/>
            </a:pPr>
            <a:r>
              <a:rPr lang="en-US" altLang="ko-KR" dirty="0"/>
              <a:t>A computer communicates through errors: it says things like, “What is this? I don’t understand what this is? Make it again.”.</a:t>
            </a:r>
            <a:endParaRPr lang="ko-KR" altLang="ko-KR" dirty="0"/>
          </a:p>
          <a:p>
            <a:pPr defTabSz="941192">
              <a:defRPr/>
            </a:pPr>
            <a:r>
              <a:rPr lang="en-US" altLang="ko-KR" dirty="0"/>
              <a:t>It sees minor errors as negligent, and it tries to run by accepting everything, but sometimes you really need to consider and resolve these minor parts. Dealing with little errors can be annoying, but it’s something that you have to learn. </a:t>
            </a:r>
            <a:endParaRPr lang="ko-KR" altLang="ko-KR" dirty="0"/>
          </a:p>
          <a:p>
            <a:pPr defTabSz="941192">
              <a:defRPr/>
            </a:pPr>
            <a:r>
              <a:rPr lang="en-US" altLang="ko-KR" dirty="0"/>
              <a:t>So as you annotate a block like this, you can explain why you’ve done the design and implementation in that way. You can also annotate line by line.</a:t>
            </a:r>
            <a:endParaRPr lang="ko-KR" altLang="ko-KR" dirty="0"/>
          </a:p>
          <a:p>
            <a:pPr defTabSz="941192">
              <a:defRPr/>
            </a:pPr>
            <a:r>
              <a:rPr lang="en-US" altLang="ko-KR" dirty="0"/>
              <a:t>Although it’s not very easy to see, you can make single-line comments.  </a:t>
            </a:r>
            <a:endParaRPr lang="ko-KR" altLang="ko-KR" dirty="0"/>
          </a:p>
          <a:p>
            <a:pPr defTabSz="941192">
              <a:defRPr/>
            </a:pPr>
            <a:r>
              <a:rPr lang="en-US" altLang="ko-KR" dirty="0"/>
              <a:t>This is not a single line comment.</a:t>
            </a:r>
            <a:endParaRPr lang="ko-KR" altLang="ko-KR" dirty="0"/>
          </a:p>
          <a:p>
            <a:pPr defTabSz="941192">
              <a:defRPr/>
            </a:pPr>
            <a:r>
              <a:rPr lang="en-US" altLang="ko-KR" dirty="0"/>
              <a:t>You can place you a single comment like this or add a comment after the end of the line.</a:t>
            </a:r>
            <a:endParaRPr lang="ko-KR" altLang="ko-KR" dirty="0"/>
          </a:p>
          <a:p>
            <a:pPr defTabSz="941192">
              <a:defRPr/>
            </a:pPr>
            <a:r>
              <a:rPr lang="en-US" altLang="ko-KR" dirty="0"/>
              <a:t>If you can also add the number sign (#) and write what you want, and it will become a comment.</a:t>
            </a:r>
            <a:endParaRPr lang="ko-KR" altLang="ko-KR" dirty="0"/>
          </a:p>
          <a:p>
            <a:pPr defTabSz="941192">
              <a:defRPr/>
            </a:pPr>
            <a:r>
              <a:rPr lang="en-US" altLang="ko-KR" dirty="0"/>
              <a:t>Annotating is important to TA and a great habit that facilitates your work with your friends. It can also help you recognize what your earlier intentions were so you can better realize them later.  </a:t>
            </a:r>
            <a:endParaRPr lang="ko-KR"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en-US" altLang="ko-KR" dirty="0"/>
          </a:p>
          <a:p>
            <a:pPr defTabSz="941192">
              <a:defRPr/>
            </a:pPr>
            <a:endParaRPr lang="ko-KR" altLang="ko-KR" dirty="0"/>
          </a:p>
          <a:p>
            <a:endParaRPr lang="ko-KR" altLang="en-US" dirty="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9</a:t>
            </a:fld>
            <a:endParaRPr lang="ko-KR" altLang="en-US"/>
          </a:p>
        </p:txBody>
      </p:sp>
    </p:spTree>
    <p:extLst>
      <p:ext uri="{BB962C8B-B14F-4D97-AF65-F5344CB8AC3E}">
        <p14:creationId xmlns:p14="http://schemas.microsoft.com/office/powerpoint/2010/main" val="9315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9990324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2019-03-11</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796378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877777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6490300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6" y="5206553"/>
            <a:ext cx="10212916" cy="1168400"/>
          </a:xfrm>
        </p:spPr>
        <p:txBody>
          <a:bodyPr anchor="t"/>
          <a:lstStyle>
            <a:lvl1pPr algn="l">
              <a:defRPr sz="3600" b="0" cap="all"/>
            </a:lvl1pPr>
          </a:lstStyle>
          <a:p>
            <a:r>
              <a:rPr lang="ko-KR" altLang="en-US"/>
              <a:t>마스터 제목 스타일 편집</a:t>
            </a:r>
            <a:endParaRPr lang="en-US" dirty="0"/>
          </a:p>
        </p:txBody>
      </p:sp>
      <p:sp>
        <p:nvSpPr>
          <p:cNvPr id="3" name="Text Placeholder 2"/>
          <p:cNvSpPr>
            <a:spLocks noGrp="1"/>
          </p:cNvSpPr>
          <p:nvPr>
            <p:ph type="body" idx="1"/>
          </p:nvPr>
        </p:nvSpPr>
        <p:spPr>
          <a:xfrm>
            <a:off x="963086"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5" name="Footer Placeholder 4"/>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711418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6" name="Footer Placeholder 5"/>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8616098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8" name="Footer Placeholder 7"/>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81036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4" name="Footer Placeholder 3"/>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3893936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3" name="Footer Placeholder 2"/>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9405499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2" y="5301208"/>
            <a:ext cx="11258217" cy="594360"/>
          </a:xfrm>
        </p:spPr>
        <p:txBody>
          <a:bodyPr anchor="b"/>
          <a:lstStyle>
            <a:lvl1pPr algn="ctr">
              <a:defRPr sz="2200" b="1"/>
            </a:lvl1pPr>
          </a:lstStyle>
          <a:p>
            <a:r>
              <a:rPr lang="ko-KR" altLang="en-US"/>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6" name="Footer Placeholder 5"/>
          <p:cNvSpPr>
            <a:spLocks noGrp="1"/>
          </p:cNvSpPr>
          <p:nvPr>
            <p:ph type="ftr" sz="quarter" idx="11"/>
          </p:nvPr>
        </p:nvSpPr>
        <p:spPr>
          <a:xfrm>
            <a:off x="1583500" y="6597354"/>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1" y="381000"/>
            <a:ext cx="11258219" cy="477619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34384141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2019-03-11</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500" y="6597354"/>
            <a:ext cx="8160907" cy="275443"/>
          </a:xfrm>
          <a:prstGeom prst="rect">
            <a:avLst/>
          </a:prstGeom>
        </p:spPr>
        <p:txBody>
          <a:bodyPr/>
          <a:lstStyle/>
          <a:p>
            <a:endParaRPr lang="en-US" dirty="0"/>
          </a:p>
        </p:txBody>
      </p:sp>
    </p:spTree>
    <p:extLst>
      <p:ext uri="{BB962C8B-B14F-4D97-AF65-F5344CB8AC3E}">
        <p14:creationId xmlns:p14="http://schemas.microsoft.com/office/powerpoint/2010/main" val="13165900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3"/>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a:t>Click to edit Master text styles </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8" name="Rectangle 7"/>
          <p:cNvSpPr/>
          <p:nvPr/>
        </p:nvSpPr>
        <p:spPr>
          <a:xfrm>
            <a:off x="11184568"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8"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1" y="6597354"/>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2019-03-11</a:t>
            </a:fld>
            <a:endParaRPr lang="ko-KR" altLang="en-US"/>
          </a:p>
        </p:txBody>
      </p:sp>
      <p:sp>
        <p:nvSpPr>
          <p:cNvPr id="10" name="TextBox 9"/>
          <p:cNvSpPr txBox="1"/>
          <p:nvPr/>
        </p:nvSpPr>
        <p:spPr>
          <a:xfrm>
            <a:off x="1199456" y="6608388"/>
            <a:ext cx="6410794" cy="276999"/>
          </a:xfrm>
          <a:prstGeom prst="rect">
            <a:avLst/>
          </a:prstGeom>
          <a:noFill/>
        </p:spPr>
        <p:txBody>
          <a:bodyPr wrap="none" rtlCol="0">
            <a:spAutoFit/>
          </a:bodyPr>
          <a:lstStyle/>
          <a:p>
            <a:r>
              <a:rPr lang="en-US" altLang="ko-KR" sz="1200" dirty="0">
                <a:solidFill>
                  <a:schemeClr val="bg1"/>
                </a:solidFill>
              </a:rPr>
              <a:t>Copyright © 2017 by Il-</a:t>
            </a:r>
            <a:r>
              <a:rPr lang="en-US" altLang="ko-KR" sz="1200" dirty="0" err="1">
                <a:solidFill>
                  <a:schemeClr val="bg1"/>
                </a:solidFill>
              </a:rPr>
              <a:t>Chul</a:t>
            </a:r>
            <a:r>
              <a:rPr lang="en-US" altLang="ko-KR" sz="1200" dirty="0">
                <a:solidFill>
                  <a:schemeClr val="bg1"/>
                </a:solidFill>
              </a:rPr>
              <a:t> Moon, </a:t>
            </a:r>
            <a:r>
              <a:rPr lang="en-US" altLang="ko-KR" sz="1200" dirty="0" err="1">
                <a:solidFill>
                  <a:schemeClr val="bg1"/>
                </a:solidFill>
              </a:rPr>
              <a:t>AAILab</a:t>
            </a:r>
            <a:r>
              <a:rPr lang="en-US" altLang="ko-KR" sz="1200" dirty="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3576878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moon@kaist.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1.pn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image" Target="../media/image48.png"/><Relationship Id="rId4" Type="http://schemas.openxmlformats.org/officeDocument/2006/relationships/image" Target="../media/image44.png"/><Relationship Id="rId9"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pydev.org/manual_101_root.html" TargetMode="Externa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2"/>
            <a:ext cx="9440034" cy="1828801"/>
          </a:xfrm>
        </p:spPr>
        <p:txBody>
          <a:bodyPr/>
          <a:lstStyle/>
          <a:p>
            <a:r>
              <a:rPr lang="en-US" altLang="ko-KR" b="1" dirty="0"/>
              <a:t>Python Review</a:t>
            </a:r>
            <a:endParaRPr lang="ko-KR" altLang="en-US" b="1" dirty="0"/>
          </a:p>
        </p:txBody>
      </p:sp>
      <p:sp>
        <p:nvSpPr>
          <p:cNvPr id="3" name="Subtitle 2"/>
          <p:cNvSpPr>
            <a:spLocks noGrp="1"/>
          </p:cNvSpPr>
          <p:nvPr>
            <p:ph type="subTitle" idx="1"/>
          </p:nvPr>
        </p:nvSpPr>
        <p:spPr>
          <a:xfrm>
            <a:off x="2751966" y="3598341"/>
            <a:ext cx="9440034" cy="1049867"/>
          </a:xfrm>
        </p:spPr>
        <p:txBody>
          <a:bodyPr>
            <a:normAutofit fontScale="85000" lnSpcReduction="20000"/>
          </a:bodyPr>
          <a:lstStyle/>
          <a:p>
            <a:r>
              <a:rPr lang="en-US" altLang="ko-KR" dirty="0"/>
              <a:t>Il-Chul Moon</a:t>
            </a:r>
            <a:br>
              <a:rPr lang="en-US" altLang="ko-KR" dirty="0"/>
            </a:br>
            <a:r>
              <a:rPr lang="en-US" altLang="ko-KR" dirty="0"/>
              <a:t>Dept. of Industrial and Systems Engineering</a:t>
            </a:r>
            <a:br>
              <a:rPr lang="en-US" altLang="ko-KR" dirty="0"/>
            </a:br>
            <a:r>
              <a:rPr lang="en-US" altLang="ko-KR" dirty="0"/>
              <a:t>KAIST</a:t>
            </a:r>
          </a:p>
          <a:p>
            <a:r>
              <a:rPr lang="en-US" altLang="ko-KR" dirty="0">
                <a:hlinkClick r:id="rId3"/>
              </a:rPr>
              <a:t>icmoon@kaist.ac.kr</a:t>
            </a:r>
            <a:endParaRPr lang="en-US" altLang="ko-KR" dirty="0"/>
          </a:p>
          <a:p>
            <a:endParaRPr lang="en-US" altLang="ko-KR" dirty="0"/>
          </a:p>
        </p:txBody>
      </p:sp>
      <p:sp>
        <p:nvSpPr>
          <p:cNvPr id="5" name="Slide Number Placeholder 3"/>
          <p:cNvSpPr>
            <a:spLocks noGrp="1"/>
          </p:cNvSpPr>
          <p:nvPr>
            <p:ph type="sldNum" sz="quarter" idx="12"/>
          </p:nvPr>
        </p:nvSpPr>
        <p:spPr>
          <a:xfrm>
            <a:off x="11280578" y="6620808"/>
            <a:ext cx="828212" cy="216024"/>
          </a:xfrm>
        </p:spPr>
        <p:txBody>
          <a:bodyPr/>
          <a:lstStyle/>
          <a:p>
            <a:r>
              <a:rPr lang="en-US" altLang="ko-KR" dirty="0"/>
              <a:t>1</a:t>
            </a:r>
            <a:endParaRPr lang="ko-KR" altLang="en-US" dirty="0"/>
          </a:p>
        </p:txBody>
      </p:sp>
    </p:spTree>
    <p:extLst>
      <p:ext uri="{BB962C8B-B14F-4D97-AF65-F5344CB8AC3E}">
        <p14:creationId xmlns:p14="http://schemas.microsoft.com/office/powerpoint/2010/main" val="136764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1" y="609600"/>
            <a:ext cx="7952857" cy="925286"/>
          </a:xfrm>
        </p:spPr>
        <p:txBody>
          <a:bodyPr/>
          <a:lstStyle/>
          <a:p>
            <a:r>
              <a:rPr lang="en-US" altLang="ko-KR" dirty="0"/>
              <a:t>Data Types</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116466385"/>
              </p:ext>
            </p:extLst>
          </p:nvPr>
        </p:nvGraphicFramePr>
        <p:xfrm>
          <a:off x="2914650" y="1791429"/>
          <a:ext cx="8629160" cy="4456972"/>
        </p:xfrm>
        <a:graphic>
          <a:graphicData uri="http://schemas.openxmlformats.org/drawingml/2006/table">
            <a:tbl>
              <a:tblPr firstRow="1" bandRow="1">
                <a:tableStyleId>{073A0DAA-6AF3-43AB-8588-CEC1D06C72B9}</a:tableStyleId>
              </a:tblPr>
              <a:tblGrid>
                <a:gridCol w="2094057">
                  <a:extLst>
                    <a:ext uri="{9D8B030D-6E8A-4147-A177-3AD203B41FA5}">
                      <a16:colId xmlns:a16="http://schemas.microsoft.com/office/drawing/2014/main" val="20000"/>
                    </a:ext>
                  </a:extLst>
                </a:gridCol>
                <a:gridCol w="2094057">
                  <a:extLst>
                    <a:ext uri="{9D8B030D-6E8A-4147-A177-3AD203B41FA5}">
                      <a16:colId xmlns:a16="http://schemas.microsoft.com/office/drawing/2014/main" val="20001"/>
                    </a:ext>
                  </a:extLst>
                </a:gridCol>
                <a:gridCol w="4441046">
                  <a:extLst>
                    <a:ext uri="{9D8B030D-6E8A-4147-A177-3AD203B41FA5}">
                      <a16:colId xmlns:a16="http://schemas.microsoft.com/office/drawing/2014/main" val="20002"/>
                    </a:ext>
                  </a:extLst>
                </a:gridCol>
              </a:tblGrid>
              <a:tr h="375936">
                <a:tc>
                  <a:txBody>
                    <a:bodyPr/>
                    <a:lstStyle/>
                    <a:p>
                      <a:pPr algn="ctr"/>
                      <a:r>
                        <a:rPr lang="en-US" sz="1200" dirty="0">
                          <a:solidFill>
                            <a:schemeClr val="tx2"/>
                          </a:solidFill>
                        </a:rPr>
                        <a:t>Classification</a:t>
                      </a:r>
                    </a:p>
                  </a:txBody>
                  <a:tcPr marL="15783" marR="15783" marT="15783" marB="15783" anchor="ctr">
                    <a:noFill/>
                  </a:tcPr>
                </a:tc>
                <a:tc>
                  <a:txBody>
                    <a:bodyPr/>
                    <a:lstStyle/>
                    <a:p>
                      <a:pPr algn="ctr"/>
                      <a:r>
                        <a:rPr lang="en-US" sz="1200" dirty="0">
                          <a:solidFill>
                            <a:schemeClr val="tx2"/>
                          </a:solidFill>
                        </a:rPr>
                        <a:t>Data type</a:t>
                      </a:r>
                    </a:p>
                  </a:txBody>
                  <a:tcPr marL="15783" marR="15783" marT="15783" marB="15783" anchor="ctr">
                    <a:noFill/>
                  </a:tcPr>
                </a:tc>
                <a:tc>
                  <a:txBody>
                    <a:bodyPr/>
                    <a:lstStyle/>
                    <a:p>
                      <a:pPr algn="ctr"/>
                      <a:r>
                        <a:rPr lang="en-US" sz="1200">
                          <a:solidFill>
                            <a:schemeClr val="tx2"/>
                          </a:solidFill>
                        </a:rPr>
                        <a:t>Description and examples</a:t>
                      </a:r>
                    </a:p>
                  </a:txBody>
                  <a:tcPr marL="15783" marR="15783" marT="15783" marB="15783" anchor="ctr">
                    <a:noFill/>
                  </a:tcPr>
                </a:tc>
                <a:extLst>
                  <a:ext uri="{0D108BD9-81ED-4DB2-BD59-A6C34878D82A}">
                    <a16:rowId xmlns:a16="http://schemas.microsoft.com/office/drawing/2014/main" val="10000"/>
                  </a:ext>
                </a:extLst>
              </a:tr>
              <a:tr h="375936">
                <a:tc rowSpan="6">
                  <a:txBody>
                    <a:bodyPr/>
                    <a:lstStyle/>
                    <a:p>
                      <a:pPr algn="ctr"/>
                      <a:r>
                        <a:rPr lang="en-US" sz="1200" dirty="0">
                          <a:solidFill>
                            <a:schemeClr val="tx2"/>
                          </a:solidFill>
                        </a:rPr>
                        <a:t>Numeric Data </a:t>
                      </a:r>
                    </a:p>
                    <a:p>
                      <a:pPr algn="ctr"/>
                      <a:r>
                        <a:rPr lang="en-US" sz="1200" dirty="0">
                          <a:solidFill>
                            <a:schemeClr val="tx2"/>
                          </a:solidFill>
                        </a:rPr>
                        <a:t>Types</a:t>
                      </a:r>
                    </a:p>
                  </a:txBody>
                  <a:tcPr marL="15783" marR="15783" marT="15783" marB="15783" anchor="ctr">
                    <a:noFill/>
                  </a:tcPr>
                </a:tc>
                <a:tc>
                  <a:txBody>
                    <a:bodyPr/>
                    <a:lstStyle/>
                    <a:p>
                      <a:pPr algn="ctr"/>
                      <a:r>
                        <a:rPr lang="en-US" sz="1200" dirty="0">
                          <a:solidFill>
                            <a:schemeClr val="tx2"/>
                          </a:solidFill>
                        </a:rPr>
                        <a:t>integer</a:t>
                      </a:r>
                    </a:p>
                  </a:txBody>
                  <a:tcPr marL="15783" marR="15783" marT="15783" marB="15783" anchor="ctr">
                    <a:noFill/>
                  </a:tcPr>
                </a:tc>
                <a:tc>
                  <a:txBody>
                    <a:bodyPr/>
                    <a:lstStyle/>
                    <a:p>
                      <a:pPr algn="ctr"/>
                      <a:r>
                        <a:rPr lang="en-US" sz="1200" dirty="0">
                          <a:solidFill>
                            <a:schemeClr val="tx2"/>
                          </a:solidFill>
                        </a:rPr>
                        <a:t>signed integer, 32 bits, 2147483647</a:t>
                      </a:r>
                    </a:p>
                  </a:txBody>
                  <a:tcPr marL="15783" marR="15783" marT="15783" marB="15783" anchor="ctr">
                    <a:noFill/>
                  </a:tcPr>
                </a:tc>
                <a:extLst>
                  <a:ext uri="{0D108BD9-81ED-4DB2-BD59-A6C34878D82A}">
                    <a16:rowId xmlns:a16="http://schemas.microsoft.com/office/drawing/2014/main" val="10001"/>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float</a:t>
                      </a:r>
                    </a:p>
                  </a:txBody>
                  <a:tcPr marL="15783" marR="15783" marT="15783" marB="15783" anchor="ctr">
                    <a:noFill/>
                  </a:tcPr>
                </a:tc>
                <a:tc>
                  <a:txBody>
                    <a:bodyPr/>
                    <a:lstStyle/>
                    <a:p>
                      <a:pPr algn="ctr"/>
                      <a:r>
                        <a:rPr lang="en-US" sz="1200">
                          <a:solidFill>
                            <a:schemeClr val="tx2"/>
                          </a:solidFill>
                        </a:rPr>
                        <a:t>64 bit double precision, like 1.23 or 7.8e-28</a:t>
                      </a:r>
                    </a:p>
                  </a:txBody>
                  <a:tcPr marL="15783" marR="15783" marT="15783" marB="15783" anchor="ctr">
                    <a:noFill/>
                  </a:tcPr>
                </a:tc>
                <a:extLst>
                  <a:ext uri="{0D108BD9-81ED-4DB2-BD59-A6C34878D82A}">
                    <a16:rowId xmlns:a16="http://schemas.microsoft.com/office/drawing/2014/main" val="10002"/>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long integer</a:t>
                      </a:r>
                    </a:p>
                  </a:txBody>
                  <a:tcPr marL="15783" marR="15783" marT="15783" marB="15783" anchor="ctr">
                    <a:noFill/>
                  </a:tcPr>
                </a:tc>
                <a:tc>
                  <a:txBody>
                    <a:bodyPr/>
                    <a:lstStyle/>
                    <a:p>
                      <a:pPr algn="ctr"/>
                      <a:r>
                        <a:rPr lang="en-US" sz="1200">
                          <a:solidFill>
                            <a:schemeClr val="tx2"/>
                          </a:solidFill>
                        </a:rPr>
                        <a:t>arbitrarily large integer, trailing L, 234187626348292917L, 7L</a:t>
                      </a:r>
                    </a:p>
                  </a:txBody>
                  <a:tcPr marL="15783" marR="15783" marT="15783" marB="15783" anchor="ctr">
                    <a:noFill/>
                  </a:tcPr>
                </a:tc>
                <a:extLst>
                  <a:ext uri="{0D108BD9-81ED-4DB2-BD59-A6C34878D82A}">
                    <a16:rowId xmlns:a16="http://schemas.microsoft.com/office/drawing/2014/main" val="10003"/>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octal integer</a:t>
                      </a:r>
                    </a:p>
                  </a:txBody>
                  <a:tcPr marL="15783" marR="15783" marT="15783" marB="15783" anchor="ctr">
                    <a:noFill/>
                  </a:tcPr>
                </a:tc>
                <a:tc>
                  <a:txBody>
                    <a:bodyPr/>
                    <a:lstStyle/>
                    <a:p>
                      <a:pPr algn="ctr"/>
                      <a:r>
                        <a:rPr lang="en-US" sz="1200" dirty="0">
                          <a:solidFill>
                            <a:schemeClr val="tx2"/>
                          </a:solidFill>
                        </a:rPr>
                        <a:t>base-8 integer, leading 0 as in 0177</a:t>
                      </a:r>
                    </a:p>
                  </a:txBody>
                  <a:tcPr marL="15783" marR="15783" marT="15783" marB="15783" anchor="ctr">
                    <a:noFill/>
                  </a:tcPr>
                </a:tc>
                <a:extLst>
                  <a:ext uri="{0D108BD9-81ED-4DB2-BD59-A6C34878D82A}">
                    <a16:rowId xmlns:a16="http://schemas.microsoft.com/office/drawing/2014/main" val="10004"/>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hexadecimal integer</a:t>
                      </a:r>
                    </a:p>
                  </a:txBody>
                  <a:tcPr marL="15783" marR="15783" marT="15783" marB="15783" anchor="ctr">
                    <a:noFill/>
                  </a:tcPr>
                </a:tc>
                <a:tc>
                  <a:txBody>
                    <a:bodyPr/>
                    <a:lstStyle/>
                    <a:p>
                      <a:pPr algn="ctr"/>
                      <a:r>
                        <a:rPr lang="en-US" sz="1200" dirty="0">
                          <a:solidFill>
                            <a:schemeClr val="tx2"/>
                          </a:solidFill>
                        </a:rPr>
                        <a:t>base-16 integer, leading 0x as in 0x9FC</a:t>
                      </a:r>
                    </a:p>
                  </a:txBody>
                  <a:tcPr marL="15783" marR="15783" marT="15783" marB="15783" anchor="ctr">
                    <a:noFill/>
                  </a:tcPr>
                </a:tc>
                <a:extLst>
                  <a:ext uri="{0D108BD9-81ED-4DB2-BD59-A6C34878D82A}">
                    <a16:rowId xmlns:a16="http://schemas.microsoft.com/office/drawing/2014/main" val="10005"/>
                  </a:ext>
                </a:extLst>
              </a:tr>
              <a:tr h="375936">
                <a:tc vMerge="1">
                  <a:txBody>
                    <a:bodyPr/>
                    <a:lstStyle/>
                    <a:p>
                      <a:pPr algn="ctr"/>
                      <a:endParaRPr lang="en-US" sz="1200" dirty="0"/>
                    </a:p>
                  </a:txBody>
                  <a:tcPr marL="15783" marR="15783" marT="15783" marB="15783" anchor="ctr"/>
                </a:tc>
                <a:tc>
                  <a:txBody>
                    <a:bodyPr/>
                    <a:lstStyle/>
                    <a:p>
                      <a:pPr algn="ctr"/>
                      <a:r>
                        <a:rPr lang="en-US" sz="1200" dirty="0">
                          <a:solidFill>
                            <a:schemeClr val="tx2"/>
                          </a:solidFill>
                        </a:rPr>
                        <a:t>complex</a:t>
                      </a:r>
                    </a:p>
                  </a:txBody>
                  <a:tcPr marL="15783" marR="15783" marT="15783" marB="15783" anchor="ctr">
                    <a:noFill/>
                  </a:tcPr>
                </a:tc>
                <a:tc>
                  <a:txBody>
                    <a:bodyPr/>
                    <a:lstStyle/>
                    <a:p>
                      <a:pPr algn="ctr"/>
                      <a:r>
                        <a:rPr lang="en-US" sz="1200" dirty="0">
                          <a:solidFill>
                            <a:schemeClr val="tx2"/>
                          </a:solidFill>
                        </a:rPr>
                        <a:t>real and imaginary parts written as 3 + 4j or 1.23 - 0.0073j</a:t>
                      </a:r>
                    </a:p>
                  </a:txBody>
                  <a:tcPr marL="15783" marR="15783" marT="15783" marB="15783" anchor="ctr">
                    <a:noFill/>
                  </a:tcPr>
                </a:tc>
                <a:extLst>
                  <a:ext uri="{0D108BD9-81ED-4DB2-BD59-A6C34878D82A}">
                    <a16:rowId xmlns:a16="http://schemas.microsoft.com/office/drawing/2014/main" val="10006"/>
                  </a:ext>
                </a:extLst>
              </a:tr>
              <a:tr h="456355">
                <a:tc>
                  <a:txBody>
                    <a:bodyPr/>
                    <a:lstStyle/>
                    <a:p>
                      <a:pPr algn="ctr"/>
                      <a:r>
                        <a:rPr lang="en-US" sz="1200" dirty="0">
                          <a:solidFill>
                            <a:schemeClr val="tx2"/>
                          </a:solidFill>
                        </a:rPr>
                        <a:t>String Data</a:t>
                      </a:r>
                      <a:br>
                        <a:rPr lang="en-US" sz="1200" dirty="0">
                          <a:solidFill>
                            <a:schemeClr val="tx2"/>
                          </a:solidFill>
                        </a:rPr>
                      </a:br>
                      <a:r>
                        <a:rPr lang="en-US" sz="1200" dirty="0">
                          <a:solidFill>
                            <a:schemeClr val="tx2"/>
                          </a:solidFill>
                        </a:rPr>
                        <a:t>Types</a:t>
                      </a:r>
                    </a:p>
                  </a:txBody>
                  <a:tcPr marL="15783" marR="15783" marT="15783" marB="15783" anchor="ctr">
                    <a:noFill/>
                  </a:tcPr>
                </a:tc>
                <a:tc>
                  <a:txBody>
                    <a:bodyPr/>
                    <a:lstStyle/>
                    <a:p>
                      <a:pPr algn="ctr"/>
                      <a:r>
                        <a:rPr lang="en-US" sz="1200" dirty="0">
                          <a:solidFill>
                            <a:schemeClr val="tx2"/>
                          </a:solidFill>
                        </a:rPr>
                        <a:t>character string</a:t>
                      </a:r>
                    </a:p>
                  </a:txBody>
                  <a:tcPr marL="15783" marR="15783" marT="15783" marB="15783" anchor="ctr">
                    <a:noFill/>
                  </a:tcPr>
                </a:tc>
                <a:tc>
                  <a:txBody>
                    <a:bodyPr/>
                    <a:lstStyle/>
                    <a:p>
                      <a:pPr algn="ctr"/>
                      <a:r>
                        <a:rPr lang="en-US" sz="1200" dirty="0">
                          <a:solidFill>
                            <a:schemeClr val="tx2"/>
                          </a:solidFill>
                        </a:rPr>
                        <a:t>ordered collection of characters, enclosed by pairs of ', or " characters</a:t>
                      </a:r>
                    </a:p>
                  </a:txBody>
                  <a:tcPr marL="15783" marR="15783" marT="15783" marB="15783" anchor="ctr">
                    <a:noFill/>
                  </a:tcPr>
                </a:tc>
                <a:extLst>
                  <a:ext uri="{0D108BD9-81ED-4DB2-BD59-A6C34878D82A}">
                    <a16:rowId xmlns:a16="http://schemas.microsoft.com/office/drawing/2014/main" val="10007"/>
                  </a:ext>
                </a:extLst>
              </a:tr>
              <a:tr h="456355">
                <a:tc rowSpan="3">
                  <a:txBody>
                    <a:bodyPr/>
                    <a:lstStyle/>
                    <a:p>
                      <a:pPr algn="ctr"/>
                      <a:r>
                        <a:rPr lang="en-US" sz="1200" dirty="0">
                          <a:solidFill>
                            <a:schemeClr val="tx2"/>
                          </a:solidFill>
                        </a:rPr>
                        <a:t>Collection Data</a:t>
                      </a:r>
                      <a:br>
                        <a:rPr lang="en-US" sz="1200" dirty="0">
                          <a:solidFill>
                            <a:schemeClr val="tx2"/>
                          </a:solidFill>
                        </a:rPr>
                      </a:br>
                      <a:r>
                        <a:rPr lang="en-US" sz="1200" dirty="0">
                          <a:solidFill>
                            <a:schemeClr val="tx2"/>
                          </a:solidFill>
                        </a:rPr>
                        <a:t>Types</a:t>
                      </a:r>
                    </a:p>
                  </a:txBody>
                  <a:tcPr marL="15783" marR="15783" marT="15783" marB="15783" anchor="ctr">
                    <a:noFill/>
                  </a:tcPr>
                </a:tc>
                <a:tc>
                  <a:txBody>
                    <a:bodyPr/>
                    <a:lstStyle/>
                    <a:p>
                      <a:pPr algn="ctr"/>
                      <a:r>
                        <a:rPr lang="en-US" sz="1200" dirty="0">
                          <a:solidFill>
                            <a:schemeClr val="tx2"/>
                          </a:solidFill>
                        </a:rPr>
                        <a:t>list</a:t>
                      </a:r>
                    </a:p>
                  </a:txBody>
                  <a:tcPr marL="15783" marR="15783" marT="15783" marB="15783" anchor="ctr">
                    <a:noFill/>
                  </a:tcPr>
                </a:tc>
                <a:tc>
                  <a:txBody>
                    <a:bodyPr/>
                    <a:lstStyle/>
                    <a:p>
                      <a:pPr algn="ctr"/>
                      <a:r>
                        <a:rPr lang="en-US" sz="1200" dirty="0">
                          <a:solidFill>
                            <a:schemeClr val="tx2"/>
                          </a:solidFill>
                        </a:rPr>
                        <a:t>ordered collection of objects, like </a:t>
                      </a:r>
                      <a:br>
                        <a:rPr lang="en-US" sz="1200" dirty="0">
                          <a:solidFill>
                            <a:schemeClr val="tx2"/>
                          </a:solidFill>
                        </a:rPr>
                      </a:br>
                      <a:r>
                        <a:rPr lang="en-US" sz="1200" dirty="0">
                          <a:solidFill>
                            <a:schemeClr val="tx2"/>
                          </a:solidFill>
                        </a:rPr>
                        <a:t>[1,22,[321,'cow'],'horse']</a:t>
                      </a:r>
                    </a:p>
                  </a:txBody>
                  <a:tcPr marL="15783" marR="15783" marT="15783" marB="15783" anchor="ctr">
                    <a:noFill/>
                  </a:tcPr>
                </a:tc>
                <a:extLst>
                  <a:ext uri="{0D108BD9-81ED-4DB2-BD59-A6C34878D82A}">
                    <a16:rowId xmlns:a16="http://schemas.microsoft.com/office/drawing/2014/main" val="10008"/>
                  </a:ext>
                </a:extLst>
              </a:tr>
              <a:tr h="456355">
                <a:tc vMerge="1">
                  <a:txBody>
                    <a:bodyPr/>
                    <a:lstStyle/>
                    <a:p>
                      <a:pPr algn="ctr"/>
                      <a:endParaRPr lang="en-US" sz="1200" dirty="0"/>
                    </a:p>
                  </a:txBody>
                  <a:tcPr marL="15783" marR="15783" marT="15783" marB="15783" anchor="ctr"/>
                </a:tc>
                <a:tc>
                  <a:txBody>
                    <a:bodyPr/>
                    <a:lstStyle/>
                    <a:p>
                      <a:pPr algn="ctr"/>
                      <a:r>
                        <a:rPr lang="en-US" sz="1200">
                          <a:solidFill>
                            <a:schemeClr val="tx2"/>
                          </a:solidFill>
                        </a:rPr>
                        <a:t>dictionary</a:t>
                      </a:r>
                    </a:p>
                  </a:txBody>
                  <a:tcPr marL="15783" marR="15783" marT="15783" marB="15783" anchor="ctr">
                    <a:noFill/>
                  </a:tcPr>
                </a:tc>
                <a:tc>
                  <a:txBody>
                    <a:bodyPr/>
                    <a:lstStyle/>
                    <a:p>
                      <a:pPr algn="ctr"/>
                      <a:r>
                        <a:rPr lang="en-US" sz="1200" dirty="0">
                          <a:solidFill>
                            <a:schemeClr val="tx2"/>
                          </a:solidFill>
                        </a:rPr>
                        <a:t>collection of associated </a:t>
                      </a:r>
                      <a:r>
                        <a:rPr lang="en-US" sz="1200" dirty="0" err="1">
                          <a:solidFill>
                            <a:schemeClr val="tx2"/>
                          </a:solidFill>
                        </a:rPr>
                        <a:t>key:data</a:t>
                      </a:r>
                      <a:r>
                        <a:rPr lang="en-US" sz="1200" dirty="0">
                          <a:solidFill>
                            <a:schemeClr val="tx2"/>
                          </a:solidFill>
                        </a:rPr>
                        <a:t> pairs like </a:t>
                      </a:r>
                      <a:br>
                        <a:rPr lang="en-US" sz="1200" dirty="0">
                          <a:solidFill>
                            <a:schemeClr val="tx2"/>
                          </a:solidFill>
                        </a:rPr>
                      </a:br>
                      <a:r>
                        <a:rPr lang="en-US" sz="1200" dirty="0">
                          <a:solidFill>
                            <a:schemeClr val="tx2"/>
                          </a:solidFill>
                        </a:rPr>
                        <a:t>{'</a:t>
                      </a:r>
                      <a:r>
                        <a:rPr lang="en-US" sz="1200" dirty="0" err="1">
                          <a:solidFill>
                            <a:schemeClr val="tx2"/>
                          </a:solidFill>
                        </a:rPr>
                        <a:t>first':'alpha','last':'omega</a:t>
                      </a:r>
                      <a:r>
                        <a:rPr lang="en-US" sz="1200" dirty="0">
                          <a:solidFill>
                            <a:schemeClr val="tx2"/>
                          </a:solidFill>
                        </a:rPr>
                        <a:t>'}</a:t>
                      </a:r>
                    </a:p>
                  </a:txBody>
                  <a:tcPr marL="15783" marR="15783" marT="15783" marB="15783" anchor="ctr">
                    <a:noFill/>
                  </a:tcPr>
                </a:tc>
                <a:extLst>
                  <a:ext uri="{0D108BD9-81ED-4DB2-BD59-A6C34878D82A}">
                    <a16:rowId xmlns:a16="http://schemas.microsoft.com/office/drawing/2014/main" val="10009"/>
                  </a:ext>
                </a:extLst>
              </a:tr>
              <a:tr h="456355">
                <a:tc vMerge="1">
                  <a:txBody>
                    <a:bodyPr/>
                    <a:lstStyle/>
                    <a:p>
                      <a:pPr algn="ctr"/>
                      <a:endParaRPr lang="en-US" sz="1200" dirty="0"/>
                    </a:p>
                  </a:txBody>
                  <a:tcPr marL="15783" marR="15783" marT="15783" marB="15783" anchor="ctr"/>
                </a:tc>
                <a:tc>
                  <a:txBody>
                    <a:bodyPr/>
                    <a:lstStyle/>
                    <a:p>
                      <a:pPr algn="ctr"/>
                      <a:r>
                        <a:rPr lang="en-US" sz="1200">
                          <a:solidFill>
                            <a:schemeClr val="tx2"/>
                          </a:solidFill>
                        </a:rPr>
                        <a:t>tuples</a:t>
                      </a:r>
                    </a:p>
                  </a:txBody>
                  <a:tcPr marL="15783" marR="15783" marT="15783" marB="15783" anchor="ctr">
                    <a:noFill/>
                  </a:tcPr>
                </a:tc>
                <a:tc>
                  <a:txBody>
                    <a:bodyPr/>
                    <a:lstStyle/>
                    <a:p>
                      <a:pPr algn="ctr"/>
                      <a:r>
                        <a:rPr lang="en-US" sz="1200" dirty="0">
                          <a:solidFill>
                            <a:schemeClr val="tx2"/>
                          </a:solidFill>
                        </a:rPr>
                        <a:t>similar to lists, like </a:t>
                      </a:r>
                      <a:br>
                        <a:rPr lang="en-US" sz="1200" dirty="0">
                          <a:solidFill>
                            <a:schemeClr val="tx2"/>
                          </a:solidFill>
                        </a:rPr>
                      </a:br>
                      <a:r>
                        <a:rPr lang="en-US" sz="1200" dirty="0">
                          <a:solidFill>
                            <a:schemeClr val="tx2"/>
                          </a:solidFill>
                        </a:rPr>
                        <a:t>('</a:t>
                      </a:r>
                      <a:r>
                        <a:rPr lang="en-US" sz="1200" dirty="0" err="1">
                          <a:solidFill>
                            <a:schemeClr val="tx2"/>
                          </a:solidFill>
                        </a:rPr>
                        <a:t>hen','duck</a:t>
                      </a:r>
                      <a:r>
                        <a:rPr lang="en-US" sz="1200" dirty="0">
                          <a:solidFill>
                            <a:schemeClr val="tx2"/>
                          </a:solidFill>
                        </a:rPr>
                        <a:t>',('</a:t>
                      </a:r>
                      <a:r>
                        <a:rPr lang="en-US" sz="1200" dirty="0" err="1">
                          <a:solidFill>
                            <a:schemeClr val="tx2"/>
                          </a:solidFill>
                        </a:rPr>
                        <a:t>rabbit','hare</a:t>
                      </a:r>
                      <a:r>
                        <a:rPr lang="en-US" sz="1200" dirty="0">
                          <a:solidFill>
                            <a:schemeClr val="tx2"/>
                          </a:solidFill>
                        </a:rPr>
                        <a:t>'),'</a:t>
                      </a:r>
                      <a:r>
                        <a:rPr lang="en-US" sz="1200" dirty="0" err="1">
                          <a:solidFill>
                            <a:schemeClr val="tx2"/>
                          </a:solidFill>
                        </a:rPr>
                        <a:t>dog','cat</a:t>
                      </a:r>
                      <a:r>
                        <a:rPr lang="en-US" sz="1200" dirty="0">
                          <a:solidFill>
                            <a:schemeClr val="tx2"/>
                          </a:solidFill>
                        </a:rPr>
                        <a:t>')</a:t>
                      </a:r>
                    </a:p>
                  </a:txBody>
                  <a:tcPr marL="15783" marR="15783" marT="15783" marB="15783" anchor="ctr">
                    <a:noFill/>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a:xfrm>
            <a:off x="11280578" y="6620808"/>
            <a:ext cx="828212" cy="216024"/>
          </a:xfrm>
        </p:spPr>
        <p:txBody>
          <a:bodyPr/>
          <a:lstStyle/>
          <a:p>
            <a:r>
              <a:rPr lang="en-US" altLang="ko-KR" dirty="0"/>
              <a:t>10</a:t>
            </a:r>
            <a:endParaRPr lang="ko-KR" altLang="en-US" dirty="0"/>
          </a:p>
        </p:txBody>
      </p:sp>
    </p:spTree>
    <p:extLst>
      <p:ext uri="{BB962C8B-B14F-4D97-AF65-F5344CB8AC3E}">
        <p14:creationId xmlns:p14="http://schemas.microsoft.com/office/powerpoint/2010/main" val="40592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A6CB5C2A-3DB7-495D-A686-E9D6F47C82CA}"/>
              </a:ext>
            </a:extLst>
          </p:cNvPr>
          <p:cNvPicPr>
            <a:picLocks noChangeAspect="1"/>
          </p:cNvPicPr>
          <p:nvPr/>
        </p:nvPicPr>
        <p:blipFill>
          <a:blip r:embed="rId3"/>
          <a:stretch>
            <a:fillRect/>
          </a:stretch>
        </p:blipFill>
        <p:spPr>
          <a:xfrm>
            <a:off x="4470038" y="922818"/>
            <a:ext cx="6251417" cy="5614616"/>
          </a:xfrm>
          <a:prstGeom prst="rect">
            <a:avLst/>
          </a:prstGeom>
        </p:spPr>
      </p:pic>
      <p:sp>
        <p:nvSpPr>
          <p:cNvPr id="2" name="Title 1"/>
          <p:cNvSpPr>
            <a:spLocks noGrp="1"/>
          </p:cNvSpPr>
          <p:nvPr>
            <p:ph type="title"/>
          </p:nvPr>
        </p:nvSpPr>
        <p:spPr>
          <a:xfrm>
            <a:off x="1746552" y="78382"/>
            <a:ext cx="10353762" cy="970450"/>
          </a:xfrm>
        </p:spPr>
        <p:txBody>
          <a:bodyPr/>
          <a:lstStyle/>
          <a:p>
            <a:r>
              <a:rPr lang="en-US" altLang="ko-KR" dirty="0"/>
              <a:t>Variable Statements</a:t>
            </a:r>
            <a:endParaRPr lang="ko-KR" altLang="en-US" dirty="0"/>
          </a:p>
        </p:txBody>
      </p:sp>
      <p:sp>
        <p:nvSpPr>
          <p:cNvPr id="5" name="Rectangular Callout 4"/>
          <p:cNvSpPr/>
          <p:nvPr/>
        </p:nvSpPr>
        <p:spPr>
          <a:xfrm>
            <a:off x="8430478" y="95555"/>
            <a:ext cx="2448272" cy="734762"/>
          </a:xfrm>
          <a:prstGeom prst="wedgeRectCallout">
            <a:avLst>
              <a:gd name="adj1" fmla="val -145342"/>
              <a:gd name="adj2" fmla="val 12286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Integer in decimal, octal, and hexadecimal</a:t>
            </a:r>
            <a:endParaRPr lang="ko-KR" altLang="en-US" dirty="0">
              <a:solidFill>
                <a:schemeClr val="tx1"/>
              </a:solidFill>
            </a:endParaRPr>
          </a:p>
        </p:txBody>
      </p:sp>
      <p:sp>
        <p:nvSpPr>
          <p:cNvPr id="8" name="Rectangular Callout 7"/>
          <p:cNvSpPr/>
          <p:nvPr/>
        </p:nvSpPr>
        <p:spPr>
          <a:xfrm>
            <a:off x="8410116" y="2089896"/>
            <a:ext cx="2448272" cy="360040"/>
          </a:xfrm>
          <a:prstGeom prst="wedgeRectCallout">
            <a:avLst>
              <a:gd name="adj1" fmla="val -136156"/>
              <a:gd name="adj2" fmla="val -1184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Complex numbers</a:t>
            </a:r>
            <a:endParaRPr lang="ko-KR" altLang="en-US" dirty="0"/>
          </a:p>
        </p:txBody>
      </p:sp>
      <p:sp>
        <p:nvSpPr>
          <p:cNvPr id="9" name="Rectangular Callout 8"/>
          <p:cNvSpPr/>
          <p:nvPr/>
        </p:nvSpPr>
        <p:spPr>
          <a:xfrm>
            <a:off x="2669838" y="2454824"/>
            <a:ext cx="1800200" cy="860424"/>
          </a:xfrm>
          <a:prstGeom prst="wedgeRectCallout">
            <a:avLst>
              <a:gd name="adj1" fmla="val 60135"/>
              <a:gd name="adj2" fmla="val -171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naming style</a:t>
            </a:r>
            <a:endParaRPr lang="ko-KR" altLang="en-US" dirty="0"/>
          </a:p>
        </p:txBody>
      </p:sp>
      <p:sp>
        <p:nvSpPr>
          <p:cNvPr id="10" name="Rectangular Callout 9"/>
          <p:cNvSpPr/>
          <p:nvPr/>
        </p:nvSpPr>
        <p:spPr>
          <a:xfrm>
            <a:off x="2669838" y="2449936"/>
            <a:ext cx="1800200" cy="860424"/>
          </a:xfrm>
          <a:prstGeom prst="wedgeRectCallout">
            <a:avLst>
              <a:gd name="adj1" fmla="val 57579"/>
              <a:gd name="adj2" fmla="val 9207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the naming style</a:t>
            </a:r>
            <a:endParaRPr lang="ko-KR" altLang="en-US" dirty="0">
              <a:solidFill>
                <a:schemeClr val="tx1"/>
              </a:solidFill>
            </a:endParaRPr>
          </a:p>
        </p:txBody>
      </p:sp>
      <p:sp>
        <p:nvSpPr>
          <p:cNvPr id="11" name="Slide Number Placeholder 3"/>
          <p:cNvSpPr>
            <a:spLocks noGrp="1"/>
          </p:cNvSpPr>
          <p:nvPr>
            <p:ph type="sldNum" sz="quarter" idx="12"/>
          </p:nvPr>
        </p:nvSpPr>
        <p:spPr>
          <a:xfrm>
            <a:off x="11280578" y="6620808"/>
            <a:ext cx="828212" cy="216024"/>
          </a:xfrm>
        </p:spPr>
        <p:txBody>
          <a:bodyPr/>
          <a:lstStyle/>
          <a:p>
            <a:r>
              <a:rPr lang="en-US" altLang="ko-KR" dirty="0"/>
              <a:t>11</a:t>
            </a:r>
            <a:endParaRPr lang="ko-KR" altLang="en-US" dirty="0"/>
          </a:p>
        </p:txBody>
      </p:sp>
    </p:spTree>
    <p:extLst>
      <p:ext uri="{BB962C8B-B14F-4D97-AF65-F5344CB8AC3E}">
        <p14:creationId xmlns:p14="http://schemas.microsoft.com/office/powerpoint/2010/main" val="8234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a:extLst>
              <a:ext uri="{FF2B5EF4-FFF2-40B4-BE49-F238E27FC236}">
                <a16:creationId xmlns:a16="http://schemas.microsoft.com/office/drawing/2014/main" id="{127D140B-3DFF-489B-AB91-3EB9545DFB28}"/>
              </a:ext>
            </a:extLst>
          </p:cNvPr>
          <p:cNvPicPr>
            <a:picLocks noChangeAspect="1"/>
          </p:cNvPicPr>
          <p:nvPr/>
        </p:nvPicPr>
        <p:blipFill rotWithShape="1">
          <a:blip r:embed="rId3"/>
          <a:srcRect r="12506"/>
          <a:stretch/>
        </p:blipFill>
        <p:spPr>
          <a:xfrm>
            <a:off x="3286805" y="1090724"/>
            <a:ext cx="8716009" cy="5309642"/>
          </a:xfrm>
          <a:prstGeom prst="rect">
            <a:avLst/>
          </a:prstGeom>
        </p:spPr>
      </p:pic>
      <p:sp>
        <p:nvSpPr>
          <p:cNvPr id="2" name="Title 1"/>
          <p:cNvSpPr>
            <a:spLocks noGrp="1"/>
          </p:cNvSpPr>
          <p:nvPr>
            <p:ph type="title"/>
          </p:nvPr>
        </p:nvSpPr>
        <p:spPr>
          <a:xfrm>
            <a:off x="1838238" y="65486"/>
            <a:ext cx="10353762" cy="970450"/>
          </a:xfrm>
        </p:spPr>
        <p:txBody>
          <a:bodyPr/>
          <a:lstStyle/>
          <a:p>
            <a:r>
              <a:rPr lang="en-US" altLang="ko-KR" dirty="0"/>
              <a:t>Operators</a:t>
            </a:r>
            <a:endParaRPr lang="ko-KR" altLang="en-US" dirty="0"/>
          </a:p>
        </p:txBody>
      </p:sp>
      <p:sp>
        <p:nvSpPr>
          <p:cNvPr id="7" name="Rectangular Callout 6"/>
          <p:cNvSpPr/>
          <p:nvPr/>
        </p:nvSpPr>
        <p:spPr>
          <a:xfrm>
            <a:off x="8701146" y="1144833"/>
            <a:ext cx="2857153" cy="936104"/>
          </a:xfrm>
          <a:prstGeom prst="wedgeRectCallout">
            <a:avLst>
              <a:gd name="adj1" fmla="val -154576"/>
              <a:gd name="adj2" fmla="val 4627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 *, /</a:t>
            </a:r>
          </a:p>
          <a:p>
            <a:pPr algn="ctr"/>
            <a:r>
              <a:rPr lang="en-US" altLang="ko-KR" dirty="0"/>
              <a:t>Then %?</a:t>
            </a:r>
          </a:p>
          <a:p>
            <a:pPr algn="ctr"/>
            <a:r>
              <a:rPr lang="en-US" altLang="ko-KR" dirty="0"/>
              <a:t>It is the modulo operator</a:t>
            </a:r>
            <a:endParaRPr lang="ko-KR" altLang="en-US" dirty="0"/>
          </a:p>
        </p:txBody>
      </p:sp>
      <p:sp>
        <p:nvSpPr>
          <p:cNvPr id="8" name="Rectangular Callout 7"/>
          <p:cNvSpPr/>
          <p:nvPr/>
        </p:nvSpPr>
        <p:spPr>
          <a:xfrm>
            <a:off x="8701146" y="2399013"/>
            <a:ext cx="2857153" cy="936104"/>
          </a:xfrm>
          <a:prstGeom prst="wedgeRectCallout">
            <a:avLst>
              <a:gd name="adj1" fmla="val -144604"/>
              <a:gd name="adj2" fmla="val 2566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effect of type casting and how-to</a:t>
            </a:r>
          </a:p>
          <a:p>
            <a:pPr algn="ctr"/>
            <a:r>
              <a:rPr lang="en-US" altLang="ko-KR" dirty="0" err="1"/>
              <a:t>int</a:t>
            </a:r>
            <a:r>
              <a:rPr lang="en-US" altLang="ko-KR" dirty="0"/>
              <a:t>(</a:t>
            </a:r>
            <a:r>
              <a:rPr lang="en-US" altLang="ko-KR" i="1" dirty="0"/>
              <a:t>variable name</a:t>
            </a:r>
            <a:r>
              <a:rPr lang="en-US" altLang="ko-KR" dirty="0"/>
              <a:t>)</a:t>
            </a:r>
            <a:endParaRPr lang="ko-KR" altLang="en-US" dirty="0"/>
          </a:p>
        </p:txBody>
      </p:sp>
      <p:sp>
        <p:nvSpPr>
          <p:cNvPr id="9" name="Rectangular Callout 8"/>
          <p:cNvSpPr/>
          <p:nvPr/>
        </p:nvSpPr>
        <p:spPr>
          <a:xfrm>
            <a:off x="8559054" y="3975162"/>
            <a:ext cx="2999245" cy="404959"/>
          </a:xfrm>
          <a:prstGeom prst="wedgeRectCallout">
            <a:avLst>
              <a:gd name="adj1" fmla="val -135073"/>
              <a:gd name="adj2" fmla="val -12141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swapping statement</a:t>
            </a:r>
            <a:endParaRPr lang="ko-KR" altLang="en-US" dirty="0"/>
          </a:p>
        </p:txBody>
      </p:sp>
      <p:sp>
        <p:nvSpPr>
          <p:cNvPr id="12" name="Rectangular Callout 11"/>
          <p:cNvSpPr/>
          <p:nvPr/>
        </p:nvSpPr>
        <p:spPr>
          <a:xfrm>
            <a:off x="8701147" y="2399013"/>
            <a:ext cx="2857153" cy="936104"/>
          </a:xfrm>
          <a:prstGeom prst="wedgeRectCallout">
            <a:avLst>
              <a:gd name="adj1" fmla="val -179053"/>
              <a:gd name="adj2" fmla="val 22496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the effect of type casting and how-to</a:t>
            </a:r>
          </a:p>
          <a:p>
            <a:pPr algn="ctr"/>
            <a:r>
              <a:rPr lang="en-US" altLang="ko-KR" dirty="0" err="1"/>
              <a:t>int</a:t>
            </a:r>
            <a:r>
              <a:rPr lang="en-US" altLang="ko-KR" dirty="0"/>
              <a:t>(</a:t>
            </a:r>
            <a:r>
              <a:rPr lang="en-US" altLang="ko-KR" i="1" dirty="0"/>
              <a:t>variable name</a:t>
            </a:r>
            <a:r>
              <a:rPr lang="en-US" altLang="ko-KR" dirty="0"/>
              <a:t>)</a:t>
            </a:r>
            <a:endParaRPr lang="ko-KR" altLang="en-US" dirty="0"/>
          </a:p>
        </p:txBody>
      </p:sp>
      <p:sp>
        <p:nvSpPr>
          <p:cNvPr id="11" name="Slide Number Placeholder 3"/>
          <p:cNvSpPr>
            <a:spLocks noGrp="1"/>
          </p:cNvSpPr>
          <p:nvPr>
            <p:ph type="sldNum" sz="quarter" idx="12"/>
          </p:nvPr>
        </p:nvSpPr>
        <p:spPr>
          <a:xfrm>
            <a:off x="11280578" y="6620808"/>
            <a:ext cx="828212" cy="216024"/>
          </a:xfrm>
        </p:spPr>
        <p:txBody>
          <a:bodyPr/>
          <a:lstStyle/>
          <a:p>
            <a:r>
              <a:rPr lang="en-US" altLang="ko-KR" dirty="0"/>
              <a:t>12</a:t>
            </a:r>
            <a:endParaRPr lang="ko-KR" altLang="en-US" dirty="0"/>
          </a:p>
        </p:txBody>
      </p:sp>
      <p:pic>
        <p:nvPicPr>
          <p:cNvPr id="4" name="그림 3">
            <a:extLst>
              <a:ext uri="{FF2B5EF4-FFF2-40B4-BE49-F238E27FC236}">
                <a16:creationId xmlns:a16="http://schemas.microsoft.com/office/drawing/2014/main" id="{1BADD46E-6368-434D-8B26-E8A25794C271}"/>
              </a:ext>
            </a:extLst>
          </p:cNvPr>
          <p:cNvPicPr>
            <a:picLocks noChangeAspect="1"/>
          </p:cNvPicPr>
          <p:nvPr/>
        </p:nvPicPr>
        <p:blipFill>
          <a:blip r:embed="rId4"/>
          <a:stretch>
            <a:fillRect/>
          </a:stretch>
        </p:blipFill>
        <p:spPr>
          <a:xfrm>
            <a:off x="5496651" y="4866841"/>
            <a:ext cx="2314575" cy="1533525"/>
          </a:xfrm>
          <a:prstGeom prst="rect">
            <a:avLst/>
          </a:prstGeom>
          <a:ln>
            <a:solidFill>
              <a:schemeClr val="accent1"/>
            </a:solidFill>
          </a:ln>
        </p:spPr>
      </p:pic>
      <p:sp>
        <p:nvSpPr>
          <p:cNvPr id="13" name="Rectangular Callout 12"/>
          <p:cNvSpPr/>
          <p:nvPr/>
        </p:nvSpPr>
        <p:spPr>
          <a:xfrm>
            <a:off x="3485941" y="5843752"/>
            <a:ext cx="1870948" cy="525083"/>
          </a:xfrm>
          <a:prstGeom prst="wedgeRectCallout">
            <a:avLst>
              <a:gd name="adj1" fmla="val 21306"/>
              <a:gd name="adj2" fmla="val -8494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String Formula evaluation</a:t>
            </a:r>
            <a:endParaRPr lang="ko-KR" altLang="en-US" dirty="0"/>
          </a:p>
        </p:txBody>
      </p:sp>
      <p:sp>
        <p:nvSpPr>
          <p:cNvPr id="10" name="Rectangular Callout 9"/>
          <p:cNvSpPr/>
          <p:nvPr/>
        </p:nvSpPr>
        <p:spPr>
          <a:xfrm>
            <a:off x="7950988" y="5425122"/>
            <a:ext cx="3914106" cy="563032"/>
          </a:xfrm>
          <a:prstGeom prst="wedgeRectCallout">
            <a:avLst>
              <a:gd name="adj1" fmla="val -118602"/>
              <a:gd name="adj2" fmla="val -24275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is the equivalence of values</a:t>
            </a:r>
          </a:p>
          <a:p>
            <a:pPr algn="ctr"/>
            <a:r>
              <a:rPr lang="en-US" altLang="ko-KR" dirty="0"/>
              <a:t>!= is the in-equivalence of values</a:t>
            </a:r>
            <a:endParaRPr lang="ko-KR" altLang="en-US" dirty="0"/>
          </a:p>
        </p:txBody>
      </p:sp>
    </p:spTree>
    <p:extLst>
      <p:ext uri="{BB962C8B-B14F-4D97-AF65-F5344CB8AC3E}">
        <p14:creationId xmlns:p14="http://schemas.microsoft.com/office/powerpoint/2010/main" val="238261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BF0F1DAA-6967-41E2-912F-99BBB1009DA8}"/>
              </a:ext>
            </a:extLst>
          </p:cNvPr>
          <p:cNvPicPr>
            <a:picLocks noChangeAspect="1"/>
          </p:cNvPicPr>
          <p:nvPr/>
        </p:nvPicPr>
        <p:blipFill rotWithShape="1">
          <a:blip r:embed="rId3"/>
          <a:srcRect r="27464"/>
          <a:stretch/>
        </p:blipFill>
        <p:spPr>
          <a:xfrm>
            <a:off x="3187949" y="1713978"/>
            <a:ext cx="5305425" cy="4365711"/>
          </a:xfrm>
          <a:prstGeom prst="rect">
            <a:avLst/>
          </a:prstGeom>
        </p:spPr>
      </p:pic>
      <p:pic>
        <p:nvPicPr>
          <p:cNvPr id="14" name="그림 13">
            <a:extLst>
              <a:ext uri="{FF2B5EF4-FFF2-40B4-BE49-F238E27FC236}">
                <a16:creationId xmlns:a16="http://schemas.microsoft.com/office/drawing/2014/main" id="{6394FF5B-8E64-4881-8044-BDF19E1F4F6A}"/>
              </a:ext>
            </a:extLst>
          </p:cNvPr>
          <p:cNvPicPr>
            <a:picLocks noChangeAspect="1"/>
          </p:cNvPicPr>
          <p:nvPr/>
        </p:nvPicPr>
        <p:blipFill>
          <a:blip r:embed="rId4"/>
          <a:stretch>
            <a:fillRect/>
          </a:stretch>
        </p:blipFill>
        <p:spPr>
          <a:xfrm>
            <a:off x="3187949" y="4327089"/>
            <a:ext cx="4695825" cy="1752600"/>
          </a:xfrm>
          <a:prstGeom prst="rect">
            <a:avLst/>
          </a:prstGeom>
        </p:spPr>
      </p:pic>
      <p:sp>
        <p:nvSpPr>
          <p:cNvPr id="2" name="Title 1"/>
          <p:cNvSpPr>
            <a:spLocks noGrp="1"/>
          </p:cNvSpPr>
          <p:nvPr>
            <p:ph type="title"/>
          </p:nvPr>
        </p:nvSpPr>
        <p:spPr>
          <a:xfrm>
            <a:off x="1738390" y="257744"/>
            <a:ext cx="2661927" cy="970450"/>
          </a:xfrm>
        </p:spPr>
        <p:txBody>
          <a:bodyPr/>
          <a:lstStyle/>
          <a:p>
            <a:r>
              <a:rPr lang="en-US" altLang="ko-KR" dirty="0"/>
              <a:t>String</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13</a:t>
            </a:fld>
            <a:endParaRPr lang="ko-KR" altLang="en-US"/>
          </a:p>
        </p:txBody>
      </p:sp>
      <p:sp>
        <p:nvSpPr>
          <p:cNvPr id="7" name="Rectangular Callout 6"/>
          <p:cNvSpPr/>
          <p:nvPr/>
        </p:nvSpPr>
        <p:spPr>
          <a:xfrm>
            <a:off x="8761830" y="1491357"/>
            <a:ext cx="2857153" cy="936104"/>
          </a:xfrm>
          <a:prstGeom prst="wedgeRectCallout">
            <a:avLst>
              <a:gd name="adj1" fmla="val -175492"/>
              <a:gd name="adj2" fmla="val -1573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variable statements</a:t>
            </a:r>
          </a:p>
          <a:p>
            <a:pPr algn="ctr"/>
            <a:r>
              <a:rPr lang="en-US" altLang="ko-KR" dirty="0">
                <a:solidFill>
                  <a:schemeClr val="tx1"/>
                </a:solidFill>
              </a:rPr>
              <a:t>Both of ‘ and “ work as wrappers</a:t>
            </a:r>
          </a:p>
        </p:txBody>
      </p:sp>
      <p:sp>
        <p:nvSpPr>
          <p:cNvPr id="8" name="Rectangular Callout 7"/>
          <p:cNvSpPr/>
          <p:nvPr/>
        </p:nvSpPr>
        <p:spPr>
          <a:xfrm>
            <a:off x="8642235" y="2607196"/>
            <a:ext cx="2857153" cy="936104"/>
          </a:xfrm>
          <a:prstGeom prst="wedgeRectCallout">
            <a:avLst>
              <a:gd name="adj1" fmla="val -144498"/>
              <a:gd name="adj2" fmla="val -666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value equivalence test, quite simple!</a:t>
            </a:r>
          </a:p>
        </p:txBody>
      </p:sp>
      <p:sp>
        <p:nvSpPr>
          <p:cNvPr id="9" name="Rectangular Callout 8"/>
          <p:cNvSpPr/>
          <p:nvPr/>
        </p:nvSpPr>
        <p:spPr>
          <a:xfrm>
            <a:off x="8642235" y="3908123"/>
            <a:ext cx="3096345" cy="936104"/>
          </a:xfrm>
          <a:prstGeom prst="wedgeRectCallout">
            <a:avLst>
              <a:gd name="adj1" fmla="val -159736"/>
              <a:gd name="adj2" fmla="val -14470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String variable is actually a linear collection of letters, and the letters have indexes</a:t>
            </a:r>
          </a:p>
        </p:txBody>
      </p:sp>
      <p:graphicFrame>
        <p:nvGraphicFramePr>
          <p:cNvPr id="5" name="Table 4"/>
          <p:cNvGraphicFramePr>
            <a:graphicFrameLocks noGrp="1"/>
          </p:cNvGraphicFramePr>
          <p:nvPr>
            <p:extLst>
              <p:ext uri="{D42A27DB-BD31-4B8C-83A1-F6EECF244321}">
                <p14:modId xmlns:p14="http://schemas.microsoft.com/office/powerpoint/2010/main" val="2679902236"/>
              </p:ext>
            </p:extLst>
          </p:nvPr>
        </p:nvGraphicFramePr>
        <p:xfrm>
          <a:off x="5208240" y="348170"/>
          <a:ext cx="6096000" cy="873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370840">
                <a:tc>
                  <a:txBody>
                    <a:bodyPr/>
                    <a:lstStyle/>
                    <a:p>
                      <a:pPr algn="ctr" latinLnBrk="1"/>
                      <a:r>
                        <a:rPr lang="en-US" altLang="ko-KR" dirty="0">
                          <a:solidFill>
                            <a:schemeClr val="tx1"/>
                          </a:solidFill>
                        </a:rPr>
                        <a:t>H</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e</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o</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r>
                        <a:rPr lang="en-US" altLang="ko-KR" dirty="0">
                          <a:solidFill>
                            <a:schemeClr val="tx1"/>
                          </a:solidFill>
                        </a:rPr>
                        <a:t>W</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o</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r</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l</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d</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r>
                        <a:rPr lang="en-US" altLang="ko-KR" dirty="0">
                          <a:solidFill>
                            <a:schemeClr val="tx1"/>
                          </a:solidFill>
                        </a:rPr>
                        <a:t>I</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a:solidFill>
                            <a:schemeClr val="tx1"/>
                          </a:solidFill>
                        </a:rPr>
                        <a:t>E</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0">
                <a:tc>
                  <a:txBody>
                    <a:bodyPr/>
                    <a:lstStyle/>
                    <a:p>
                      <a:pPr algn="ctr" latinLnBrk="1"/>
                      <a:r>
                        <a:rPr lang="en-US" altLang="ko-KR" sz="1050" dirty="0">
                          <a:solidFill>
                            <a:schemeClr val="tx2"/>
                          </a:solidFill>
                        </a:rPr>
                        <a:t>0</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2</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3</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4</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5</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6</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7</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8</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9</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10</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11</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12</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13</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14</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15</a:t>
                      </a:r>
                      <a:endParaRPr lang="ko-KR" altLang="en-US" sz="1050" dirty="0">
                        <a:solidFill>
                          <a:schemeClr val="tx2"/>
                        </a:solidFill>
                      </a:endParaRPr>
                    </a:p>
                  </a:txBody>
                  <a:tcPr anchor="ctr">
                    <a:noFill/>
                  </a:tcPr>
                </a:tc>
                <a:extLst>
                  <a:ext uri="{0D108BD9-81ED-4DB2-BD59-A6C34878D82A}">
                    <a16:rowId xmlns:a16="http://schemas.microsoft.com/office/drawing/2014/main" val="10001"/>
                  </a:ext>
                </a:extLst>
              </a:tr>
              <a:tr h="130180">
                <a:tc>
                  <a:txBody>
                    <a:bodyPr/>
                    <a:lstStyle/>
                    <a:p>
                      <a:pPr algn="ctr" latinLnBrk="1"/>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-15</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-14</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-13</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-12</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-11</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-10</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-9</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-8</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-7</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-6</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-5</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-4</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-3</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-2</a:t>
                      </a:r>
                      <a:endParaRPr lang="ko-KR" altLang="en-US" sz="1050" dirty="0">
                        <a:solidFill>
                          <a:schemeClr val="tx2"/>
                        </a:solidFill>
                      </a:endParaRPr>
                    </a:p>
                  </a:txBody>
                  <a:tcPr anchor="ctr">
                    <a:noFill/>
                  </a:tcPr>
                </a:tc>
                <a:tc>
                  <a:txBody>
                    <a:bodyPr/>
                    <a:lstStyle/>
                    <a:p>
                      <a:pPr algn="ctr" latinLnBrk="1"/>
                      <a:r>
                        <a:rPr lang="en-US" altLang="ko-KR" sz="1050" dirty="0">
                          <a:solidFill>
                            <a:schemeClr val="tx2"/>
                          </a:solidFill>
                        </a:rPr>
                        <a:t>-1</a:t>
                      </a:r>
                      <a:endParaRPr lang="ko-KR" altLang="en-US" sz="1050" dirty="0">
                        <a:solidFill>
                          <a:schemeClr val="tx2"/>
                        </a:solidFill>
                      </a:endParaRPr>
                    </a:p>
                  </a:txBody>
                  <a:tcPr anchor="ctr">
                    <a:noFill/>
                  </a:tcPr>
                </a:tc>
                <a:extLst>
                  <a:ext uri="{0D108BD9-81ED-4DB2-BD59-A6C34878D82A}">
                    <a16:rowId xmlns:a16="http://schemas.microsoft.com/office/drawing/2014/main" val="10002"/>
                  </a:ext>
                </a:extLst>
              </a:tr>
            </a:tbl>
          </a:graphicData>
        </a:graphic>
      </p:graphicFrame>
      <p:sp>
        <p:nvSpPr>
          <p:cNvPr id="11" name="Rectangular Callout 10"/>
          <p:cNvSpPr/>
          <p:nvPr/>
        </p:nvSpPr>
        <p:spPr>
          <a:xfrm>
            <a:off x="1192648" y="3659223"/>
            <a:ext cx="1728193" cy="936104"/>
          </a:xfrm>
          <a:prstGeom prst="wedgeRectCallout">
            <a:avLst>
              <a:gd name="adj1" fmla="val 65489"/>
              <a:gd name="adj2" fmla="val -6012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how the string operators work!</a:t>
            </a:r>
          </a:p>
        </p:txBody>
      </p:sp>
      <p:sp>
        <p:nvSpPr>
          <p:cNvPr id="12" name="Rectangular Callout 11"/>
          <p:cNvSpPr/>
          <p:nvPr/>
        </p:nvSpPr>
        <p:spPr>
          <a:xfrm>
            <a:off x="6469159" y="5209050"/>
            <a:ext cx="1728193" cy="936104"/>
          </a:xfrm>
          <a:prstGeom prst="wedgeRectCallout">
            <a:avLst>
              <a:gd name="adj1" fmla="val -175270"/>
              <a:gd name="adj2" fmla="val -14748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Existence check in collection variables</a:t>
            </a:r>
          </a:p>
        </p:txBody>
      </p:sp>
    </p:spTree>
    <p:extLst>
      <p:ext uri="{BB962C8B-B14F-4D97-AF65-F5344CB8AC3E}">
        <p14:creationId xmlns:p14="http://schemas.microsoft.com/office/powerpoint/2010/main" val="352851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56FE6539-1413-4229-87F9-2A4A3743FDDD}"/>
              </a:ext>
            </a:extLst>
          </p:cNvPr>
          <p:cNvPicPr>
            <a:picLocks noChangeAspect="1"/>
          </p:cNvPicPr>
          <p:nvPr/>
        </p:nvPicPr>
        <p:blipFill rotWithShape="1">
          <a:blip r:embed="rId3"/>
          <a:srcRect r="17380" b="10666"/>
          <a:stretch/>
        </p:blipFill>
        <p:spPr>
          <a:xfrm>
            <a:off x="4583725" y="2541698"/>
            <a:ext cx="5422124" cy="3701448"/>
          </a:xfrm>
          <a:prstGeom prst="rect">
            <a:avLst/>
          </a:prstGeom>
        </p:spPr>
      </p:pic>
      <p:pic>
        <p:nvPicPr>
          <p:cNvPr id="13" name="그림 12">
            <a:extLst>
              <a:ext uri="{FF2B5EF4-FFF2-40B4-BE49-F238E27FC236}">
                <a16:creationId xmlns:a16="http://schemas.microsoft.com/office/drawing/2014/main" id="{4811F537-BA47-4033-AE0B-6E0567E39017}"/>
              </a:ext>
            </a:extLst>
          </p:cNvPr>
          <p:cNvPicPr>
            <a:picLocks noChangeAspect="1"/>
          </p:cNvPicPr>
          <p:nvPr/>
        </p:nvPicPr>
        <p:blipFill>
          <a:blip r:embed="rId4"/>
          <a:stretch>
            <a:fillRect/>
          </a:stretch>
        </p:blipFill>
        <p:spPr>
          <a:xfrm>
            <a:off x="4624577" y="4528646"/>
            <a:ext cx="1876425" cy="1714500"/>
          </a:xfrm>
          <a:prstGeom prst="rect">
            <a:avLst/>
          </a:prstGeom>
        </p:spPr>
      </p:pic>
      <p:sp>
        <p:nvSpPr>
          <p:cNvPr id="2" name="Title 1"/>
          <p:cNvSpPr>
            <a:spLocks noGrp="1"/>
          </p:cNvSpPr>
          <p:nvPr>
            <p:ph type="title"/>
          </p:nvPr>
        </p:nvSpPr>
        <p:spPr>
          <a:xfrm>
            <a:off x="1771045" y="93949"/>
            <a:ext cx="10353762" cy="970450"/>
          </a:xfrm>
        </p:spPr>
        <p:txBody>
          <a:bodyPr/>
          <a:lstStyle/>
          <a:p>
            <a:r>
              <a:rPr lang="en-US" altLang="ko-KR" dirty="0"/>
              <a:t>Index in Sequence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14</a:t>
            </a:fld>
            <a:endParaRPr lang="ko-KR" altLang="en-US"/>
          </a:p>
        </p:txBody>
      </p:sp>
      <p:sp>
        <p:nvSpPr>
          <p:cNvPr id="7" name="Rectangular Callout 6"/>
          <p:cNvSpPr/>
          <p:nvPr/>
        </p:nvSpPr>
        <p:spPr>
          <a:xfrm>
            <a:off x="8677368" y="1596544"/>
            <a:ext cx="2423558" cy="648072"/>
          </a:xfrm>
          <a:prstGeom prst="wedgeRectCallout">
            <a:avLst>
              <a:gd name="adj1" fmla="val -134851"/>
              <a:gd name="adj2" fmla="val 15291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Simple index of a sequence, or an array</a:t>
            </a:r>
            <a:endParaRPr lang="ko-KR" altLang="en-US" dirty="0">
              <a:solidFill>
                <a:schemeClr val="tx1"/>
              </a:solidFill>
            </a:endParaRPr>
          </a:p>
        </p:txBody>
      </p:sp>
      <p:sp>
        <p:nvSpPr>
          <p:cNvPr id="8" name="Rectangular Callout 7"/>
          <p:cNvSpPr/>
          <p:nvPr/>
        </p:nvSpPr>
        <p:spPr>
          <a:xfrm>
            <a:off x="7465589" y="3366037"/>
            <a:ext cx="2423558" cy="648072"/>
          </a:xfrm>
          <a:prstGeom prst="wedgeRectCallout">
            <a:avLst>
              <a:gd name="adj1" fmla="val -119280"/>
              <a:gd name="adj2" fmla="val -6864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x:y </a:t>
            </a:r>
            <a:r>
              <a:rPr lang="en-US" altLang="ko-KR" dirty="0">
                <a:sym typeface="Wingdings" pitchFamily="2" charset="2"/>
              </a:rPr>
              <a:t> from x to y</a:t>
            </a:r>
            <a:endParaRPr lang="ko-KR" altLang="en-US" dirty="0"/>
          </a:p>
        </p:txBody>
      </p:sp>
      <p:sp>
        <p:nvSpPr>
          <p:cNvPr id="9" name="Rectangular Callout 8"/>
          <p:cNvSpPr/>
          <p:nvPr/>
        </p:nvSpPr>
        <p:spPr>
          <a:xfrm>
            <a:off x="7359330" y="4443945"/>
            <a:ext cx="2423558" cy="648072"/>
          </a:xfrm>
          <a:prstGeom prst="wedgeRectCallout">
            <a:avLst>
              <a:gd name="adj1" fmla="val -110913"/>
              <a:gd name="adj2" fmla="val -16112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x:y:z </a:t>
            </a:r>
            <a:r>
              <a:rPr lang="en-US" altLang="ko-KR" dirty="0">
                <a:sym typeface="Wingdings" pitchFamily="2" charset="2"/>
              </a:rPr>
              <a:t> from x to y with z steps</a:t>
            </a:r>
            <a:endParaRPr lang="ko-KR" altLang="en-US" dirty="0"/>
          </a:p>
        </p:txBody>
      </p:sp>
      <p:sp>
        <p:nvSpPr>
          <p:cNvPr id="10" name="Rectangular Callout 9"/>
          <p:cNvSpPr/>
          <p:nvPr/>
        </p:nvSpPr>
        <p:spPr>
          <a:xfrm>
            <a:off x="6501002" y="5275555"/>
            <a:ext cx="3456385" cy="864096"/>
          </a:xfrm>
          <a:prstGeom prst="wedgeRectCallout">
            <a:avLst>
              <a:gd name="adj1" fmla="val -75675"/>
              <a:gd name="adj2" fmla="val -15121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Default: </a:t>
            </a:r>
          </a:p>
          <a:p>
            <a:pPr algn="ctr"/>
            <a:r>
              <a:rPr lang="en-US" altLang="ko-KR" dirty="0"/>
              <a:t>y = the length of the sequence</a:t>
            </a:r>
          </a:p>
          <a:p>
            <a:pPr algn="ctr"/>
            <a:r>
              <a:rPr lang="en-US" altLang="ko-KR" dirty="0"/>
              <a:t>z = 1</a:t>
            </a:r>
            <a:endParaRPr lang="ko-KR" altLang="en-US" dirty="0"/>
          </a:p>
        </p:txBody>
      </p:sp>
      <p:sp>
        <p:nvSpPr>
          <p:cNvPr id="5" name="TextBox 4"/>
          <p:cNvSpPr txBox="1"/>
          <p:nvPr/>
        </p:nvSpPr>
        <p:spPr>
          <a:xfrm>
            <a:off x="2688916" y="1209526"/>
            <a:ext cx="4332370" cy="923330"/>
          </a:xfrm>
          <a:prstGeom prst="rect">
            <a:avLst/>
          </a:prstGeom>
          <a:noFill/>
        </p:spPr>
        <p:txBody>
          <a:bodyPr wrap="square" rtlCol="0">
            <a:spAutoFit/>
          </a:bodyPr>
          <a:lstStyle/>
          <a:p>
            <a:r>
              <a:rPr lang="en-US" altLang="ko-KR" dirty="0"/>
              <a:t>This index applies to strings</a:t>
            </a:r>
          </a:p>
          <a:p>
            <a:r>
              <a:rPr lang="en-US" altLang="ko-KR" dirty="0"/>
              <a:t>as well as tuples, lists</a:t>
            </a:r>
          </a:p>
          <a:p>
            <a:r>
              <a:rPr lang="en-US" altLang="ko-KR" dirty="0">
                <a:sym typeface="Wingdings" pitchFamily="2" charset="2"/>
              </a:rPr>
              <a:t> Applies to any sequence variables</a:t>
            </a:r>
            <a:endParaRPr lang="ko-KR" altLang="en-US" dirty="0"/>
          </a:p>
        </p:txBody>
      </p:sp>
    </p:spTree>
    <p:extLst>
      <p:ext uri="{BB962C8B-B14F-4D97-AF65-F5344CB8AC3E}">
        <p14:creationId xmlns:p14="http://schemas.microsoft.com/office/powerpoint/2010/main" val="6774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602577B0-A5AB-4111-AF44-6E559D824827}"/>
              </a:ext>
            </a:extLst>
          </p:cNvPr>
          <p:cNvGrpSpPr/>
          <p:nvPr/>
        </p:nvGrpSpPr>
        <p:grpSpPr>
          <a:xfrm>
            <a:off x="2917257" y="1424884"/>
            <a:ext cx="8363321" cy="4995168"/>
            <a:chOff x="2917257" y="1424884"/>
            <a:chExt cx="8363321" cy="4995168"/>
          </a:xfrm>
        </p:grpSpPr>
        <p:pic>
          <p:nvPicPr>
            <p:cNvPr id="13" name="그림 12">
              <a:extLst>
                <a:ext uri="{FF2B5EF4-FFF2-40B4-BE49-F238E27FC236}">
                  <a16:creationId xmlns:a16="http://schemas.microsoft.com/office/drawing/2014/main" id="{B29B8FBE-851C-4943-8683-D2B2D8C61ACB}"/>
                </a:ext>
              </a:extLst>
            </p:cNvPr>
            <p:cNvPicPr>
              <a:picLocks noChangeAspect="1"/>
            </p:cNvPicPr>
            <p:nvPr/>
          </p:nvPicPr>
          <p:blipFill>
            <a:blip r:embed="rId3"/>
            <a:stretch>
              <a:fillRect/>
            </a:stretch>
          </p:blipFill>
          <p:spPr>
            <a:xfrm>
              <a:off x="9392024" y="1424884"/>
              <a:ext cx="1888554" cy="4995168"/>
            </a:xfrm>
            <a:prstGeom prst="rect">
              <a:avLst/>
            </a:prstGeom>
          </p:spPr>
        </p:pic>
        <p:pic>
          <p:nvPicPr>
            <p:cNvPr id="11" name="그림 10">
              <a:extLst>
                <a:ext uri="{FF2B5EF4-FFF2-40B4-BE49-F238E27FC236}">
                  <a16:creationId xmlns:a16="http://schemas.microsoft.com/office/drawing/2014/main" id="{C3E80D8F-BF91-4D1F-AB50-7B17D02B1CAA}"/>
                </a:ext>
              </a:extLst>
            </p:cNvPr>
            <p:cNvPicPr>
              <a:picLocks noChangeAspect="1"/>
            </p:cNvPicPr>
            <p:nvPr/>
          </p:nvPicPr>
          <p:blipFill>
            <a:blip r:embed="rId3"/>
            <a:stretch>
              <a:fillRect/>
            </a:stretch>
          </p:blipFill>
          <p:spPr>
            <a:xfrm>
              <a:off x="2917257" y="4907864"/>
              <a:ext cx="6858000" cy="1512188"/>
            </a:xfrm>
            <a:prstGeom prst="rect">
              <a:avLst/>
            </a:prstGeom>
          </p:spPr>
        </p:pic>
        <p:pic>
          <p:nvPicPr>
            <p:cNvPr id="6" name="그림 5">
              <a:extLst>
                <a:ext uri="{FF2B5EF4-FFF2-40B4-BE49-F238E27FC236}">
                  <a16:creationId xmlns:a16="http://schemas.microsoft.com/office/drawing/2014/main" id="{9DAB88F6-87AC-43EC-B4C3-535243B06BDB}"/>
                </a:ext>
              </a:extLst>
            </p:cNvPr>
            <p:cNvPicPr>
              <a:picLocks noChangeAspect="1"/>
            </p:cNvPicPr>
            <p:nvPr/>
          </p:nvPicPr>
          <p:blipFill>
            <a:blip r:embed="rId4"/>
            <a:stretch>
              <a:fillRect/>
            </a:stretch>
          </p:blipFill>
          <p:spPr>
            <a:xfrm>
              <a:off x="2917257" y="1424884"/>
              <a:ext cx="6858000" cy="3619500"/>
            </a:xfrm>
            <a:prstGeom prst="rect">
              <a:avLst/>
            </a:prstGeom>
          </p:spPr>
        </p:pic>
        <p:pic>
          <p:nvPicPr>
            <p:cNvPr id="7" name="그림 6">
              <a:extLst>
                <a:ext uri="{FF2B5EF4-FFF2-40B4-BE49-F238E27FC236}">
                  <a16:creationId xmlns:a16="http://schemas.microsoft.com/office/drawing/2014/main" id="{E71EAB7E-8F91-451E-8BF6-9F8843D6A6EC}"/>
                </a:ext>
              </a:extLst>
            </p:cNvPr>
            <p:cNvPicPr>
              <a:picLocks noChangeAspect="1"/>
            </p:cNvPicPr>
            <p:nvPr/>
          </p:nvPicPr>
          <p:blipFill>
            <a:blip r:embed="rId5"/>
            <a:stretch>
              <a:fillRect/>
            </a:stretch>
          </p:blipFill>
          <p:spPr>
            <a:xfrm>
              <a:off x="5131819" y="3982318"/>
              <a:ext cx="2428875" cy="2305050"/>
            </a:xfrm>
            <a:prstGeom prst="rect">
              <a:avLst/>
            </a:prstGeom>
          </p:spPr>
        </p:pic>
      </p:grpSp>
      <p:sp>
        <p:nvSpPr>
          <p:cNvPr id="2" name="Title 1"/>
          <p:cNvSpPr>
            <a:spLocks noGrp="1"/>
          </p:cNvSpPr>
          <p:nvPr>
            <p:ph type="title"/>
          </p:nvPr>
        </p:nvSpPr>
        <p:spPr>
          <a:xfrm>
            <a:off x="2285395" y="189400"/>
            <a:ext cx="3813326" cy="970450"/>
          </a:xfrm>
        </p:spPr>
        <p:txBody>
          <a:bodyPr/>
          <a:lstStyle/>
          <a:p>
            <a:r>
              <a:rPr lang="en-US" altLang="ko-KR" dirty="0"/>
              <a:t>List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15</a:t>
            </a:fld>
            <a:endParaRPr lang="ko-KR" altLang="en-US"/>
          </a:p>
        </p:txBody>
      </p:sp>
      <p:sp>
        <p:nvSpPr>
          <p:cNvPr id="5" name="TextBox 4"/>
          <p:cNvSpPr txBox="1"/>
          <p:nvPr/>
        </p:nvSpPr>
        <p:spPr>
          <a:xfrm>
            <a:off x="5971257" y="865113"/>
            <a:ext cx="4243341" cy="369332"/>
          </a:xfrm>
          <a:prstGeom prst="rect">
            <a:avLst/>
          </a:prstGeom>
          <a:noFill/>
        </p:spPr>
        <p:txBody>
          <a:bodyPr wrap="none" rtlCol="0">
            <a:spAutoFit/>
          </a:bodyPr>
          <a:lstStyle/>
          <a:p>
            <a:r>
              <a:rPr lang="en-US" altLang="ko-KR" b="1" i="1" dirty="0"/>
              <a:t>List</a:t>
            </a:r>
            <a:r>
              <a:rPr lang="en-US" altLang="ko-KR" dirty="0"/>
              <a:t> is another type of sequence variables</a:t>
            </a:r>
            <a:endParaRPr lang="ko-KR" altLang="en-US" dirty="0"/>
          </a:p>
        </p:txBody>
      </p:sp>
      <p:sp>
        <p:nvSpPr>
          <p:cNvPr id="8" name="Rectangular Callout 7"/>
          <p:cNvSpPr/>
          <p:nvPr/>
        </p:nvSpPr>
        <p:spPr>
          <a:xfrm>
            <a:off x="7426893" y="1703852"/>
            <a:ext cx="2423558" cy="648072"/>
          </a:xfrm>
          <a:prstGeom prst="wedgeRectCallout">
            <a:avLst>
              <a:gd name="adj1" fmla="val -178867"/>
              <a:gd name="adj2" fmla="val 6892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the operators work</a:t>
            </a:r>
            <a:endParaRPr lang="ko-KR" altLang="en-US" dirty="0"/>
          </a:p>
        </p:txBody>
      </p:sp>
      <p:sp>
        <p:nvSpPr>
          <p:cNvPr id="9" name="Rectangular Callout 8"/>
          <p:cNvSpPr/>
          <p:nvPr/>
        </p:nvSpPr>
        <p:spPr>
          <a:xfrm>
            <a:off x="7218260" y="2532842"/>
            <a:ext cx="3816424" cy="701792"/>
          </a:xfrm>
          <a:prstGeom prst="wedgeRectCallout">
            <a:avLst>
              <a:gd name="adj1" fmla="val -113134"/>
              <a:gd name="adj2" fmla="val 1639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range(</a:t>
            </a:r>
            <a:r>
              <a:rPr lang="en-US" altLang="ko-KR" sz="1600" dirty="0" err="1"/>
              <a:t>x,y,z</a:t>
            </a:r>
            <a:r>
              <a:rPr lang="en-US" altLang="ko-KR" sz="1600" dirty="0"/>
              <a:t>) == x:y:z</a:t>
            </a:r>
          </a:p>
          <a:p>
            <a:pPr algn="ctr"/>
            <a:r>
              <a:rPr lang="en-US" altLang="ko-KR" sz="1600" dirty="0"/>
              <a:t>You will use this function many, many times</a:t>
            </a:r>
            <a:endParaRPr lang="ko-KR" altLang="en-US" sz="1600" dirty="0"/>
          </a:p>
        </p:txBody>
      </p:sp>
      <p:sp>
        <p:nvSpPr>
          <p:cNvPr id="10" name="Rectangular Callout 9"/>
          <p:cNvSpPr/>
          <p:nvPr/>
        </p:nvSpPr>
        <p:spPr>
          <a:xfrm>
            <a:off x="7158877" y="3581494"/>
            <a:ext cx="2423558" cy="648072"/>
          </a:xfrm>
          <a:prstGeom prst="wedgeRectCallout">
            <a:avLst>
              <a:gd name="adj1" fmla="val -139177"/>
              <a:gd name="adj2" fmla="val -8246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t>in </a:t>
            </a:r>
            <a:r>
              <a:rPr lang="en-US" altLang="ko-KR" dirty="0"/>
              <a:t>and </a:t>
            </a:r>
            <a:r>
              <a:rPr lang="en-US" altLang="ko-KR" i="1" dirty="0"/>
              <a:t>not in</a:t>
            </a:r>
            <a:r>
              <a:rPr lang="en-US" altLang="ko-KR" dirty="0"/>
              <a:t> comes pretty handy</a:t>
            </a:r>
            <a:endParaRPr lang="ko-KR" altLang="en-US" dirty="0"/>
          </a:p>
        </p:txBody>
      </p:sp>
    </p:spTree>
    <p:extLst>
      <p:ext uri="{BB962C8B-B14F-4D97-AF65-F5344CB8AC3E}">
        <p14:creationId xmlns:p14="http://schemas.microsoft.com/office/powerpoint/2010/main" val="326069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921" y="214875"/>
            <a:ext cx="8916244" cy="970450"/>
          </a:xfrm>
        </p:spPr>
        <p:txBody>
          <a:bodyPr/>
          <a:lstStyle/>
          <a:p>
            <a:r>
              <a:rPr lang="en-US" altLang="ko-KR" dirty="0"/>
              <a:t>Tuple</a:t>
            </a:r>
            <a:endParaRPr lang="ko-KR" altLang="en-US" dirty="0"/>
          </a:p>
        </p:txBody>
      </p:sp>
      <p:sp>
        <p:nvSpPr>
          <p:cNvPr id="3" name="Content Placeholder 2"/>
          <p:cNvSpPr>
            <a:spLocks noGrp="1"/>
          </p:cNvSpPr>
          <p:nvPr>
            <p:ph idx="1"/>
          </p:nvPr>
        </p:nvSpPr>
        <p:spPr>
          <a:xfrm>
            <a:off x="3458936" y="1363435"/>
            <a:ext cx="8435280" cy="1540768"/>
          </a:xfrm>
        </p:spPr>
        <p:txBody>
          <a:bodyPr/>
          <a:lstStyle/>
          <a:p>
            <a:r>
              <a:rPr lang="en-US" altLang="ko-KR" dirty="0"/>
              <a:t>Tuple and List are almost alike</a:t>
            </a:r>
          </a:p>
          <a:p>
            <a:r>
              <a:rPr lang="en-US" altLang="ko-KR" dirty="0"/>
              <a:t>Only different in changing values</a:t>
            </a:r>
          </a:p>
          <a:p>
            <a:pPr lvl="1"/>
            <a:r>
              <a:rPr lang="en-US" altLang="ko-KR" dirty="0"/>
              <a:t>Tuple does not allow value changes</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16</a:t>
            </a:fld>
            <a:endParaRPr lang="ko-KR" altLang="en-US"/>
          </a:p>
        </p:txBody>
      </p:sp>
      <p:grpSp>
        <p:nvGrpSpPr>
          <p:cNvPr id="8" name="그룹 7">
            <a:extLst>
              <a:ext uri="{FF2B5EF4-FFF2-40B4-BE49-F238E27FC236}">
                <a16:creationId xmlns:a16="http://schemas.microsoft.com/office/drawing/2014/main" id="{A262AB82-4005-4973-8C65-8B57DB066828}"/>
              </a:ext>
            </a:extLst>
          </p:cNvPr>
          <p:cNvGrpSpPr/>
          <p:nvPr/>
        </p:nvGrpSpPr>
        <p:grpSpPr>
          <a:xfrm>
            <a:off x="2990333" y="2625615"/>
            <a:ext cx="6829425" cy="3835737"/>
            <a:chOff x="2990333" y="2625615"/>
            <a:chExt cx="6829425" cy="3835737"/>
          </a:xfrm>
        </p:grpSpPr>
        <p:pic>
          <p:nvPicPr>
            <p:cNvPr id="7" name="그림 6">
              <a:extLst>
                <a:ext uri="{FF2B5EF4-FFF2-40B4-BE49-F238E27FC236}">
                  <a16:creationId xmlns:a16="http://schemas.microsoft.com/office/drawing/2014/main" id="{0A64555E-6019-47E8-83A5-04145B99A9D3}"/>
                </a:ext>
              </a:extLst>
            </p:cNvPr>
            <p:cNvPicPr>
              <a:picLocks noChangeAspect="1"/>
            </p:cNvPicPr>
            <p:nvPr/>
          </p:nvPicPr>
          <p:blipFill>
            <a:blip r:embed="rId3"/>
            <a:stretch>
              <a:fillRect/>
            </a:stretch>
          </p:blipFill>
          <p:spPr>
            <a:xfrm>
              <a:off x="2990333" y="2625615"/>
              <a:ext cx="6829425" cy="3162300"/>
            </a:xfrm>
            <a:prstGeom prst="rect">
              <a:avLst/>
            </a:prstGeom>
          </p:spPr>
        </p:pic>
        <p:pic>
          <p:nvPicPr>
            <p:cNvPr id="6" name="그림 5">
              <a:extLst>
                <a:ext uri="{FF2B5EF4-FFF2-40B4-BE49-F238E27FC236}">
                  <a16:creationId xmlns:a16="http://schemas.microsoft.com/office/drawing/2014/main" id="{7337F7E9-F2AD-43C3-96A0-0788487F2DF0}"/>
                </a:ext>
              </a:extLst>
            </p:cNvPr>
            <p:cNvPicPr>
              <a:picLocks noChangeAspect="1"/>
            </p:cNvPicPr>
            <p:nvPr/>
          </p:nvPicPr>
          <p:blipFill rotWithShape="1">
            <a:blip r:embed="rId4"/>
            <a:srcRect r="9241"/>
            <a:stretch/>
          </p:blipFill>
          <p:spPr>
            <a:xfrm>
              <a:off x="2990333" y="4527777"/>
              <a:ext cx="6829425" cy="1933575"/>
            </a:xfrm>
            <a:prstGeom prst="rect">
              <a:avLst/>
            </a:prstGeom>
          </p:spPr>
        </p:pic>
      </p:grpSp>
    </p:spTree>
    <p:extLst>
      <p:ext uri="{BB962C8B-B14F-4D97-AF65-F5344CB8AC3E}">
        <p14:creationId xmlns:p14="http://schemas.microsoft.com/office/powerpoint/2010/main" val="17921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163" y="258535"/>
            <a:ext cx="6483286" cy="970450"/>
          </a:xfrm>
        </p:spPr>
        <p:txBody>
          <a:bodyPr/>
          <a:lstStyle/>
          <a:p>
            <a:r>
              <a:rPr lang="en-US" altLang="ko-KR" dirty="0"/>
              <a:t>Dictionary</a:t>
            </a:r>
            <a:endParaRPr lang="ko-KR" altLang="en-US" dirty="0"/>
          </a:p>
        </p:txBody>
      </p:sp>
      <p:sp>
        <p:nvSpPr>
          <p:cNvPr id="3" name="Content Placeholder 2"/>
          <p:cNvSpPr>
            <a:spLocks noGrp="1"/>
          </p:cNvSpPr>
          <p:nvPr>
            <p:ph idx="1"/>
          </p:nvPr>
        </p:nvSpPr>
        <p:spPr>
          <a:xfrm>
            <a:off x="3246664" y="1228985"/>
            <a:ext cx="8435280" cy="1972816"/>
          </a:xfrm>
        </p:spPr>
        <p:txBody>
          <a:bodyPr>
            <a:normAutofit/>
          </a:bodyPr>
          <a:lstStyle/>
          <a:p>
            <a:r>
              <a:rPr lang="en-US" altLang="ko-KR" dirty="0"/>
              <a:t>Dictionary is also a collection variable type</a:t>
            </a:r>
          </a:p>
          <a:p>
            <a:pPr lvl="1"/>
            <a:r>
              <a:rPr lang="en-US" altLang="ko-KR" dirty="0"/>
              <a:t>However, it is not sequential</a:t>
            </a:r>
          </a:p>
          <a:p>
            <a:pPr lvl="1"/>
            <a:r>
              <a:rPr lang="en-US" altLang="ko-KR" dirty="0"/>
              <a:t>It works by a pair of keys and values</a:t>
            </a:r>
          </a:p>
          <a:p>
            <a:pPr lvl="2"/>
            <a:r>
              <a:rPr lang="en-US" altLang="ko-KR" dirty="0"/>
              <a:t>A set of (key 1, value 1), (key 2, value 2), (key 3, value 3)…</a:t>
            </a:r>
          </a:p>
          <a:p>
            <a:pPr lvl="2"/>
            <a:r>
              <a:rPr lang="en-US" altLang="ko-KR" dirty="0"/>
              <a:t>Exact syntax is { key1:value1, key2:value2, key3:value3 …)</a:t>
            </a:r>
          </a:p>
          <a:p>
            <a:pPr lvl="1"/>
            <a:endParaRPr lang="en-US" altLang="ko-KR" dirty="0"/>
          </a:p>
          <a:p>
            <a:pPr lvl="2"/>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17</a:t>
            </a:fld>
            <a:endParaRPr lang="ko-KR" altLang="en-US"/>
          </a:p>
        </p:txBody>
      </p:sp>
      <p:grpSp>
        <p:nvGrpSpPr>
          <p:cNvPr id="9" name="그룹 8">
            <a:extLst>
              <a:ext uri="{FF2B5EF4-FFF2-40B4-BE49-F238E27FC236}">
                <a16:creationId xmlns:a16="http://schemas.microsoft.com/office/drawing/2014/main" id="{B366F155-902E-4F68-9811-307D51455777}"/>
              </a:ext>
            </a:extLst>
          </p:cNvPr>
          <p:cNvGrpSpPr/>
          <p:nvPr/>
        </p:nvGrpSpPr>
        <p:grpSpPr>
          <a:xfrm>
            <a:off x="6001407" y="3357863"/>
            <a:ext cx="3867151" cy="2847975"/>
            <a:chOff x="6001407" y="3357863"/>
            <a:chExt cx="3867151" cy="2847975"/>
          </a:xfrm>
        </p:grpSpPr>
        <p:pic>
          <p:nvPicPr>
            <p:cNvPr id="7" name="그림 6">
              <a:extLst>
                <a:ext uri="{FF2B5EF4-FFF2-40B4-BE49-F238E27FC236}">
                  <a16:creationId xmlns:a16="http://schemas.microsoft.com/office/drawing/2014/main" id="{FA797ABB-3813-4695-988E-EA9738DC2B9B}"/>
                </a:ext>
              </a:extLst>
            </p:cNvPr>
            <p:cNvPicPr>
              <a:picLocks noChangeAspect="1"/>
            </p:cNvPicPr>
            <p:nvPr/>
          </p:nvPicPr>
          <p:blipFill>
            <a:blip r:embed="rId3"/>
            <a:stretch>
              <a:fillRect/>
            </a:stretch>
          </p:blipFill>
          <p:spPr>
            <a:xfrm>
              <a:off x="6001407" y="5015213"/>
              <a:ext cx="3867150" cy="1190625"/>
            </a:xfrm>
            <a:prstGeom prst="rect">
              <a:avLst/>
            </a:prstGeom>
          </p:spPr>
        </p:pic>
        <p:pic>
          <p:nvPicPr>
            <p:cNvPr id="8" name="그림 7">
              <a:extLst>
                <a:ext uri="{FF2B5EF4-FFF2-40B4-BE49-F238E27FC236}">
                  <a16:creationId xmlns:a16="http://schemas.microsoft.com/office/drawing/2014/main" id="{D0448936-1156-4F5B-84CE-F4E822CCFA69}"/>
                </a:ext>
              </a:extLst>
            </p:cNvPr>
            <p:cNvPicPr>
              <a:picLocks noChangeAspect="1"/>
            </p:cNvPicPr>
            <p:nvPr/>
          </p:nvPicPr>
          <p:blipFill rotWithShape="1">
            <a:blip r:embed="rId4"/>
            <a:srcRect r="20857"/>
            <a:stretch/>
          </p:blipFill>
          <p:spPr>
            <a:xfrm>
              <a:off x="6001408" y="3357863"/>
              <a:ext cx="3867150" cy="1657350"/>
            </a:xfrm>
            <a:prstGeom prst="rect">
              <a:avLst/>
            </a:prstGeom>
          </p:spPr>
        </p:pic>
      </p:grpSp>
    </p:spTree>
    <p:extLst>
      <p:ext uri="{BB962C8B-B14F-4D97-AF65-F5344CB8AC3E}">
        <p14:creationId xmlns:p14="http://schemas.microsoft.com/office/powerpoint/2010/main" val="347014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1465" y="609600"/>
            <a:ext cx="7716093" cy="970450"/>
          </a:xfrm>
        </p:spPr>
        <p:txBody>
          <a:bodyPr/>
          <a:lstStyle/>
          <a:p>
            <a:r>
              <a:rPr lang="en-US" altLang="ko-KR" dirty="0"/>
              <a:t>if</a:t>
            </a:r>
            <a:endParaRPr lang="ko-KR" altLang="en-US" dirty="0"/>
          </a:p>
        </p:txBody>
      </p:sp>
      <p:sp>
        <p:nvSpPr>
          <p:cNvPr id="3" name="Content Placeholder 2"/>
          <p:cNvSpPr>
            <a:spLocks noGrp="1"/>
          </p:cNvSpPr>
          <p:nvPr>
            <p:ph idx="1"/>
          </p:nvPr>
        </p:nvSpPr>
        <p:spPr>
          <a:xfrm>
            <a:off x="3418114" y="1600200"/>
            <a:ext cx="3898776" cy="4925144"/>
          </a:xfrm>
        </p:spPr>
        <p:txBody>
          <a:bodyPr>
            <a:normAutofit/>
          </a:bodyPr>
          <a:lstStyle/>
          <a:p>
            <a:r>
              <a:rPr lang="en-US" altLang="ko-KR" dirty="0"/>
              <a:t>A condition statement</a:t>
            </a:r>
          </a:p>
          <a:p>
            <a:pPr lvl="1"/>
            <a:r>
              <a:rPr lang="en-US" altLang="ko-KR" dirty="0"/>
              <a:t>   </a:t>
            </a:r>
            <a:r>
              <a:rPr lang="en-US" altLang="ko-KR" b="1" dirty="0"/>
              <a:t>if</a:t>
            </a:r>
            <a:r>
              <a:rPr lang="en-US" altLang="ko-KR" dirty="0"/>
              <a:t> </a:t>
            </a:r>
            <a:r>
              <a:rPr lang="en-US" altLang="ko-KR" i="1" dirty="0" err="1"/>
              <a:t>boolean</a:t>
            </a:r>
            <a:r>
              <a:rPr lang="en-US" altLang="ko-KR" b="1" dirty="0"/>
              <a:t>:</a:t>
            </a:r>
          </a:p>
          <a:p>
            <a:pPr marL="777240" lvl="2" indent="0">
              <a:buNone/>
            </a:pPr>
            <a:r>
              <a:rPr lang="en-US" altLang="ko-KR" dirty="0"/>
              <a:t>	</a:t>
            </a:r>
            <a:r>
              <a:rPr lang="en-US" altLang="ko-KR" i="1" dirty="0"/>
              <a:t>Statements for True</a:t>
            </a:r>
          </a:p>
          <a:p>
            <a:pPr marL="777240" lvl="2" indent="0">
              <a:buNone/>
            </a:pPr>
            <a:r>
              <a:rPr lang="en-US" altLang="ko-KR" b="1" dirty="0" err="1"/>
              <a:t>elif</a:t>
            </a:r>
            <a:r>
              <a:rPr lang="en-US" altLang="ko-KR" dirty="0"/>
              <a:t> </a:t>
            </a:r>
            <a:r>
              <a:rPr lang="en-US" altLang="ko-KR" i="1" dirty="0" err="1"/>
              <a:t>boolean</a:t>
            </a:r>
            <a:r>
              <a:rPr lang="en-US" altLang="ko-KR" b="1" dirty="0"/>
              <a:t>:</a:t>
            </a:r>
          </a:p>
          <a:p>
            <a:pPr marL="777240" lvl="2" indent="0">
              <a:buNone/>
            </a:pPr>
            <a:r>
              <a:rPr lang="en-US" altLang="ko-KR" dirty="0"/>
              <a:t>	</a:t>
            </a:r>
            <a:r>
              <a:rPr lang="en-US" altLang="ko-KR" i="1" dirty="0"/>
              <a:t>Statements for True</a:t>
            </a:r>
          </a:p>
          <a:p>
            <a:pPr marL="777240" lvl="2" indent="0">
              <a:buNone/>
            </a:pPr>
            <a:r>
              <a:rPr lang="en-US" altLang="ko-KR" b="1" dirty="0"/>
              <a:t>else:</a:t>
            </a:r>
          </a:p>
          <a:p>
            <a:pPr marL="777240" lvl="2" indent="0">
              <a:buNone/>
            </a:pPr>
            <a:r>
              <a:rPr lang="en-US" altLang="ko-KR" dirty="0"/>
              <a:t>	</a:t>
            </a:r>
            <a:r>
              <a:rPr lang="en-US" altLang="ko-KR" i="1" dirty="0"/>
              <a:t>Statements for False</a:t>
            </a:r>
          </a:p>
          <a:p>
            <a:r>
              <a:rPr lang="en-US" altLang="ko-KR" dirty="0"/>
              <a:t>Python does not have a switch-case statement</a:t>
            </a:r>
          </a:p>
          <a:p>
            <a:pPr lvl="1"/>
            <a:r>
              <a:rPr lang="en-US" altLang="ko-KR" dirty="0"/>
              <a:t>You will have to live with </a:t>
            </a:r>
            <a:r>
              <a:rPr lang="en-US" altLang="ko-KR" i="1" dirty="0"/>
              <a:t>ifs</a:t>
            </a:r>
          </a:p>
          <a:p>
            <a:r>
              <a:rPr lang="en-US" altLang="ko-KR" dirty="0"/>
              <a:t>Watch your indentations carefully because that is your block statements</a:t>
            </a:r>
          </a:p>
          <a:p>
            <a:pPr marL="777240" lvl="2" indent="0">
              <a:buNone/>
            </a:pPr>
            <a:endParaRPr lang="en-US" altLang="ko-KR" dirty="0"/>
          </a:p>
          <a:p>
            <a:pPr marL="777240" lvl="2" indent="0">
              <a:buNone/>
            </a:pPr>
            <a:endParaRPr lang="en-US" altLang="ko-KR" dirty="0"/>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18</a:t>
            </a:fld>
            <a:endParaRPr lang="ko-KR" altLang="en-US"/>
          </a:p>
        </p:txBody>
      </p:sp>
      <p:grpSp>
        <p:nvGrpSpPr>
          <p:cNvPr id="8" name="그룹 7">
            <a:extLst>
              <a:ext uri="{FF2B5EF4-FFF2-40B4-BE49-F238E27FC236}">
                <a16:creationId xmlns:a16="http://schemas.microsoft.com/office/drawing/2014/main" id="{25C16897-5F8C-4F42-B9A8-C38AFC93C3BB}"/>
              </a:ext>
            </a:extLst>
          </p:cNvPr>
          <p:cNvGrpSpPr/>
          <p:nvPr/>
        </p:nvGrpSpPr>
        <p:grpSpPr>
          <a:xfrm>
            <a:off x="7867599" y="1406140"/>
            <a:ext cx="3224578" cy="4842260"/>
            <a:chOff x="7867599" y="1406140"/>
            <a:chExt cx="3224578" cy="4842260"/>
          </a:xfrm>
        </p:grpSpPr>
        <p:pic>
          <p:nvPicPr>
            <p:cNvPr id="6" name="그림 5">
              <a:extLst>
                <a:ext uri="{FF2B5EF4-FFF2-40B4-BE49-F238E27FC236}">
                  <a16:creationId xmlns:a16="http://schemas.microsoft.com/office/drawing/2014/main" id="{DA03472B-358F-4174-ACA9-C0830CBCE80D}"/>
                </a:ext>
              </a:extLst>
            </p:cNvPr>
            <p:cNvPicPr>
              <a:picLocks noChangeAspect="1"/>
            </p:cNvPicPr>
            <p:nvPr/>
          </p:nvPicPr>
          <p:blipFill>
            <a:blip r:embed="rId3"/>
            <a:stretch>
              <a:fillRect/>
            </a:stretch>
          </p:blipFill>
          <p:spPr>
            <a:xfrm>
              <a:off x="7867599" y="1406140"/>
              <a:ext cx="3224578" cy="4842260"/>
            </a:xfrm>
            <a:prstGeom prst="rect">
              <a:avLst/>
            </a:prstGeom>
          </p:spPr>
        </p:pic>
        <p:pic>
          <p:nvPicPr>
            <p:cNvPr id="7" name="그림 6">
              <a:extLst>
                <a:ext uri="{FF2B5EF4-FFF2-40B4-BE49-F238E27FC236}">
                  <a16:creationId xmlns:a16="http://schemas.microsoft.com/office/drawing/2014/main" id="{AA224C29-8113-4974-9577-8265A7AB66FE}"/>
                </a:ext>
              </a:extLst>
            </p:cNvPr>
            <p:cNvPicPr>
              <a:picLocks noChangeAspect="1"/>
            </p:cNvPicPr>
            <p:nvPr/>
          </p:nvPicPr>
          <p:blipFill>
            <a:blip r:embed="rId4"/>
            <a:stretch>
              <a:fillRect/>
            </a:stretch>
          </p:blipFill>
          <p:spPr>
            <a:xfrm>
              <a:off x="7867599" y="5399786"/>
              <a:ext cx="2049063" cy="848614"/>
            </a:xfrm>
            <a:prstGeom prst="rect">
              <a:avLst/>
            </a:prstGeom>
          </p:spPr>
        </p:pic>
      </p:grpSp>
    </p:spTree>
    <p:extLst>
      <p:ext uri="{BB962C8B-B14F-4D97-AF65-F5344CB8AC3E}">
        <p14:creationId xmlns:p14="http://schemas.microsoft.com/office/powerpoint/2010/main" val="224401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9128" y="1491794"/>
            <a:ext cx="4114800" cy="4925144"/>
          </a:xfrm>
        </p:spPr>
        <p:txBody>
          <a:bodyPr/>
          <a:lstStyle/>
          <a:p>
            <a:r>
              <a:rPr lang="en-US" altLang="ko-KR" dirty="0"/>
              <a:t>A loop statement</a:t>
            </a:r>
          </a:p>
          <a:p>
            <a:r>
              <a:rPr lang="en-US" altLang="ko-KR" dirty="0"/>
              <a:t>The most common loop statement in programming languages</a:t>
            </a:r>
          </a:p>
          <a:p>
            <a:pPr lvl="1"/>
            <a:r>
              <a:rPr lang="en-US" altLang="ko-KR" b="1" dirty="0"/>
              <a:t>  for</a:t>
            </a:r>
            <a:r>
              <a:rPr lang="en-US" altLang="ko-KR" dirty="0"/>
              <a:t> </a:t>
            </a:r>
            <a:r>
              <a:rPr lang="en-US" altLang="ko-KR" i="1" dirty="0"/>
              <a:t>variable</a:t>
            </a:r>
            <a:r>
              <a:rPr lang="en-US" altLang="ko-KR" dirty="0"/>
              <a:t> in </a:t>
            </a:r>
            <a:r>
              <a:rPr lang="en-US" altLang="ko-KR" i="1" dirty="0"/>
              <a:t>sequence</a:t>
            </a:r>
            <a:r>
              <a:rPr lang="en-US" altLang="ko-KR" b="1" dirty="0"/>
              <a:t>:</a:t>
            </a:r>
          </a:p>
          <a:p>
            <a:pPr marL="777240" lvl="2" indent="0">
              <a:buNone/>
            </a:pPr>
            <a:r>
              <a:rPr lang="en-US" altLang="ko-KR" dirty="0"/>
              <a:t>	</a:t>
            </a:r>
            <a:r>
              <a:rPr lang="en-US" altLang="ko-KR" i="1" dirty="0"/>
              <a:t>Statements for loop</a:t>
            </a:r>
          </a:p>
          <a:p>
            <a:pPr marL="777240" lvl="2" indent="0">
              <a:buNone/>
            </a:pPr>
            <a:r>
              <a:rPr lang="en-US" altLang="ko-KR" b="1" dirty="0"/>
              <a:t>else:</a:t>
            </a:r>
          </a:p>
          <a:p>
            <a:pPr marL="777240" lvl="2" indent="0">
              <a:buNone/>
            </a:pPr>
            <a:r>
              <a:rPr lang="en-US" altLang="ko-KR" dirty="0"/>
              <a:t>	when for-loop is finished 	without a break</a:t>
            </a:r>
          </a:p>
          <a:p>
            <a:r>
              <a:rPr lang="en-US" altLang="ko-KR" dirty="0"/>
              <a:t>Some useful statements for loops</a:t>
            </a:r>
          </a:p>
          <a:p>
            <a:pPr lvl="1"/>
            <a:r>
              <a:rPr lang="en-US" altLang="ko-KR" i="1" dirty="0"/>
              <a:t>continue</a:t>
            </a:r>
          </a:p>
          <a:p>
            <a:pPr lvl="1"/>
            <a:r>
              <a:rPr lang="en-US" altLang="ko-KR" i="1" dirty="0"/>
              <a:t>break</a:t>
            </a:r>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19</a:t>
            </a:fld>
            <a:endParaRPr lang="ko-KR" altLang="en-US"/>
          </a:p>
        </p:txBody>
      </p:sp>
      <p:sp>
        <p:nvSpPr>
          <p:cNvPr id="7" name="Title 1"/>
          <p:cNvSpPr txBox="1">
            <a:spLocks/>
          </p:cNvSpPr>
          <p:nvPr/>
        </p:nvSpPr>
        <p:spPr>
          <a:xfrm>
            <a:off x="1656745" y="168728"/>
            <a:ext cx="10353762" cy="970450"/>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dirty="0"/>
              <a:t>for</a:t>
            </a:r>
            <a:endParaRPr lang="ko-KR" altLang="en-US" dirty="0"/>
          </a:p>
        </p:txBody>
      </p:sp>
      <p:grpSp>
        <p:nvGrpSpPr>
          <p:cNvPr id="9" name="그룹 8">
            <a:extLst>
              <a:ext uri="{FF2B5EF4-FFF2-40B4-BE49-F238E27FC236}">
                <a16:creationId xmlns:a16="http://schemas.microsoft.com/office/drawing/2014/main" id="{BA3AE438-04B7-4E2A-BC0C-84E8BB36617C}"/>
              </a:ext>
            </a:extLst>
          </p:cNvPr>
          <p:cNvGrpSpPr/>
          <p:nvPr/>
        </p:nvGrpSpPr>
        <p:grpSpPr>
          <a:xfrm>
            <a:off x="7840428" y="38833"/>
            <a:ext cx="3171825" cy="6476097"/>
            <a:chOff x="7840428" y="38833"/>
            <a:chExt cx="3171825" cy="6476097"/>
          </a:xfrm>
        </p:grpSpPr>
        <p:pic>
          <p:nvPicPr>
            <p:cNvPr id="2" name="그림 1">
              <a:extLst>
                <a:ext uri="{FF2B5EF4-FFF2-40B4-BE49-F238E27FC236}">
                  <a16:creationId xmlns:a16="http://schemas.microsoft.com/office/drawing/2014/main" id="{CF37FAAE-0486-4A3A-ADB0-D7B89BBA5EBE}"/>
                </a:ext>
              </a:extLst>
            </p:cNvPr>
            <p:cNvPicPr>
              <a:picLocks noChangeAspect="1"/>
            </p:cNvPicPr>
            <p:nvPr/>
          </p:nvPicPr>
          <p:blipFill>
            <a:blip r:embed="rId3"/>
            <a:stretch>
              <a:fillRect/>
            </a:stretch>
          </p:blipFill>
          <p:spPr>
            <a:xfrm>
              <a:off x="7840428" y="38833"/>
              <a:ext cx="3171825" cy="5400675"/>
            </a:xfrm>
            <a:prstGeom prst="rect">
              <a:avLst/>
            </a:prstGeom>
          </p:spPr>
        </p:pic>
        <p:pic>
          <p:nvPicPr>
            <p:cNvPr id="6" name="그림 5">
              <a:extLst>
                <a:ext uri="{FF2B5EF4-FFF2-40B4-BE49-F238E27FC236}">
                  <a16:creationId xmlns:a16="http://schemas.microsoft.com/office/drawing/2014/main" id="{02AD0EEF-5682-4B73-836F-7CAD15244066}"/>
                </a:ext>
              </a:extLst>
            </p:cNvPr>
            <p:cNvPicPr>
              <a:picLocks noChangeAspect="1"/>
            </p:cNvPicPr>
            <p:nvPr/>
          </p:nvPicPr>
          <p:blipFill>
            <a:blip r:embed="rId4"/>
            <a:stretch>
              <a:fillRect/>
            </a:stretch>
          </p:blipFill>
          <p:spPr>
            <a:xfrm>
              <a:off x="7840428" y="5352880"/>
              <a:ext cx="2114550" cy="1162050"/>
            </a:xfrm>
            <a:prstGeom prst="rect">
              <a:avLst/>
            </a:prstGeom>
          </p:spPr>
        </p:pic>
        <p:pic>
          <p:nvPicPr>
            <p:cNvPr id="8" name="그림 7">
              <a:extLst>
                <a:ext uri="{FF2B5EF4-FFF2-40B4-BE49-F238E27FC236}">
                  <a16:creationId xmlns:a16="http://schemas.microsoft.com/office/drawing/2014/main" id="{22823878-87E9-4279-9D05-1CEC6C915FC6}"/>
                </a:ext>
              </a:extLst>
            </p:cNvPr>
            <p:cNvPicPr>
              <a:picLocks noChangeAspect="1"/>
            </p:cNvPicPr>
            <p:nvPr/>
          </p:nvPicPr>
          <p:blipFill>
            <a:blip r:embed="rId5"/>
            <a:stretch>
              <a:fillRect/>
            </a:stretch>
          </p:blipFill>
          <p:spPr>
            <a:xfrm>
              <a:off x="9954978" y="4790905"/>
              <a:ext cx="1057275" cy="1724025"/>
            </a:xfrm>
            <a:prstGeom prst="rect">
              <a:avLst/>
            </a:prstGeom>
          </p:spPr>
        </p:pic>
      </p:grpSp>
    </p:spTree>
    <p:extLst>
      <p:ext uri="{BB962C8B-B14F-4D97-AF65-F5344CB8AC3E}">
        <p14:creationId xmlns:p14="http://schemas.microsoft.com/office/powerpoint/2010/main" val="350900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39" y="609600"/>
            <a:ext cx="8070760" cy="970450"/>
          </a:xfrm>
        </p:spPr>
        <p:txBody>
          <a:bodyPr/>
          <a:lstStyle/>
          <a:p>
            <a:r>
              <a:rPr lang="en-US" altLang="ko-KR" dirty="0"/>
              <a:t>Weekly Objectives</a:t>
            </a:r>
            <a:endParaRPr lang="ko-KR" altLang="en-US" dirty="0"/>
          </a:p>
        </p:txBody>
      </p:sp>
      <p:sp>
        <p:nvSpPr>
          <p:cNvPr id="3" name="Content Placeholder 2"/>
          <p:cNvSpPr>
            <a:spLocks noGrp="1"/>
          </p:cNvSpPr>
          <p:nvPr>
            <p:ph idx="1"/>
          </p:nvPr>
        </p:nvSpPr>
        <p:spPr>
          <a:xfrm>
            <a:off x="4121239" y="1732451"/>
            <a:ext cx="8070760" cy="4058751"/>
          </a:xfrm>
        </p:spPr>
        <p:txBody>
          <a:bodyPr>
            <a:normAutofit fontScale="92500" lnSpcReduction="10000"/>
          </a:bodyPr>
          <a:lstStyle/>
          <a:p>
            <a:r>
              <a:rPr lang="en-US" altLang="ko-KR" dirty="0"/>
              <a:t>This week, we review Python that will be used for a programming language for this course.</a:t>
            </a:r>
          </a:p>
          <a:p>
            <a:r>
              <a:rPr lang="en-US" altLang="ko-KR" dirty="0"/>
              <a:t>Objectives are</a:t>
            </a:r>
          </a:p>
          <a:p>
            <a:pPr lvl="1"/>
            <a:r>
              <a:rPr lang="en-US" altLang="ko-KR" dirty="0"/>
              <a:t>Setting up the Python development environment</a:t>
            </a:r>
          </a:p>
          <a:p>
            <a:pPr lvl="1"/>
            <a:r>
              <a:rPr lang="en-US" altLang="ko-KR" dirty="0"/>
              <a:t>Executing “Hello world” program</a:t>
            </a:r>
          </a:p>
          <a:p>
            <a:pPr lvl="1"/>
            <a:r>
              <a:rPr lang="en-US" altLang="ko-KR" dirty="0"/>
              <a:t>Memorizing basic grammar of Python</a:t>
            </a:r>
          </a:p>
          <a:p>
            <a:pPr lvl="1"/>
            <a:r>
              <a:rPr lang="en-US" altLang="ko-KR" dirty="0"/>
              <a:t>Understanding Python programming structure</a:t>
            </a:r>
          </a:p>
          <a:p>
            <a:pPr lvl="1"/>
            <a:r>
              <a:rPr lang="en-US" altLang="ko-KR" dirty="0"/>
              <a:t>Understanding the reference of Python variables</a:t>
            </a:r>
          </a:p>
          <a:p>
            <a:pPr lvl="1"/>
            <a:r>
              <a:rPr lang="en-US" altLang="ko-KR" dirty="0"/>
              <a:t>Understanding control and loop statements</a:t>
            </a:r>
          </a:p>
          <a:p>
            <a:pPr lvl="1"/>
            <a:r>
              <a:rPr lang="en-US" altLang="ko-KR" dirty="0"/>
              <a:t>Understanding function calls and class declarations</a:t>
            </a:r>
          </a:p>
          <a:p>
            <a:pPr lvl="1"/>
            <a:r>
              <a:rPr lang="en-US" altLang="ko-KR" dirty="0"/>
              <a:t>Understanding list, tuple, and dictionary in Python</a:t>
            </a:r>
          </a:p>
          <a:p>
            <a:pPr lvl="1"/>
            <a:r>
              <a:rPr lang="en-US" altLang="ko-KR" dirty="0"/>
              <a:t>Executing a sample GUI program</a:t>
            </a:r>
          </a:p>
          <a:p>
            <a:pPr lvl="1"/>
            <a:endParaRPr lang="ko-KR" altLang="en-US" dirty="0"/>
          </a:p>
          <a:p>
            <a:endParaRPr lang="ko-KR" altLang="en-US" dirty="0"/>
          </a:p>
        </p:txBody>
      </p:sp>
      <p:sp>
        <p:nvSpPr>
          <p:cNvPr id="5" name="Slide Number Placeholder 3"/>
          <p:cNvSpPr>
            <a:spLocks noGrp="1"/>
          </p:cNvSpPr>
          <p:nvPr>
            <p:ph type="sldNum" sz="quarter" idx="12"/>
          </p:nvPr>
        </p:nvSpPr>
        <p:spPr>
          <a:xfrm>
            <a:off x="11280578" y="6620808"/>
            <a:ext cx="828212" cy="216024"/>
          </a:xfrm>
        </p:spPr>
        <p:txBody>
          <a:bodyPr/>
          <a:lstStyle/>
          <a:p>
            <a:r>
              <a:rPr lang="en-US" altLang="ko-KR" dirty="0"/>
              <a:t>2</a:t>
            </a:r>
            <a:endParaRPr lang="ko-KR" altLang="en-US" dirty="0"/>
          </a:p>
        </p:txBody>
      </p:sp>
    </p:spTree>
    <p:extLst>
      <p:ext uri="{BB962C8B-B14F-4D97-AF65-F5344CB8AC3E}">
        <p14:creationId xmlns:p14="http://schemas.microsoft.com/office/powerpoint/2010/main" val="397174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745" y="168728"/>
            <a:ext cx="10353762" cy="970450"/>
          </a:xfrm>
        </p:spPr>
        <p:txBody>
          <a:bodyPr/>
          <a:lstStyle/>
          <a:p>
            <a:r>
              <a:rPr lang="en-US" altLang="ko-KR" dirty="0"/>
              <a:t>while</a:t>
            </a:r>
            <a:endParaRPr lang="ko-KR" altLang="en-US" dirty="0"/>
          </a:p>
        </p:txBody>
      </p:sp>
      <p:sp>
        <p:nvSpPr>
          <p:cNvPr id="3" name="Content Placeholder 2"/>
          <p:cNvSpPr>
            <a:spLocks noGrp="1"/>
          </p:cNvSpPr>
          <p:nvPr>
            <p:ph idx="1"/>
          </p:nvPr>
        </p:nvSpPr>
        <p:spPr>
          <a:xfrm>
            <a:off x="3140529" y="1323256"/>
            <a:ext cx="3970784" cy="4925144"/>
          </a:xfrm>
        </p:spPr>
        <p:txBody>
          <a:bodyPr/>
          <a:lstStyle/>
          <a:p>
            <a:r>
              <a:rPr lang="en-US" altLang="ko-KR" dirty="0"/>
              <a:t>Second loop statement</a:t>
            </a:r>
          </a:p>
          <a:p>
            <a:r>
              <a:rPr lang="en-US" altLang="ko-KR" dirty="0"/>
              <a:t>Syntax is </a:t>
            </a:r>
          </a:p>
          <a:p>
            <a:pPr lvl="1"/>
            <a:r>
              <a:rPr lang="en-US" altLang="ko-KR" b="1" dirty="0"/>
              <a:t>  while</a:t>
            </a:r>
            <a:r>
              <a:rPr lang="en-US" altLang="ko-KR" dirty="0"/>
              <a:t> </a:t>
            </a:r>
            <a:r>
              <a:rPr lang="en-US" altLang="ko-KR" i="1" dirty="0" err="1"/>
              <a:t>boolean</a:t>
            </a:r>
            <a:r>
              <a:rPr lang="en-US" altLang="ko-KR" b="1" dirty="0"/>
              <a:t>:</a:t>
            </a:r>
          </a:p>
          <a:p>
            <a:pPr marL="777240" lvl="2" indent="0">
              <a:buNone/>
            </a:pPr>
            <a:r>
              <a:rPr lang="en-US" altLang="ko-KR" dirty="0"/>
              <a:t>	</a:t>
            </a:r>
            <a:r>
              <a:rPr lang="en-US" altLang="ko-KR" i="1" dirty="0"/>
              <a:t>Statements for loop</a:t>
            </a:r>
          </a:p>
          <a:p>
            <a:pPr marL="777240" lvl="2" indent="0">
              <a:buNone/>
            </a:pPr>
            <a:r>
              <a:rPr lang="en-US" altLang="ko-KR" b="1" dirty="0"/>
              <a:t>else:</a:t>
            </a:r>
          </a:p>
          <a:p>
            <a:pPr marL="777240" lvl="2" indent="0">
              <a:buNone/>
            </a:pPr>
            <a:r>
              <a:rPr lang="en-US" altLang="ko-KR" dirty="0"/>
              <a:t>	when for-loop is finished 	without a break</a:t>
            </a:r>
          </a:p>
          <a:p>
            <a:r>
              <a:rPr lang="en-US" altLang="ko-KR" dirty="0"/>
              <a:t>Still you can use the two loop control statements</a:t>
            </a:r>
          </a:p>
          <a:p>
            <a:pPr lvl="1"/>
            <a:r>
              <a:rPr lang="en-US" altLang="ko-KR" i="1" dirty="0"/>
              <a:t>continue</a:t>
            </a:r>
          </a:p>
          <a:p>
            <a:pPr lvl="1"/>
            <a:r>
              <a:rPr lang="en-US" altLang="ko-KR" i="1" dirty="0"/>
              <a:t>break</a:t>
            </a:r>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20</a:t>
            </a:fld>
            <a:endParaRPr lang="ko-KR" altLang="en-US"/>
          </a:p>
        </p:txBody>
      </p:sp>
      <p:grpSp>
        <p:nvGrpSpPr>
          <p:cNvPr id="8" name="그룹 7">
            <a:extLst>
              <a:ext uri="{FF2B5EF4-FFF2-40B4-BE49-F238E27FC236}">
                <a16:creationId xmlns:a16="http://schemas.microsoft.com/office/drawing/2014/main" id="{1D23C502-B7F3-4884-A4AA-7B4C613A8308}"/>
              </a:ext>
            </a:extLst>
          </p:cNvPr>
          <p:cNvGrpSpPr/>
          <p:nvPr/>
        </p:nvGrpSpPr>
        <p:grpSpPr>
          <a:xfrm>
            <a:off x="7621894" y="1323256"/>
            <a:ext cx="3117418" cy="4394149"/>
            <a:chOff x="7621894" y="1323256"/>
            <a:chExt cx="3117418" cy="4394149"/>
          </a:xfrm>
        </p:grpSpPr>
        <p:pic>
          <p:nvPicPr>
            <p:cNvPr id="6" name="그림 5">
              <a:extLst>
                <a:ext uri="{FF2B5EF4-FFF2-40B4-BE49-F238E27FC236}">
                  <a16:creationId xmlns:a16="http://schemas.microsoft.com/office/drawing/2014/main" id="{0F444419-8C3E-4FB2-9559-85C2B5BDEF46}"/>
                </a:ext>
              </a:extLst>
            </p:cNvPr>
            <p:cNvPicPr>
              <a:picLocks noChangeAspect="1"/>
            </p:cNvPicPr>
            <p:nvPr/>
          </p:nvPicPr>
          <p:blipFill rotWithShape="1">
            <a:blip r:embed="rId3"/>
            <a:srcRect r="38084" b="13833"/>
            <a:stretch/>
          </p:blipFill>
          <p:spPr>
            <a:xfrm>
              <a:off x="7621894" y="1323256"/>
              <a:ext cx="3117418" cy="4394149"/>
            </a:xfrm>
            <a:prstGeom prst="rect">
              <a:avLst/>
            </a:prstGeom>
          </p:spPr>
        </p:pic>
        <p:pic>
          <p:nvPicPr>
            <p:cNvPr id="7" name="그림 6">
              <a:extLst>
                <a:ext uri="{FF2B5EF4-FFF2-40B4-BE49-F238E27FC236}">
                  <a16:creationId xmlns:a16="http://schemas.microsoft.com/office/drawing/2014/main" id="{E706D626-1AC8-40CE-816C-2C0F29F4B186}"/>
                </a:ext>
              </a:extLst>
            </p:cNvPr>
            <p:cNvPicPr>
              <a:picLocks noChangeAspect="1"/>
            </p:cNvPicPr>
            <p:nvPr/>
          </p:nvPicPr>
          <p:blipFill>
            <a:blip r:embed="rId4"/>
            <a:stretch>
              <a:fillRect/>
            </a:stretch>
          </p:blipFill>
          <p:spPr>
            <a:xfrm>
              <a:off x="7645706" y="5135211"/>
              <a:ext cx="2490497" cy="582194"/>
            </a:xfrm>
            <a:prstGeom prst="rect">
              <a:avLst/>
            </a:prstGeom>
          </p:spPr>
        </p:pic>
      </p:grpSp>
    </p:spTree>
    <p:extLst>
      <p:ext uri="{BB962C8B-B14F-4D97-AF65-F5344CB8AC3E}">
        <p14:creationId xmlns:p14="http://schemas.microsoft.com/office/powerpoint/2010/main" val="312921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152400"/>
            <a:ext cx="10353762" cy="970450"/>
          </a:xfrm>
        </p:spPr>
        <p:txBody>
          <a:bodyPr/>
          <a:lstStyle/>
          <a:p>
            <a:r>
              <a:rPr lang="en-US" altLang="ko-KR" dirty="0"/>
              <a:t>Function Statement</a:t>
            </a:r>
            <a:endParaRPr lang="ko-KR" altLang="en-US" dirty="0"/>
          </a:p>
        </p:txBody>
      </p:sp>
      <p:sp>
        <p:nvSpPr>
          <p:cNvPr id="3" name="Content Placeholder 2"/>
          <p:cNvSpPr>
            <a:spLocks noGrp="1"/>
          </p:cNvSpPr>
          <p:nvPr>
            <p:ph idx="1"/>
          </p:nvPr>
        </p:nvSpPr>
        <p:spPr>
          <a:xfrm>
            <a:off x="2861370" y="1347749"/>
            <a:ext cx="3240360" cy="4925144"/>
          </a:xfrm>
        </p:spPr>
        <p:txBody>
          <a:bodyPr/>
          <a:lstStyle/>
          <a:p>
            <a:r>
              <a:rPr lang="en-US" altLang="ko-KR" b="1" dirty="0" err="1"/>
              <a:t>def</a:t>
            </a:r>
            <a:r>
              <a:rPr lang="en-US" altLang="ko-KR" dirty="0"/>
              <a:t> </a:t>
            </a:r>
            <a:r>
              <a:rPr lang="en-US" altLang="ko-KR" i="1" dirty="0"/>
              <a:t>name</a:t>
            </a:r>
            <a:r>
              <a:rPr lang="en-US" altLang="ko-KR" b="1" dirty="0"/>
              <a:t>(</a:t>
            </a:r>
            <a:r>
              <a:rPr lang="en-US" altLang="ko-KR" i="1" dirty="0" err="1"/>
              <a:t>params</a:t>
            </a:r>
            <a:r>
              <a:rPr lang="en-US" altLang="ko-KR" b="1" dirty="0"/>
              <a:t>):</a:t>
            </a:r>
          </a:p>
          <a:p>
            <a:pPr marL="411480" lvl="1" indent="0">
              <a:buNone/>
            </a:pPr>
            <a:r>
              <a:rPr lang="en-US" altLang="ko-KR" b="1" dirty="0"/>
              <a:t>	</a:t>
            </a:r>
            <a:r>
              <a:rPr lang="en-US" altLang="ko-KR" dirty="0"/>
              <a:t>statements</a:t>
            </a:r>
            <a:endParaRPr lang="en-US" altLang="ko-KR" b="1" dirty="0"/>
          </a:p>
          <a:p>
            <a:pPr marL="411480" lvl="1" indent="0">
              <a:buNone/>
            </a:pPr>
            <a:r>
              <a:rPr lang="en-US" altLang="ko-KR" b="1" dirty="0"/>
              <a:t>	return </a:t>
            </a:r>
            <a:r>
              <a:rPr lang="en-US" altLang="ko-KR" i="1" dirty="0"/>
              <a:t>var1, var2...</a:t>
            </a:r>
          </a:p>
          <a:p>
            <a:r>
              <a:rPr lang="en-US" altLang="ko-KR" dirty="0"/>
              <a:t>You can return multiple variables</a:t>
            </a:r>
          </a:p>
          <a:p>
            <a:pPr lvl="1"/>
            <a:r>
              <a:rPr lang="en-US" altLang="ko-KR" dirty="0"/>
              <a:t>Keep them in order</a:t>
            </a:r>
          </a:p>
          <a:p>
            <a:r>
              <a:rPr lang="en-US" altLang="ko-KR" dirty="0"/>
              <a:t>You do not have to specify return types</a:t>
            </a:r>
          </a:p>
          <a:p>
            <a:pPr lvl="1"/>
            <a:r>
              <a:rPr lang="en-US" altLang="ko-KR" dirty="0"/>
              <a:t>Anyway you don’t have types in Python</a:t>
            </a:r>
          </a:p>
          <a:p>
            <a:r>
              <a:rPr lang="en-US" altLang="ko-KR" dirty="0"/>
              <a:t>One line function is called </a:t>
            </a:r>
            <a:r>
              <a:rPr lang="en-US" altLang="ko-KR" i="1" dirty="0"/>
              <a:t>lambda</a:t>
            </a:r>
            <a:r>
              <a:rPr lang="en-US" altLang="ko-KR" dirty="0"/>
              <a:t> function</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21</a:t>
            </a:fld>
            <a:endParaRPr lang="ko-KR" altLang="en-US"/>
          </a:p>
        </p:txBody>
      </p:sp>
      <p:pic>
        <p:nvPicPr>
          <p:cNvPr id="6" name="그림 5">
            <a:extLst>
              <a:ext uri="{FF2B5EF4-FFF2-40B4-BE49-F238E27FC236}">
                <a16:creationId xmlns:a16="http://schemas.microsoft.com/office/drawing/2014/main" id="{95007C66-804B-4B53-AE98-924520DC7DFA}"/>
              </a:ext>
            </a:extLst>
          </p:cNvPr>
          <p:cNvPicPr>
            <a:picLocks noChangeAspect="1"/>
          </p:cNvPicPr>
          <p:nvPr/>
        </p:nvPicPr>
        <p:blipFill rotWithShape="1">
          <a:blip r:embed="rId3"/>
          <a:srcRect r="28017" b="7792"/>
          <a:stretch/>
        </p:blipFill>
        <p:spPr>
          <a:xfrm>
            <a:off x="6961041" y="1243693"/>
            <a:ext cx="4319537" cy="4637314"/>
          </a:xfrm>
          <a:prstGeom prst="rect">
            <a:avLst/>
          </a:prstGeom>
        </p:spPr>
      </p:pic>
      <p:pic>
        <p:nvPicPr>
          <p:cNvPr id="7" name="그림 6">
            <a:extLst>
              <a:ext uri="{FF2B5EF4-FFF2-40B4-BE49-F238E27FC236}">
                <a16:creationId xmlns:a16="http://schemas.microsoft.com/office/drawing/2014/main" id="{5982A644-83D0-4906-B94D-D1D0B4D7BE6E}"/>
              </a:ext>
            </a:extLst>
          </p:cNvPr>
          <p:cNvPicPr>
            <a:picLocks noChangeAspect="1"/>
          </p:cNvPicPr>
          <p:nvPr/>
        </p:nvPicPr>
        <p:blipFill>
          <a:blip r:embed="rId4"/>
          <a:stretch>
            <a:fillRect/>
          </a:stretch>
        </p:blipFill>
        <p:spPr>
          <a:xfrm>
            <a:off x="6961041" y="5614307"/>
            <a:ext cx="1495425" cy="266700"/>
          </a:xfrm>
          <a:prstGeom prst="rect">
            <a:avLst/>
          </a:prstGeom>
        </p:spPr>
      </p:pic>
    </p:spTree>
    <p:extLst>
      <p:ext uri="{BB962C8B-B14F-4D97-AF65-F5344CB8AC3E}">
        <p14:creationId xmlns:p14="http://schemas.microsoft.com/office/powerpoint/2010/main" val="832986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22A74EA8-5316-4AD3-9E0A-ECB818DDAA8C}"/>
              </a:ext>
            </a:extLst>
          </p:cNvPr>
          <p:cNvGrpSpPr/>
          <p:nvPr/>
        </p:nvGrpSpPr>
        <p:grpSpPr>
          <a:xfrm>
            <a:off x="3361277" y="1351623"/>
            <a:ext cx="8007927" cy="5058801"/>
            <a:chOff x="3361277" y="1351623"/>
            <a:chExt cx="8007927" cy="5058801"/>
          </a:xfrm>
        </p:grpSpPr>
        <p:pic>
          <p:nvPicPr>
            <p:cNvPr id="12" name="그림 11">
              <a:extLst>
                <a:ext uri="{FF2B5EF4-FFF2-40B4-BE49-F238E27FC236}">
                  <a16:creationId xmlns:a16="http://schemas.microsoft.com/office/drawing/2014/main" id="{ADF7A797-BDF7-4EE3-A974-55AFEC90B6FC}"/>
                </a:ext>
              </a:extLst>
            </p:cNvPr>
            <p:cNvPicPr>
              <a:picLocks noChangeAspect="1"/>
            </p:cNvPicPr>
            <p:nvPr/>
          </p:nvPicPr>
          <p:blipFill>
            <a:blip r:embed="rId3"/>
            <a:stretch>
              <a:fillRect/>
            </a:stretch>
          </p:blipFill>
          <p:spPr>
            <a:xfrm>
              <a:off x="3361277" y="1351623"/>
              <a:ext cx="8007927" cy="5058801"/>
            </a:xfrm>
            <a:prstGeom prst="rect">
              <a:avLst/>
            </a:prstGeom>
          </p:spPr>
        </p:pic>
        <p:pic>
          <p:nvPicPr>
            <p:cNvPr id="14" name="그림 13">
              <a:extLst>
                <a:ext uri="{FF2B5EF4-FFF2-40B4-BE49-F238E27FC236}">
                  <a16:creationId xmlns:a16="http://schemas.microsoft.com/office/drawing/2014/main" id="{73C77BD0-5E55-4501-BA5C-D6521DDD774E}"/>
                </a:ext>
              </a:extLst>
            </p:cNvPr>
            <p:cNvPicPr>
              <a:picLocks noChangeAspect="1"/>
            </p:cNvPicPr>
            <p:nvPr/>
          </p:nvPicPr>
          <p:blipFill>
            <a:blip r:embed="rId4"/>
            <a:stretch>
              <a:fillRect/>
            </a:stretch>
          </p:blipFill>
          <p:spPr>
            <a:xfrm>
              <a:off x="3361277" y="5311834"/>
              <a:ext cx="5284738" cy="1096247"/>
            </a:xfrm>
            <a:prstGeom prst="rect">
              <a:avLst/>
            </a:prstGeom>
            <a:ln>
              <a:solidFill>
                <a:schemeClr val="tx2"/>
              </a:solidFill>
            </a:ln>
          </p:spPr>
        </p:pic>
      </p:grpSp>
      <p:sp>
        <p:nvSpPr>
          <p:cNvPr id="2" name="Title 1"/>
          <p:cNvSpPr>
            <a:spLocks noGrp="1"/>
          </p:cNvSpPr>
          <p:nvPr>
            <p:ph type="title"/>
          </p:nvPr>
        </p:nvSpPr>
        <p:spPr>
          <a:xfrm>
            <a:off x="1386844" y="294576"/>
            <a:ext cx="10353762" cy="970450"/>
          </a:xfrm>
        </p:spPr>
        <p:txBody>
          <a:bodyPr/>
          <a:lstStyle/>
          <a:p>
            <a:r>
              <a:rPr lang="en-US" altLang="ko-KR" dirty="0"/>
              <a:t>Sample Program: Finding Prime Numbers</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22</a:t>
            </a:fld>
            <a:endParaRPr lang="ko-KR" altLang="en-US"/>
          </a:p>
        </p:txBody>
      </p:sp>
      <p:sp>
        <p:nvSpPr>
          <p:cNvPr id="5" name="TextBox 4"/>
          <p:cNvSpPr txBox="1"/>
          <p:nvPr/>
        </p:nvSpPr>
        <p:spPr>
          <a:xfrm>
            <a:off x="7501020" y="1956000"/>
            <a:ext cx="2515625" cy="369332"/>
          </a:xfrm>
          <a:prstGeom prst="rect">
            <a:avLst/>
          </a:prstGeom>
          <a:noFill/>
        </p:spPr>
        <p:txBody>
          <a:bodyPr wrap="none" rtlCol="0">
            <a:spAutoFit/>
          </a:bodyPr>
          <a:lstStyle/>
          <a:p>
            <a:r>
              <a:rPr lang="en-US" altLang="ko-KR" dirty="0">
                <a:solidFill>
                  <a:schemeClr val="bg1"/>
                </a:solidFill>
              </a:rPr>
              <a:t>Function for calculation</a:t>
            </a:r>
            <a:endParaRPr lang="ko-KR" altLang="en-US" dirty="0">
              <a:solidFill>
                <a:schemeClr val="bg1"/>
              </a:solidFill>
            </a:endParaRPr>
          </a:p>
        </p:txBody>
      </p:sp>
      <p:sp>
        <p:nvSpPr>
          <p:cNvPr id="6" name="TextBox 5"/>
          <p:cNvSpPr txBox="1"/>
          <p:nvPr/>
        </p:nvSpPr>
        <p:spPr>
          <a:xfrm>
            <a:off x="7530632" y="3667891"/>
            <a:ext cx="1443216" cy="646331"/>
          </a:xfrm>
          <a:prstGeom prst="rect">
            <a:avLst/>
          </a:prstGeom>
          <a:noFill/>
        </p:spPr>
        <p:txBody>
          <a:bodyPr wrap="none" rtlCol="0">
            <a:spAutoFit/>
          </a:bodyPr>
          <a:lstStyle/>
          <a:p>
            <a:r>
              <a:rPr lang="en-US" altLang="ko-KR" dirty="0">
                <a:solidFill>
                  <a:schemeClr val="bg1"/>
                </a:solidFill>
              </a:rPr>
              <a:t>Function for </a:t>
            </a:r>
          </a:p>
          <a:p>
            <a:r>
              <a:rPr lang="en-US" altLang="ko-KR" dirty="0">
                <a:solidFill>
                  <a:schemeClr val="bg1"/>
                </a:solidFill>
              </a:rPr>
              <a:t>iteration</a:t>
            </a:r>
            <a:endParaRPr lang="ko-KR" altLang="en-US" dirty="0">
              <a:solidFill>
                <a:schemeClr val="bg1"/>
              </a:solidFill>
            </a:endParaRPr>
          </a:p>
        </p:txBody>
      </p:sp>
      <p:sp>
        <p:nvSpPr>
          <p:cNvPr id="9" name="Right Brace 8"/>
          <p:cNvSpPr/>
          <p:nvPr/>
        </p:nvSpPr>
        <p:spPr>
          <a:xfrm>
            <a:off x="7357004" y="1508212"/>
            <a:ext cx="144016" cy="1264915"/>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Right Brace 9"/>
          <p:cNvSpPr/>
          <p:nvPr/>
        </p:nvSpPr>
        <p:spPr>
          <a:xfrm>
            <a:off x="7357004" y="3389669"/>
            <a:ext cx="101620" cy="119290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Rectangular Callout 6"/>
          <p:cNvSpPr/>
          <p:nvPr/>
        </p:nvSpPr>
        <p:spPr>
          <a:xfrm>
            <a:off x="8304927" y="4562271"/>
            <a:ext cx="2423558" cy="648072"/>
          </a:xfrm>
          <a:prstGeom prst="wedgeRectCallout">
            <a:avLst>
              <a:gd name="adj1" fmla="val -192804"/>
              <a:gd name="adj2" fmla="val 2061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Triggers the execution</a:t>
            </a:r>
            <a:endParaRPr lang="ko-KR" altLang="en-US" dirty="0"/>
          </a:p>
        </p:txBody>
      </p:sp>
      <p:sp>
        <p:nvSpPr>
          <p:cNvPr id="8" name="TextBox 7"/>
          <p:cNvSpPr txBox="1"/>
          <p:nvPr/>
        </p:nvSpPr>
        <p:spPr>
          <a:xfrm>
            <a:off x="4828555" y="4967724"/>
            <a:ext cx="2528449" cy="369332"/>
          </a:xfrm>
          <a:prstGeom prst="rect">
            <a:avLst/>
          </a:prstGeom>
          <a:noFill/>
        </p:spPr>
        <p:txBody>
          <a:bodyPr wrap="none" rtlCol="0">
            <a:spAutoFit/>
          </a:bodyPr>
          <a:lstStyle/>
          <a:p>
            <a:r>
              <a:rPr lang="en-US" altLang="ko-KR" dirty="0">
                <a:solidFill>
                  <a:schemeClr val="bg1"/>
                </a:solidFill>
              </a:rPr>
              <a:t>Statement for execution</a:t>
            </a:r>
            <a:endParaRPr lang="ko-KR" altLang="en-US" dirty="0">
              <a:solidFill>
                <a:schemeClr val="bg1"/>
              </a:solidFill>
            </a:endParaRPr>
          </a:p>
        </p:txBody>
      </p:sp>
    </p:spTree>
    <p:extLst>
      <p:ext uri="{BB962C8B-B14F-4D97-AF65-F5344CB8AC3E}">
        <p14:creationId xmlns:p14="http://schemas.microsoft.com/office/powerpoint/2010/main" val="3526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27BBD87A-D920-4D51-85E4-34894F3332EE}"/>
              </a:ext>
            </a:extLst>
          </p:cNvPr>
          <p:cNvGrpSpPr/>
          <p:nvPr/>
        </p:nvGrpSpPr>
        <p:grpSpPr>
          <a:xfrm>
            <a:off x="2201893" y="1038491"/>
            <a:ext cx="9906897" cy="5411295"/>
            <a:chOff x="2201893" y="1038491"/>
            <a:chExt cx="9906897" cy="5411295"/>
          </a:xfrm>
        </p:grpSpPr>
        <p:pic>
          <p:nvPicPr>
            <p:cNvPr id="4" name="그림 3">
              <a:extLst>
                <a:ext uri="{FF2B5EF4-FFF2-40B4-BE49-F238E27FC236}">
                  <a16:creationId xmlns:a16="http://schemas.microsoft.com/office/drawing/2014/main" id="{F2D400AF-152E-42B0-939A-62BCC40F626A}"/>
                </a:ext>
              </a:extLst>
            </p:cNvPr>
            <p:cNvPicPr>
              <a:picLocks noChangeAspect="1"/>
            </p:cNvPicPr>
            <p:nvPr/>
          </p:nvPicPr>
          <p:blipFill rotWithShape="1">
            <a:blip r:embed="rId3"/>
            <a:srcRect r="25384"/>
            <a:stretch/>
          </p:blipFill>
          <p:spPr>
            <a:xfrm>
              <a:off x="2201893" y="1038491"/>
              <a:ext cx="9906897" cy="5411295"/>
            </a:xfrm>
            <a:prstGeom prst="rect">
              <a:avLst/>
            </a:prstGeom>
          </p:spPr>
        </p:pic>
        <p:pic>
          <p:nvPicPr>
            <p:cNvPr id="9" name="그림 8">
              <a:extLst>
                <a:ext uri="{FF2B5EF4-FFF2-40B4-BE49-F238E27FC236}">
                  <a16:creationId xmlns:a16="http://schemas.microsoft.com/office/drawing/2014/main" id="{BEDE0D65-D7BE-479B-97B7-9B462D97844E}"/>
                </a:ext>
              </a:extLst>
            </p:cNvPr>
            <p:cNvPicPr>
              <a:picLocks noChangeAspect="1"/>
            </p:cNvPicPr>
            <p:nvPr/>
          </p:nvPicPr>
          <p:blipFill>
            <a:blip r:embed="rId4"/>
            <a:stretch>
              <a:fillRect/>
            </a:stretch>
          </p:blipFill>
          <p:spPr>
            <a:xfrm>
              <a:off x="7011735" y="1046548"/>
              <a:ext cx="5074245" cy="1793643"/>
            </a:xfrm>
            <a:prstGeom prst="rect">
              <a:avLst/>
            </a:prstGeom>
            <a:ln>
              <a:solidFill>
                <a:schemeClr val="tx2"/>
              </a:solidFill>
            </a:ln>
          </p:spPr>
        </p:pic>
      </p:grpSp>
      <p:sp>
        <p:nvSpPr>
          <p:cNvPr id="2" name="Title 1"/>
          <p:cNvSpPr>
            <a:spLocks noGrp="1"/>
          </p:cNvSpPr>
          <p:nvPr>
            <p:ph type="title"/>
          </p:nvPr>
        </p:nvSpPr>
        <p:spPr>
          <a:xfrm>
            <a:off x="1762880" y="94178"/>
            <a:ext cx="10353762" cy="970450"/>
          </a:xfrm>
        </p:spPr>
        <p:txBody>
          <a:bodyPr/>
          <a:lstStyle/>
          <a:p>
            <a:r>
              <a:rPr lang="en-US" altLang="ko-KR" dirty="0"/>
              <a:t>Assignment and Equivalence</a:t>
            </a:r>
            <a:endParaRPr lang="ko-KR" altLang="en-US" dirty="0"/>
          </a:p>
        </p:txBody>
      </p:sp>
      <p:sp>
        <p:nvSpPr>
          <p:cNvPr id="5" name="Content Placeholder 4"/>
          <p:cNvSpPr>
            <a:spLocks noGrp="1"/>
          </p:cNvSpPr>
          <p:nvPr>
            <p:ph idx="1"/>
          </p:nvPr>
        </p:nvSpPr>
        <p:spPr>
          <a:xfrm>
            <a:off x="6329012" y="2796513"/>
            <a:ext cx="5787630" cy="3653273"/>
          </a:xfrm>
        </p:spPr>
        <p:txBody>
          <a:bodyPr>
            <a:normAutofit fontScale="85000" lnSpcReduction="10000"/>
          </a:bodyPr>
          <a:lstStyle/>
          <a:p>
            <a:r>
              <a:rPr lang="en-US" altLang="ko-KR" dirty="0">
                <a:solidFill>
                  <a:schemeClr val="bg1"/>
                </a:solidFill>
              </a:rPr>
              <a:t>One variable’s value is changed</a:t>
            </a:r>
          </a:p>
          <a:p>
            <a:r>
              <a:rPr lang="en-US" altLang="ko-KR" dirty="0">
                <a:solidFill>
                  <a:schemeClr val="bg1"/>
                </a:solidFill>
              </a:rPr>
              <a:t>But, you see three changes</a:t>
            </a:r>
          </a:p>
          <a:p>
            <a:r>
              <a:rPr lang="en-US" altLang="ko-KR" dirty="0">
                <a:solidFill>
                  <a:schemeClr val="bg1"/>
                </a:solidFill>
              </a:rPr>
              <a:t>Why this happened?</a:t>
            </a:r>
          </a:p>
          <a:p>
            <a:pPr lvl="1"/>
            <a:r>
              <a:rPr lang="en-US" altLang="ko-KR" dirty="0">
                <a:solidFill>
                  <a:schemeClr val="bg1"/>
                </a:solidFill>
              </a:rPr>
              <a:t>Because of references</a:t>
            </a:r>
          </a:p>
          <a:p>
            <a:pPr lvl="1"/>
            <a:r>
              <a:rPr lang="en-US" altLang="ko-KR" dirty="0">
                <a:solidFill>
                  <a:schemeClr val="bg1"/>
                </a:solidFill>
              </a:rPr>
              <a:t>x has two references from y and z</a:t>
            </a:r>
          </a:p>
          <a:p>
            <a:pPr lvl="1"/>
            <a:r>
              <a:rPr lang="en-US" altLang="ko-KR" dirty="0">
                <a:solidFill>
                  <a:schemeClr val="bg1"/>
                </a:solidFill>
              </a:rPr>
              <a:t>The values of y and z are determined by x, and x is changed</a:t>
            </a:r>
          </a:p>
          <a:p>
            <a:pPr lvl="2"/>
            <a:r>
              <a:rPr lang="en-US" altLang="ko-KR" dirty="0">
                <a:solidFill>
                  <a:schemeClr val="bg1"/>
                </a:solidFill>
              </a:rPr>
              <a:t>See the ripple effects</a:t>
            </a:r>
          </a:p>
          <a:p>
            <a:r>
              <a:rPr lang="en-US" altLang="ko-KR" b="1" i="1" dirty="0">
                <a:solidFill>
                  <a:schemeClr val="bg1"/>
                </a:solidFill>
              </a:rPr>
              <a:t>==</a:t>
            </a:r>
          </a:p>
          <a:p>
            <a:pPr lvl="1"/>
            <a:r>
              <a:rPr lang="en-US" altLang="ko-KR" dirty="0">
                <a:solidFill>
                  <a:schemeClr val="bg1"/>
                </a:solidFill>
              </a:rPr>
              <a:t>Checks the equivalence of two referenced values</a:t>
            </a:r>
          </a:p>
          <a:p>
            <a:r>
              <a:rPr lang="en-US" altLang="ko-KR" b="1" i="1" dirty="0">
                <a:solidFill>
                  <a:schemeClr val="bg1"/>
                </a:solidFill>
              </a:rPr>
              <a:t>is</a:t>
            </a:r>
            <a:r>
              <a:rPr lang="en-US" altLang="ko-KR" dirty="0">
                <a:solidFill>
                  <a:schemeClr val="bg1"/>
                </a:solidFill>
              </a:rPr>
              <a:t> </a:t>
            </a:r>
          </a:p>
          <a:p>
            <a:pPr lvl="1"/>
            <a:r>
              <a:rPr lang="en-US" altLang="ko-KR" dirty="0">
                <a:solidFill>
                  <a:schemeClr val="bg1"/>
                </a:solidFill>
              </a:rPr>
              <a:t>Checks the equivalence of two referenced objects’ IDs</a:t>
            </a:r>
          </a:p>
          <a:p>
            <a:pPr lvl="1"/>
            <a:endParaRPr lang="en-US" altLang="ko-KR" dirty="0">
              <a:solidFill>
                <a:schemeClr val="bg1"/>
              </a:solidFill>
            </a:endParaRPr>
          </a:p>
        </p:txBody>
      </p:sp>
      <p:sp>
        <p:nvSpPr>
          <p:cNvPr id="6" name="Oval 5"/>
          <p:cNvSpPr/>
          <p:nvPr/>
        </p:nvSpPr>
        <p:spPr>
          <a:xfrm>
            <a:off x="4358232" y="2322234"/>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Oval 6"/>
          <p:cNvSpPr/>
          <p:nvPr/>
        </p:nvSpPr>
        <p:spPr>
          <a:xfrm>
            <a:off x="4672828"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1</a:t>
            </a:r>
            <a:endParaRPr lang="ko-KR" altLang="en-US" i="1" dirty="0">
              <a:solidFill>
                <a:schemeClr val="bg1"/>
              </a:solidFill>
            </a:endParaRPr>
          </a:p>
        </p:txBody>
      </p:sp>
      <p:sp>
        <p:nvSpPr>
          <p:cNvPr id="10" name="Oval 9"/>
          <p:cNvSpPr/>
          <p:nvPr/>
        </p:nvSpPr>
        <p:spPr>
          <a:xfrm>
            <a:off x="5164318"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2</a:t>
            </a:r>
            <a:endParaRPr lang="ko-KR" altLang="en-US" i="1" dirty="0">
              <a:solidFill>
                <a:schemeClr val="bg1"/>
              </a:solidFill>
            </a:endParaRPr>
          </a:p>
        </p:txBody>
      </p:sp>
      <p:sp>
        <p:nvSpPr>
          <p:cNvPr id="11" name="Oval 10"/>
          <p:cNvSpPr/>
          <p:nvPr/>
        </p:nvSpPr>
        <p:spPr>
          <a:xfrm>
            <a:off x="5608932" y="2430246"/>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3</a:t>
            </a:r>
            <a:endParaRPr lang="ko-KR" altLang="en-US" i="1" dirty="0">
              <a:solidFill>
                <a:schemeClr val="bg1"/>
              </a:solidFill>
            </a:endParaRPr>
          </a:p>
        </p:txBody>
      </p:sp>
      <p:sp>
        <p:nvSpPr>
          <p:cNvPr id="8" name="TextBox 7"/>
          <p:cNvSpPr txBox="1"/>
          <p:nvPr/>
        </p:nvSpPr>
        <p:spPr>
          <a:xfrm>
            <a:off x="4356716" y="2094317"/>
            <a:ext cx="304892" cy="369332"/>
          </a:xfrm>
          <a:prstGeom prst="rect">
            <a:avLst/>
          </a:prstGeom>
          <a:noFill/>
          <a:ln>
            <a:noFill/>
          </a:ln>
        </p:spPr>
        <p:txBody>
          <a:bodyPr wrap="none" rtlCol="0">
            <a:spAutoFit/>
          </a:bodyPr>
          <a:lstStyle/>
          <a:p>
            <a:r>
              <a:rPr lang="en-US" altLang="ko-KR" dirty="0">
                <a:solidFill>
                  <a:schemeClr val="bg1"/>
                </a:solidFill>
              </a:rPr>
              <a:t>x</a:t>
            </a:r>
            <a:endParaRPr lang="ko-KR" altLang="en-US" dirty="0">
              <a:solidFill>
                <a:schemeClr val="bg1"/>
              </a:solidFill>
            </a:endParaRPr>
          </a:p>
        </p:txBody>
      </p:sp>
      <p:sp>
        <p:nvSpPr>
          <p:cNvPr id="15" name="Oval 14"/>
          <p:cNvSpPr/>
          <p:nvPr/>
        </p:nvSpPr>
        <p:spPr>
          <a:xfrm>
            <a:off x="4358232" y="1370045"/>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Oval 15"/>
          <p:cNvSpPr/>
          <p:nvPr/>
        </p:nvSpPr>
        <p:spPr>
          <a:xfrm>
            <a:off x="4672828"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1</a:t>
            </a:r>
            <a:endParaRPr lang="ko-KR" altLang="en-US" i="1" dirty="0">
              <a:solidFill>
                <a:schemeClr val="bg1"/>
              </a:solidFill>
            </a:endParaRPr>
          </a:p>
        </p:txBody>
      </p:sp>
      <p:sp>
        <p:nvSpPr>
          <p:cNvPr id="17" name="Oval 16"/>
          <p:cNvSpPr/>
          <p:nvPr/>
        </p:nvSpPr>
        <p:spPr>
          <a:xfrm>
            <a:off x="5164318"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x</a:t>
            </a:r>
            <a:endParaRPr lang="ko-KR" altLang="en-US" dirty="0">
              <a:solidFill>
                <a:schemeClr val="bg1"/>
              </a:solidFill>
            </a:endParaRPr>
          </a:p>
        </p:txBody>
      </p:sp>
      <p:sp>
        <p:nvSpPr>
          <p:cNvPr id="18" name="Oval 17"/>
          <p:cNvSpPr/>
          <p:nvPr/>
        </p:nvSpPr>
        <p:spPr>
          <a:xfrm>
            <a:off x="5608932" y="1478057"/>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3</a:t>
            </a:r>
            <a:endParaRPr lang="ko-KR" altLang="en-US" i="1" dirty="0">
              <a:solidFill>
                <a:schemeClr val="bg1"/>
              </a:solidFill>
            </a:endParaRPr>
          </a:p>
        </p:txBody>
      </p:sp>
      <p:sp>
        <p:nvSpPr>
          <p:cNvPr id="19" name="TextBox 18"/>
          <p:cNvSpPr txBox="1"/>
          <p:nvPr/>
        </p:nvSpPr>
        <p:spPr>
          <a:xfrm>
            <a:off x="4356716" y="1142128"/>
            <a:ext cx="301686" cy="369332"/>
          </a:xfrm>
          <a:prstGeom prst="rect">
            <a:avLst/>
          </a:prstGeom>
          <a:noFill/>
          <a:ln>
            <a:noFill/>
          </a:ln>
        </p:spPr>
        <p:txBody>
          <a:bodyPr wrap="none" rtlCol="0">
            <a:spAutoFit/>
          </a:bodyPr>
          <a:lstStyle/>
          <a:p>
            <a:r>
              <a:rPr lang="en-US" altLang="ko-KR" dirty="0">
                <a:solidFill>
                  <a:schemeClr val="bg1"/>
                </a:solidFill>
              </a:rPr>
              <a:t>y</a:t>
            </a:r>
            <a:endParaRPr lang="ko-KR" altLang="en-US" dirty="0">
              <a:solidFill>
                <a:schemeClr val="bg1"/>
              </a:solidFill>
            </a:endParaRPr>
          </a:p>
        </p:txBody>
      </p:sp>
      <p:cxnSp>
        <p:nvCxnSpPr>
          <p:cNvPr id="13" name="Straight Arrow Connector 12"/>
          <p:cNvCxnSpPr>
            <a:stCxn id="17" idx="4"/>
            <a:endCxn id="6" idx="0"/>
          </p:cNvCxnSpPr>
          <p:nvPr/>
        </p:nvCxnSpPr>
        <p:spPr>
          <a:xfrm>
            <a:off x="5308334" y="1726595"/>
            <a:ext cx="0" cy="5956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56800" y="3357949"/>
            <a:ext cx="1900204" cy="46456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4" name="Oval 23"/>
          <p:cNvSpPr/>
          <p:nvPr/>
        </p:nvSpPr>
        <p:spPr>
          <a:xfrm>
            <a:off x="4671396"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x</a:t>
            </a:r>
            <a:endParaRPr lang="ko-KR" altLang="en-US" dirty="0">
              <a:solidFill>
                <a:schemeClr val="bg1"/>
              </a:solidFill>
            </a:endParaRPr>
          </a:p>
        </p:txBody>
      </p:sp>
      <p:sp>
        <p:nvSpPr>
          <p:cNvPr id="25" name="Oval 24"/>
          <p:cNvSpPr/>
          <p:nvPr/>
        </p:nvSpPr>
        <p:spPr>
          <a:xfrm>
            <a:off x="5162886"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a</a:t>
            </a:r>
            <a:endParaRPr lang="ko-KR" altLang="en-US" i="1" dirty="0">
              <a:solidFill>
                <a:schemeClr val="bg1"/>
              </a:solidFill>
            </a:endParaRPr>
          </a:p>
        </p:txBody>
      </p:sp>
      <p:sp>
        <p:nvSpPr>
          <p:cNvPr id="26" name="Oval 25"/>
          <p:cNvSpPr/>
          <p:nvPr/>
        </p:nvSpPr>
        <p:spPr>
          <a:xfrm>
            <a:off x="5607500" y="3465961"/>
            <a:ext cx="288032" cy="24853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i="1" dirty="0">
                <a:solidFill>
                  <a:schemeClr val="bg1"/>
                </a:solidFill>
              </a:rPr>
              <a:t>b</a:t>
            </a:r>
            <a:endParaRPr lang="ko-KR" altLang="en-US" i="1" dirty="0">
              <a:solidFill>
                <a:schemeClr val="bg1"/>
              </a:solidFill>
            </a:endParaRPr>
          </a:p>
        </p:txBody>
      </p:sp>
      <p:sp>
        <p:nvSpPr>
          <p:cNvPr id="27" name="TextBox 26"/>
          <p:cNvSpPr txBox="1"/>
          <p:nvPr/>
        </p:nvSpPr>
        <p:spPr>
          <a:xfrm>
            <a:off x="4355284" y="3130032"/>
            <a:ext cx="295274" cy="369332"/>
          </a:xfrm>
          <a:prstGeom prst="rect">
            <a:avLst/>
          </a:prstGeom>
          <a:noFill/>
          <a:ln>
            <a:noFill/>
          </a:ln>
        </p:spPr>
        <p:txBody>
          <a:bodyPr wrap="none" rtlCol="0">
            <a:spAutoFit/>
          </a:bodyPr>
          <a:lstStyle/>
          <a:p>
            <a:r>
              <a:rPr lang="en-US" altLang="ko-KR" dirty="0">
                <a:solidFill>
                  <a:schemeClr val="bg1"/>
                </a:solidFill>
              </a:rPr>
              <a:t>z</a:t>
            </a:r>
            <a:endParaRPr lang="ko-KR" altLang="en-US" dirty="0">
              <a:solidFill>
                <a:schemeClr val="bg1"/>
              </a:solidFill>
            </a:endParaRPr>
          </a:p>
        </p:txBody>
      </p:sp>
      <p:cxnSp>
        <p:nvCxnSpPr>
          <p:cNvPr id="28" name="Straight Arrow Connector 27"/>
          <p:cNvCxnSpPr>
            <a:stCxn id="24" idx="0"/>
          </p:cNvCxnSpPr>
          <p:nvPr/>
        </p:nvCxnSpPr>
        <p:spPr>
          <a:xfrm flipH="1" flipV="1">
            <a:off x="4801414" y="2786796"/>
            <a:ext cx="13998" cy="67916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33225" y="2887704"/>
            <a:ext cx="1199111" cy="369332"/>
          </a:xfrm>
          <a:prstGeom prst="rect">
            <a:avLst/>
          </a:prstGeom>
          <a:noFill/>
          <a:ln>
            <a:noFill/>
          </a:ln>
        </p:spPr>
        <p:txBody>
          <a:bodyPr wrap="none" rtlCol="0">
            <a:spAutoFit/>
          </a:bodyPr>
          <a:lstStyle/>
          <a:p>
            <a:r>
              <a:rPr lang="en-US" altLang="ko-KR" b="1" dirty="0">
                <a:solidFill>
                  <a:schemeClr val="bg1"/>
                </a:solidFill>
              </a:rPr>
              <a:t>reference</a:t>
            </a:r>
            <a:endParaRPr lang="ko-KR" altLang="en-US" b="1" dirty="0">
              <a:solidFill>
                <a:schemeClr val="bg1"/>
              </a:solidFill>
            </a:endParaRPr>
          </a:p>
        </p:txBody>
      </p:sp>
      <p:sp>
        <p:nvSpPr>
          <p:cNvPr id="32" name="TextBox 31"/>
          <p:cNvSpPr txBox="1"/>
          <p:nvPr/>
        </p:nvSpPr>
        <p:spPr>
          <a:xfrm>
            <a:off x="4703058" y="1869000"/>
            <a:ext cx="1199111" cy="369332"/>
          </a:xfrm>
          <a:prstGeom prst="rect">
            <a:avLst/>
          </a:prstGeom>
          <a:noFill/>
          <a:ln>
            <a:noFill/>
          </a:ln>
        </p:spPr>
        <p:txBody>
          <a:bodyPr wrap="none" rtlCol="0">
            <a:spAutoFit/>
          </a:bodyPr>
          <a:lstStyle/>
          <a:p>
            <a:r>
              <a:rPr lang="en-US" altLang="ko-KR" b="1" dirty="0">
                <a:solidFill>
                  <a:schemeClr val="bg1"/>
                </a:solidFill>
              </a:rPr>
              <a:t>reference</a:t>
            </a:r>
            <a:endParaRPr lang="ko-KR" altLang="en-US" b="1" dirty="0">
              <a:solidFill>
                <a:schemeClr val="bg1"/>
              </a:solidFill>
            </a:endParaRPr>
          </a:p>
        </p:txBody>
      </p:sp>
      <p:sp>
        <p:nvSpPr>
          <p:cNvPr id="30" name="Slide Number Placeholder 3"/>
          <p:cNvSpPr>
            <a:spLocks noGrp="1"/>
          </p:cNvSpPr>
          <p:nvPr>
            <p:ph type="sldNum" sz="quarter" idx="12"/>
          </p:nvPr>
        </p:nvSpPr>
        <p:spPr>
          <a:xfrm>
            <a:off x="11280578" y="6620808"/>
            <a:ext cx="828212" cy="216024"/>
          </a:xfrm>
        </p:spPr>
        <p:txBody>
          <a:bodyPr/>
          <a:lstStyle/>
          <a:p>
            <a:r>
              <a:rPr lang="en-US" altLang="ko-KR" dirty="0"/>
              <a:t>23</a:t>
            </a:r>
            <a:endParaRPr lang="ko-KR" altLang="en-US" dirty="0"/>
          </a:p>
        </p:txBody>
      </p:sp>
    </p:spTree>
    <p:extLst>
      <p:ext uri="{BB962C8B-B14F-4D97-AF65-F5344CB8AC3E}">
        <p14:creationId xmlns:p14="http://schemas.microsoft.com/office/powerpoint/2010/main" val="20715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113063"/>
            <a:ext cx="10353762" cy="970450"/>
          </a:xfrm>
        </p:spPr>
        <p:txBody>
          <a:bodyPr/>
          <a:lstStyle/>
          <a:p>
            <a:r>
              <a:rPr lang="en-US" altLang="ko-KR" sz="3600" dirty="0"/>
              <a:t>References, Symbol Table, and Object Table</a:t>
            </a:r>
            <a:endParaRPr lang="ko-KR" alt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956802125"/>
              </p:ext>
            </p:extLst>
          </p:nvPr>
        </p:nvGraphicFramePr>
        <p:xfrm>
          <a:off x="4138772" y="3497256"/>
          <a:ext cx="7128784" cy="370840"/>
        </p:xfrm>
        <a:graphic>
          <a:graphicData uri="http://schemas.openxmlformats.org/drawingml/2006/table">
            <a:tbl>
              <a:tblPr firstRow="1" bandRow="1">
                <a:tableStyleId>{5C22544A-7EE6-4342-B048-85BDC9FD1C3A}</a:tableStyleId>
              </a:tblPr>
              <a:tblGrid>
                <a:gridCol w="548368">
                  <a:extLst>
                    <a:ext uri="{9D8B030D-6E8A-4147-A177-3AD203B41FA5}">
                      <a16:colId xmlns:a16="http://schemas.microsoft.com/office/drawing/2014/main" val="20000"/>
                    </a:ext>
                  </a:extLst>
                </a:gridCol>
                <a:gridCol w="2193472">
                  <a:extLst>
                    <a:ext uri="{9D8B030D-6E8A-4147-A177-3AD203B41FA5}">
                      <a16:colId xmlns:a16="http://schemas.microsoft.com/office/drawing/2014/main" val="20001"/>
                    </a:ext>
                  </a:extLst>
                </a:gridCol>
                <a:gridCol w="2193472">
                  <a:extLst>
                    <a:ext uri="{9D8B030D-6E8A-4147-A177-3AD203B41FA5}">
                      <a16:colId xmlns:a16="http://schemas.microsoft.com/office/drawing/2014/main" val="20002"/>
                    </a:ext>
                  </a:extLst>
                </a:gridCol>
                <a:gridCol w="2193472">
                  <a:extLst>
                    <a:ext uri="{9D8B030D-6E8A-4147-A177-3AD203B41FA5}">
                      <a16:colId xmlns:a16="http://schemas.microsoft.com/office/drawing/2014/main" val="20003"/>
                    </a:ext>
                  </a:extLst>
                </a:gridCol>
              </a:tblGrid>
              <a:tr h="370840">
                <a:tc>
                  <a:txBody>
                    <a:bodyPr/>
                    <a:lstStyle/>
                    <a:p>
                      <a:pPr algn="ctr" latinLnBrk="1"/>
                      <a:r>
                        <a:rPr lang="en-US" altLang="ko-KR" sz="1600" dirty="0">
                          <a:solidFill>
                            <a:schemeClr val="tx1"/>
                          </a:solidFill>
                        </a:rPr>
                        <a:t>Var.</a:t>
                      </a:r>
                      <a:endParaRPr lang="ko-KR" altLang="en-US" sz="1600" dirty="0">
                        <a:solidFill>
                          <a:schemeClr val="tx1"/>
                        </a:solidFill>
                      </a:endParaRPr>
                    </a:p>
                  </a:txBody>
                  <a:tcPr anchor="ctr">
                    <a:noFill/>
                  </a:tcPr>
                </a:tc>
                <a:tc>
                  <a:txBody>
                    <a:bodyPr/>
                    <a:lstStyle/>
                    <a:p>
                      <a:pPr algn="ctr" latinLnBrk="1"/>
                      <a:r>
                        <a:rPr lang="en-US" altLang="ko-KR" sz="1600" dirty="0">
                          <a:solidFill>
                            <a:schemeClr val="tx1"/>
                          </a:solidFill>
                        </a:rPr>
                        <a:t>x</a:t>
                      </a:r>
                      <a:endParaRPr lang="ko-KR" altLang="en-US" sz="1600" dirty="0">
                        <a:solidFill>
                          <a:schemeClr val="tx1"/>
                        </a:solidFill>
                      </a:endParaRPr>
                    </a:p>
                  </a:txBody>
                  <a:tcPr anchor="ctr">
                    <a:noFill/>
                  </a:tcPr>
                </a:tc>
                <a:tc>
                  <a:txBody>
                    <a:bodyPr/>
                    <a:lstStyle/>
                    <a:p>
                      <a:pPr algn="ctr" latinLnBrk="1"/>
                      <a:r>
                        <a:rPr lang="en-US" altLang="ko-KR" sz="1600" dirty="0">
                          <a:solidFill>
                            <a:schemeClr val="tx1"/>
                          </a:solidFill>
                        </a:rPr>
                        <a:t>y</a:t>
                      </a:r>
                      <a:endParaRPr lang="ko-KR" altLang="en-US" sz="1600" dirty="0">
                        <a:solidFill>
                          <a:schemeClr val="tx1"/>
                        </a:solidFill>
                      </a:endParaRPr>
                    </a:p>
                  </a:txBody>
                  <a:tcPr anchor="ctr">
                    <a:noFill/>
                  </a:tcPr>
                </a:tc>
                <a:tc>
                  <a:txBody>
                    <a:bodyPr/>
                    <a:lstStyle/>
                    <a:p>
                      <a:pPr algn="ctr" latinLnBrk="1"/>
                      <a:r>
                        <a:rPr lang="en-US" altLang="ko-KR" sz="1600" dirty="0">
                          <a:solidFill>
                            <a:schemeClr val="tx1"/>
                          </a:solidFill>
                        </a:rPr>
                        <a:t>z</a:t>
                      </a:r>
                      <a:endParaRPr lang="ko-KR" altLang="en-US" sz="1600"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8246837"/>
              </p:ext>
            </p:extLst>
          </p:nvPr>
        </p:nvGraphicFramePr>
        <p:xfrm>
          <a:off x="4138769" y="4433360"/>
          <a:ext cx="7056775" cy="1341120"/>
        </p:xfrm>
        <a:graphic>
          <a:graphicData uri="http://schemas.openxmlformats.org/drawingml/2006/table">
            <a:tbl>
              <a:tblPr firstRow="1" bandRow="1">
                <a:tableStyleId>{5C22544A-7EE6-4342-B048-85BDC9FD1C3A}</a:tableStyleId>
              </a:tblPr>
              <a:tblGrid>
                <a:gridCol w="641525">
                  <a:extLst>
                    <a:ext uri="{9D8B030D-6E8A-4147-A177-3AD203B41FA5}">
                      <a16:colId xmlns:a16="http://schemas.microsoft.com/office/drawing/2014/main" val="20000"/>
                    </a:ext>
                  </a:extLst>
                </a:gridCol>
                <a:gridCol w="641525">
                  <a:extLst>
                    <a:ext uri="{9D8B030D-6E8A-4147-A177-3AD203B41FA5}">
                      <a16:colId xmlns:a16="http://schemas.microsoft.com/office/drawing/2014/main" val="20001"/>
                    </a:ext>
                  </a:extLst>
                </a:gridCol>
                <a:gridCol w="641525">
                  <a:extLst>
                    <a:ext uri="{9D8B030D-6E8A-4147-A177-3AD203B41FA5}">
                      <a16:colId xmlns:a16="http://schemas.microsoft.com/office/drawing/2014/main" val="20002"/>
                    </a:ext>
                  </a:extLst>
                </a:gridCol>
                <a:gridCol w="641525">
                  <a:extLst>
                    <a:ext uri="{9D8B030D-6E8A-4147-A177-3AD203B41FA5}">
                      <a16:colId xmlns:a16="http://schemas.microsoft.com/office/drawing/2014/main" val="20003"/>
                    </a:ext>
                  </a:extLst>
                </a:gridCol>
                <a:gridCol w="641525">
                  <a:extLst>
                    <a:ext uri="{9D8B030D-6E8A-4147-A177-3AD203B41FA5}">
                      <a16:colId xmlns:a16="http://schemas.microsoft.com/office/drawing/2014/main" val="20004"/>
                    </a:ext>
                  </a:extLst>
                </a:gridCol>
                <a:gridCol w="641525">
                  <a:extLst>
                    <a:ext uri="{9D8B030D-6E8A-4147-A177-3AD203B41FA5}">
                      <a16:colId xmlns:a16="http://schemas.microsoft.com/office/drawing/2014/main" val="20005"/>
                    </a:ext>
                  </a:extLst>
                </a:gridCol>
                <a:gridCol w="641525">
                  <a:extLst>
                    <a:ext uri="{9D8B030D-6E8A-4147-A177-3AD203B41FA5}">
                      <a16:colId xmlns:a16="http://schemas.microsoft.com/office/drawing/2014/main" val="20006"/>
                    </a:ext>
                  </a:extLst>
                </a:gridCol>
                <a:gridCol w="641525">
                  <a:extLst>
                    <a:ext uri="{9D8B030D-6E8A-4147-A177-3AD203B41FA5}">
                      <a16:colId xmlns:a16="http://schemas.microsoft.com/office/drawing/2014/main" val="20007"/>
                    </a:ext>
                  </a:extLst>
                </a:gridCol>
                <a:gridCol w="641525">
                  <a:extLst>
                    <a:ext uri="{9D8B030D-6E8A-4147-A177-3AD203B41FA5}">
                      <a16:colId xmlns:a16="http://schemas.microsoft.com/office/drawing/2014/main" val="20008"/>
                    </a:ext>
                  </a:extLst>
                </a:gridCol>
                <a:gridCol w="641525">
                  <a:extLst>
                    <a:ext uri="{9D8B030D-6E8A-4147-A177-3AD203B41FA5}">
                      <a16:colId xmlns:a16="http://schemas.microsoft.com/office/drawing/2014/main" val="20009"/>
                    </a:ext>
                  </a:extLst>
                </a:gridCol>
                <a:gridCol w="641525">
                  <a:extLst>
                    <a:ext uri="{9D8B030D-6E8A-4147-A177-3AD203B41FA5}">
                      <a16:colId xmlns:a16="http://schemas.microsoft.com/office/drawing/2014/main" val="20010"/>
                    </a:ext>
                  </a:extLst>
                </a:gridCol>
              </a:tblGrid>
              <a:tr h="370840">
                <a:tc>
                  <a:txBody>
                    <a:bodyPr/>
                    <a:lstStyle/>
                    <a:p>
                      <a:pPr algn="ctr" latinLnBrk="1"/>
                      <a:r>
                        <a:rPr lang="en-US" altLang="ko-KR" sz="1400" dirty="0">
                          <a:solidFill>
                            <a:schemeClr val="tx2"/>
                          </a:solidFill>
                        </a:rPr>
                        <a:t>ID</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38872808</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38873048</a:t>
                      </a:r>
                      <a:endParaRPr lang="ko-KR" altLang="en-US" sz="1400" dirty="0">
                        <a:solidFill>
                          <a:schemeClr val="tx2"/>
                        </a:solidFill>
                      </a:endParaRPr>
                    </a:p>
                  </a:txBody>
                  <a:tcPr anchor="ctr">
                    <a:noFill/>
                  </a:tcPr>
                </a:tc>
                <a:tc>
                  <a:txBody>
                    <a:bodyPr/>
                    <a:lstStyle/>
                    <a:p>
                      <a:pPr algn="ctr" latinLnBrk="1"/>
                      <a:r>
                        <a:rPr lang="en-US" altLang="ko-KR" sz="1400" dirty="0">
                          <a:solidFill>
                            <a:schemeClr val="tx2"/>
                          </a:solidFill>
                        </a:rPr>
                        <a:t>…</a:t>
                      </a:r>
                      <a:endParaRPr lang="ko-KR" altLang="en-US" sz="1400" dirty="0">
                        <a:solidFill>
                          <a:schemeClr val="tx2"/>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sz="1400" dirty="0">
                          <a:solidFill>
                            <a:schemeClr val="tx2"/>
                          </a:solidFill>
                        </a:rPr>
                        <a:t>Value</a:t>
                      </a:r>
                      <a:endParaRPr lang="ko-KR" altLang="en-US" sz="1400" dirty="0">
                        <a:solidFill>
                          <a:schemeClr val="tx2"/>
                        </a:solidFill>
                      </a:endParaRPr>
                    </a:p>
                  </a:txBody>
                  <a:tcPr anchor="ctr">
                    <a:noFill/>
                  </a:tcPr>
                </a:tc>
                <a:tc>
                  <a:txBody>
                    <a:bodyPr/>
                    <a:lstStyle/>
                    <a:p>
                      <a:pPr algn="ctr" latinLnBrk="1"/>
                      <a:r>
                        <a:rPr lang="en-US" altLang="ko-KR" sz="1200" dirty="0">
                          <a:solidFill>
                            <a:schemeClr val="tx2"/>
                          </a:solidFill>
                        </a:rPr>
                        <a:t>List </a:t>
                      </a:r>
                      <a:r>
                        <a:rPr lang="en-US" altLang="ko-KR" sz="1200" baseline="0" dirty="0">
                          <a:solidFill>
                            <a:schemeClr val="tx2"/>
                          </a:solidFill>
                        </a:rPr>
                        <a:t>object named x</a:t>
                      </a:r>
                      <a:endParaRPr lang="ko-KR" altLang="en-US" sz="1200" dirty="0">
                        <a:solidFill>
                          <a:schemeClr val="tx2"/>
                        </a:solidFill>
                      </a:endParaRPr>
                    </a:p>
                  </a:txBody>
                  <a:tcPr anchor="ctr">
                    <a:noFill/>
                  </a:tcPr>
                </a:tc>
                <a:tc>
                  <a:txBody>
                    <a:bodyPr/>
                    <a:lstStyle/>
                    <a:p>
                      <a:pPr algn="ctr" latinLnBrk="1"/>
                      <a:r>
                        <a:rPr lang="en-US" altLang="ko-KR" sz="1600" dirty="0">
                          <a:solidFill>
                            <a:schemeClr val="tx2"/>
                          </a:solidFill>
                        </a:rPr>
                        <a:t>1</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2</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3</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100</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120</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‘a’</a:t>
                      </a:r>
                      <a:endParaRPr lang="ko-KR" altLang="en-US" sz="1600" dirty="0">
                        <a:solidFill>
                          <a:schemeClr val="tx2"/>
                        </a:solidFill>
                      </a:endParaRPr>
                    </a:p>
                  </a:txBody>
                  <a:tcPr anchor="ctr">
                    <a:noFill/>
                  </a:tcPr>
                </a:tc>
                <a:tc>
                  <a:txBody>
                    <a:bodyPr/>
                    <a:lstStyle/>
                    <a:p>
                      <a:pPr algn="ctr" latinLnBrk="1"/>
                      <a:r>
                        <a:rPr lang="en-US" altLang="ko-KR" sz="1600" dirty="0">
                          <a:solidFill>
                            <a:schemeClr val="tx2"/>
                          </a:solidFill>
                        </a:rPr>
                        <a:t>‘b’</a:t>
                      </a:r>
                      <a:endParaRPr lang="ko-KR" altLang="en-US" sz="1600" dirty="0">
                        <a:solidFill>
                          <a:schemeClr val="tx2"/>
                        </a:solidFill>
                      </a:endParaRPr>
                    </a:p>
                  </a:txBody>
                  <a:tcPr anchor="ctr">
                    <a:noFill/>
                  </a:tcPr>
                </a:tc>
                <a:tc>
                  <a:txBody>
                    <a:bodyPr/>
                    <a:lstStyle/>
                    <a:p>
                      <a:pPr algn="ctr" latinLnBrk="1"/>
                      <a:r>
                        <a:rPr lang="en-US" altLang="ko-KR" sz="1200" dirty="0">
                          <a:solidFill>
                            <a:schemeClr val="tx2"/>
                          </a:solidFill>
                        </a:rPr>
                        <a:t>List</a:t>
                      </a:r>
                      <a:r>
                        <a:rPr lang="en-US" altLang="ko-KR" sz="1200" baseline="0" dirty="0">
                          <a:solidFill>
                            <a:schemeClr val="tx2"/>
                          </a:solidFill>
                        </a:rPr>
                        <a:t>  object named y</a:t>
                      </a:r>
                      <a:endParaRPr lang="ko-KR" altLang="en-US" sz="1200" dirty="0">
                        <a:solidFill>
                          <a:schemeClr val="tx2"/>
                        </a:solidFill>
                      </a:endParaRPr>
                    </a:p>
                  </a:txBody>
                  <a:tcPr anchor="c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2"/>
                          </a:solidFill>
                        </a:rPr>
                        <a:t>List</a:t>
                      </a:r>
                      <a:r>
                        <a:rPr lang="en-US" altLang="ko-KR" sz="1200" baseline="0" dirty="0">
                          <a:solidFill>
                            <a:schemeClr val="tx2"/>
                          </a:solidFill>
                        </a:rPr>
                        <a:t> object named z</a:t>
                      </a:r>
                      <a:endParaRPr lang="ko-KR" altLang="en-US" sz="1200" dirty="0">
                        <a:solidFill>
                          <a:schemeClr val="tx2"/>
                        </a:solidFill>
                      </a:endParaRPr>
                    </a:p>
                  </a:txBody>
                  <a:tcPr anchor="ctr">
                    <a:noFill/>
                  </a:tcPr>
                </a:tc>
                <a:extLst>
                  <a:ext uri="{0D108BD9-81ED-4DB2-BD59-A6C34878D82A}">
                    <a16:rowId xmlns:a16="http://schemas.microsoft.com/office/drawing/2014/main" val="10001"/>
                  </a:ext>
                </a:extLst>
              </a:tr>
            </a:tbl>
          </a:graphicData>
        </a:graphic>
      </p:graphicFrame>
      <p:sp>
        <p:nvSpPr>
          <p:cNvPr id="9" name="TextBox 8"/>
          <p:cNvSpPr txBox="1"/>
          <p:nvPr/>
        </p:nvSpPr>
        <p:spPr>
          <a:xfrm>
            <a:off x="3051596" y="3371247"/>
            <a:ext cx="928459" cy="646331"/>
          </a:xfrm>
          <a:prstGeom prst="rect">
            <a:avLst/>
          </a:prstGeom>
          <a:noFill/>
        </p:spPr>
        <p:txBody>
          <a:bodyPr wrap="none" rtlCol="0">
            <a:spAutoFit/>
          </a:bodyPr>
          <a:lstStyle/>
          <a:p>
            <a:pPr algn="ctr"/>
            <a:r>
              <a:rPr lang="en-US" altLang="ko-KR" dirty="0"/>
              <a:t>Symbol</a:t>
            </a:r>
            <a:br>
              <a:rPr lang="en-US" altLang="ko-KR" dirty="0"/>
            </a:br>
            <a:r>
              <a:rPr lang="en-US" altLang="ko-KR" dirty="0"/>
              <a:t>Table</a:t>
            </a:r>
            <a:endParaRPr lang="ko-KR" altLang="en-US" dirty="0"/>
          </a:p>
        </p:txBody>
      </p:sp>
      <p:sp>
        <p:nvSpPr>
          <p:cNvPr id="10" name="TextBox 9"/>
          <p:cNvSpPr txBox="1"/>
          <p:nvPr/>
        </p:nvSpPr>
        <p:spPr>
          <a:xfrm>
            <a:off x="3198658" y="4793403"/>
            <a:ext cx="822661" cy="646331"/>
          </a:xfrm>
          <a:prstGeom prst="rect">
            <a:avLst/>
          </a:prstGeom>
          <a:noFill/>
        </p:spPr>
        <p:txBody>
          <a:bodyPr wrap="none" rtlCol="0">
            <a:spAutoFit/>
          </a:bodyPr>
          <a:lstStyle/>
          <a:p>
            <a:pPr algn="ctr"/>
            <a:r>
              <a:rPr lang="en-US" altLang="ko-KR" dirty="0"/>
              <a:t>Object</a:t>
            </a:r>
            <a:br>
              <a:rPr lang="en-US" altLang="ko-KR" dirty="0"/>
            </a:br>
            <a:r>
              <a:rPr lang="en-US" altLang="ko-KR" dirty="0"/>
              <a:t>Table</a:t>
            </a:r>
            <a:endParaRPr lang="ko-KR" altLang="en-US" dirty="0"/>
          </a:p>
        </p:txBody>
      </p:sp>
      <p:sp>
        <p:nvSpPr>
          <p:cNvPr id="50" name="TextBox 49"/>
          <p:cNvSpPr txBox="1"/>
          <p:nvPr/>
        </p:nvSpPr>
        <p:spPr>
          <a:xfrm>
            <a:off x="8425355" y="1048614"/>
            <a:ext cx="3147913" cy="1200329"/>
          </a:xfrm>
          <a:prstGeom prst="rect">
            <a:avLst/>
          </a:prstGeom>
          <a:noFill/>
        </p:spPr>
        <p:txBody>
          <a:bodyPr wrap="none" rtlCol="0">
            <a:spAutoFit/>
          </a:bodyPr>
          <a:lstStyle/>
          <a:p>
            <a:r>
              <a:rPr lang="en-US" altLang="ko-KR" b="1" dirty="0"/>
              <a:t>ID(</a:t>
            </a:r>
            <a:r>
              <a:rPr lang="en-US" altLang="ko-KR" i="1" dirty="0"/>
              <a:t>variable</a:t>
            </a:r>
            <a:r>
              <a:rPr lang="en-US" altLang="ko-KR" b="1" dirty="0"/>
              <a:t>)</a:t>
            </a:r>
            <a:r>
              <a:rPr lang="en-US" altLang="ko-KR" dirty="0"/>
              <a:t> returns the</a:t>
            </a:r>
            <a:br>
              <a:rPr lang="en-US" altLang="ko-KR" dirty="0"/>
            </a:br>
            <a:r>
              <a:rPr lang="en-US" altLang="ko-KR" dirty="0"/>
              <a:t>referenced object ID</a:t>
            </a:r>
          </a:p>
          <a:p>
            <a:r>
              <a:rPr lang="en-US" altLang="ko-KR" b="1" dirty="0"/>
              <a:t>ID(</a:t>
            </a:r>
            <a:r>
              <a:rPr lang="en-US" altLang="ko-KR" i="1" dirty="0"/>
              <a:t>variable1</a:t>
            </a:r>
            <a:r>
              <a:rPr lang="en-US" altLang="ko-KR" b="1" dirty="0"/>
              <a:t>)==ID(</a:t>
            </a:r>
            <a:r>
              <a:rPr lang="en-US" altLang="ko-KR" i="1" dirty="0"/>
              <a:t>variable2</a:t>
            </a:r>
            <a:r>
              <a:rPr lang="en-US" altLang="ko-KR" b="1" dirty="0"/>
              <a:t>)</a:t>
            </a:r>
          </a:p>
          <a:p>
            <a:r>
              <a:rPr lang="en-US" altLang="ko-KR" dirty="0">
                <a:sym typeface="Wingdings" pitchFamily="2" charset="2"/>
              </a:rPr>
              <a:t> </a:t>
            </a:r>
            <a:r>
              <a:rPr lang="en-US" altLang="ko-KR" i="1" dirty="0">
                <a:sym typeface="Wingdings" pitchFamily="2" charset="2"/>
              </a:rPr>
              <a:t>variabl1</a:t>
            </a:r>
            <a:r>
              <a:rPr lang="en-US" altLang="ko-KR" dirty="0">
                <a:sym typeface="Wingdings" pitchFamily="2" charset="2"/>
              </a:rPr>
              <a:t> </a:t>
            </a:r>
            <a:r>
              <a:rPr lang="en-US" altLang="ko-KR" b="1" dirty="0">
                <a:sym typeface="Wingdings" pitchFamily="2" charset="2"/>
              </a:rPr>
              <a:t>is</a:t>
            </a:r>
            <a:r>
              <a:rPr lang="en-US" altLang="ko-KR" dirty="0">
                <a:sym typeface="Wingdings" pitchFamily="2" charset="2"/>
              </a:rPr>
              <a:t> </a:t>
            </a:r>
            <a:r>
              <a:rPr lang="en-US" altLang="ko-KR" i="1" dirty="0">
                <a:sym typeface="Wingdings" pitchFamily="2" charset="2"/>
              </a:rPr>
              <a:t>variable2</a:t>
            </a:r>
            <a:endParaRPr lang="ko-KR" altLang="en-US" i="1" dirty="0"/>
          </a:p>
        </p:txBody>
      </p:sp>
      <p:sp>
        <p:nvSpPr>
          <p:cNvPr id="51" name="TextBox 50"/>
          <p:cNvSpPr txBox="1"/>
          <p:nvPr/>
        </p:nvSpPr>
        <p:spPr>
          <a:xfrm>
            <a:off x="7172149" y="2555484"/>
            <a:ext cx="4544449" cy="646331"/>
          </a:xfrm>
          <a:prstGeom prst="rect">
            <a:avLst/>
          </a:prstGeom>
          <a:noFill/>
        </p:spPr>
        <p:txBody>
          <a:bodyPr wrap="none" rtlCol="0">
            <a:spAutoFit/>
          </a:bodyPr>
          <a:lstStyle/>
          <a:p>
            <a:r>
              <a:rPr lang="en-US" altLang="ko-KR" b="1" dirty="0" err="1"/>
              <a:t>sys.getrefcount</a:t>
            </a:r>
            <a:r>
              <a:rPr lang="en-US" altLang="ko-KR" b="1" dirty="0"/>
              <a:t>(</a:t>
            </a:r>
            <a:r>
              <a:rPr lang="en-US" altLang="ko-KR" i="1" dirty="0"/>
              <a:t>variable</a:t>
            </a:r>
            <a:r>
              <a:rPr lang="en-US" altLang="ko-KR" b="1" dirty="0"/>
              <a:t>)</a:t>
            </a:r>
            <a:r>
              <a:rPr lang="en-US" altLang="ko-KR" dirty="0"/>
              <a:t> returns</a:t>
            </a:r>
            <a:br>
              <a:rPr lang="en-US" altLang="ko-KR" dirty="0"/>
            </a:br>
            <a:r>
              <a:rPr lang="en-US" altLang="ko-KR" dirty="0"/>
              <a:t>the number of references of an object ID + 1</a:t>
            </a:r>
            <a:endParaRPr lang="ko-KR" altLang="en-US" dirty="0"/>
          </a:p>
        </p:txBody>
      </p:sp>
      <p:cxnSp>
        <p:nvCxnSpPr>
          <p:cNvPr id="28" name="Straight Arrow Connector 27"/>
          <p:cNvCxnSpPr/>
          <p:nvPr/>
        </p:nvCxnSpPr>
        <p:spPr>
          <a:xfrm flipH="1">
            <a:off x="5146878" y="3785288"/>
            <a:ext cx="648072" cy="648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55190" y="3857296"/>
            <a:ext cx="2304256" cy="57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187438" y="3857296"/>
            <a:ext cx="648072" cy="57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077366" y="5774245"/>
            <a:ext cx="657461" cy="249421"/>
          </a:xfrm>
          <a:custGeom>
            <a:avLst/>
            <a:gdLst>
              <a:gd name="connsiteX0" fmla="*/ 0 w 657461"/>
              <a:gd name="connsiteY0" fmla="*/ 0 h 249421"/>
              <a:gd name="connsiteX1" fmla="*/ 249382 w 657461"/>
              <a:gd name="connsiteY1" fmla="*/ 249382 h 249421"/>
              <a:gd name="connsiteX2" fmla="*/ 657461 w 657461"/>
              <a:gd name="connsiteY2" fmla="*/ 15114 h 249421"/>
            </a:gdLst>
            <a:ahLst/>
            <a:cxnLst>
              <a:cxn ang="0">
                <a:pos x="connsiteX0" y="connsiteY0"/>
              </a:cxn>
              <a:cxn ang="0">
                <a:pos x="connsiteX1" y="connsiteY1"/>
              </a:cxn>
              <a:cxn ang="0">
                <a:pos x="connsiteX2" y="connsiteY2"/>
              </a:cxn>
            </a:cxnLst>
            <a:rect l="l" t="t" r="r" b="b"/>
            <a:pathLst>
              <a:path w="657461" h="249421">
                <a:moveTo>
                  <a:pt x="0" y="0"/>
                </a:moveTo>
                <a:cubicBezTo>
                  <a:pt x="69902" y="123431"/>
                  <a:pt x="139805" y="246863"/>
                  <a:pt x="249382" y="249382"/>
                </a:cubicBezTo>
                <a:cubicBezTo>
                  <a:pt x="358959" y="251901"/>
                  <a:pt x="508210" y="133507"/>
                  <a:pt x="657461" y="15114"/>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Freeform 22"/>
          <p:cNvSpPr/>
          <p:nvPr/>
        </p:nvSpPr>
        <p:spPr>
          <a:xfrm>
            <a:off x="5077363" y="5774242"/>
            <a:ext cx="1284694" cy="362798"/>
          </a:xfrm>
          <a:custGeom>
            <a:avLst/>
            <a:gdLst>
              <a:gd name="connsiteX0" fmla="*/ 0 w 1284694"/>
              <a:gd name="connsiteY0" fmla="*/ 0 h 362798"/>
              <a:gd name="connsiteX1" fmla="*/ 710360 w 1284694"/>
              <a:gd name="connsiteY1" fmla="*/ 362737 h 362798"/>
              <a:gd name="connsiteX2" fmla="*/ 1284694 w 1284694"/>
              <a:gd name="connsiteY2" fmla="*/ 22671 h 362798"/>
            </a:gdLst>
            <a:ahLst/>
            <a:cxnLst>
              <a:cxn ang="0">
                <a:pos x="connsiteX0" y="connsiteY0"/>
              </a:cxn>
              <a:cxn ang="0">
                <a:pos x="connsiteX1" y="connsiteY1"/>
              </a:cxn>
              <a:cxn ang="0">
                <a:pos x="connsiteX2" y="connsiteY2"/>
              </a:cxn>
            </a:cxnLst>
            <a:rect l="l" t="t" r="r" b="b"/>
            <a:pathLst>
              <a:path w="1284694" h="362798">
                <a:moveTo>
                  <a:pt x="0" y="0"/>
                </a:moveTo>
                <a:cubicBezTo>
                  <a:pt x="248122" y="179479"/>
                  <a:pt x="496244" y="358959"/>
                  <a:pt x="710360" y="362737"/>
                </a:cubicBezTo>
                <a:cubicBezTo>
                  <a:pt x="924476" y="366516"/>
                  <a:pt x="1104585" y="194593"/>
                  <a:pt x="1284694" y="22671"/>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Freeform 23"/>
          <p:cNvSpPr/>
          <p:nvPr/>
        </p:nvSpPr>
        <p:spPr>
          <a:xfrm>
            <a:off x="5009350" y="5774245"/>
            <a:ext cx="1979940" cy="393125"/>
          </a:xfrm>
          <a:custGeom>
            <a:avLst/>
            <a:gdLst>
              <a:gd name="connsiteX0" fmla="*/ 0 w 1979940"/>
              <a:gd name="connsiteY0" fmla="*/ 0 h 393125"/>
              <a:gd name="connsiteX1" fmla="*/ 1231795 w 1979940"/>
              <a:gd name="connsiteY1" fmla="*/ 392966 h 393125"/>
              <a:gd name="connsiteX2" fmla="*/ 1979940 w 1979940"/>
              <a:gd name="connsiteY2" fmla="*/ 37785 h 393125"/>
            </a:gdLst>
            <a:ahLst/>
            <a:cxnLst>
              <a:cxn ang="0">
                <a:pos x="connsiteX0" y="connsiteY0"/>
              </a:cxn>
              <a:cxn ang="0">
                <a:pos x="connsiteX1" y="connsiteY1"/>
              </a:cxn>
              <a:cxn ang="0">
                <a:pos x="connsiteX2" y="connsiteY2"/>
              </a:cxn>
            </a:cxnLst>
            <a:rect l="l" t="t" r="r" b="b"/>
            <a:pathLst>
              <a:path w="1979940" h="393125">
                <a:moveTo>
                  <a:pt x="0" y="0"/>
                </a:moveTo>
                <a:cubicBezTo>
                  <a:pt x="450902" y="193334"/>
                  <a:pt x="901805" y="386669"/>
                  <a:pt x="1231795" y="392966"/>
                </a:cubicBezTo>
                <a:cubicBezTo>
                  <a:pt x="1561785" y="399264"/>
                  <a:pt x="1770862" y="218524"/>
                  <a:pt x="1979940" y="37785"/>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Freeform 30"/>
          <p:cNvSpPr/>
          <p:nvPr/>
        </p:nvSpPr>
        <p:spPr>
          <a:xfrm>
            <a:off x="7699651" y="5766685"/>
            <a:ext cx="2508932" cy="347686"/>
          </a:xfrm>
          <a:custGeom>
            <a:avLst/>
            <a:gdLst>
              <a:gd name="connsiteX0" fmla="*/ 2508932 w 2508932"/>
              <a:gd name="connsiteY0" fmla="*/ 0 h 347686"/>
              <a:gd name="connsiteX1" fmla="*/ 1677659 w 2508932"/>
              <a:gd name="connsiteY1" fmla="*/ 347623 h 347686"/>
              <a:gd name="connsiteX2" fmla="*/ 0 w 2508932"/>
              <a:gd name="connsiteY2" fmla="*/ 22671 h 347686"/>
            </a:gdLst>
            <a:ahLst/>
            <a:cxnLst>
              <a:cxn ang="0">
                <a:pos x="connsiteX0" y="connsiteY0"/>
              </a:cxn>
              <a:cxn ang="0">
                <a:pos x="connsiteX1" y="connsiteY1"/>
              </a:cxn>
              <a:cxn ang="0">
                <a:pos x="connsiteX2" y="connsiteY2"/>
              </a:cxn>
            </a:cxnLst>
            <a:rect l="l" t="t" r="r" b="b"/>
            <a:pathLst>
              <a:path w="2508932" h="347686">
                <a:moveTo>
                  <a:pt x="2508932" y="0"/>
                </a:moveTo>
                <a:cubicBezTo>
                  <a:pt x="2302373" y="171922"/>
                  <a:pt x="2095814" y="343845"/>
                  <a:pt x="1677659" y="347623"/>
                </a:cubicBezTo>
                <a:cubicBezTo>
                  <a:pt x="1259504" y="351402"/>
                  <a:pt x="629752" y="187036"/>
                  <a:pt x="0" y="22671"/>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Freeform 33"/>
          <p:cNvSpPr/>
          <p:nvPr/>
        </p:nvSpPr>
        <p:spPr>
          <a:xfrm>
            <a:off x="4956454" y="5789359"/>
            <a:ext cx="5320145" cy="755703"/>
          </a:xfrm>
          <a:custGeom>
            <a:avLst/>
            <a:gdLst>
              <a:gd name="connsiteX0" fmla="*/ 5320145 w 5320145"/>
              <a:gd name="connsiteY0" fmla="*/ 0 h 755703"/>
              <a:gd name="connsiteX1" fmla="*/ 2667630 w 5320145"/>
              <a:gd name="connsiteY1" fmla="*/ 755703 h 755703"/>
              <a:gd name="connsiteX2" fmla="*/ 0 w 5320145"/>
              <a:gd name="connsiteY2" fmla="*/ 0 h 755703"/>
            </a:gdLst>
            <a:ahLst/>
            <a:cxnLst>
              <a:cxn ang="0">
                <a:pos x="connsiteX0" y="connsiteY0"/>
              </a:cxn>
              <a:cxn ang="0">
                <a:pos x="connsiteX1" y="connsiteY1"/>
              </a:cxn>
              <a:cxn ang="0">
                <a:pos x="connsiteX2" y="connsiteY2"/>
              </a:cxn>
            </a:cxnLst>
            <a:rect l="l" t="t" r="r" b="b"/>
            <a:pathLst>
              <a:path w="5320145" h="755703">
                <a:moveTo>
                  <a:pt x="5320145" y="0"/>
                </a:moveTo>
                <a:cubicBezTo>
                  <a:pt x="4437233" y="377851"/>
                  <a:pt x="3554321" y="755703"/>
                  <a:pt x="2667630" y="755703"/>
                </a:cubicBezTo>
                <a:cubicBezTo>
                  <a:pt x="1780939" y="755703"/>
                  <a:pt x="443345" y="110836"/>
                  <a:pt x="0" y="0"/>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Freeform 34"/>
          <p:cNvSpPr/>
          <p:nvPr/>
        </p:nvSpPr>
        <p:spPr>
          <a:xfrm>
            <a:off x="8357115" y="5774245"/>
            <a:ext cx="2025283" cy="287175"/>
          </a:xfrm>
          <a:custGeom>
            <a:avLst/>
            <a:gdLst>
              <a:gd name="connsiteX0" fmla="*/ 2025283 w 2025283"/>
              <a:gd name="connsiteY0" fmla="*/ 0 h 287175"/>
              <a:gd name="connsiteX1" fmla="*/ 1639874 w 2025283"/>
              <a:gd name="connsiteY1" fmla="*/ 287167 h 287175"/>
              <a:gd name="connsiteX2" fmla="*/ 0 w 2025283"/>
              <a:gd name="connsiteY2" fmla="*/ 7557 h 287175"/>
            </a:gdLst>
            <a:ahLst/>
            <a:cxnLst>
              <a:cxn ang="0">
                <a:pos x="connsiteX0" y="connsiteY0"/>
              </a:cxn>
              <a:cxn ang="0">
                <a:pos x="connsiteX1" y="connsiteY1"/>
              </a:cxn>
              <a:cxn ang="0">
                <a:pos x="connsiteX2" y="connsiteY2"/>
              </a:cxn>
            </a:cxnLst>
            <a:rect l="l" t="t" r="r" b="b"/>
            <a:pathLst>
              <a:path w="2025283" h="287175">
                <a:moveTo>
                  <a:pt x="2025283" y="0"/>
                </a:moveTo>
                <a:cubicBezTo>
                  <a:pt x="2001352" y="142954"/>
                  <a:pt x="1977421" y="285908"/>
                  <a:pt x="1639874" y="287167"/>
                </a:cubicBezTo>
                <a:cubicBezTo>
                  <a:pt x="1302327" y="288426"/>
                  <a:pt x="651163" y="147991"/>
                  <a:pt x="0" y="7557"/>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Freeform 36"/>
          <p:cNvSpPr/>
          <p:nvPr/>
        </p:nvSpPr>
        <p:spPr>
          <a:xfrm>
            <a:off x="5069809" y="5766685"/>
            <a:ext cx="5788681" cy="861546"/>
          </a:xfrm>
          <a:custGeom>
            <a:avLst/>
            <a:gdLst>
              <a:gd name="connsiteX0" fmla="*/ 5788681 w 5788681"/>
              <a:gd name="connsiteY0" fmla="*/ 30228 h 861546"/>
              <a:gd name="connsiteX1" fmla="*/ 3582030 w 5788681"/>
              <a:gd name="connsiteY1" fmla="*/ 861501 h 861546"/>
              <a:gd name="connsiteX2" fmla="*/ 0 w 5788681"/>
              <a:gd name="connsiteY2" fmla="*/ 0 h 861546"/>
            </a:gdLst>
            <a:ahLst/>
            <a:cxnLst>
              <a:cxn ang="0">
                <a:pos x="connsiteX0" y="connsiteY0"/>
              </a:cxn>
              <a:cxn ang="0">
                <a:pos x="connsiteX1" y="connsiteY1"/>
              </a:cxn>
              <a:cxn ang="0">
                <a:pos x="connsiteX2" y="connsiteY2"/>
              </a:cxn>
            </a:cxnLst>
            <a:rect l="l" t="t" r="r" b="b"/>
            <a:pathLst>
              <a:path w="5788681" h="861546">
                <a:moveTo>
                  <a:pt x="5788681" y="30228"/>
                </a:moveTo>
                <a:cubicBezTo>
                  <a:pt x="5167745" y="448383"/>
                  <a:pt x="4546810" y="866539"/>
                  <a:pt x="3582030" y="861501"/>
                </a:cubicBezTo>
                <a:cubicBezTo>
                  <a:pt x="2617250" y="856463"/>
                  <a:pt x="1308625" y="428231"/>
                  <a:pt x="0" y="0"/>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8" name="Freeform 37"/>
          <p:cNvSpPr/>
          <p:nvPr/>
        </p:nvSpPr>
        <p:spPr>
          <a:xfrm>
            <a:off x="9029690" y="5774245"/>
            <a:ext cx="1949713" cy="559237"/>
          </a:xfrm>
          <a:custGeom>
            <a:avLst/>
            <a:gdLst>
              <a:gd name="connsiteX0" fmla="*/ 1949713 w 1949713"/>
              <a:gd name="connsiteY0" fmla="*/ 15114 h 559237"/>
              <a:gd name="connsiteX1" fmla="*/ 1292251 w 1949713"/>
              <a:gd name="connsiteY1" fmla="*/ 559220 h 559237"/>
              <a:gd name="connsiteX2" fmla="*/ 0 w 1949713"/>
              <a:gd name="connsiteY2" fmla="*/ 0 h 559237"/>
            </a:gdLst>
            <a:ahLst/>
            <a:cxnLst>
              <a:cxn ang="0">
                <a:pos x="connsiteX0" y="connsiteY0"/>
              </a:cxn>
              <a:cxn ang="0">
                <a:pos x="connsiteX1" y="connsiteY1"/>
              </a:cxn>
              <a:cxn ang="0">
                <a:pos x="connsiteX2" y="connsiteY2"/>
              </a:cxn>
            </a:cxnLst>
            <a:rect l="l" t="t" r="r" b="b"/>
            <a:pathLst>
              <a:path w="1949713" h="559237">
                <a:moveTo>
                  <a:pt x="1949713" y="15114"/>
                </a:moveTo>
                <a:cubicBezTo>
                  <a:pt x="1783458" y="288426"/>
                  <a:pt x="1617203" y="561739"/>
                  <a:pt x="1292251" y="559220"/>
                </a:cubicBezTo>
                <a:cubicBezTo>
                  <a:pt x="967299" y="556701"/>
                  <a:pt x="483649" y="278350"/>
                  <a:pt x="0" y="0"/>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Freeform 39"/>
          <p:cNvSpPr/>
          <p:nvPr/>
        </p:nvSpPr>
        <p:spPr>
          <a:xfrm>
            <a:off x="9619138" y="5781802"/>
            <a:ext cx="1450949" cy="460979"/>
          </a:xfrm>
          <a:custGeom>
            <a:avLst/>
            <a:gdLst>
              <a:gd name="connsiteX0" fmla="*/ 1450949 w 1450949"/>
              <a:gd name="connsiteY0" fmla="*/ 0 h 460979"/>
              <a:gd name="connsiteX1" fmla="*/ 1133554 w 1450949"/>
              <a:gd name="connsiteY1" fmla="*/ 460979 h 460979"/>
              <a:gd name="connsiteX2" fmla="*/ 0 w 1450949"/>
              <a:gd name="connsiteY2" fmla="*/ 0 h 460979"/>
            </a:gdLst>
            <a:ahLst/>
            <a:cxnLst>
              <a:cxn ang="0">
                <a:pos x="connsiteX0" y="connsiteY0"/>
              </a:cxn>
              <a:cxn ang="0">
                <a:pos x="connsiteX1" y="connsiteY1"/>
              </a:cxn>
              <a:cxn ang="0">
                <a:pos x="connsiteX2" y="connsiteY2"/>
              </a:cxn>
            </a:cxnLst>
            <a:rect l="l" t="t" r="r" b="b"/>
            <a:pathLst>
              <a:path w="1450949" h="460979">
                <a:moveTo>
                  <a:pt x="1450949" y="0"/>
                </a:moveTo>
                <a:cubicBezTo>
                  <a:pt x="1413164" y="230489"/>
                  <a:pt x="1375379" y="460979"/>
                  <a:pt x="1133554" y="460979"/>
                </a:cubicBezTo>
                <a:cubicBezTo>
                  <a:pt x="891729" y="460979"/>
                  <a:pt x="445864" y="230489"/>
                  <a:pt x="0" y="0"/>
                </a:cubicBez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Slide Number Placeholder 3"/>
          <p:cNvSpPr>
            <a:spLocks noGrp="1"/>
          </p:cNvSpPr>
          <p:nvPr>
            <p:ph type="sldNum" sz="quarter" idx="12"/>
          </p:nvPr>
        </p:nvSpPr>
        <p:spPr>
          <a:xfrm>
            <a:off x="11280578" y="6620808"/>
            <a:ext cx="828212" cy="216024"/>
          </a:xfrm>
        </p:spPr>
        <p:txBody>
          <a:bodyPr/>
          <a:lstStyle/>
          <a:p>
            <a:r>
              <a:rPr lang="en-US" altLang="ko-KR" dirty="0"/>
              <a:t>24</a:t>
            </a:r>
            <a:endParaRPr lang="ko-KR" altLang="en-US" dirty="0"/>
          </a:p>
        </p:txBody>
      </p:sp>
      <p:grpSp>
        <p:nvGrpSpPr>
          <p:cNvPr id="11" name="그룹 10">
            <a:extLst>
              <a:ext uri="{FF2B5EF4-FFF2-40B4-BE49-F238E27FC236}">
                <a16:creationId xmlns:a16="http://schemas.microsoft.com/office/drawing/2014/main" id="{1F9A591E-3429-4D72-871A-9A11C2F5B60F}"/>
              </a:ext>
            </a:extLst>
          </p:cNvPr>
          <p:cNvGrpSpPr/>
          <p:nvPr/>
        </p:nvGrpSpPr>
        <p:grpSpPr>
          <a:xfrm>
            <a:off x="2232228" y="978500"/>
            <a:ext cx="4939921" cy="2413458"/>
            <a:chOff x="2232228" y="978500"/>
            <a:chExt cx="4939921" cy="2413458"/>
          </a:xfrm>
        </p:grpSpPr>
        <p:pic>
          <p:nvPicPr>
            <p:cNvPr id="7" name="그림 6">
              <a:extLst>
                <a:ext uri="{FF2B5EF4-FFF2-40B4-BE49-F238E27FC236}">
                  <a16:creationId xmlns:a16="http://schemas.microsoft.com/office/drawing/2014/main" id="{FCE04AE5-6414-4206-BE78-1D3C2A67C41D}"/>
                </a:ext>
              </a:extLst>
            </p:cNvPr>
            <p:cNvPicPr>
              <a:picLocks noChangeAspect="1"/>
            </p:cNvPicPr>
            <p:nvPr/>
          </p:nvPicPr>
          <p:blipFill>
            <a:blip r:embed="rId3"/>
            <a:stretch>
              <a:fillRect/>
            </a:stretch>
          </p:blipFill>
          <p:spPr>
            <a:xfrm>
              <a:off x="2232228" y="978500"/>
              <a:ext cx="4939921" cy="2413458"/>
            </a:xfrm>
            <a:prstGeom prst="rect">
              <a:avLst/>
            </a:prstGeom>
          </p:spPr>
        </p:pic>
        <p:pic>
          <p:nvPicPr>
            <p:cNvPr id="8" name="그림 7">
              <a:extLst>
                <a:ext uri="{FF2B5EF4-FFF2-40B4-BE49-F238E27FC236}">
                  <a16:creationId xmlns:a16="http://schemas.microsoft.com/office/drawing/2014/main" id="{B0ECB411-E829-40A6-8D60-E3CC4E16248C}"/>
                </a:ext>
              </a:extLst>
            </p:cNvPr>
            <p:cNvPicPr>
              <a:picLocks noChangeAspect="1"/>
            </p:cNvPicPr>
            <p:nvPr/>
          </p:nvPicPr>
          <p:blipFill>
            <a:blip r:embed="rId4"/>
            <a:stretch>
              <a:fillRect/>
            </a:stretch>
          </p:blipFill>
          <p:spPr>
            <a:xfrm>
              <a:off x="4581349" y="986536"/>
              <a:ext cx="2590800" cy="1400175"/>
            </a:xfrm>
            <a:prstGeom prst="rect">
              <a:avLst/>
            </a:prstGeom>
            <a:ln>
              <a:solidFill>
                <a:schemeClr val="tx2"/>
              </a:solidFill>
            </a:ln>
          </p:spPr>
        </p:pic>
      </p:grpSp>
    </p:spTree>
    <p:extLst>
      <p:ext uri="{BB962C8B-B14F-4D97-AF65-F5344CB8AC3E}">
        <p14:creationId xmlns:p14="http://schemas.microsoft.com/office/powerpoint/2010/main" val="3602989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081B5CE0-2E40-4612-86A3-28D7B2E04DE3}"/>
              </a:ext>
            </a:extLst>
          </p:cNvPr>
          <p:cNvGrpSpPr/>
          <p:nvPr/>
        </p:nvGrpSpPr>
        <p:grpSpPr>
          <a:xfrm>
            <a:off x="2422608" y="3389050"/>
            <a:ext cx="8075242" cy="3108003"/>
            <a:chOff x="2422608" y="3389050"/>
            <a:chExt cx="8075242" cy="3108003"/>
          </a:xfrm>
        </p:grpSpPr>
        <p:pic>
          <p:nvPicPr>
            <p:cNvPr id="12" name="그림 11">
              <a:extLst>
                <a:ext uri="{FF2B5EF4-FFF2-40B4-BE49-F238E27FC236}">
                  <a16:creationId xmlns:a16="http://schemas.microsoft.com/office/drawing/2014/main" id="{C8147868-BEBF-40D1-B474-402DEB9BE2BE}"/>
                </a:ext>
              </a:extLst>
            </p:cNvPr>
            <p:cNvPicPr>
              <a:picLocks noChangeAspect="1"/>
            </p:cNvPicPr>
            <p:nvPr/>
          </p:nvPicPr>
          <p:blipFill>
            <a:blip r:embed="rId3"/>
            <a:stretch>
              <a:fillRect/>
            </a:stretch>
          </p:blipFill>
          <p:spPr>
            <a:xfrm>
              <a:off x="2422608" y="3389050"/>
              <a:ext cx="6141413" cy="3108003"/>
            </a:xfrm>
            <a:prstGeom prst="rect">
              <a:avLst/>
            </a:prstGeom>
          </p:spPr>
        </p:pic>
        <p:pic>
          <p:nvPicPr>
            <p:cNvPr id="17" name="그림 16">
              <a:extLst>
                <a:ext uri="{FF2B5EF4-FFF2-40B4-BE49-F238E27FC236}">
                  <a16:creationId xmlns:a16="http://schemas.microsoft.com/office/drawing/2014/main" id="{99439885-457E-435D-A47A-2C4028316CA0}"/>
                </a:ext>
              </a:extLst>
            </p:cNvPr>
            <p:cNvPicPr>
              <a:picLocks noChangeAspect="1"/>
            </p:cNvPicPr>
            <p:nvPr/>
          </p:nvPicPr>
          <p:blipFill>
            <a:blip r:embed="rId4"/>
            <a:stretch>
              <a:fillRect/>
            </a:stretch>
          </p:blipFill>
          <p:spPr>
            <a:xfrm>
              <a:off x="7512417" y="3389050"/>
              <a:ext cx="2985433" cy="3108002"/>
            </a:xfrm>
            <a:prstGeom prst="rect">
              <a:avLst/>
            </a:prstGeom>
          </p:spPr>
        </p:pic>
        <p:pic>
          <p:nvPicPr>
            <p:cNvPr id="13" name="그림 12">
              <a:extLst>
                <a:ext uri="{FF2B5EF4-FFF2-40B4-BE49-F238E27FC236}">
                  <a16:creationId xmlns:a16="http://schemas.microsoft.com/office/drawing/2014/main" id="{1B35D016-DFCB-493B-B612-F199745D2AC0}"/>
                </a:ext>
              </a:extLst>
            </p:cNvPr>
            <p:cNvPicPr>
              <a:picLocks noChangeAspect="1"/>
            </p:cNvPicPr>
            <p:nvPr/>
          </p:nvPicPr>
          <p:blipFill>
            <a:blip r:embed="rId5"/>
            <a:stretch>
              <a:fillRect/>
            </a:stretch>
          </p:blipFill>
          <p:spPr>
            <a:xfrm>
              <a:off x="6923021" y="6019029"/>
              <a:ext cx="3562350" cy="457200"/>
            </a:xfrm>
            <a:prstGeom prst="rect">
              <a:avLst/>
            </a:prstGeom>
            <a:ln>
              <a:solidFill>
                <a:schemeClr val="tx2"/>
              </a:solidFill>
            </a:ln>
          </p:spPr>
        </p:pic>
      </p:grpSp>
      <p:sp>
        <p:nvSpPr>
          <p:cNvPr id="2" name="Title 1"/>
          <p:cNvSpPr>
            <a:spLocks noGrp="1"/>
          </p:cNvSpPr>
          <p:nvPr>
            <p:ph type="title"/>
          </p:nvPr>
        </p:nvSpPr>
        <p:spPr>
          <a:xfrm>
            <a:off x="1708804" y="163415"/>
            <a:ext cx="10353762" cy="970450"/>
          </a:xfrm>
        </p:spPr>
        <p:txBody>
          <a:bodyPr/>
          <a:lstStyle/>
          <a:p>
            <a:r>
              <a:rPr lang="en-US" altLang="ko-KR" dirty="0"/>
              <a:t>Class and Instance</a:t>
            </a:r>
            <a:endParaRPr lang="ko-KR" altLang="en-US" dirty="0"/>
          </a:p>
        </p:txBody>
      </p:sp>
      <p:pic>
        <p:nvPicPr>
          <p:cNvPr id="5" name="Picture 2" descr="http://t1.gstatic.com/images?q=tbn:ANd9GcSS_yXSQawQSoYlzofHBu9uyXs_OGkxiuloNxuCO4jHOBnvOyR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8001" y="1413951"/>
            <a:ext cx="1919694" cy="1543434"/>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C:\Users\User\Pictures\Microsoft Clip Organizer\j04316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2417" y="113386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Pictures\Microsoft Clip Organizer\j0431627.png"/>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47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512417" y="2249420"/>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User\Pictures\Microsoft Clip Organizer\j0431627.png"/>
          <p:cNvPicPr>
            <a:picLocks noChangeAspect="1" noChangeArrowheads="1"/>
          </p:cNvPicPr>
          <p:nvPr/>
        </p:nvPicPr>
        <p:blipFill>
          <a:blip r:embed="rId1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808561" y="1162100"/>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User\Pictures\Microsoft Clip Organizer\j0431627.png"/>
          <p:cNvPicPr>
            <a:picLocks noChangeAspect="1" noChangeArrowheads="1"/>
          </p:cNvPicPr>
          <p:nvPr/>
        </p:nvPicPr>
        <p:blipFill>
          <a:blip r:embed="rId11">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808561" y="227765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User\Pictures\Microsoft Clip Organizer\j0431627.png"/>
          <p:cNvPicPr>
            <a:picLocks noChangeAspect="1" noChangeArrowheads="1"/>
          </p:cNvPicPr>
          <p:nvPr/>
        </p:nvPicPr>
        <p:blipFill>
          <a:blip r:embed="rId12">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104705" y="1133865"/>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User\Pictures\Microsoft Clip Organizer\j0431627.png"/>
          <p:cNvPicPr>
            <a:picLocks noChangeAspect="1" noChangeArrowheads="1"/>
          </p:cNvPicPr>
          <p:nvPr/>
        </p:nvPicPr>
        <p:blipFill>
          <a:blip r:embed="rId13">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104705" y="2249420"/>
            <a:ext cx="1087320" cy="108732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5784225" y="1925953"/>
            <a:ext cx="1728192" cy="576064"/>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instantiation</a:t>
            </a:r>
            <a:endParaRPr lang="ko-KR" altLang="en-US" dirty="0">
              <a:solidFill>
                <a:schemeClr val="tx1"/>
              </a:solidFill>
            </a:endParaRPr>
          </a:p>
        </p:txBody>
      </p:sp>
      <p:sp>
        <p:nvSpPr>
          <p:cNvPr id="15" name="Rectangular Callout 14"/>
          <p:cNvSpPr/>
          <p:nvPr/>
        </p:nvSpPr>
        <p:spPr>
          <a:xfrm>
            <a:off x="6295391" y="3664020"/>
            <a:ext cx="2880320" cy="648072"/>
          </a:xfrm>
          <a:prstGeom prst="wedgeRectCallout">
            <a:avLst>
              <a:gd name="adj1" fmla="val -148288"/>
              <a:gd name="adj2" fmla="val -7379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to define a class</a:t>
            </a:r>
            <a:r>
              <a:rPr lang="ko-KR" altLang="en-US" dirty="0"/>
              <a:t> </a:t>
            </a:r>
            <a:r>
              <a:rPr lang="en-US" altLang="ko-KR" dirty="0">
                <a:sym typeface="Wingdings" pitchFamily="2" charset="2"/>
              </a:rPr>
              <a:t> </a:t>
            </a:r>
            <a:r>
              <a:rPr lang="en-US" altLang="ko-KR" b="1" dirty="0">
                <a:sym typeface="Wingdings" pitchFamily="2" charset="2"/>
              </a:rPr>
              <a:t>class</a:t>
            </a:r>
            <a:r>
              <a:rPr lang="en-US" altLang="ko-KR" dirty="0">
                <a:sym typeface="Wingdings" pitchFamily="2" charset="2"/>
              </a:rPr>
              <a:t> </a:t>
            </a:r>
            <a:r>
              <a:rPr lang="en-US" altLang="ko-KR" i="1" dirty="0" err="1">
                <a:sym typeface="Wingdings" pitchFamily="2" charset="2"/>
              </a:rPr>
              <a:t>classname</a:t>
            </a:r>
            <a:r>
              <a:rPr lang="en-US" altLang="ko-KR" b="1" dirty="0">
                <a:sym typeface="Wingdings" pitchFamily="2" charset="2"/>
              </a:rPr>
              <a:t>:</a:t>
            </a:r>
            <a:endParaRPr lang="en-US" altLang="ko-KR" b="1" dirty="0"/>
          </a:p>
        </p:txBody>
      </p:sp>
      <p:sp>
        <p:nvSpPr>
          <p:cNvPr id="16" name="Rectangular Callout 15"/>
          <p:cNvSpPr/>
          <p:nvPr/>
        </p:nvSpPr>
        <p:spPr>
          <a:xfrm>
            <a:off x="6875145" y="5300284"/>
            <a:ext cx="3449184" cy="648072"/>
          </a:xfrm>
          <a:prstGeom prst="wedgeRectCallout">
            <a:avLst>
              <a:gd name="adj1" fmla="val -135723"/>
              <a:gd name="adj2" fmla="val -752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See how to instantiate a class </a:t>
            </a:r>
            <a:r>
              <a:rPr lang="en-US" altLang="ko-KR" dirty="0">
                <a:sym typeface="Wingdings" pitchFamily="2" charset="2"/>
              </a:rPr>
              <a:t> </a:t>
            </a:r>
            <a:r>
              <a:rPr lang="en-US" altLang="ko-KR" i="1" dirty="0" err="1">
                <a:sym typeface="Wingdings" pitchFamily="2" charset="2"/>
              </a:rPr>
              <a:t>var</a:t>
            </a:r>
            <a:r>
              <a:rPr lang="en-US" altLang="ko-KR" dirty="0">
                <a:sym typeface="Wingdings" pitchFamily="2" charset="2"/>
              </a:rPr>
              <a:t> </a:t>
            </a:r>
            <a:r>
              <a:rPr lang="en-US" altLang="ko-KR" b="1" dirty="0">
                <a:sym typeface="Wingdings" pitchFamily="2" charset="2"/>
              </a:rPr>
              <a:t>=</a:t>
            </a:r>
            <a:r>
              <a:rPr lang="en-US" altLang="ko-KR" dirty="0">
                <a:sym typeface="Wingdings" pitchFamily="2" charset="2"/>
              </a:rPr>
              <a:t> </a:t>
            </a:r>
            <a:r>
              <a:rPr lang="en-US" altLang="ko-KR" i="1" dirty="0" err="1">
                <a:sym typeface="Wingdings" pitchFamily="2" charset="2"/>
              </a:rPr>
              <a:t>classname</a:t>
            </a:r>
            <a:r>
              <a:rPr lang="en-US" altLang="ko-KR" b="1" dirty="0">
                <a:sym typeface="Wingdings" pitchFamily="2" charset="2"/>
              </a:rPr>
              <a:t>(</a:t>
            </a:r>
            <a:r>
              <a:rPr lang="en-US" altLang="ko-KR" i="1" dirty="0" err="1">
                <a:sym typeface="Wingdings" pitchFamily="2" charset="2"/>
              </a:rPr>
              <a:t>param</a:t>
            </a:r>
            <a:r>
              <a:rPr lang="en-US" altLang="ko-KR" b="1" dirty="0">
                <a:sym typeface="Wingdings" pitchFamily="2" charset="2"/>
              </a:rPr>
              <a:t>)</a:t>
            </a:r>
            <a:endParaRPr lang="ko-KR" altLang="en-US" b="1" dirty="0"/>
          </a:p>
        </p:txBody>
      </p:sp>
      <p:sp>
        <p:nvSpPr>
          <p:cNvPr id="14" name="Slide Number Placeholder 3"/>
          <p:cNvSpPr>
            <a:spLocks noGrp="1"/>
          </p:cNvSpPr>
          <p:nvPr>
            <p:ph type="sldNum" sz="quarter" idx="12"/>
          </p:nvPr>
        </p:nvSpPr>
        <p:spPr>
          <a:xfrm>
            <a:off x="11280578" y="6620808"/>
            <a:ext cx="828212" cy="216024"/>
          </a:xfrm>
        </p:spPr>
        <p:txBody>
          <a:bodyPr/>
          <a:lstStyle/>
          <a:p>
            <a:r>
              <a:rPr lang="en-US" altLang="ko-KR" dirty="0"/>
              <a:t>25</a:t>
            </a:r>
            <a:endParaRPr lang="ko-KR" altLang="en-US" dirty="0"/>
          </a:p>
        </p:txBody>
      </p:sp>
    </p:spTree>
    <p:extLst>
      <p:ext uri="{BB962C8B-B14F-4D97-AF65-F5344CB8AC3E}">
        <p14:creationId xmlns:p14="http://schemas.microsoft.com/office/powerpoint/2010/main" val="196212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731" y="266700"/>
            <a:ext cx="10353762" cy="970450"/>
          </a:xfrm>
        </p:spPr>
        <p:txBody>
          <a:bodyPr>
            <a:normAutofit fontScale="90000"/>
          </a:bodyPr>
          <a:lstStyle/>
          <a:p>
            <a:r>
              <a:rPr lang="en-US" altLang="ko-KR" dirty="0"/>
              <a:t>Important Methods in Class</a:t>
            </a:r>
            <a:br>
              <a:rPr lang="en-US" altLang="ko-KR" dirty="0"/>
            </a:br>
            <a:r>
              <a:rPr lang="en-US" altLang="ko-KR" dirty="0"/>
              <a:t>- Constructor, Destructor</a:t>
            </a:r>
            <a:endParaRPr lang="ko-KR" altLang="en-US" dirty="0"/>
          </a:p>
        </p:txBody>
      </p:sp>
      <p:sp>
        <p:nvSpPr>
          <p:cNvPr id="3" name="Content Placeholder 2"/>
          <p:cNvSpPr>
            <a:spLocks noGrp="1"/>
          </p:cNvSpPr>
          <p:nvPr>
            <p:ph idx="1"/>
          </p:nvPr>
        </p:nvSpPr>
        <p:spPr>
          <a:xfrm>
            <a:off x="3467100" y="1495425"/>
            <a:ext cx="2962672" cy="4925144"/>
          </a:xfrm>
        </p:spPr>
        <p:txBody>
          <a:bodyPr/>
          <a:lstStyle/>
          <a:p>
            <a:r>
              <a:rPr lang="en-US" altLang="ko-KR" dirty="0"/>
              <a:t>Some basic methods, or member functions in classes</a:t>
            </a:r>
          </a:p>
          <a:p>
            <a:pPr lvl="1"/>
            <a:r>
              <a:rPr lang="en-US" altLang="ko-KR" dirty="0"/>
              <a:t>Constructor</a:t>
            </a:r>
          </a:p>
          <a:p>
            <a:pPr lvl="2"/>
            <a:r>
              <a:rPr lang="en-US" altLang="ko-KR" dirty="0"/>
              <a:t>Called when instantiated</a:t>
            </a:r>
          </a:p>
          <a:p>
            <a:pPr lvl="1"/>
            <a:r>
              <a:rPr lang="en-US" altLang="ko-KR" dirty="0" err="1"/>
              <a:t>Deconstructor</a:t>
            </a:r>
            <a:endParaRPr lang="en-US" altLang="ko-KR" dirty="0"/>
          </a:p>
          <a:p>
            <a:pPr lvl="2"/>
            <a:r>
              <a:rPr lang="en-US" altLang="ko-KR" dirty="0"/>
              <a:t>Called when the instance is removed from the value table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26</a:t>
            </a:fld>
            <a:endParaRPr lang="ko-KR" altLang="en-US"/>
          </a:p>
        </p:txBody>
      </p:sp>
      <p:grpSp>
        <p:nvGrpSpPr>
          <p:cNvPr id="10" name="그룹 9">
            <a:extLst>
              <a:ext uri="{FF2B5EF4-FFF2-40B4-BE49-F238E27FC236}">
                <a16:creationId xmlns:a16="http://schemas.microsoft.com/office/drawing/2014/main" id="{AAEF8644-9E2D-4E9E-8D0B-943EB7346E92}"/>
              </a:ext>
            </a:extLst>
          </p:cNvPr>
          <p:cNvGrpSpPr/>
          <p:nvPr/>
        </p:nvGrpSpPr>
        <p:grpSpPr>
          <a:xfrm>
            <a:off x="7012916" y="1364289"/>
            <a:ext cx="5018664" cy="5129379"/>
            <a:chOff x="7012916" y="1364289"/>
            <a:chExt cx="5018664" cy="5129379"/>
          </a:xfrm>
        </p:grpSpPr>
        <p:pic>
          <p:nvPicPr>
            <p:cNvPr id="6" name="그림 5">
              <a:extLst>
                <a:ext uri="{FF2B5EF4-FFF2-40B4-BE49-F238E27FC236}">
                  <a16:creationId xmlns:a16="http://schemas.microsoft.com/office/drawing/2014/main" id="{96292F85-AD97-453B-86BD-11284FD2A5B9}"/>
                </a:ext>
              </a:extLst>
            </p:cNvPr>
            <p:cNvPicPr>
              <a:picLocks noChangeAspect="1"/>
            </p:cNvPicPr>
            <p:nvPr/>
          </p:nvPicPr>
          <p:blipFill rotWithShape="1">
            <a:blip r:embed="rId3"/>
            <a:srcRect r="1515" b="10248"/>
            <a:stretch/>
          </p:blipFill>
          <p:spPr>
            <a:xfrm>
              <a:off x="7012916" y="1364289"/>
              <a:ext cx="5018664" cy="5129379"/>
            </a:xfrm>
            <a:prstGeom prst="rect">
              <a:avLst/>
            </a:prstGeom>
          </p:spPr>
        </p:pic>
        <p:pic>
          <p:nvPicPr>
            <p:cNvPr id="9" name="그림 8">
              <a:extLst>
                <a:ext uri="{FF2B5EF4-FFF2-40B4-BE49-F238E27FC236}">
                  <a16:creationId xmlns:a16="http://schemas.microsoft.com/office/drawing/2014/main" id="{C64D98D1-A684-499A-B752-04BD2E49B3DB}"/>
                </a:ext>
              </a:extLst>
            </p:cNvPr>
            <p:cNvPicPr>
              <a:picLocks noChangeAspect="1"/>
            </p:cNvPicPr>
            <p:nvPr/>
          </p:nvPicPr>
          <p:blipFill>
            <a:blip r:embed="rId4"/>
            <a:stretch>
              <a:fillRect/>
            </a:stretch>
          </p:blipFill>
          <p:spPr>
            <a:xfrm>
              <a:off x="7030604" y="5655468"/>
              <a:ext cx="2924175" cy="838200"/>
            </a:xfrm>
            <a:prstGeom prst="rect">
              <a:avLst/>
            </a:prstGeom>
          </p:spPr>
        </p:pic>
      </p:grpSp>
    </p:spTree>
    <p:extLst>
      <p:ext uri="{BB962C8B-B14F-4D97-AF65-F5344CB8AC3E}">
        <p14:creationId xmlns:p14="http://schemas.microsoft.com/office/powerpoint/2010/main" val="2385076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238" y="268952"/>
            <a:ext cx="10353762" cy="970450"/>
          </a:xfrm>
        </p:spPr>
        <p:txBody>
          <a:bodyPr/>
          <a:lstStyle/>
          <a:p>
            <a:r>
              <a:rPr lang="en-US" altLang="ko-KR" dirty="0"/>
              <a:t>Module and Import</a:t>
            </a:r>
            <a:endParaRPr lang="ko-KR" altLang="en-US" dirty="0"/>
          </a:p>
        </p:txBody>
      </p:sp>
      <p:sp>
        <p:nvSpPr>
          <p:cNvPr id="3" name="Content Placeholder 2"/>
          <p:cNvSpPr>
            <a:spLocks noGrp="1"/>
          </p:cNvSpPr>
          <p:nvPr>
            <p:ph idx="1"/>
          </p:nvPr>
        </p:nvSpPr>
        <p:spPr>
          <a:xfrm>
            <a:off x="8580526" y="2583641"/>
            <a:ext cx="3611473" cy="2707550"/>
          </a:xfrm>
        </p:spPr>
        <p:txBody>
          <a:bodyPr>
            <a:normAutofit fontScale="85000" lnSpcReduction="20000"/>
          </a:bodyPr>
          <a:lstStyle/>
          <a:p>
            <a:r>
              <a:rPr lang="en-US" altLang="ko-KR" dirty="0"/>
              <a:t>See how to separate the source code files</a:t>
            </a:r>
          </a:p>
          <a:p>
            <a:pPr lvl="1"/>
            <a:r>
              <a:rPr lang="en-US" altLang="ko-KR" dirty="0"/>
              <a:t>Just put your code in another file</a:t>
            </a:r>
          </a:p>
          <a:p>
            <a:pPr lvl="1"/>
            <a:r>
              <a:rPr lang="en-US" altLang="ko-KR" i="1" dirty="0"/>
              <a:t>filename</a:t>
            </a:r>
            <a:r>
              <a:rPr lang="en-US" altLang="ko-KR" b="1" dirty="0"/>
              <a:t>.py</a:t>
            </a:r>
          </a:p>
          <a:p>
            <a:r>
              <a:rPr lang="en-US" altLang="ko-KR" dirty="0"/>
              <a:t>See how to use classes in other files</a:t>
            </a:r>
          </a:p>
          <a:p>
            <a:pPr lvl="1"/>
            <a:r>
              <a:rPr lang="en-US" altLang="ko-KR" b="1" dirty="0"/>
              <a:t>import</a:t>
            </a:r>
            <a:r>
              <a:rPr lang="en-US" altLang="ko-KR" dirty="0"/>
              <a:t> </a:t>
            </a:r>
            <a:r>
              <a:rPr lang="en-US" altLang="ko-KR" i="1" dirty="0"/>
              <a:t>filename</a:t>
            </a:r>
          </a:p>
          <a:p>
            <a:r>
              <a:rPr lang="en-US" altLang="ko-KR" dirty="0"/>
              <a:t>Use from to specify the directory, or the folder, path</a:t>
            </a:r>
          </a:p>
          <a:p>
            <a:pPr lvl="1"/>
            <a:endParaRPr lang="ko-KR" altLang="en-US" dirty="0"/>
          </a:p>
        </p:txBody>
      </p:sp>
      <p:sp>
        <p:nvSpPr>
          <p:cNvPr id="6" name="Slide Number Placeholder 3"/>
          <p:cNvSpPr>
            <a:spLocks noGrp="1"/>
          </p:cNvSpPr>
          <p:nvPr>
            <p:ph type="sldNum" sz="quarter" idx="12"/>
          </p:nvPr>
        </p:nvSpPr>
        <p:spPr>
          <a:xfrm>
            <a:off x="11280578" y="6620808"/>
            <a:ext cx="828212" cy="216024"/>
          </a:xfrm>
        </p:spPr>
        <p:txBody>
          <a:bodyPr/>
          <a:lstStyle/>
          <a:p>
            <a:r>
              <a:rPr lang="en-US" altLang="ko-KR" dirty="0"/>
              <a:t>27</a:t>
            </a:r>
            <a:endParaRPr lang="ko-KR" altLang="en-US" dirty="0"/>
          </a:p>
        </p:txBody>
      </p:sp>
      <p:pic>
        <p:nvPicPr>
          <p:cNvPr id="4" name="그림 3">
            <a:extLst>
              <a:ext uri="{FF2B5EF4-FFF2-40B4-BE49-F238E27FC236}">
                <a16:creationId xmlns:a16="http://schemas.microsoft.com/office/drawing/2014/main" id="{FE3B611F-F3EA-4DBF-913E-7CBF9B2A03BE}"/>
              </a:ext>
            </a:extLst>
          </p:cNvPr>
          <p:cNvPicPr>
            <a:picLocks noChangeAspect="1"/>
          </p:cNvPicPr>
          <p:nvPr/>
        </p:nvPicPr>
        <p:blipFill>
          <a:blip r:embed="rId3"/>
          <a:stretch>
            <a:fillRect/>
          </a:stretch>
        </p:blipFill>
        <p:spPr>
          <a:xfrm>
            <a:off x="256178" y="1239402"/>
            <a:ext cx="7458075" cy="4810125"/>
          </a:xfrm>
          <a:prstGeom prst="rect">
            <a:avLst/>
          </a:prstGeom>
        </p:spPr>
      </p:pic>
      <p:pic>
        <p:nvPicPr>
          <p:cNvPr id="8" name="그림 7">
            <a:extLst>
              <a:ext uri="{FF2B5EF4-FFF2-40B4-BE49-F238E27FC236}">
                <a16:creationId xmlns:a16="http://schemas.microsoft.com/office/drawing/2014/main" id="{609B20DC-51F1-419F-89FE-ECD35F9B5631}"/>
              </a:ext>
            </a:extLst>
          </p:cNvPr>
          <p:cNvPicPr>
            <a:picLocks noChangeAspect="1"/>
          </p:cNvPicPr>
          <p:nvPr/>
        </p:nvPicPr>
        <p:blipFill>
          <a:blip r:embed="rId4"/>
          <a:stretch>
            <a:fillRect/>
          </a:stretch>
        </p:blipFill>
        <p:spPr>
          <a:xfrm>
            <a:off x="3913778" y="1239402"/>
            <a:ext cx="3800475" cy="2343150"/>
          </a:xfrm>
          <a:prstGeom prst="rect">
            <a:avLst/>
          </a:prstGeom>
        </p:spPr>
      </p:pic>
      <p:pic>
        <p:nvPicPr>
          <p:cNvPr id="9" name="그림 8">
            <a:extLst>
              <a:ext uri="{FF2B5EF4-FFF2-40B4-BE49-F238E27FC236}">
                <a16:creationId xmlns:a16="http://schemas.microsoft.com/office/drawing/2014/main" id="{AAEA7CB8-DC2A-42A3-B77A-F92A47F17FE3}"/>
              </a:ext>
            </a:extLst>
          </p:cNvPr>
          <p:cNvPicPr>
            <a:picLocks noChangeAspect="1"/>
          </p:cNvPicPr>
          <p:nvPr/>
        </p:nvPicPr>
        <p:blipFill rotWithShape="1">
          <a:blip r:embed="rId5"/>
          <a:srcRect b="52069"/>
          <a:stretch/>
        </p:blipFill>
        <p:spPr>
          <a:xfrm>
            <a:off x="1245971" y="1258652"/>
            <a:ext cx="1458729" cy="333277"/>
          </a:xfrm>
          <a:prstGeom prst="rect">
            <a:avLst/>
          </a:prstGeom>
        </p:spPr>
      </p:pic>
      <p:pic>
        <p:nvPicPr>
          <p:cNvPr id="11" name="그림 10">
            <a:extLst>
              <a:ext uri="{FF2B5EF4-FFF2-40B4-BE49-F238E27FC236}">
                <a16:creationId xmlns:a16="http://schemas.microsoft.com/office/drawing/2014/main" id="{21334427-8CA5-4032-AB47-2CE58C733A73}"/>
              </a:ext>
            </a:extLst>
          </p:cNvPr>
          <p:cNvPicPr>
            <a:picLocks noChangeAspect="1"/>
          </p:cNvPicPr>
          <p:nvPr/>
        </p:nvPicPr>
        <p:blipFill>
          <a:blip r:embed="rId6"/>
          <a:stretch>
            <a:fillRect/>
          </a:stretch>
        </p:blipFill>
        <p:spPr>
          <a:xfrm>
            <a:off x="3913778" y="3573027"/>
            <a:ext cx="2381250" cy="828675"/>
          </a:xfrm>
          <a:prstGeom prst="rect">
            <a:avLst/>
          </a:prstGeom>
          <a:ln>
            <a:solidFill>
              <a:schemeClr val="tx2"/>
            </a:solidFill>
          </a:ln>
        </p:spPr>
      </p:pic>
    </p:spTree>
    <p:extLst>
      <p:ext uri="{BB962C8B-B14F-4D97-AF65-F5344CB8AC3E}">
        <p14:creationId xmlns:p14="http://schemas.microsoft.com/office/powerpoint/2010/main" val="401791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B3299EA8-4C5A-416C-8ED3-C600DDD2B440}"/>
              </a:ext>
            </a:extLst>
          </p:cNvPr>
          <p:cNvGrpSpPr/>
          <p:nvPr/>
        </p:nvGrpSpPr>
        <p:grpSpPr>
          <a:xfrm>
            <a:off x="2274570" y="1083838"/>
            <a:ext cx="9670624" cy="5345839"/>
            <a:chOff x="2274570" y="1083838"/>
            <a:chExt cx="9670624" cy="5345839"/>
          </a:xfrm>
        </p:grpSpPr>
        <p:pic>
          <p:nvPicPr>
            <p:cNvPr id="4" name="그림 3">
              <a:extLst>
                <a:ext uri="{FF2B5EF4-FFF2-40B4-BE49-F238E27FC236}">
                  <a16:creationId xmlns:a16="http://schemas.microsoft.com/office/drawing/2014/main" id="{E2CD5131-EE7A-4777-A512-AA5004818CCC}"/>
                </a:ext>
              </a:extLst>
            </p:cNvPr>
            <p:cNvPicPr>
              <a:picLocks noChangeAspect="1"/>
            </p:cNvPicPr>
            <p:nvPr/>
          </p:nvPicPr>
          <p:blipFill>
            <a:blip r:embed="rId3"/>
            <a:stretch>
              <a:fillRect/>
            </a:stretch>
          </p:blipFill>
          <p:spPr>
            <a:xfrm>
              <a:off x="2274570" y="1083838"/>
              <a:ext cx="4393419" cy="5345838"/>
            </a:xfrm>
            <a:prstGeom prst="rect">
              <a:avLst/>
            </a:prstGeom>
          </p:spPr>
        </p:pic>
        <p:pic>
          <p:nvPicPr>
            <p:cNvPr id="7" name="그림 6">
              <a:extLst>
                <a:ext uri="{FF2B5EF4-FFF2-40B4-BE49-F238E27FC236}">
                  <a16:creationId xmlns:a16="http://schemas.microsoft.com/office/drawing/2014/main" id="{DA5D24EF-CDA7-4EAC-B6A8-F4866C1A1272}"/>
                </a:ext>
              </a:extLst>
            </p:cNvPr>
            <p:cNvPicPr>
              <a:picLocks noChangeAspect="1"/>
            </p:cNvPicPr>
            <p:nvPr/>
          </p:nvPicPr>
          <p:blipFill rotWithShape="1">
            <a:blip r:embed="rId4"/>
            <a:srcRect r="3584" b="7842"/>
            <a:stretch/>
          </p:blipFill>
          <p:spPr>
            <a:xfrm>
              <a:off x="5305426" y="1083839"/>
              <a:ext cx="6639768" cy="5345838"/>
            </a:xfrm>
            <a:prstGeom prst="rect">
              <a:avLst/>
            </a:prstGeom>
          </p:spPr>
        </p:pic>
      </p:grpSp>
      <p:sp>
        <p:nvSpPr>
          <p:cNvPr id="2" name="Title 1"/>
          <p:cNvSpPr>
            <a:spLocks noGrp="1"/>
          </p:cNvSpPr>
          <p:nvPr>
            <p:ph type="title"/>
          </p:nvPr>
        </p:nvSpPr>
        <p:spPr>
          <a:xfrm>
            <a:off x="1591431" y="113388"/>
            <a:ext cx="10353762" cy="970450"/>
          </a:xfrm>
        </p:spPr>
        <p:txBody>
          <a:bodyPr/>
          <a:lstStyle/>
          <a:p>
            <a:r>
              <a:rPr lang="en-US" altLang="ko-KR" dirty="0"/>
              <a:t>Organizing Modules by Package</a:t>
            </a:r>
            <a:endParaRPr lang="ko-KR" altLang="en-US" dirty="0"/>
          </a:p>
        </p:txBody>
      </p:sp>
      <p:sp>
        <p:nvSpPr>
          <p:cNvPr id="3" name="Content Placeholder 2"/>
          <p:cNvSpPr>
            <a:spLocks noGrp="1"/>
          </p:cNvSpPr>
          <p:nvPr>
            <p:ph idx="1"/>
          </p:nvPr>
        </p:nvSpPr>
        <p:spPr>
          <a:xfrm>
            <a:off x="6921001" y="2194970"/>
            <a:ext cx="4896544" cy="4104456"/>
          </a:xfrm>
        </p:spPr>
        <p:txBody>
          <a:bodyPr>
            <a:normAutofit lnSpcReduction="10000"/>
          </a:bodyPr>
          <a:lstStyle/>
          <a:p>
            <a:r>
              <a:rPr lang="en-US" altLang="ko-KR" dirty="0">
                <a:solidFill>
                  <a:schemeClr val="bg1"/>
                </a:solidFill>
              </a:rPr>
              <a:t>Directory, or folder</a:t>
            </a:r>
          </a:p>
          <a:p>
            <a:pPr lvl="1"/>
            <a:r>
              <a:rPr lang="en-US" altLang="ko-KR" dirty="0">
                <a:solidFill>
                  <a:schemeClr val="bg1"/>
                </a:solidFill>
              </a:rPr>
              <a:t>Clusters modules</a:t>
            </a:r>
          </a:p>
          <a:p>
            <a:pPr lvl="2"/>
            <a:r>
              <a:rPr lang="en-US" altLang="ko-KR" dirty="0">
                <a:solidFill>
                  <a:schemeClr val="bg1"/>
                </a:solidFill>
              </a:rPr>
              <a:t>Modules </a:t>
            </a:r>
            <a:r>
              <a:rPr lang="en-US" altLang="ko-KR" dirty="0">
                <a:solidFill>
                  <a:schemeClr val="bg1"/>
                </a:solidFill>
                <a:sym typeface="Wingdings" pitchFamily="2" charset="2"/>
              </a:rPr>
              <a:t> filename.py</a:t>
            </a:r>
          </a:p>
          <a:p>
            <a:pPr lvl="1"/>
            <a:r>
              <a:rPr lang="en-US" altLang="ko-KR" dirty="0">
                <a:solidFill>
                  <a:schemeClr val="bg1"/>
                </a:solidFill>
                <a:sym typeface="Wingdings" pitchFamily="2" charset="2"/>
              </a:rPr>
              <a:t>We call these directories as package</a:t>
            </a:r>
          </a:p>
          <a:p>
            <a:pPr lvl="1"/>
            <a:r>
              <a:rPr lang="en-US" altLang="ko-KR" dirty="0">
                <a:solidFill>
                  <a:schemeClr val="bg1"/>
                </a:solidFill>
                <a:sym typeface="Wingdings" pitchFamily="2" charset="2"/>
              </a:rPr>
              <a:t>Hence, the previous information is exactly</a:t>
            </a:r>
          </a:p>
          <a:p>
            <a:pPr lvl="2"/>
            <a:r>
              <a:rPr lang="en-US" altLang="ko-KR" dirty="0">
                <a:solidFill>
                  <a:schemeClr val="bg1"/>
                </a:solidFill>
                <a:sym typeface="Wingdings" pitchFamily="2" charset="2"/>
              </a:rPr>
              <a:t>from </a:t>
            </a:r>
            <a:r>
              <a:rPr lang="en-US" altLang="ko-KR" i="1" dirty="0">
                <a:solidFill>
                  <a:schemeClr val="bg1"/>
                </a:solidFill>
                <a:sym typeface="Wingdings" pitchFamily="2" charset="2"/>
              </a:rPr>
              <a:t>package</a:t>
            </a:r>
            <a:r>
              <a:rPr lang="en-US" altLang="ko-KR" dirty="0">
                <a:solidFill>
                  <a:schemeClr val="bg1"/>
                </a:solidFill>
                <a:sym typeface="Wingdings" pitchFamily="2" charset="2"/>
              </a:rPr>
              <a:t> </a:t>
            </a:r>
            <a:r>
              <a:rPr lang="en-US" altLang="ko-KR" b="1" dirty="0">
                <a:solidFill>
                  <a:schemeClr val="bg1"/>
                </a:solidFill>
                <a:sym typeface="Wingdings" pitchFamily="2" charset="2"/>
              </a:rPr>
              <a:t>import</a:t>
            </a:r>
            <a:r>
              <a:rPr lang="en-US" altLang="ko-KR" dirty="0">
                <a:solidFill>
                  <a:schemeClr val="bg1"/>
                </a:solidFill>
                <a:sym typeface="Wingdings" pitchFamily="2" charset="2"/>
              </a:rPr>
              <a:t> </a:t>
            </a:r>
            <a:r>
              <a:rPr lang="en-US" altLang="ko-KR" i="1" dirty="0">
                <a:solidFill>
                  <a:schemeClr val="bg1"/>
                </a:solidFill>
                <a:sym typeface="Wingdings" pitchFamily="2" charset="2"/>
              </a:rPr>
              <a:t>module</a:t>
            </a:r>
          </a:p>
          <a:p>
            <a:r>
              <a:rPr lang="en-US" altLang="ko-KR" dirty="0">
                <a:solidFill>
                  <a:schemeClr val="bg1"/>
                </a:solidFill>
                <a:sym typeface="Wingdings" pitchFamily="2" charset="2"/>
              </a:rPr>
              <a:t>Package has</a:t>
            </a:r>
          </a:p>
          <a:p>
            <a:pPr lvl="1"/>
            <a:r>
              <a:rPr lang="en-US" altLang="ko-KR" dirty="0">
                <a:solidFill>
                  <a:schemeClr val="bg1"/>
                </a:solidFill>
                <a:sym typeface="Wingdings" pitchFamily="2" charset="2"/>
              </a:rPr>
              <a:t>__init__.py in the directory</a:t>
            </a:r>
          </a:p>
          <a:p>
            <a:pPr lvl="1"/>
            <a:r>
              <a:rPr lang="en-US" altLang="ko-KR" dirty="0">
                <a:solidFill>
                  <a:schemeClr val="bg1"/>
                </a:solidFill>
                <a:sym typeface="Wingdings" pitchFamily="2" charset="2"/>
              </a:rPr>
              <a:t>This is how to differentiate between the ordinary and the package directories</a:t>
            </a:r>
            <a:endParaRPr lang="ko-KR" altLang="en-US" dirty="0">
              <a:solidFill>
                <a:schemeClr val="bg1"/>
              </a:solidFill>
            </a:endParaRPr>
          </a:p>
        </p:txBody>
      </p:sp>
      <p:sp>
        <p:nvSpPr>
          <p:cNvPr id="6" name="Slide Number Placeholder 3"/>
          <p:cNvSpPr>
            <a:spLocks noGrp="1"/>
          </p:cNvSpPr>
          <p:nvPr>
            <p:ph type="sldNum" sz="quarter" idx="12"/>
          </p:nvPr>
        </p:nvSpPr>
        <p:spPr>
          <a:xfrm>
            <a:off x="11280578" y="6620808"/>
            <a:ext cx="828212" cy="216024"/>
          </a:xfrm>
        </p:spPr>
        <p:txBody>
          <a:bodyPr/>
          <a:lstStyle/>
          <a:p>
            <a:r>
              <a:rPr lang="en-US" altLang="ko-KR" dirty="0"/>
              <a:t>28</a:t>
            </a:r>
            <a:endParaRPr lang="ko-KR" altLang="en-US" dirty="0"/>
          </a:p>
        </p:txBody>
      </p:sp>
    </p:spTree>
    <p:extLst>
      <p:ext uri="{BB962C8B-B14F-4D97-AF65-F5344CB8AC3E}">
        <p14:creationId xmlns:p14="http://schemas.microsoft.com/office/powerpoint/2010/main" val="381317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74408208-2533-4DE2-BA1D-705D4AA104DF}"/>
              </a:ext>
            </a:extLst>
          </p:cNvPr>
          <p:cNvGrpSpPr/>
          <p:nvPr/>
        </p:nvGrpSpPr>
        <p:grpSpPr>
          <a:xfrm>
            <a:off x="3925879" y="939002"/>
            <a:ext cx="3610755" cy="5569640"/>
            <a:chOff x="3752624" y="939002"/>
            <a:chExt cx="3610755" cy="5569640"/>
          </a:xfrm>
        </p:grpSpPr>
        <p:pic>
          <p:nvPicPr>
            <p:cNvPr id="4" name="그림 3">
              <a:extLst>
                <a:ext uri="{FF2B5EF4-FFF2-40B4-BE49-F238E27FC236}">
                  <a16:creationId xmlns:a16="http://schemas.microsoft.com/office/drawing/2014/main" id="{10CB485E-99F6-43B8-A2CA-2E77FD490FA1}"/>
                </a:ext>
              </a:extLst>
            </p:cNvPr>
            <p:cNvPicPr>
              <a:picLocks noChangeAspect="1"/>
            </p:cNvPicPr>
            <p:nvPr/>
          </p:nvPicPr>
          <p:blipFill>
            <a:blip r:embed="rId3"/>
            <a:stretch>
              <a:fillRect/>
            </a:stretch>
          </p:blipFill>
          <p:spPr>
            <a:xfrm>
              <a:off x="3752624" y="939002"/>
              <a:ext cx="3610754" cy="4711027"/>
            </a:xfrm>
            <a:prstGeom prst="rect">
              <a:avLst/>
            </a:prstGeom>
          </p:spPr>
        </p:pic>
        <p:pic>
          <p:nvPicPr>
            <p:cNvPr id="6" name="그림 5">
              <a:extLst>
                <a:ext uri="{FF2B5EF4-FFF2-40B4-BE49-F238E27FC236}">
                  <a16:creationId xmlns:a16="http://schemas.microsoft.com/office/drawing/2014/main" id="{BCE5A314-AF39-4543-A3DD-D2EBA2239B11}"/>
                </a:ext>
              </a:extLst>
            </p:cNvPr>
            <p:cNvPicPr>
              <a:picLocks noChangeAspect="1"/>
            </p:cNvPicPr>
            <p:nvPr/>
          </p:nvPicPr>
          <p:blipFill rotWithShape="1">
            <a:blip r:embed="rId4"/>
            <a:srcRect r="32089"/>
            <a:stretch/>
          </p:blipFill>
          <p:spPr>
            <a:xfrm>
              <a:off x="3752625" y="5196102"/>
              <a:ext cx="3610754" cy="1312540"/>
            </a:xfrm>
            <a:prstGeom prst="rect">
              <a:avLst/>
            </a:prstGeom>
            <a:ln>
              <a:solidFill>
                <a:schemeClr val="tx2"/>
              </a:solidFill>
            </a:ln>
          </p:spPr>
        </p:pic>
      </p:grpSp>
      <p:sp>
        <p:nvSpPr>
          <p:cNvPr id="2" name="Title 1"/>
          <p:cNvSpPr>
            <a:spLocks noGrp="1"/>
          </p:cNvSpPr>
          <p:nvPr>
            <p:ph type="title"/>
          </p:nvPr>
        </p:nvSpPr>
        <p:spPr>
          <a:xfrm>
            <a:off x="1747850" y="145750"/>
            <a:ext cx="10353762" cy="970450"/>
          </a:xfrm>
        </p:spPr>
        <p:txBody>
          <a:bodyPr/>
          <a:lstStyle/>
          <a:p>
            <a:r>
              <a:rPr lang="en-US" altLang="ko-KR" sz="3200" dirty="0"/>
              <a:t>Sample Program: Interaction with Your Program</a:t>
            </a:r>
            <a:endParaRPr lang="ko-KR" altLang="en-US" sz="3200" dirty="0"/>
          </a:p>
        </p:txBody>
      </p:sp>
      <p:sp>
        <p:nvSpPr>
          <p:cNvPr id="7" name="Rectangular Callout 6"/>
          <p:cNvSpPr/>
          <p:nvPr/>
        </p:nvSpPr>
        <p:spPr>
          <a:xfrm>
            <a:off x="8496699" y="1171853"/>
            <a:ext cx="2880320" cy="648072"/>
          </a:xfrm>
          <a:prstGeom prst="wedgeRectCallout">
            <a:avLst>
              <a:gd name="adj1" fmla="val -169308"/>
              <a:gd name="adj2" fmla="val -4647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Member variable</a:t>
            </a:r>
            <a:endParaRPr lang="en-US" altLang="ko-KR" b="1" dirty="0">
              <a:solidFill>
                <a:schemeClr val="tx1"/>
              </a:solidFill>
            </a:endParaRPr>
          </a:p>
        </p:txBody>
      </p:sp>
      <p:sp>
        <p:nvSpPr>
          <p:cNvPr id="8" name="Rectangular Callout 7"/>
          <p:cNvSpPr/>
          <p:nvPr/>
        </p:nvSpPr>
        <p:spPr>
          <a:xfrm>
            <a:off x="8496699" y="3260085"/>
            <a:ext cx="2880320" cy="648072"/>
          </a:xfrm>
          <a:prstGeom prst="wedgeRectCallout">
            <a:avLst>
              <a:gd name="adj1" fmla="val -155748"/>
              <a:gd name="adj2" fmla="val -12723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Add </a:t>
            </a:r>
            <a:r>
              <a:rPr lang="en-US" altLang="ko-KR" i="1" dirty="0">
                <a:solidFill>
                  <a:schemeClr val="tx1"/>
                </a:solidFill>
              </a:rPr>
              <a:t>self </a:t>
            </a:r>
            <a:r>
              <a:rPr lang="en-US" altLang="ko-KR" dirty="0">
                <a:solidFill>
                  <a:schemeClr val="tx1"/>
                </a:solidFill>
              </a:rPr>
              <a:t>when accessing  member variables</a:t>
            </a:r>
            <a:endParaRPr lang="en-US" altLang="ko-KR" b="1" dirty="0">
              <a:solidFill>
                <a:schemeClr val="tx1"/>
              </a:solidFill>
            </a:endParaRPr>
          </a:p>
        </p:txBody>
      </p:sp>
      <p:sp>
        <p:nvSpPr>
          <p:cNvPr id="9" name="Rectangular Callout 8"/>
          <p:cNvSpPr/>
          <p:nvPr/>
        </p:nvSpPr>
        <p:spPr>
          <a:xfrm>
            <a:off x="8698366" y="4556229"/>
            <a:ext cx="2880320" cy="936104"/>
          </a:xfrm>
          <a:prstGeom prst="wedgeRectCallout">
            <a:avLst>
              <a:gd name="adj1" fmla="val -137012"/>
              <a:gd name="adj2" fmla="val -1404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Your first interaction with a python program in this course</a:t>
            </a:r>
            <a:endParaRPr lang="en-US" altLang="ko-KR" b="1" dirty="0">
              <a:solidFill>
                <a:schemeClr val="tx1"/>
              </a:solidFill>
            </a:endParaRPr>
          </a:p>
        </p:txBody>
      </p:sp>
      <p:sp>
        <p:nvSpPr>
          <p:cNvPr id="10" name="Rectangular Callout 9"/>
          <p:cNvSpPr/>
          <p:nvPr/>
        </p:nvSpPr>
        <p:spPr>
          <a:xfrm>
            <a:off x="1502982" y="2459453"/>
            <a:ext cx="1944216" cy="1440160"/>
          </a:xfrm>
          <a:prstGeom prst="wedgeRectCallout">
            <a:avLst>
              <a:gd name="adj1" fmla="val 98094"/>
              <a:gd name="adj2" fmla="val -4327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Iterating the member variable to print out who are in the line</a:t>
            </a:r>
          </a:p>
        </p:txBody>
      </p:sp>
      <p:sp>
        <p:nvSpPr>
          <p:cNvPr id="11" name="Rectangular Callout 10"/>
          <p:cNvSpPr/>
          <p:nvPr/>
        </p:nvSpPr>
        <p:spPr>
          <a:xfrm>
            <a:off x="8496699" y="2188395"/>
            <a:ext cx="2808312" cy="927673"/>
          </a:xfrm>
          <a:prstGeom prst="wedgeRectCallout">
            <a:avLst>
              <a:gd name="adj1" fmla="val -146320"/>
              <a:gd name="adj2" fmla="val -13626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See how to define a member function</a:t>
            </a:r>
          </a:p>
          <a:p>
            <a:pPr algn="ctr"/>
            <a:r>
              <a:rPr lang="en-US" altLang="ko-KR" sz="1400" b="1" dirty="0" err="1">
                <a:solidFill>
                  <a:schemeClr val="tx1"/>
                </a:solidFill>
              </a:rPr>
              <a:t>def</a:t>
            </a:r>
            <a:r>
              <a:rPr lang="en-US" altLang="ko-KR" sz="1400" b="1" dirty="0">
                <a:solidFill>
                  <a:schemeClr val="tx1"/>
                </a:solidFill>
              </a:rPr>
              <a:t> </a:t>
            </a:r>
            <a:r>
              <a:rPr lang="en-US" altLang="ko-KR" sz="1400" dirty="0">
                <a:solidFill>
                  <a:schemeClr val="tx1"/>
                </a:solidFill>
              </a:rPr>
              <a:t> </a:t>
            </a:r>
            <a:r>
              <a:rPr lang="en-US" altLang="ko-KR" sz="1400" i="1" dirty="0" err="1">
                <a:solidFill>
                  <a:schemeClr val="tx1"/>
                </a:solidFill>
              </a:rPr>
              <a:t>funcname</a:t>
            </a:r>
            <a:r>
              <a:rPr lang="en-US" altLang="ko-KR" sz="1400" b="1" dirty="0">
                <a:solidFill>
                  <a:schemeClr val="tx1"/>
                </a:solidFill>
              </a:rPr>
              <a:t>(self, </a:t>
            </a:r>
            <a:r>
              <a:rPr lang="en-US" altLang="ko-KR" sz="1400" i="1" dirty="0" err="1">
                <a:solidFill>
                  <a:schemeClr val="tx1"/>
                </a:solidFill>
              </a:rPr>
              <a:t>param</a:t>
            </a:r>
            <a:r>
              <a:rPr lang="en-US" altLang="ko-KR" sz="1400" b="1" dirty="0">
                <a:solidFill>
                  <a:schemeClr val="tx1"/>
                </a:solidFill>
              </a:rPr>
              <a:t>):</a:t>
            </a:r>
            <a:endParaRPr lang="en-US" altLang="ko-KR" dirty="0">
              <a:solidFill>
                <a:schemeClr val="tx1"/>
              </a:solidFill>
            </a:endParaRPr>
          </a:p>
        </p:txBody>
      </p:sp>
      <p:sp>
        <p:nvSpPr>
          <p:cNvPr id="12" name="Slide Number Placeholder 3"/>
          <p:cNvSpPr>
            <a:spLocks noGrp="1"/>
          </p:cNvSpPr>
          <p:nvPr>
            <p:ph type="sldNum" sz="quarter" idx="12"/>
          </p:nvPr>
        </p:nvSpPr>
        <p:spPr>
          <a:xfrm>
            <a:off x="11280578" y="6620808"/>
            <a:ext cx="828212" cy="216024"/>
          </a:xfrm>
        </p:spPr>
        <p:txBody>
          <a:bodyPr/>
          <a:lstStyle/>
          <a:p>
            <a:r>
              <a:rPr lang="en-US" altLang="ko-KR" dirty="0"/>
              <a:t>29</a:t>
            </a:r>
            <a:endParaRPr lang="ko-KR" altLang="en-US" dirty="0"/>
          </a:p>
        </p:txBody>
      </p:sp>
    </p:spTree>
    <p:extLst>
      <p:ext uri="{BB962C8B-B14F-4D97-AF65-F5344CB8AC3E}">
        <p14:creationId xmlns:p14="http://schemas.microsoft.com/office/powerpoint/2010/main" val="425209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064" y="378586"/>
            <a:ext cx="5770984" cy="1138138"/>
          </a:xfrm>
        </p:spPr>
        <p:txBody>
          <a:bodyPr>
            <a:normAutofit/>
          </a:bodyPr>
          <a:lstStyle/>
          <a:p>
            <a:r>
              <a:rPr lang="en-US" altLang="ko-KR" sz="4400" dirty="0"/>
              <a:t>Programming and DS&amp;A</a:t>
            </a:r>
            <a:endParaRPr lang="ko-KR" altLang="en-US" sz="4400" dirty="0"/>
          </a:p>
        </p:txBody>
      </p:sp>
      <p:sp>
        <p:nvSpPr>
          <p:cNvPr id="3" name="Content Placeholder 2"/>
          <p:cNvSpPr>
            <a:spLocks noGrp="1"/>
          </p:cNvSpPr>
          <p:nvPr>
            <p:ph idx="1"/>
          </p:nvPr>
        </p:nvSpPr>
        <p:spPr>
          <a:xfrm>
            <a:off x="3018064" y="1704148"/>
            <a:ext cx="5266928" cy="4925144"/>
          </a:xfrm>
        </p:spPr>
        <p:txBody>
          <a:bodyPr>
            <a:normAutofit lnSpcReduction="10000"/>
          </a:bodyPr>
          <a:lstStyle/>
          <a:p>
            <a:r>
              <a:rPr lang="en-US" altLang="ko-KR" dirty="0"/>
              <a:t>What is programming to data structure and algorithm?</a:t>
            </a:r>
          </a:p>
          <a:p>
            <a:pPr lvl="1"/>
            <a:r>
              <a:rPr lang="en-US" altLang="ko-KR" dirty="0"/>
              <a:t>Programming is an implementation tool</a:t>
            </a:r>
          </a:p>
          <a:p>
            <a:pPr lvl="1"/>
            <a:r>
              <a:rPr lang="en-US" altLang="ko-KR" dirty="0"/>
              <a:t>Conceptual thinking and design</a:t>
            </a:r>
          </a:p>
          <a:p>
            <a:pPr lvl="2"/>
            <a:r>
              <a:rPr lang="en-US" altLang="ko-KR" dirty="0"/>
              <a:t>Where to put the restroom</a:t>
            </a:r>
          </a:p>
          <a:p>
            <a:pPr lvl="2"/>
            <a:r>
              <a:rPr lang="en-US" altLang="ko-KR" dirty="0"/>
              <a:t>How to find the restroom</a:t>
            </a:r>
          </a:p>
          <a:p>
            <a:pPr lvl="1"/>
            <a:r>
              <a:rPr lang="en-US" altLang="ko-KR" dirty="0"/>
              <a:t>Practical design and implementation</a:t>
            </a:r>
          </a:p>
          <a:p>
            <a:pPr lvl="2"/>
            <a:r>
              <a:rPr lang="en-US" altLang="ko-KR" dirty="0"/>
              <a:t>What to use for designing the restroom</a:t>
            </a:r>
          </a:p>
          <a:p>
            <a:pPr lvl="2"/>
            <a:r>
              <a:rPr lang="en-US" altLang="ko-KR" dirty="0"/>
              <a:t>How to move to the restroom</a:t>
            </a:r>
          </a:p>
          <a:p>
            <a:r>
              <a:rPr lang="en-US" altLang="ko-KR" dirty="0"/>
              <a:t>Both are important</a:t>
            </a:r>
          </a:p>
          <a:p>
            <a:pPr lvl="1"/>
            <a:r>
              <a:rPr lang="en-US" altLang="ko-KR" dirty="0"/>
              <a:t>Should pursue good design and good implementation</a:t>
            </a:r>
          </a:p>
          <a:p>
            <a:pPr lvl="1"/>
            <a:r>
              <a:rPr lang="en-US" altLang="ko-KR" dirty="0"/>
              <a:t>Good design and bad implementation?</a:t>
            </a:r>
          </a:p>
          <a:p>
            <a:pPr lvl="1"/>
            <a:r>
              <a:rPr lang="en-US" altLang="ko-KR" dirty="0"/>
              <a:t>Bad design and good implementation?</a:t>
            </a:r>
          </a:p>
          <a:p>
            <a:pPr lvl="1"/>
            <a:endParaRPr lang="en-US" altLang="ko-KR" dirty="0"/>
          </a:p>
          <a:p>
            <a:pPr lvl="1"/>
            <a:endParaRPr lang="en-US" altLang="ko-KR" dirty="0"/>
          </a:p>
          <a:p>
            <a:endParaRPr lang="ko-KR" altLang="en-US" dirty="0"/>
          </a:p>
        </p:txBody>
      </p:sp>
      <p:pic>
        <p:nvPicPr>
          <p:cNvPr id="5" name="Picture 2" descr="http://t1.gstatic.com/images?q=tbn:ANd9GcSS_yXSQawQSoYlzofHBu9uyXs_OGkxiuloNxuCO4jHOBnvOy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755" y="339729"/>
            <a:ext cx="2704778" cy="21746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1.gstatic.com/images?q=tbn:ANd9GcQVG9w4wxYnWY3tlJLI_W4fTyZlJ6-L557NFEimMHV1pWC_7SgM8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1755" y="2715990"/>
            <a:ext cx="2704778" cy="179338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2454275" y="6175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112" name="Picture 16" descr="http://t3.gstatic.com/images?q=tbn:ANd9GcRjKI8z6zmHEIlfUVjcF2zPpzOroWl9dpFMvHVYMfx7Ai88MjsL"/>
          <p:cNvPicPr>
            <a:picLocks noChangeAspect="1" noChangeArrowheads="1"/>
          </p:cNvPicPr>
          <p:nvPr/>
        </p:nvPicPr>
        <p:blipFill rotWithShape="1">
          <a:blip r:embed="rId5">
            <a:extLst>
              <a:ext uri="{28A0092B-C50C-407E-A947-70E740481C1C}">
                <a14:useLocalDpi xmlns:a14="http://schemas.microsoft.com/office/drawing/2010/main" val="0"/>
              </a:ext>
            </a:extLst>
          </a:blip>
          <a:srcRect b="29610"/>
          <a:stretch/>
        </p:blipFill>
        <p:spPr bwMode="auto">
          <a:xfrm>
            <a:off x="9221755" y="4725403"/>
            <a:ext cx="2704778" cy="1903891"/>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280578" y="6620808"/>
            <a:ext cx="828212" cy="216024"/>
          </a:xfrm>
        </p:spPr>
        <p:txBody>
          <a:bodyPr/>
          <a:lstStyle/>
          <a:p>
            <a:r>
              <a:rPr lang="en-US" altLang="ko-KR" dirty="0"/>
              <a:t>3</a:t>
            </a:r>
            <a:endParaRPr lang="ko-KR" altLang="en-US" dirty="0"/>
          </a:p>
        </p:txBody>
      </p:sp>
    </p:spTree>
    <p:extLst>
      <p:ext uri="{BB962C8B-B14F-4D97-AF65-F5344CB8AC3E}">
        <p14:creationId xmlns:p14="http://schemas.microsoft.com/office/powerpoint/2010/main" val="1438616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A6F71462-2488-42F8-ACC0-3F30DD431123}"/>
              </a:ext>
            </a:extLst>
          </p:cNvPr>
          <p:cNvPicPr>
            <a:picLocks noChangeAspect="1"/>
          </p:cNvPicPr>
          <p:nvPr/>
        </p:nvPicPr>
        <p:blipFill>
          <a:blip r:embed="rId3"/>
          <a:stretch>
            <a:fillRect/>
          </a:stretch>
        </p:blipFill>
        <p:spPr>
          <a:xfrm>
            <a:off x="7380516" y="1698487"/>
            <a:ext cx="3548581" cy="3321108"/>
          </a:xfrm>
          <a:prstGeom prst="rect">
            <a:avLst/>
          </a:prstGeom>
        </p:spPr>
      </p:pic>
      <p:sp>
        <p:nvSpPr>
          <p:cNvPr id="2" name="Title 1"/>
          <p:cNvSpPr>
            <a:spLocks noGrp="1"/>
          </p:cNvSpPr>
          <p:nvPr>
            <p:ph type="title"/>
          </p:nvPr>
        </p:nvSpPr>
        <p:spPr>
          <a:xfrm>
            <a:off x="1838238" y="122115"/>
            <a:ext cx="10353762" cy="970450"/>
          </a:xfrm>
        </p:spPr>
        <p:txBody>
          <a:bodyPr/>
          <a:lstStyle/>
          <a:p>
            <a:r>
              <a:rPr lang="en-US" altLang="ko-KR" dirty="0"/>
              <a:t>Sample Program: GUI in Python</a:t>
            </a:r>
            <a:endParaRPr lang="ko-KR" altLang="en-US" dirty="0"/>
          </a:p>
        </p:txBody>
      </p:sp>
      <p:sp>
        <p:nvSpPr>
          <p:cNvPr id="3" name="Content Placeholder 2"/>
          <p:cNvSpPr>
            <a:spLocks noGrp="1"/>
          </p:cNvSpPr>
          <p:nvPr>
            <p:ph idx="1"/>
          </p:nvPr>
        </p:nvSpPr>
        <p:spPr>
          <a:xfrm>
            <a:off x="2787891" y="1518558"/>
            <a:ext cx="3816424" cy="4925144"/>
          </a:xfrm>
        </p:spPr>
        <p:txBody>
          <a:bodyPr>
            <a:normAutofit fontScale="85000" lnSpcReduction="10000"/>
          </a:bodyPr>
          <a:lstStyle/>
          <a:p>
            <a:r>
              <a:rPr lang="en-US" altLang="ko-KR" dirty="0"/>
              <a:t>GUI in Python</a:t>
            </a:r>
          </a:p>
          <a:p>
            <a:pPr lvl="1"/>
            <a:r>
              <a:rPr lang="en-US" altLang="ko-KR" dirty="0"/>
              <a:t>Need to import many modules from </a:t>
            </a:r>
            <a:r>
              <a:rPr lang="en-US" altLang="ko-KR" dirty="0" err="1"/>
              <a:t>tkinter</a:t>
            </a:r>
            <a:r>
              <a:rPr lang="en-US" altLang="ko-KR" dirty="0"/>
              <a:t> package</a:t>
            </a:r>
          </a:p>
          <a:p>
            <a:pPr lvl="1"/>
            <a:r>
              <a:rPr lang="en-US" altLang="ko-KR" dirty="0"/>
              <a:t>Statements</a:t>
            </a:r>
          </a:p>
          <a:p>
            <a:pPr lvl="2"/>
            <a:r>
              <a:rPr lang="en-US" altLang="ko-KR" dirty="0"/>
              <a:t>Instantiate and place your GUI items</a:t>
            </a:r>
          </a:p>
          <a:p>
            <a:pPr lvl="3"/>
            <a:r>
              <a:rPr lang="en-US" altLang="ko-KR" dirty="0"/>
              <a:t>Text</a:t>
            </a:r>
          </a:p>
          <a:p>
            <a:pPr lvl="3"/>
            <a:r>
              <a:rPr lang="en-US" altLang="ko-KR" dirty="0"/>
              <a:t>Label</a:t>
            </a:r>
          </a:p>
          <a:p>
            <a:pPr lvl="3"/>
            <a:r>
              <a:rPr lang="en-US" altLang="ko-KR" dirty="0"/>
              <a:t>Button</a:t>
            </a:r>
          </a:p>
          <a:p>
            <a:pPr lvl="2"/>
            <a:r>
              <a:rPr lang="en-US" altLang="ko-KR" dirty="0"/>
              <a:t>You can link a function to the items at the instantiation timing</a:t>
            </a:r>
          </a:p>
          <a:p>
            <a:pPr lvl="3"/>
            <a:r>
              <a:rPr lang="en-US" altLang="ko-KR" dirty="0"/>
              <a:t>“command=</a:t>
            </a:r>
            <a:r>
              <a:rPr lang="en-US" altLang="ko-KR" dirty="0" err="1"/>
              <a:t>paintRoof</a:t>
            </a:r>
            <a:r>
              <a:rPr lang="en-US" altLang="ko-KR" dirty="0"/>
              <a:t>”</a:t>
            </a:r>
          </a:p>
          <a:p>
            <a:pPr lvl="2"/>
            <a:r>
              <a:rPr lang="en-US" altLang="ko-KR" dirty="0"/>
              <a:t>pack()</a:t>
            </a:r>
          </a:p>
          <a:p>
            <a:pPr lvl="3"/>
            <a:r>
              <a:rPr lang="en-US" altLang="ko-KR" dirty="0"/>
              <a:t>Make the items to fit the specified size</a:t>
            </a:r>
          </a:p>
          <a:p>
            <a:pPr lvl="2"/>
            <a:r>
              <a:rPr lang="en-US" altLang="ko-KR" dirty="0" err="1"/>
              <a:t>root.mainloop</a:t>
            </a:r>
            <a:r>
              <a:rPr lang="en-US" altLang="ko-KR" dirty="0"/>
              <a:t>()</a:t>
            </a:r>
          </a:p>
          <a:p>
            <a:pPr lvl="3"/>
            <a:r>
              <a:rPr lang="en-US" altLang="ko-KR" dirty="0"/>
              <a:t>For you to see the dialog window</a:t>
            </a:r>
          </a:p>
          <a:p>
            <a:pPr lvl="3"/>
            <a:r>
              <a:rPr lang="en-US" altLang="ko-KR" dirty="0"/>
              <a:t>Make the window hold</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30</a:t>
            </a:fld>
            <a:endParaRPr lang="ko-KR" altLang="en-US"/>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8897" y="5135470"/>
            <a:ext cx="16954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7831" y="5135470"/>
            <a:ext cx="16954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cxnSpLocks/>
          </p:cNvCxnSpPr>
          <p:nvPr/>
        </p:nvCxnSpPr>
        <p:spPr>
          <a:xfrm>
            <a:off x="4660099" y="3203342"/>
            <a:ext cx="2831691" cy="4415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4660099" y="3419366"/>
            <a:ext cx="2831691" cy="389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4732107" y="3707398"/>
            <a:ext cx="2759683" cy="2913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8102244" y="3728251"/>
            <a:ext cx="227248" cy="1786177"/>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8185111" y="3888606"/>
            <a:ext cx="363420" cy="1979032"/>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8310664" y="3998752"/>
            <a:ext cx="415912" cy="2190292"/>
          </a:xfrm>
          <a:prstGeom prst="straightConnector1">
            <a:avLst/>
          </a:prstGeom>
          <a:ln w="38100">
            <a:solidFill>
              <a:schemeClr val="accent1">
                <a:shade val="95000"/>
                <a:satMod val="105000"/>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20905" y="1052156"/>
            <a:ext cx="3769878" cy="646331"/>
          </a:xfrm>
          <a:prstGeom prst="rect">
            <a:avLst/>
          </a:prstGeom>
          <a:noFill/>
        </p:spPr>
        <p:txBody>
          <a:bodyPr wrap="none" rtlCol="0">
            <a:spAutoFit/>
          </a:bodyPr>
          <a:lstStyle/>
          <a:p>
            <a:pPr algn="ctr"/>
            <a:r>
              <a:rPr lang="en-US" altLang="ko-KR" dirty="0"/>
              <a:t>There will be chances to cover more </a:t>
            </a:r>
            <a:br>
              <a:rPr lang="en-US" altLang="ko-KR" dirty="0"/>
            </a:br>
            <a:r>
              <a:rPr lang="en-US" altLang="ko-KR" dirty="0"/>
              <a:t>on GUI in the future of this course</a:t>
            </a:r>
            <a:endParaRPr lang="ko-KR" altLang="en-US" dirty="0"/>
          </a:p>
        </p:txBody>
      </p:sp>
    </p:spTree>
    <p:extLst>
      <p:ext uri="{BB962C8B-B14F-4D97-AF65-F5344CB8AC3E}">
        <p14:creationId xmlns:p14="http://schemas.microsoft.com/office/powerpoint/2010/main" val="40168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3443" y="1580052"/>
            <a:ext cx="8858250" cy="4943213"/>
          </a:xfrm>
        </p:spPr>
        <p:txBody>
          <a:bodyPr>
            <a:normAutofit/>
          </a:bodyPr>
          <a:lstStyle/>
          <a:p>
            <a:r>
              <a:rPr lang="en-US" altLang="ko-KR" dirty="0"/>
              <a:t>Python</a:t>
            </a:r>
          </a:p>
          <a:p>
            <a:pPr lvl="1"/>
            <a:r>
              <a:rPr lang="en-US" altLang="ko-KR" dirty="0"/>
              <a:t>Introduced by Guido van </a:t>
            </a:r>
            <a:r>
              <a:rPr lang="en-US" altLang="ko-KR" dirty="0" err="1"/>
              <a:t>Rossum</a:t>
            </a:r>
            <a:r>
              <a:rPr lang="en-US" altLang="ko-KR" dirty="0"/>
              <a:t> in 1991</a:t>
            </a:r>
          </a:p>
          <a:p>
            <a:pPr lvl="1"/>
            <a:r>
              <a:rPr lang="en-US" altLang="ko-KR" dirty="0"/>
              <a:t>Interpreter</a:t>
            </a:r>
          </a:p>
          <a:p>
            <a:pPr lvl="1"/>
            <a:r>
              <a:rPr lang="en-US" altLang="ko-KR" dirty="0"/>
              <a:t>Object-oriented</a:t>
            </a:r>
          </a:p>
          <a:p>
            <a:pPr lvl="1"/>
            <a:r>
              <a:rPr lang="en-US" altLang="ko-KR" dirty="0"/>
              <a:t>Dynamic type of variables</a:t>
            </a:r>
          </a:p>
          <a:p>
            <a:pPr lvl="1"/>
            <a:r>
              <a:rPr lang="en-US" altLang="ko-KR" dirty="0"/>
              <a:t>Increasing usage by industry and academia</a:t>
            </a:r>
          </a:p>
          <a:p>
            <a:pPr lvl="1"/>
            <a:r>
              <a:rPr lang="en-US" altLang="ko-KR" dirty="0"/>
              <a:t>Unique code structure</a:t>
            </a:r>
          </a:p>
          <a:p>
            <a:pPr lvl="2"/>
            <a:r>
              <a:rPr lang="en-US" altLang="ko-KR" dirty="0"/>
              <a:t>Mandatory indentation…</a:t>
            </a:r>
          </a:p>
          <a:p>
            <a:pPr lvl="1"/>
            <a:r>
              <a:rPr lang="en-US" altLang="ko-KR" dirty="0"/>
              <a:t>Fast development speed, slow execution speed</a:t>
            </a:r>
            <a:endParaRPr lang="ko-KR" altLang="en-US" dirty="0"/>
          </a:p>
          <a:p>
            <a:pPr lvl="1"/>
            <a:r>
              <a:rPr lang="en-US" altLang="ko-KR" dirty="0"/>
              <a:t>Specialty in data analyses</a:t>
            </a:r>
          </a:p>
          <a:p>
            <a:pPr lvl="2"/>
            <a:r>
              <a:rPr lang="en-US" altLang="ko-KR" dirty="0"/>
              <a:t>Various numerical and statistical libraries : </a:t>
            </a:r>
            <a:r>
              <a:rPr lang="en-US" altLang="ko-KR" dirty="0" err="1"/>
              <a:t>NumPy</a:t>
            </a:r>
            <a:r>
              <a:rPr lang="en-US" altLang="ko-KR" dirty="0"/>
              <a:t> and </a:t>
            </a:r>
            <a:r>
              <a:rPr lang="en-US" altLang="ko-KR" dirty="0" err="1"/>
              <a:t>SciPy</a:t>
            </a:r>
            <a:endParaRPr lang="en-US" altLang="ko-KR" dirty="0"/>
          </a:p>
          <a:p>
            <a:pPr lvl="2"/>
            <a:r>
              <a:rPr lang="en-US" altLang="ko-KR" dirty="0"/>
              <a:t>Base language for </a:t>
            </a:r>
            <a:r>
              <a:rPr lang="en-US" altLang="ko-KR" dirty="0" err="1"/>
              <a:t>TensorFlow</a:t>
            </a:r>
            <a:r>
              <a:rPr lang="en-US" altLang="ko-KR" dirty="0"/>
              <a:t> and others</a:t>
            </a:r>
          </a:p>
        </p:txBody>
      </p:sp>
      <p:pic>
        <p:nvPicPr>
          <p:cNvPr id="1026" name="Picture 2" descr="Python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725" y="457201"/>
            <a:ext cx="2314575"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12"/>
          </p:nvPr>
        </p:nvSpPr>
        <p:spPr>
          <a:xfrm>
            <a:off x="11280578" y="6620808"/>
            <a:ext cx="828212" cy="216024"/>
          </a:xfrm>
        </p:spPr>
        <p:txBody>
          <a:bodyPr/>
          <a:lstStyle/>
          <a:p>
            <a:r>
              <a:rPr lang="en-US" altLang="ko-KR" dirty="0"/>
              <a:t>4</a:t>
            </a:r>
            <a:endParaRPr lang="ko-KR" altLang="en-US" dirty="0"/>
          </a:p>
        </p:txBody>
      </p:sp>
      <p:sp>
        <p:nvSpPr>
          <p:cNvPr id="7" name="Title 1"/>
          <p:cNvSpPr txBox="1">
            <a:spLocks/>
          </p:cNvSpPr>
          <p:nvPr/>
        </p:nvSpPr>
        <p:spPr>
          <a:xfrm>
            <a:off x="1689402" y="193401"/>
            <a:ext cx="10353762" cy="970450"/>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dirty="0"/>
              <a:t>Python</a:t>
            </a:r>
            <a:endParaRPr lang="ko-KR" altLang="en-US" dirty="0"/>
          </a:p>
        </p:txBody>
      </p:sp>
    </p:spTree>
    <p:extLst>
      <p:ext uri="{BB962C8B-B14F-4D97-AF65-F5344CB8AC3E}">
        <p14:creationId xmlns:p14="http://schemas.microsoft.com/office/powerpoint/2010/main" val="212615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402" y="193401"/>
            <a:ext cx="10353762" cy="970450"/>
          </a:xfrm>
        </p:spPr>
        <p:txBody>
          <a:bodyPr/>
          <a:lstStyle/>
          <a:p>
            <a:r>
              <a:rPr lang="en-US" altLang="ko-KR" dirty="0"/>
              <a:t>Programming and Execution Environment</a:t>
            </a:r>
            <a:endParaRPr lang="ko-KR" altLang="en-US" dirty="0"/>
          </a:p>
        </p:txBody>
      </p:sp>
      <p:sp>
        <p:nvSpPr>
          <p:cNvPr id="3" name="Content Placeholder 2"/>
          <p:cNvSpPr>
            <a:spLocks noGrp="1"/>
          </p:cNvSpPr>
          <p:nvPr>
            <p:ph idx="1"/>
          </p:nvPr>
        </p:nvSpPr>
        <p:spPr>
          <a:xfrm>
            <a:off x="2876419" y="1436917"/>
            <a:ext cx="5054217" cy="5023115"/>
          </a:xfrm>
        </p:spPr>
        <p:txBody>
          <a:bodyPr>
            <a:normAutofit fontScale="92500"/>
          </a:bodyPr>
          <a:lstStyle/>
          <a:p>
            <a:r>
              <a:rPr lang="en-US" altLang="ko-KR" dirty="0"/>
              <a:t>You will need an integrative development environment (IDE)</a:t>
            </a:r>
          </a:p>
          <a:p>
            <a:pPr lvl="1"/>
            <a:r>
              <a:rPr lang="en-US" altLang="ko-KR" dirty="0"/>
              <a:t>To reduce implementation time</a:t>
            </a:r>
          </a:p>
          <a:p>
            <a:pPr lvl="1"/>
            <a:r>
              <a:rPr lang="en-US" altLang="ko-KR" dirty="0"/>
              <a:t>To reduce debugging time</a:t>
            </a:r>
          </a:p>
          <a:p>
            <a:pPr lvl="1"/>
            <a:r>
              <a:rPr lang="en-US" altLang="ko-KR" dirty="0"/>
              <a:t>To maintain consistencies between your classmates</a:t>
            </a:r>
          </a:p>
          <a:p>
            <a:r>
              <a:rPr lang="en-US" altLang="ko-KR" dirty="0"/>
              <a:t>Software</a:t>
            </a:r>
          </a:p>
          <a:p>
            <a:pPr lvl="1"/>
            <a:r>
              <a:rPr lang="en-US" altLang="ko-KR" dirty="0"/>
              <a:t>Eclipse – IDE software</a:t>
            </a:r>
          </a:p>
          <a:p>
            <a:pPr lvl="2"/>
            <a:r>
              <a:rPr lang="en-US" altLang="ko-KR" dirty="0" err="1"/>
              <a:t>PyDev</a:t>
            </a:r>
            <a:r>
              <a:rPr lang="en-US" altLang="ko-KR" dirty="0"/>
              <a:t> – Eclipse plugin for Python programming</a:t>
            </a:r>
          </a:p>
          <a:p>
            <a:pPr lvl="1"/>
            <a:r>
              <a:rPr lang="en-US" altLang="ko-KR" dirty="0"/>
              <a:t>Python – Programming Language</a:t>
            </a:r>
          </a:p>
          <a:p>
            <a:pPr lvl="1"/>
            <a:r>
              <a:rPr lang="en-US" altLang="ko-KR" dirty="0" err="1"/>
              <a:t>PyCharm</a:t>
            </a:r>
            <a:r>
              <a:rPr lang="en-US" altLang="ko-KR" dirty="0"/>
              <a:t> – IDE Software</a:t>
            </a:r>
          </a:p>
          <a:p>
            <a:r>
              <a:rPr lang="en-US" altLang="ko-KR" dirty="0"/>
              <a:t>Refer to the below website for the setup</a:t>
            </a:r>
          </a:p>
          <a:p>
            <a:pPr lvl="1"/>
            <a:r>
              <a:rPr lang="en-US" altLang="ko-KR" dirty="0">
                <a:hlinkClick r:id="rId3"/>
              </a:rPr>
              <a:t>http://pydev.org/manual_101_root.html</a:t>
            </a:r>
            <a:endParaRPr lang="ko-KR" altLang="en-US" dirty="0"/>
          </a:p>
        </p:txBody>
      </p:sp>
      <p:pic>
        <p:nvPicPr>
          <p:cNvPr id="2050" name="Picture 2" descr="PyDe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6499" y="3816416"/>
            <a:ext cx="1240361" cy="5107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clipse.or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99" y="2991434"/>
            <a:ext cx="2588136" cy="13773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ython log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3066" y="1691167"/>
            <a:ext cx="2590800" cy="7676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charm에 대한 이미지 검색결과"/>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85501" y="4833969"/>
            <a:ext cx="2828107" cy="63632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12"/>
          </p:nvPr>
        </p:nvSpPr>
        <p:spPr>
          <a:xfrm>
            <a:off x="11280578" y="6620808"/>
            <a:ext cx="828212" cy="216024"/>
          </a:xfrm>
        </p:spPr>
        <p:txBody>
          <a:bodyPr/>
          <a:lstStyle/>
          <a:p>
            <a:r>
              <a:rPr lang="en-US" altLang="ko-KR" dirty="0"/>
              <a:t>5</a:t>
            </a:r>
            <a:endParaRPr lang="ko-KR" altLang="en-US" dirty="0"/>
          </a:p>
        </p:txBody>
      </p:sp>
    </p:spTree>
    <p:extLst>
      <p:ext uri="{BB962C8B-B14F-4D97-AF65-F5344CB8AC3E}">
        <p14:creationId xmlns:p14="http://schemas.microsoft.com/office/powerpoint/2010/main" val="177701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238" y="268322"/>
            <a:ext cx="10353762" cy="970450"/>
          </a:xfrm>
        </p:spPr>
        <p:txBody>
          <a:bodyPr/>
          <a:lstStyle/>
          <a:p>
            <a:r>
              <a:rPr lang="en-US" altLang="ko-KR" dirty="0"/>
              <a:t>Hello World in Python</a:t>
            </a:r>
            <a:endParaRPr lang="ko-KR" altLang="en-US" dirty="0"/>
          </a:p>
        </p:txBody>
      </p:sp>
      <p:sp>
        <p:nvSpPr>
          <p:cNvPr id="3" name="Content Placeholder 2"/>
          <p:cNvSpPr>
            <a:spLocks noGrp="1"/>
          </p:cNvSpPr>
          <p:nvPr>
            <p:ph idx="1"/>
          </p:nvPr>
        </p:nvSpPr>
        <p:spPr>
          <a:xfrm>
            <a:off x="1495572" y="1395430"/>
            <a:ext cx="4247186" cy="5110843"/>
          </a:xfrm>
        </p:spPr>
        <p:txBody>
          <a:bodyPr/>
          <a:lstStyle/>
          <a:p>
            <a:r>
              <a:rPr lang="en-US" altLang="ko-KR" dirty="0"/>
              <a:t>Your first Python program in this class</a:t>
            </a:r>
          </a:p>
          <a:p>
            <a:r>
              <a:rPr lang="en-US" altLang="ko-KR" dirty="0"/>
              <a:t>Procedure-oriented program</a:t>
            </a:r>
          </a:p>
          <a:p>
            <a:pPr lvl="1"/>
            <a:r>
              <a:rPr lang="en-US" altLang="ko-KR" dirty="0"/>
              <a:t>main() is a function</a:t>
            </a:r>
          </a:p>
          <a:p>
            <a:r>
              <a:rPr lang="en-US" altLang="ko-KR" dirty="0"/>
              <a:t>Largely in two parts,</a:t>
            </a:r>
          </a:p>
          <a:p>
            <a:pPr lvl="1"/>
            <a:r>
              <a:rPr lang="en-US" altLang="ko-KR" dirty="0"/>
              <a:t>Definition part</a:t>
            </a:r>
          </a:p>
          <a:p>
            <a:pPr lvl="1"/>
            <a:r>
              <a:rPr lang="en-US" altLang="ko-KR" dirty="0"/>
              <a:t>Execution part</a:t>
            </a:r>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6</a:t>
            </a:fld>
            <a:endParaRPr lang="ko-KR" altLang="en-US" dirty="0"/>
          </a:p>
        </p:txBody>
      </p:sp>
      <p:pic>
        <p:nvPicPr>
          <p:cNvPr id="6" name="그림 5">
            <a:extLst>
              <a:ext uri="{FF2B5EF4-FFF2-40B4-BE49-F238E27FC236}">
                <a16:creationId xmlns:a16="http://schemas.microsoft.com/office/drawing/2014/main" id="{24AACBBA-2FF3-41B3-A742-2C49444526D4}"/>
              </a:ext>
            </a:extLst>
          </p:cNvPr>
          <p:cNvPicPr>
            <a:picLocks noChangeAspect="1"/>
          </p:cNvPicPr>
          <p:nvPr/>
        </p:nvPicPr>
        <p:blipFill>
          <a:blip r:embed="rId3"/>
          <a:stretch>
            <a:fillRect/>
          </a:stretch>
        </p:blipFill>
        <p:spPr>
          <a:xfrm>
            <a:off x="6096000" y="1574416"/>
            <a:ext cx="5687707" cy="4405970"/>
          </a:xfrm>
          <a:prstGeom prst="rect">
            <a:avLst/>
          </a:prstGeom>
        </p:spPr>
      </p:pic>
    </p:spTree>
    <p:extLst>
      <p:ext uri="{BB962C8B-B14F-4D97-AF65-F5344CB8AC3E}">
        <p14:creationId xmlns:p14="http://schemas.microsoft.com/office/powerpoint/2010/main" val="21490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388" y="309398"/>
            <a:ext cx="10353762" cy="970450"/>
          </a:xfrm>
        </p:spPr>
        <p:txBody>
          <a:bodyPr>
            <a:normAutofit fontScale="90000"/>
          </a:bodyPr>
          <a:lstStyle/>
          <a:p>
            <a:r>
              <a:rPr lang="en-US" altLang="ko-KR" dirty="0"/>
              <a:t>Python Program Structure</a:t>
            </a:r>
            <a:br>
              <a:rPr lang="en-US" altLang="ko-KR" dirty="0"/>
            </a:br>
            <a:r>
              <a:rPr lang="en-US" altLang="ko-KR" dirty="0"/>
              <a:t>- Another Hello World</a:t>
            </a:r>
            <a:endParaRPr lang="ko-KR" altLang="en-US" dirty="0"/>
          </a:p>
        </p:txBody>
      </p:sp>
      <p:sp>
        <p:nvSpPr>
          <p:cNvPr id="3" name="Content Placeholder 2"/>
          <p:cNvSpPr>
            <a:spLocks noGrp="1"/>
          </p:cNvSpPr>
          <p:nvPr>
            <p:ph idx="1"/>
          </p:nvPr>
        </p:nvSpPr>
        <p:spPr>
          <a:xfrm>
            <a:off x="2198667" y="1530104"/>
            <a:ext cx="2999556" cy="4925144"/>
          </a:xfrm>
        </p:spPr>
        <p:txBody>
          <a:bodyPr>
            <a:normAutofit/>
          </a:bodyPr>
          <a:lstStyle/>
          <a:p>
            <a:r>
              <a:rPr lang="en-US" altLang="ko-KR" dirty="0"/>
              <a:t>Your second Python program in this class</a:t>
            </a:r>
          </a:p>
          <a:p>
            <a:r>
              <a:rPr lang="en-US" altLang="ko-KR" dirty="0"/>
              <a:t>Object-oriented program</a:t>
            </a:r>
          </a:p>
          <a:p>
            <a:pPr lvl="1"/>
            <a:r>
              <a:rPr lang="en-US" altLang="ko-KR" dirty="0" err="1"/>
              <a:t>HelloWorld</a:t>
            </a:r>
            <a:r>
              <a:rPr lang="en-US" altLang="ko-KR" dirty="0"/>
              <a:t> is an object</a:t>
            </a:r>
          </a:p>
          <a:p>
            <a:pPr lvl="1"/>
            <a:r>
              <a:rPr lang="en-US" altLang="ko-KR" dirty="0"/>
              <a:t>__</a:t>
            </a:r>
            <a:r>
              <a:rPr lang="en-US" altLang="ko-KR" dirty="0" err="1"/>
              <a:t>init</a:t>
            </a:r>
            <a:r>
              <a:rPr lang="en-US" altLang="ko-KR" dirty="0"/>
              <a:t>__, __del__, and </a:t>
            </a:r>
            <a:r>
              <a:rPr lang="en-US" altLang="ko-KR" dirty="0" err="1"/>
              <a:t>performAverage</a:t>
            </a:r>
            <a:r>
              <a:rPr lang="en-US" altLang="ko-KR" dirty="0"/>
              <a:t> are methods</a:t>
            </a:r>
          </a:p>
          <a:p>
            <a:r>
              <a:rPr lang="en-US" altLang="ko-KR" dirty="0"/>
              <a:t>Largely in two parts</a:t>
            </a:r>
          </a:p>
          <a:p>
            <a:pPr lvl="1"/>
            <a:r>
              <a:rPr lang="en-US" altLang="ko-KR" dirty="0"/>
              <a:t>Definition part</a:t>
            </a:r>
          </a:p>
          <a:p>
            <a:pPr lvl="1"/>
            <a:r>
              <a:rPr lang="en-US" altLang="ko-KR" dirty="0"/>
              <a:t>Execution part</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7</a:t>
            </a:fld>
            <a:endParaRPr lang="ko-KR" altLang="en-US"/>
          </a:p>
        </p:txBody>
      </p:sp>
      <p:pic>
        <p:nvPicPr>
          <p:cNvPr id="6" name="그림 5">
            <a:extLst>
              <a:ext uri="{FF2B5EF4-FFF2-40B4-BE49-F238E27FC236}">
                <a16:creationId xmlns:a16="http://schemas.microsoft.com/office/drawing/2014/main" id="{0118CA80-6768-48AC-A980-CD5DF358B529}"/>
              </a:ext>
            </a:extLst>
          </p:cNvPr>
          <p:cNvPicPr>
            <a:picLocks noChangeAspect="1"/>
          </p:cNvPicPr>
          <p:nvPr/>
        </p:nvPicPr>
        <p:blipFill>
          <a:blip r:embed="rId3"/>
          <a:stretch>
            <a:fillRect/>
          </a:stretch>
        </p:blipFill>
        <p:spPr>
          <a:xfrm>
            <a:off x="6766384" y="916780"/>
            <a:ext cx="4994691" cy="5538468"/>
          </a:xfrm>
          <a:prstGeom prst="rect">
            <a:avLst/>
          </a:prstGeom>
        </p:spPr>
      </p:pic>
    </p:spTree>
    <p:extLst>
      <p:ext uri="{BB962C8B-B14F-4D97-AF65-F5344CB8AC3E}">
        <p14:creationId xmlns:p14="http://schemas.microsoft.com/office/powerpoint/2010/main" val="336667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060" y="136072"/>
            <a:ext cx="10353762" cy="970450"/>
          </a:xfrm>
        </p:spPr>
        <p:txBody>
          <a:bodyPr/>
          <a:lstStyle/>
          <a:p>
            <a:r>
              <a:rPr lang="en-US" altLang="ko-KR" dirty="0"/>
              <a:t>Naming and Styling</a:t>
            </a:r>
            <a:endParaRPr lang="ko-KR" altLang="en-US" dirty="0"/>
          </a:p>
        </p:txBody>
      </p:sp>
      <p:sp>
        <p:nvSpPr>
          <p:cNvPr id="3" name="Content Placeholder 2"/>
          <p:cNvSpPr>
            <a:spLocks noGrp="1"/>
          </p:cNvSpPr>
          <p:nvPr>
            <p:ph idx="1"/>
          </p:nvPr>
        </p:nvSpPr>
        <p:spPr>
          <a:xfrm>
            <a:off x="5341226" y="1289957"/>
            <a:ext cx="7070271" cy="5127172"/>
          </a:xfrm>
        </p:spPr>
        <p:txBody>
          <a:bodyPr>
            <a:normAutofit/>
          </a:bodyPr>
          <a:lstStyle/>
          <a:p>
            <a:r>
              <a:rPr lang="en-US" altLang="ko-KR" dirty="0">
                <a:ea typeface="굴림" pitchFamily="50" charset="-127"/>
              </a:rPr>
              <a:t>Naming : Use names clearly conveying the meaning</a:t>
            </a:r>
          </a:p>
          <a:p>
            <a:pPr lvl="1"/>
            <a:r>
              <a:rPr lang="en-US" altLang="ko-KR" dirty="0">
                <a:ea typeface="굴림" pitchFamily="50" charset="-127"/>
              </a:rPr>
              <a:t>Use camel casing</a:t>
            </a:r>
          </a:p>
          <a:p>
            <a:pPr lvl="2"/>
            <a:r>
              <a:rPr lang="en-US" altLang="ko-KR" dirty="0">
                <a:ea typeface="굴림" pitchFamily="50" charset="-127"/>
              </a:rPr>
              <a:t>Class name</a:t>
            </a:r>
            <a:r>
              <a:rPr lang="ko-KR" altLang="en-US" dirty="0">
                <a:ea typeface="굴림" pitchFamily="50" charset="-127"/>
              </a:rPr>
              <a:t> </a:t>
            </a:r>
            <a:r>
              <a:rPr lang="en-US" altLang="ko-KR" dirty="0">
                <a:ea typeface="굴림" pitchFamily="50" charset="-127"/>
              </a:rPr>
              <a:t>: Noun for the concept to be represented by the class</a:t>
            </a:r>
          </a:p>
          <a:p>
            <a:pPr lvl="3"/>
            <a:r>
              <a:rPr lang="en-US" altLang="ko-KR" dirty="0">
                <a:ea typeface="굴림" pitchFamily="50" charset="-127"/>
              </a:rPr>
              <a:t>Capitalize the first letter of each word</a:t>
            </a:r>
          </a:p>
          <a:p>
            <a:pPr lvl="3"/>
            <a:r>
              <a:rPr lang="en-US" altLang="ko-KR" dirty="0">
                <a:ea typeface="굴림" pitchFamily="50" charset="-127"/>
              </a:rPr>
              <a:t>e.g.  class </a:t>
            </a:r>
            <a:r>
              <a:rPr lang="en-US" altLang="ko-KR" dirty="0" err="1">
                <a:ea typeface="굴림" pitchFamily="50" charset="-127"/>
              </a:rPr>
              <a:t>MyFirstClass</a:t>
            </a:r>
            <a:r>
              <a:rPr lang="en-US" altLang="ko-KR" dirty="0">
                <a:ea typeface="굴림" pitchFamily="50" charset="-127"/>
              </a:rPr>
              <a:t>:</a:t>
            </a:r>
          </a:p>
          <a:p>
            <a:pPr lvl="2"/>
            <a:r>
              <a:rPr lang="en-US" altLang="ko-KR" dirty="0">
                <a:ea typeface="굴림" pitchFamily="50" charset="-127"/>
              </a:rPr>
              <a:t>Variable name</a:t>
            </a:r>
            <a:r>
              <a:rPr lang="ko-KR" altLang="en-US" dirty="0">
                <a:ea typeface="굴림" pitchFamily="50" charset="-127"/>
              </a:rPr>
              <a:t> </a:t>
            </a:r>
            <a:r>
              <a:rPr lang="en-US" altLang="ko-KR" dirty="0">
                <a:ea typeface="굴림" pitchFamily="50" charset="-127"/>
              </a:rPr>
              <a:t>: Noun for the contents to be stored</a:t>
            </a:r>
          </a:p>
          <a:p>
            <a:pPr lvl="3"/>
            <a:r>
              <a:rPr lang="en-US" altLang="ko-KR" dirty="0">
                <a:ea typeface="굴림" pitchFamily="50" charset="-127"/>
              </a:rPr>
              <a:t>Start with lower case</a:t>
            </a:r>
          </a:p>
          <a:p>
            <a:pPr lvl="3"/>
            <a:r>
              <a:rPr lang="en-US" altLang="ko-KR" dirty="0">
                <a:ea typeface="굴림" pitchFamily="50" charset="-127"/>
              </a:rPr>
              <a:t>e.g.  </a:t>
            </a:r>
            <a:r>
              <a:rPr lang="en-US" altLang="ko-KR" dirty="0" err="1">
                <a:ea typeface="굴림" pitchFamily="50" charset="-127"/>
              </a:rPr>
              <a:t>numberOfStudents</a:t>
            </a:r>
            <a:r>
              <a:rPr lang="en-US" altLang="ko-KR" dirty="0">
                <a:ea typeface="굴림" pitchFamily="50" charset="-127"/>
              </a:rPr>
              <a:t> = 100</a:t>
            </a:r>
          </a:p>
          <a:p>
            <a:pPr lvl="3"/>
            <a:r>
              <a:rPr lang="en-US" altLang="ko-KR" dirty="0">
                <a:ea typeface="굴림" pitchFamily="50" charset="-127"/>
              </a:rPr>
              <a:t>Acceptable, but not recommended in Python</a:t>
            </a:r>
          </a:p>
          <a:p>
            <a:pPr lvl="4"/>
            <a:r>
              <a:rPr lang="en-US" altLang="ko-KR" dirty="0">
                <a:ea typeface="굴림" pitchFamily="50" charset="-127"/>
              </a:rPr>
              <a:t>e.g. </a:t>
            </a:r>
            <a:r>
              <a:rPr lang="en-US" altLang="ko-KR" dirty="0" err="1">
                <a:ea typeface="굴림" pitchFamily="50" charset="-127"/>
              </a:rPr>
              <a:t>intCount</a:t>
            </a:r>
            <a:r>
              <a:rPr lang="en-US" altLang="ko-KR" dirty="0">
                <a:ea typeface="굴림" pitchFamily="50" charset="-127"/>
              </a:rPr>
              <a:t> = 0;</a:t>
            </a:r>
          </a:p>
          <a:p>
            <a:pPr lvl="2"/>
            <a:r>
              <a:rPr lang="en-US" altLang="ko-KR" dirty="0">
                <a:ea typeface="굴림" pitchFamily="50" charset="-127"/>
              </a:rPr>
              <a:t>Method name : Verb for the method action</a:t>
            </a:r>
          </a:p>
          <a:p>
            <a:pPr lvl="3"/>
            <a:r>
              <a:rPr lang="en-US" altLang="ko-KR" dirty="0">
                <a:ea typeface="굴림" pitchFamily="50" charset="-127"/>
              </a:rPr>
              <a:t>Start with lower case</a:t>
            </a:r>
          </a:p>
          <a:p>
            <a:pPr lvl="3"/>
            <a:r>
              <a:rPr lang="en-US" altLang="ko-KR" dirty="0">
                <a:ea typeface="굴림" pitchFamily="50" charset="-127"/>
              </a:rPr>
              <a:t>e.g.  </a:t>
            </a:r>
            <a:r>
              <a:rPr lang="en-US" altLang="ko-KR" dirty="0" err="1">
                <a:ea typeface="굴림" pitchFamily="50" charset="-127"/>
              </a:rPr>
              <a:t>def</a:t>
            </a:r>
            <a:r>
              <a:rPr lang="en-US" altLang="ko-KR" dirty="0">
                <a:ea typeface="굴림" pitchFamily="50" charset="-127"/>
              </a:rPr>
              <a:t> </a:t>
            </a:r>
            <a:r>
              <a:rPr lang="en-US" altLang="ko-KR" dirty="0" err="1">
                <a:ea typeface="굴림" pitchFamily="50" charset="-127"/>
              </a:rPr>
              <a:t>performAverage</a:t>
            </a:r>
            <a:r>
              <a:rPr lang="en-US" altLang="ko-KR" dirty="0">
                <a:ea typeface="굴림" pitchFamily="50" charset="-127"/>
              </a:rPr>
              <a:t> (self,val1,val2 ):</a:t>
            </a:r>
          </a:p>
          <a:p>
            <a:r>
              <a:rPr lang="en-US" altLang="ko-KR" dirty="0">
                <a:ea typeface="굴림" pitchFamily="50" charset="-127"/>
              </a:rPr>
              <a:t>Indentation</a:t>
            </a:r>
          </a:p>
          <a:p>
            <a:pPr lvl="1"/>
            <a:r>
              <a:rPr lang="en-US" altLang="ko-KR" sz="1600" dirty="0">
                <a:ea typeface="굴림" pitchFamily="50" charset="-127"/>
              </a:rPr>
              <a:t>4 spaces per each level</a:t>
            </a:r>
          </a:p>
          <a:p>
            <a:pPr lvl="1"/>
            <a:endParaRPr lang="en-US" altLang="ko-KR" dirty="0">
              <a:ea typeface="굴림" pitchFamily="50" charset="-127"/>
            </a:endParaRPr>
          </a:p>
          <a:p>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8</a:t>
            </a:fld>
            <a:endParaRPr lang="ko-KR" altLang="en-US"/>
          </a:p>
        </p:txBody>
      </p:sp>
      <p:pic>
        <p:nvPicPr>
          <p:cNvPr id="6" name="그림 5">
            <a:extLst>
              <a:ext uri="{FF2B5EF4-FFF2-40B4-BE49-F238E27FC236}">
                <a16:creationId xmlns:a16="http://schemas.microsoft.com/office/drawing/2014/main" id="{58D894FF-45AD-43BE-95B6-4885360D9F91}"/>
              </a:ext>
            </a:extLst>
          </p:cNvPr>
          <p:cNvPicPr>
            <a:picLocks noChangeAspect="1"/>
          </p:cNvPicPr>
          <p:nvPr/>
        </p:nvPicPr>
        <p:blipFill>
          <a:blip r:embed="rId3"/>
          <a:stretch>
            <a:fillRect/>
          </a:stretch>
        </p:blipFill>
        <p:spPr>
          <a:xfrm>
            <a:off x="143038" y="1289957"/>
            <a:ext cx="5301152" cy="3387146"/>
          </a:xfrm>
          <a:prstGeom prst="rect">
            <a:avLst/>
          </a:prstGeom>
        </p:spPr>
      </p:pic>
    </p:spTree>
    <p:extLst>
      <p:ext uri="{BB962C8B-B14F-4D97-AF65-F5344CB8AC3E}">
        <p14:creationId xmlns:p14="http://schemas.microsoft.com/office/powerpoint/2010/main" val="312490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a:extLst>
              <a:ext uri="{FF2B5EF4-FFF2-40B4-BE49-F238E27FC236}">
                <a16:creationId xmlns:a16="http://schemas.microsoft.com/office/drawing/2014/main" id="{E6EF9CEE-61DB-4C6F-9DB7-5B8F0E116265}"/>
              </a:ext>
            </a:extLst>
          </p:cNvPr>
          <p:cNvPicPr>
            <a:picLocks noChangeAspect="1"/>
          </p:cNvPicPr>
          <p:nvPr/>
        </p:nvPicPr>
        <p:blipFill>
          <a:blip r:embed="rId3"/>
          <a:stretch>
            <a:fillRect/>
          </a:stretch>
        </p:blipFill>
        <p:spPr>
          <a:xfrm>
            <a:off x="3185378" y="1309566"/>
            <a:ext cx="7934325" cy="5067300"/>
          </a:xfrm>
          <a:prstGeom prst="rect">
            <a:avLst/>
          </a:prstGeom>
        </p:spPr>
      </p:pic>
      <p:sp>
        <p:nvSpPr>
          <p:cNvPr id="2" name="Title 1"/>
          <p:cNvSpPr>
            <a:spLocks noGrp="1"/>
          </p:cNvSpPr>
          <p:nvPr>
            <p:ph type="title"/>
          </p:nvPr>
        </p:nvSpPr>
        <p:spPr>
          <a:xfrm>
            <a:off x="1806460" y="27314"/>
            <a:ext cx="10353762" cy="970450"/>
          </a:xfrm>
        </p:spPr>
        <p:txBody>
          <a:bodyPr/>
          <a:lstStyle/>
          <a:p>
            <a:r>
              <a:rPr lang="en-US" altLang="ko-KR" dirty="0"/>
              <a:t>Comments</a:t>
            </a:r>
            <a:endParaRPr lang="ko-KR" altLang="en-US" dirty="0"/>
          </a:p>
        </p:txBody>
      </p:sp>
      <p:sp>
        <p:nvSpPr>
          <p:cNvPr id="3" name="Content Placeholder 2"/>
          <p:cNvSpPr>
            <a:spLocks noGrp="1"/>
          </p:cNvSpPr>
          <p:nvPr>
            <p:ph idx="1"/>
          </p:nvPr>
        </p:nvSpPr>
        <p:spPr>
          <a:xfrm>
            <a:off x="7404568" y="3584104"/>
            <a:ext cx="4032448" cy="2664296"/>
          </a:xfrm>
        </p:spPr>
        <p:txBody>
          <a:bodyPr>
            <a:normAutofit fontScale="92500" lnSpcReduction="10000"/>
          </a:bodyPr>
          <a:lstStyle/>
          <a:p>
            <a:r>
              <a:rPr lang="en-US" altLang="ko-KR" dirty="0">
                <a:solidFill>
                  <a:schemeClr val="bg1"/>
                </a:solidFill>
              </a:rPr>
              <a:t>Writing comments is critical</a:t>
            </a:r>
          </a:p>
          <a:p>
            <a:pPr lvl="1"/>
            <a:r>
              <a:rPr lang="en-US" altLang="ko-KR" dirty="0">
                <a:solidFill>
                  <a:schemeClr val="bg1"/>
                </a:solidFill>
              </a:rPr>
              <a:t>For TA </a:t>
            </a:r>
            <a:br>
              <a:rPr lang="en-US" altLang="ko-KR" dirty="0">
                <a:solidFill>
                  <a:schemeClr val="bg1"/>
                </a:solidFill>
              </a:rPr>
            </a:br>
            <a:r>
              <a:rPr lang="en-US" altLang="ko-KR" dirty="0">
                <a:solidFill>
                  <a:schemeClr val="bg1"/>
                </a:solidFill>
                <a:sym typeface="Wingdings" pitchFamily="2" charset="2"/>
              </a:rPr>
              <a:t> your future boss</a:t>
            </a:r>
            <a:endParaRPr lang="en-US" altLang="ko-KR" dirty="0">
              <a:solidFill>
                <a:schemeClr val="bg1"/>
              </a:solidFill>
            </a:endParaRPr>
          </a:p>
          <a:p>
            <a:pPr lvl="1"/>
            <a:r>
              <a:rPr lang="en-US" altLang="ko-KR" dirty="0">
                <a:solidFill>
                  <a:schemeClr val="bg1"/>
                </a:solidFill>
              </a:rPr>
              <a:t>For your friends</a:t>
            </a:r>
            <a:br>
              <a:rPr lang="en-US" altLang="ko-KR" dirty="0">
                <a:solidFill>
                  <a:schemeClr val="bg1"/>
                </a:solidFill>
              </a:rPr>
            </a:br>
            <a:r>
              <a:rPr lang="en-US" altLang="ko-KR" dirty="0">
                <a:solidFill>
                  <a:schemeClr val="bg1"/>
                </a:solidFill>
                <a:sym typeface="Wingdings" pitchFamily="2" charset="2"/>
              </a:rPr>
              <a:t> your future colleagues</a:t>
            </a:r>
            <a:endParaRPr lang="en-US" altLang="ko-KR" dirty="0">
              <a:solidFill>
                <a:schemeClr val="bg1"/>
              </a:solidFill>
            </a:endParaRPr>
          </a:p>
          <a:p>
            <a:pPr lvl="1"/>
            <a:r>
              <a:rPr lang="en-US" altLang="ko-KR" dirty="0">
                <a:solidFill>
                  <a:schemeClr val="bg1"/>
                </a:solidFill>
              </a:rPr>
              <a:t>For yourself</a:t>
            </a:r>
            <a:br>
              <a:rPr lang="en-US" altLang="ko-KR" dirty="0">
                <a:solidFill>
                  <a:schemeClr val="bg1"/>
                </a:solidFill>
              </a:rPr>
            </a:br>
            <a:r>
              <a:rPr lang="en-US" altLang="ko-KR" dirty="0">
                <a:solidFill>
                  <a:schemeClr val="bg1"/>
                </a:solidFill>
                <a:sym typeface="Wingdings" pitchFamily="2" charset="2"/>
              </a:rPr>
              <a:t> yourself in future</a:t>
            </a:r>
            <a:endParaRPr lang="en-US" altLang="ko-KR" dirty="0">
              <a:solidFill>
                <a:schemeClr val="bg1"/>
              </a:solidFill>
            </a:endParaRPr>
          </a:p>
          <a:p>
            <a:r>
              <a:rPr lang="en-US" altLang="ko-KR" dirty="0">
                <a:solidFill>
                  <a:schemeClr val="bg1"/>
                </a:solidFill>
              </a:rPr>
              <a:t>Different types of comments</a:t>
            </a:r>
          </a:p>
          <a:p>
            <a:pPr lvl="1"/>
            <a:endParaRPr lang="ko-KR" altLang="en-US" dirty="0">
              <a:solidFill>
                <a:schemeClr val="bg1"/>
              </a:solidFill>
            </a:endParaRPr>
          </a:p>
        </p:txBody>
      </p:sp>
      <p:sp>
        <p:nvSpPr>
          <p:cNvPr id="5" name="TextBox 4"/>
          <p:cNvSpPr txBox="1"/>
          <p:nvPr/>
        </p:nvSpPr>
        <p:spPr>
          <a:xfrm>
            <a:off x="3608245" y="2230262"/>
            <a:ext cx="3352776" cy="523220"/>
          </a:xfrm>
          <a:prstGeom prst="rect">
            <a:avLst/>
          </a:prstGeom>
          <a:noFill/>
        </p:spPr>
        <p:txBody>
          <a:bodyPr wrap="none" rtlCol="0">
            <a:spAutoFit/>
          </a:bodyPr>
          <a:lstStyle/>
          <a:p>
            <a:pPr algn="ctr"/>
            <a:r>
              <a:rPr lang="en-US" altLang="ko-KR" sz="1400" dirty="0">
                <a:solidFill>
                  <a:schemeClr val="bg1"/>
                </a:solidFill>
              </a:rPr>
              <a:t>Three of </a:t>
            </a:r>
            <a:r>
              <a:rPr lang="en-US" altLang="ko-KR" sz="1400" b="1" dirty="0">
                <a:solidFill>
                  <a:schemeClr val="bg1"/>
                </a:solidFill>
              </a:rPr>
              <a:t>’ </a:t>
            </a:r>
            <a:r>
              <a:rPr lang="en-US" altLang="ko-KR" sz="1400" dirty="0">
                <a:solidFill>
                  <a:schemeClr val="bg1"/>
                </a:solidFill>
              </a:rPr>
              <a:t>is the beginning and the ending</a:t>
            </a:r>
            <a:br>
              <a:rPr lang="en-US" altLang="ko-KR" sz="1400" dirty="0">
                <a:solidFill>
                  <a:schemeClr val="bg1"/>
                </a:solidFill>
              </a:rPr>
            </a:br>
            <a:r>
              <a:rPr lang="en-US" altLang="ko-KR" sz="1400" dirty="0">
                <a:solidFill>
                  <a:schemeClr val="bg1"/>
                </a:solidFill>
              </a:rPr>
              <a:t>of multiline comments</a:t>
            </a:r>
            <a:endParaRPr lang="ko-KR" altLang="en-US" sz="1400" dirty="0">
              <a:solidFill>
                <a:schemeClr val="bg1"/>
              </a:solidFill>
            </a:endParaRPr>
          </a:p>
        </p:txBody>
      </p:sp>
      <p:sp>
        <p:nvSpPr>
          <p:cNvPr id="10" name="TextBox 9"/>
          <p:cNvSpPr txBox="1"/>
          <p:nvPr/>
        </p:nvSpPr>
        <p:spPr>
          <a:xfrm>
            <a:off x="3604916" y="3511794"/>
            <a:ext cx="3378425" cy="523220"/>
          </a:xfrm>
          <a:prstGeom prst="rect">
            <a:avLst/>
          </a:prstGeom>
          <a:noFill/>
        </p:spPr>
        <p:txBody>
          <a:bodyPr wrap="none" rtlCol="0">
            <a:spAutoFit/>
          </a:bodyPr>
          <a:lstStyle/>
          <a:p>
            <a:pPr algn="ctr"/>
            <a:r>
              <a:rPr lang="en-US" altLang="ko-KR" sz="1400" dirty="0">
                <a:solidFill>
                  <a:schemeClr val="bg1"/>
                </a:solidFill>
              </a:rPr>
              <a:t>Three of “</a:t>
            </a:r>
            <a:r>
              <a:rPr lang="en-US" altLang="ko-KR" sz="1400" b="1" dirty="0">
                <a:solidFill>
                  <a:schemeClr val="bg1"/>
                </a:solidFill>
              </a:rPr>
              <a:t> </a:t>
            </a:r>
            <a:r>
              <a:rPr lang="en-US" altLang="ko-KR" sz="1400" dirty="0">
                <a:solidFill>
                  <a:schemeClr val="bg1"/>
                </a:solidFill>
              </a:rPr>
              <a:t>is the beginning and the ending</a:t>
            </a:r>
            <a:br>
              <a:rPr lang="en-US" altLang="ko-KR" sz="1400" dirty="0">
                <a:solidFill>
                  <a:schemeClr val="bg1"/>
                </a:solidFill>
              </a:rPr>
            </a:br>
            <a:r>
              <a:rPr lang="en-US" altLang="ko-KR" sz="1400" dirty="0">
                <a:solidFill>
                  <a:schemeClr val="bg1"/>
                </a:solidFill>
              </a:rPr>
              <a:t>of multiline comments</a:t>
            </a:r>
            <a:endParaRPr lang="ko-KR" altLang="en-US" sz="1400" dirty="0">
              <a:solidFill>
                <a:schemeClr val="bg1"/>
              </a:solidFill>
            </a:endParaRPr>
          </a:p>
        </p:txBody>
      </p:sp>
      <p:sp>
        <p:nvSpPr>
          <p:cNvPr id="6" name="Rectangular Callout 5"/>
          <p:cNvSpPr/>
          <p:nvPr/>
        </p:nvSpPr>
        <p:spPr>
          <a:xfrm>
            <a:off x="5532360" y="4520208"/>
            <a:ext cx="1368152" cy="504056"/>
          </a:xfrm>
          <a:prstGeom prst="wedgeRectCallout">
            <a:avLst>
              <a:gd name="adj1" fmla="val -207488"/>
              <a:gd name="adj2" fmla="val -15486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Error!</a:t>
            </a:r>
            <a:endParaRPr lang="ko-KR" altLang="en-US" dirty="0"/>
          </a:p>
        </p:txBody>
      </p:sp>
      <p:sp>
        <p:nvSpPr>
          <p:cNvPr id="13" name="TextBox 12"/>
          <p:cNvSpPr txBox="1"/>
          <p:nvPr/>
        </p:nvSpPr>
        <p:spPr>
          <a:xfrm>
            <a:off x="7661172" y="1001789"/>
            <a:ext cx="3419912" cy="307777"/>
          </a:xfrm>
          <a:prstGeom prst="rect">
            <a:avLst/>
          </a:prstGeom>
          <a:noFill/>
        </p:spPr>
        <p:txBody>
          <a:bodyPr wrap="none" rtlCol="0">
            <a:spAutoFit/>
          </a:bodyPr>
          <a:lstStyle/>
          <a:p>
            <a:pPr algn="ctr"/>
            <a:r>
              <a:rPr lang="en-US" altLang="ko-KR" sz="1400" dirty="0"/>
              <a:t>#</a:t>
            </a:r>
            <a:r>
              <a:rPr lang="en-US" altLang="ko-KR" sz="1400" b="1" dirty="0"/>
              <a:t> </a:t>
            </a:r>
            <a:r>
              <a:rPr lang="en-US" altLang="ko-KR" sz="1400" dirty="0"/>
              <a:t>is the beginning of single-line comments</a:t>
            </a:r>
            <a:endParaRPr lang="ko-KR" altLang="en-US" sz="1400" dirty="0"/>
          </a:p>
        </p:txBody>
      </p:sp>
      <p:sp>
        <p:nvSpPr>
          <p:cNvPr id="9" name="Slide Number Placeholder 3"/>
          <p:cNvSpPr>
            <a:spLocks noGrp="1"/>
          </p:cNvSpPr>
          <p:nvPr>
            <p:ph type="sldNum" sz="quarter" idx="12"/>
          </p:nvPr>
        </p:nvSpPr>
        <p:spPr>
          <a:xfrm>
            <a:off x="11280578" y="6620808"/>
            <a:ext cx="828212" cy="216024"/>
          </a:xfrm>
        </p:spPr>
        <p:txBody>
          <a:bodyPr/>
          <a:lstStyle/>
          <a:p>
            <a:r>
              <a:rPr lang="en-US" altLang="ko-KR" dirty="0"/>
              <a:t>9</a:t>
            </a:r>
            <a:endParaRPr lang="ko-KR" altLang="en-US" dirty="0"/>
          </a:p>
        </p:txBody>
      </p:sp>
    </p:spTree>
    <p:extLst>
      <p:ext uri="{BB962C8B-B14F-4D97-AF65-F5344CB8AC3E}">
        <p14:creationId xmlns:p14="http://schemas.microsoft.com/office/powerpoint/2010/main" val="317491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54E55F99-99B4-4F73-9226-F1F5BE55C0EC}" vid="{7375C336-446F-492B-900C-1EA649161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7508</TotalTime>
  <Words>14146</Words>
  <Application>Microsoft Office PowerPoint</Application>
  <PresentationFormat>와이드스크린</PresentationFormat>
  <Paragraphs>1259</Paragraphs>
  <Slides>30</Slides>
  <Notes>30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30</vt:i4>
      </vt:variant>
    </vt:vector>
  </HeadingPairs>
  <TitlesOfParts>
    <vt:vector size="38" baseType="lpstr">
      <vt:lpstr>HY헤드라인M</vt:lpstr>
      <vt:lpstr>굴림</vt:lpstr>
      <vt:lpstr>맑은 고딕</vt:lpstr>
      <vt:lpstr>Arial</vt:lpstr>
      <vt:lpstr>Cambria</vt:lpstr>
      <vt:lpstr>Times New Roman</vt:lpstr>
      <vt:lpstr>Wingdings</vt:lpstr>
      <vt:lpstr>테마1</vt:lpstr>
      <vt:lpstr>Python Review</vt:lpstr>
      <vt:lpstr>Weekly Objectives</vt:lpstr>
      <vt:lpstr>Programming and DS&amp;A</vt:lpstr>
      <vt:lpstr>PowerPoint 프레젠테이션</vt:lpstr>
      <vt:lpstr>Programming and Execution Environment</vt:lpstr>
      <vt:lpstr>Hello World in Python</vt:lpstr>
      <vt:lpstr>Python Program Structure - Another Hello World</vt:lpstr>
      <vt:lpstr>Naming and Styling</vt:lpstr>
      <vt:lpstr>Comments</vt:lpstr>
      <vt:lpstr>Data Types</vt:lpstr>
      <vt:lpstr>Variable Statements</vt:lpstr>
      <vt:lpstr>Operators</vt:lpstr>
      <vt:lpstr>String</vt:lpstr>
      <vt:lpstr>Index in Sequence</vt:lpstr>
      <vt:lpstr>List</vt:lpstr>
      <vt:lpstr>Tuple</vt:lpstr>
      <vt:lpstr>Dictionary</vt:lpstr>
      <vt:lpstr>if</vt:lpstr>
      <vt:lpstr>PowerPoint 프레젠테이션</vt:lpstr>
      <vt:lpstr>while</vt:lpstr>
      <vt:lpstr>Function Statement</vt:lpstr>
      <vt:lpstr>Sample Program: Finding Prime Numbers</vt:lpstr>
      <vt:lpstr>Assignment and Equivalence</vt:lpstr>
      <vt:lpstr>References, Symbol Table, and Object Table</vt:lpstr>
      <vt:lpstr>Class and Instance</vt:lpstr>
      <vt:lpstr>Important Methods in Class - Constructor, Destructor</vt:lpstr>
      <vt:lpstr>Module and Import</vt:lpstr>
      <vt:lpstr>Organizing Modules by Package</vt:lpstr>
      <vt:lpstr>Sample Program: Interaction with Your Program</vt:lpstr>
      <vt:lpstr>Sample Program: GUI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USER</cp:lastModifiedBy>
  <cp:revision>324</cp:revision>
  <cp:lastPrinted>2017-08-28T00:32:51Z</cp:lastPrinted>
  <dcterms:created xsi:type="dcterms:W3CDTF">2013-08-14T02:12:56Z</dcterms:created>
  <dcterms:modified xsi:type="dcterms:W3CDTF">2019-03-11T15:41:56Z</dcterms:modified>
</cp:coreProperties>
</file>