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93" r:id="rId2"/>
    <p:sldId id="376" r:id="rId3"/>
    <p:sldId id="416" r:id="rId4"/>
    <p:sldId id="420" r:id="rId5"/>
    <p:sldId id="422" r:id="rId6"/>
    <p:sldId id="423" r:id="rId7"/>
    <p:sldId id="425" r:id="rId8"/>
    <p:sldId id="426" r:id="rId9"/>
    <p:sldId id="427" r:id="rId10"/>
    <p:sldId id="428" r:id="rId11"/>
    <p:sldId id="443" r:id="rId12"/>
    <p:sldId id="429" r:id="rId13"/>
    <p:sldId id="430" r:id="rId14"/>
    <p:sldId id="431" r:id="rId15"/>
    <p:sldId id="432" r:id="rId16"/>
    <p:sldId id="444" r:id="rId17"/>
    <p:sldId id="448" r:id="rId18"/>
    <p:sldId id="449" r:id="rId19"/>
    <p:sldId id="450" r:id="rId20"/>
    <p:sldId id="433" r:id="rId21"/>
    <p:sldId id="434" r:id="rId22"/>
    <p:sldId id="4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35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7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833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76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87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026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119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650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16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91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112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4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966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Recursions </a:t>
            </a:r>
            <a:br>
              <a:rPr lang="en-US" altLang="ko-KR" b="1" dirty="0"/>
            </a:br>
            <a:r>
              <a:rPr lang="en-US" altLang="ko-KR" b="1" dirty="0"/>
              <a:t>and Dynamic Programming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966" y="3598339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423583"/>
            <a:ext cx="10353762" cy="970450"/>
          </a:xfrm>
        </p:spPr>
        <p:txBody>
          <a:bodyPr/>
          <a:lstStyle/>
          <a:p>
            <a:r>
              <a:rPr lang="en-US" altLang="ko-KR" sz="3600" dirty="0"/>
              <a:t>Problems in Recursions of Fibonacci Sequence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391" y="1590263"/>
            <a:ext cx="9250017" cy="4598504"/>
          </a:xfrm>
        </p:spPr>
        <p:txBody>
          <a:bodyPr>
            <a:normAutofit/>
          </a:bodyPr>
          <a:lstStyle/>
          <a:p>
            <a:r>
              <a:rPr lang="en-US" altLang="ko-KR" dirty="0"/>
              <a:t>Problems in recursions</a:t>
            </a:r>
          </a:p>
          <a:p>
            <a:pPr lvl="1"/>
            <a:r>
              <a:rPr lang="en-US" altLang="ko-KR" dirty="0"/>
              <a:t>Excessive function calls</a:t>
            </a:r>
          </a:p>
          <a:p>
            <a:pPr lvl="2"/>
            <a:r>
              <a:rPr lang="en-US" altLang="ko-KR" dirty="0"/>
              <a:t>Calling functions again and again</a:t>
            </a:r>
          </a:p>
          <a:p>
            <a:pPr lvl="2"/>
            <a:r>
              <a:rPr lang="en-US" altLang="ko-KR" dirty="0"/>
              <a:t>Even though the function is executed before with the same parameters</a:t>
            </a:r>
          </a:p>
          <a:p>
            <a:r>
              <a:rPr lang="en-US" altLang="ko-KR" dirty="0"/>
              <a:t>For instance, Fibonacci(4)</a:t>
            </a:r>
          </a:p>
          <a:p>
            <a:pPr lvl="1"/>
            <a:r>
              <a:rPr lang="en-US" altLang="ko-KR" dirty="0"/>
              <a:t>Has two repeated calls of F(0)</a:t>
            </a:r>
          </a:p>
          <a:p>
            <a:pPr lvl="1"/>
            <a:r>
              <a:rPr lang="en-US" altLang="ko-KR" dirty="0"/>
              <a:t>Has three repeated calls of F(1)</a:t>
            </a:r>
          </a:p>
          <a:p>
            <a:pPr lvl="1"/>
            <a:r>
              <a:rPr lang="en-US" altLang="ko-KR" dirty="0"/>
              <a:t>Has two repeated calls of F(2)</a:t>
            </a:r>
          </a:p>
          <a:p>
            <a:r>
              <a:rPr lang="en-US" altLang="ko-KR" dirty="0"/>
              <a:t>These are unnecessarily taking time</a:t>
            </a:r>
            <a:br>
              <a:rPr lang="en-US" altLang="ko-KR" dirty="0"/>
            </a:br>
            <a:r>
              <a:rPr lang="en-US" altLang="ko-KR" dirty="0"/>
              <a:t>and space</a:t>
            </a:r>
          </a:p>
          <a:p>
            <a:r>
              <a:rPr lang="en-US" altLang="ko-KR" dirty="0"/>
              <a:t>How to solve this problem?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9183231" y="3681514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1118" y="4245337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92071" y="4268616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18924" y="4853213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43312" y="5314491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45583" y="5386492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54423" y="5847770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8843312" y="3972573"/>
            <a:ext cx="475292" cy="2727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8381119" y="4536395"/>
            <a:ext cx="135373" cy="316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0"/>
          </p:cNvCxnSpPr>
          <p:nvPr/>
        </p:nvCxnSpPr>
        <p:spPr>
          <a:xfrm>
            <a:off x="9170134" y="4536395"/>
            <a:ext cx="135373" cy="7780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7834599" y="5144272"/>
            <a:ext cx="219699" cy="2921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flipH="1">
            <a:off x="8316618" y="5194209"/>
            <a:ext cx="64501" cy="6535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9972246" y="3972573"/>
            <a:ext cx="155198" cy="3459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601068" y="4973495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09908" y="5434773"/>
            <a:ext cx="924388" cy="3409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19" idx="0"/>
          </p:cNvCxnSpPr>
          <p:nvPr/>
        </p:nvCxnSpPr>
        <p:spPr>
          <a:xfrm flipH="1">
            <a:off x="10063262" y="4559674"/>
            <a:ext cx="64182" cy="41382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20" idx="0"/>
          </p:cNvCxnSpPr>
          <p:nvPr/>
        </p:nvCxnSpPr>
        <p:spPr>
          <a:xfrm>
            <a:off x="10781085" y="4559674"/>
            <a:ext cx="91016" cy="8751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9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248913"/>
            <a:ext cx="10353762" cy="970450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867" y="1374423"/>
            <a:ext cx="6005380" cy="5266387"/>
          </a:xfrm>
        </p:spPr>
        <p:txBody>
          <a:bodyPr/>
          <a:lstStyle/>
          <a:p>
            <a:r>
              <a:rPr lang="en-US" altLang="ko-KR" dirty="0"/>
              <a:t>Dynamic programming:</a:t>
            </a:r>
          </a:p>
          <a:p>
            <a:pPr lvl="1"/>
            <a:r>
              <a:rPr lang="en-US" altLang="ko-KR" dirty="0"/>
              <a:t>A general algorithm design technique for solving problems defined by or formulated as </a:t>
            </a:r>
            <a:r>
              <a:rPr lang="en-US" altLang="ko-KR" b="1" i="1" dirty="0"/>
              <a:t>recurrences with overlapping sub-instances</a:t>
            </a:r>
          </a:p>
          <a:p>
            <a:pPr lvl="1"/>
            <a:r>
              <a:rPr lang="en-US" altLang="ko-KR" dirty="0"/>
              <a:t>In this context, Programming == Planning</a:t>
            </a:r>
          </a:p>
          <a:p>
            <a:r>
              <a:rPr lang="en-US" altLang="ko-KR" dirty="0"/>
              <a:t>Main storyline</a:t>
            </a:r>
          </a:p>
          <a:p>
            <a:pPr lvl="1"/>
            <a:r>
              <a:rPr lang="en-US" altLang="ko-KR" dirty="0"/>
              <a:t>Setting up a recurrence</a:t>
            </a:r>
          </a:p>
          <a:p>
            <a:pPr lvl="2"/>
            <a:r>
              <a:rPr lang="en-US" altLang="ko-KR" dirty="0"/>
              <a:t>Relating a solution of a larger instance to solutions of some smaller instances</a:t>
            </a:r>
          </a:p>
          <a:p>
            <a:pPr lvl="2"/>
            <a:r>
              <a:rPr lang="en-US" altLang="ko-KR" dirty="0"/>
              <a:t>Solve small instances once</a:t>
            </a:r>
          </a:p>
          <a:p>
            <a:pPr lvl="2"/>
            <a:r>
              <a:rPr lang="en-US" altLang="ko-KR" dirty="0"/>
              <a:t>Record solutions in a table</a:t>
            </a:r>
          </a:p>
          <a:p>
            <a:pPr lvl="2"/>
            <a:r>
              <a:rPr lang="en-US" altLang="ko-KR" dirty="0"/>
              <a:t>Extract a solution of a larger instance from the table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903452" y="1485964"/>
            <a:ext cx="3479873" cy="2166256"/>
            <a:chOff x="4499992" y="3933057"/>
            <a:chExt cx="4288713" cy="2507252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6637640" y="3933057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835527" y="4496880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446480" y="4520159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73333" y="5104756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97721" y="5566034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5638035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08832" y="6099313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3"/>
              <a:endCxn id="6" idx="0"/>
            </p:cNvCxnSpPr>
            <p:nvPr/>
          </p:nvCxnSpPr>
          <p:spPr>
            <a:xfrm flipH="1">
              <a:off x="6297721" y="4224115"/>
              <a:ext cx="475292" cy="27276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0"/>
            </p:cNvCxnSpPr>
            <p:nvPr/>
          </p:nvCxnSpPr>
          <p:spPr>
            <a:xfrm flipH="1">
              <a:off x="5835527" y="4787938"/>
              <a:ext cx="135373" cy="31681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9" idx="0"/>
            </p:cNvCxnSpPr>
            <p:nvPr/>
          </p:nvCxnSpPr>
          <p:spPr>
            <a:xfrm>
              <a:off x="6624542" y="4787938"/>
              <a:ext cx="135373" cy="778096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10" idx="7"/>
            </p:cNvCxnSpPr>
            <p:nvPr/>
          </p:nvCxnSpPr>
          <p:spPr>
            <a:xfrm flipH="1">
              <a:off x="5289007" y="5395814"/>
              <a:ext cx="219699" cy="2921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1" idx="0"/>
            </p:cNvCxnSpPr>
            <p:nvPr/>
          </p:nvCxnSpPr>
          <p:spPr>
            <a:xfrm flipH="1">
              <a:off x="5771026" y="5445752"/>
              <a:ext cx="64501" cy="6535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7426655" y="4224115"/>
              <a:ext cx="155198" cy="34598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055477" y="5225038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64317" y="5686316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7" idx="3"/>
              <a:endCxn id="18" idx="0"/>
            </p:cNvCxnSpPr>
            <p:nvPr/>
          </p:nvCxnSpPr>
          <p:spPr>
            <a:xfrm flipH="1">
              <a:off x="7517671" y="4811217"/>
              <a:ext cx="64182" cy="41382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9" idx="0"/>
            </p:cNvCxnSpPr>
            <p:nvPr/>
          </p:nvCxnSpPr>
          <p:spPr>
            <a:xfrm>
              <a:off x="8235494" y="4811217"/>
              <a:ext cx="91016" cy="875100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47854"/>
              </p:ext>
            </p:extLst>
          </p:nvPr>
        </p:nvGraphicFramePr>
        <p:xfrm>
          <a:off x="8278477" y="4007617"/>
          <a:ext cx="2961464" cy="23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Instance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Solution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F(0)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F(1)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F(2)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F(3)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F(4)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06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40" y="183259"/>
            <a:ext cx="10353762" cy="692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Memoization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16" y="875862"/>
            <a:ext cx="8978348" cy="2927649"/>
          </a:xfrm>
        </p:spPr>
        <p:txBody>
          <a:bodyPr>
            <a:normAutofit/>
          </a:bodyPr>
          <a:lstStyle/>
          <a:p>
            <a:r>
              <a:rPr lang="en-US" altLang="ko-KR" dirty="0"/>
              <a:t>Key technique of dynamic programming</a:t>
            </a:r>
          </a:p>
          <a:p>
            <a:pPr lvl="1"/>
            <a:r>
              <a:rPr lang="en-US" altLang="ko-KR" dirty="0"/>
              <a:t>Simply put</a:t>
            </a:r>
          </a:p>
          <a:p>
            <a:pPr lvl="2"/>
            <a:r>
              <a:rPr lang="en-US" altLang="ko-KR" dirty="0"/>
              <a:t>Storing the results of previous function calls to reuse the results again in the future</a:t>
            </a:r>
          </a:p>
          <a:p>
            <a:pPr lvl="1"/>
            <a:r>
              <a:rPr lang="en-US" altLang="ko-KR" dirty="0"/>
              <a:t>More philosophical sense</a:t>
            </a:r>
          </a:p>
          <a:p>
            <a:pPr lvl="2"/>
            <a:r>
              <a:rPr lang="en-US" altLang="ko-KR" dirty="0"/>
              <a:t>Bottom-up approach for problem-solving</a:t>
            </a:r>
          </a:p>
          <a:p>
            <a:pPr lvl="3"/>
            <a:r>
              <a:rPr lang="en-US" altLang="ko-KR" dirty="0"/>
              <a:t>Recursion: Top-down of divide and conquer</a:t>
            </a:r>
          </a:p>
          <a:p>
            <a:pPr lvl="3"/>
            <a:r>
              <a:rPr lang="en-US" altLang="ko-KR" dirty="0"/>
              <a:t>Dynamic programming: Bottom-up of storing and building</a:t>
            </a:r>
          </a:p>
          <a:p>
            <a:pPr lvl="2"/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69551" y="4060185"/>
            <a:ext cx="3479873" cy="2166256"/>
            <a:chOff x="4499992" y="3933057"/>
            <a:chExt cx="4288713" cy="2507252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6637640" y="3933057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35527" y="4496880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446480" y="4520159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73333" y="5104756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97721" y="5566034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99992" y="5638035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08832" y="6099313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7" idx="0"/>
            </p:cNvCxnSpPr>
            <p:nvPr/>
          </p:nvCxnSpPr>
          <p:spPr>
            <a:xfrm flipH="1">
              <a:off x="6297721" y="4224115"/>
              <a:ext cx="475292" cy="27276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35527" y="4787938"/>
              <a:ext cx="135373" cy="31681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624542" y="4787938"/>
              <a:ext cx="135373" cy="778096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7"/>
            </p:cNvCxnSpPr>
            <p:nvPr/>
          </p:nvCxnSpPr>
          <p:spPr>
            <a:xfrm flipH="1">
              <a:off x="5289007" y="5395814"/>
              <a:ext cx="219699" cy="2921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4"/>
              <a:endCxn id="12" idx="0"/>
            </p:cNvCxnSpPr>
            <p:nvPr/>
          </p:nvCxnSpPr>
          <p:spPr>
            <a:xfrm flipH="1">
              <a:off x="5771026" y="5445752"/>
              <a:ext cx="64501" cy="6535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8" idx="1"/>
            </p:cNvCxnSpPr>
            <p:nvPr/>
          </p:nvCxnSpPr>
          <p:spPr>
            <a:xfrm>
              <a:off x="7426655" y="4224115"/>
              <a:ext cx="155198" cy="34598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055477" y="5225038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864317" y="5686316"/>
              <a:ext cx="924388" cy="340996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8" idx="3"/>
              <a:endCxn id="19" idx="0"/>
            </p:cNvCxnSpPr>
            <p:nvPr/>
          </p:nvCxnSpPr>
          <p:spPr>
            <a:xfrm flipH="1">
              <a:off x="7517671" y="4811217"/>
              <a:ext cx="64182" cy="41382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20" idx="0"/>
            </p:cNvCxnSpPr>
            <p:nvPr/>
          </p:nvCxnSpPr>
          <p:spPr>
            <a:xfrm>
              <a:off x="8235494" y="4811217"/>
              <a:ext cx="91016" cy="875100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own Arrow 22"/>
          <p:cNvSpPr/>
          <p:nvPr/>
        </p:nvSpPr>
        <p:spPr>
          <a:xfrm>
            <a:off x="4359356" y="4060185"/>
            <a:ext cx="962208" cy="2376264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Up Arrow 23"/>
          <p:cNvSpPr/>
          <p:nvPr/>
        </p:nvSpPr>
        <p:spPr>
          <a:xfrm>
            <a:off x="8535820" y="3988177"/>
            <a:ext cx="936104" cy="2448272"/>
          </a:xfrm>
          <a:prstGeom prst="up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846176" y="3988177"/>
            <a:ext cx="1295400" cy="2619624"/>
            <a:chOff x="912" y="1344"/>
            <a:chExt cx="816" cy="1920"/>
          </a:xfrm>
          <a:noFill/>
        </p:grpSpPr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22376" y="6067554"/>
            <a:ext cx="1143000" cy="463550"/>
            <a:chOff x="615752" y="5937250"/>
            <a:chExt cx="1143000" cy="463550"/>
          </a:xfrm>
          <a:noFill/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22376" y="5500345"/>
            <a:ext cx="1143000" cy="463550"/>
            <a:chOff x="615752" y="5937250"/>
            <a:chExt cx="1143000" cy="463550"/>
          </a:xfrm>
          <a:noFill/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37125" y="4924281"/>
            <a:ext cx="1143000" cy="463550"/>
            <a:chOff x="615752" y="5937250"/>
            <a:chExt cx="1143000" cy="463550"/>
          </a:xfrm>
          <a:noFill/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2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767"/>
              </p:ext>
            </p:extLst>
          </p:nvPr>
        </p:nvGraphicFramePr>
        <p:xfrm>
          <a:off x="9676452" y="4238506"/>
          <a:ext cx="1955540" cy="23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Instance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Solution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F(0)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F(1)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F(2)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F(3)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F(4)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950033" y="3851487"/>
            <a:ext cx="15728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Memoization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10932" y="3803511"/>
            <a:ext cx="13211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Stackframe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11149" y="4362660"/>
            <a:ext cx="1199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Recursion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51795" y="4731993"/>
            <a:ext cx="15747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Dynamic</a:t>
            </a:r>
            <a:br>
              <a:rPr lang="en-US" altLang="ko-KR" b="1" dirty="0"/>
            </a:br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8F0343E-E0B9-44FB-802F-1A48B65FA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49"/>
          <a:stretch/>
        </p:blipFill>
        <p:spPr>
          <a:xfrm>
            <a:off x="2538445" y="1641118"/>
            <a:ext cx="7288950" cy="2232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68" y="3648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Implementation Example:</a:t>
            </a:r>
            <a:br>
              <a:rPr lang="en-US" altLang="ko-KR" dirty="0"/>
            </a:br>
            <a:r>
              <a:rPr lang="en-US" altLang="ko-KR" dirty="0"/>
              <a:t>Fibonacci Sequence in DP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490" y="4100758"/>
            <a:ext cx="8435280" cy="223224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Use a dictionary collection variable type for </a:t>
            </a:r>
            <a:r>
              <a:rPr lang="en-US" altLang="ko-KR" dirty="0" err="1"/>
              <a:t>memoization</a:t>
            </a:r>
            <a:endParaRPr lang="en-US" altLang="ko-KR" dirty="0"/>
          </a:p>
          <a:p>
            <a:pPr lvl="1"/>
            <a:r>
              <a:rPr lang="en-US" altLang="ko-KR" dirty="0" err="1"/>
              <a:t>Memoization</a:t>
            </a:r>
            <a:endParaRPr lang="en-US" altLang="ko-KR" dirty="0"/>
          </a:p>
          <a:p>
            <a:pPr lvl="2"/>
            <a:r>
              <a:rPr lang="en-US" altLang="ko-KR" dirty="0"/>
              <a:t>Storing a </a:t>
            </a:r>
            <a:r>
              <a:rPr lang="en-US" altLang="ko-KR" dirty="0" err="1"/>
              <a:t>fibonacci</a:t>
            </a:r>
            <a:r>
              <a:rPr lang="en-US" altLang="ko-KR" dirty="0"/>
              <a:t> number for a particular index</a:t>
            </a:r>
          </a:p>
          <a:p>
            <a:r>
              <a:rPr lang="en-US" altLang="ko-KR" dirty="0"/>
              <a:t>Now,</a:t>
            </a:r>
          </a:p>
          <a:p>
            <a:pPr lvl="1"/>
            <a:r>
              <a:rPr lang="en-US" altLang="ko-KR" dirty="0"/>
              <a:t>We have a new space requirement, the dictionary or the table, of O(N)</a:t>
            </a:r>
          </a:p>
          <a:p>
            <a:pPr lvl="1"/>
            <a:r>
              <a:rPr lang="en-US" altLang="ko-KR" dirty="0"/>
              <a:t>We have reduced execution time from O(2</a:t>
            </a:r>
            <a:r>
              <a:rPr lang="en-US" altLang="ko-KR" baseline="30000" dirty="0"/>
              <a:t>n</a:t>
            </a:r>
            <a:r>
              <a:rPr lang="en-US" altLang="ko-KR" dirty="0"/>
              <a:t>) to O(N)</a:t>
            </a:r>
          </a:p>
          <a:p>
            <a:pPr lvl="1"/>
            <a:endParaRPr lang="ko-KR" altLang="en-US" dirty="0"/>
          </a:p>
        </p:txBody>
      </p:sp>
      <p:sp>
        <p:nvSpPr>
          <p:cNvPr id="5" name="Right Brace 4"/>
          <p:cNvSpPr/>
          <p:nvPr/>
        </p:nvSpPr>
        <p:spPr>
          <a:xfrm>
            <a:off x="5379435" y="1941896"/>
            <a:ext cx="76227" cy="470847"/>
          </a:xfrm>
          <a:prstGeom prst="rightBrac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379435" y="3220002"/>
            <a:ext cx="76227" cy="470847"/>
          </a:xfrm>
          <a:prstGeom prst="rightBrac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e 7"/>
          <p:cNvSpPr/>
          <p:nvPr/>
        </p:nvSpPr>
        <p:spPr>
          <a:xfrm>
            <a:off x="7241621" y="2520093"/>
            <a:ext cx="76227" cy="47084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31888" y="3254176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Execution Part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5993" y="2403331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Building up a bigger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solutions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1889" y="1976070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Setting up a </a:t>
            </a:r>
            <a:r>
              <a:rPr lang="en-US" altLang="ko-KR" b="1" dirty="0" err="1">
                <a:solidFill>
                  <a:schemeClr val="bg1"/>
                </a:solidFill>
              </a:rPr>
              <a:t>memoization</a:t>
            </a:r>
            <a:r>
              <a:rPr lang="en-US" altLang="ko-KR" b="1" dirty="0">
                <a:solidFill>
                  <a:schemeClr val="bg1"/>
                </a:solidFill>
              </a:rPr>
              <a:t> 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35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055015" y="4243220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962749" y="1578924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83" y="218555"/>
            <a:ext cx="10353762" cy="970450"/>
          </a:xfrm>
        </p:spPr>
        <p:txBody>
          <a:bodyPr/>
          <a:lstStyle/>
          <a:p>
            <a:r>
              <a:rPr lang="en-US" altLang="ko-KR" dirty="0"/>
              <a:t>Assembly Line Scheduling 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472054" y="208298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44062" y="44592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6766" y="1706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178774" y="499019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768198" y="208102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40206" y="445728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2910" y="17043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4918" y="498823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997582" y="208645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69590" y="446271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2294" y="170978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4302" y="49936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7211221" y="208449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83229" y="446075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5933" y="17078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7941" y="499170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8445854" y="208645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17862" y="446271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0566" y="170978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8152574" y="49936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9603231" y="208449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75239" y="446075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37943" y="17078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9951" y="499170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19231" y="1330370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59094" y="5357563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602709" y="263454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02709" y="388318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977998" y="279459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77998" y="373916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3902293" y="2513220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4408238" y="3224833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3974301" y="4169403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4408237" y="2511261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2458694" y="3064786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2458694" y="3739165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3032948" y="2335008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3032948" y="4313420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72254" y="279459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72254" y="373916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5198437" y="2511260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5702494" y="3224832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5270445" y="4169404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5702493" y="2516691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01638" y="27659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501638" y="37104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6427821" y="2516692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6931878" y="3196166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6499829" y="4140737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6931878" y="2514733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68274" y="27659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768274" y="37104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7641461" y="2514732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8198514" y="3196166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7713469" y="4140738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8198513" y="2516691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949910" y="27659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949910" y="37104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8876093" y="2516692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9380149" y="3196167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8948101" y="4140737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9380149" y="2588549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0286264" y="263454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0286264" y="388318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10107287" y="2336522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10105479" y="4313420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10716503" y="3064787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10716504" y="3595149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34704" y="3194679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883629" y="316591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pic>
        <p:nvPicPr>
          <p:cNvPr id="2050" name="Picture 2" descr="http://t3.gstatic.com/images?q=tbn:ANd9GcQzh5iYgtVdk1HtHfmo8jQPzMJnlHTiZ_ENn-WzlvKDDo0Oqsm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79" y="0"/>
            <a:ext cx="2244819" cy="14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4904724" y="5982390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Goal</a:t>
            </a:r>
            <a:r>
              <a:rPr lang="en-US" altLang="ko-KR" dirty="0"/>
              <a:t>: Computing the fastest production route</a:t>
            </a:r>
            <a:endParaRPr lang="ko-KR" altLang="en-US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4048118" y="4709314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5344262" y="4709314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6573647" y="4712786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7787286" y="4712786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9021919" y="4712786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3976110" y="2333050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5272254" y="2333050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6501639" y="2336522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7715278" y="2336522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8949911" y="2336522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0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774" y="242199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Process of Assembly Line Scheduling </a:t>
            </a:r>
            <a:endParaRPr lang="ko-KR" altLang="en-US" sz="4400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37523"/>
              </p:ext>
            </p:extLst>
          </p:nvPr>
        </p:nvGraphicFramePr>
        <p:xfrm>
          <a:off x="3214745" y="5437058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2400"/>
              </p:ext>
            </p:extLst>
          </p:nvPr>
        </p:nvGraphicFramePr>
        <p:xfrm>
          <a:off x="7357047" y="5431718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3055015" y="3819271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62749" y="1154975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92"/>
          <p:cNvSpPr/>
          <p:nvPr/>
        </p:nvSpPr>
        <p:spPr>
          <a:xfrm>
            <a:off x="3472054" y="16590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544062" y="403529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06766" y="1282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78774" y="456624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4768198" y="165707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40206" y="403333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02910" y="12804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74918" y="45642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5997582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69590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32294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04302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11" name="Oval 110"/>
          <p:cNvSpPr/>
          <p:nvPr/>
        </p:nvSpPr>
        <p:spPr>
          <a:xfrm>
            <a:off x="721122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28322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4593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1794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8445854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517862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80566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52574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121" name="Oval 120"/>
          <p:cNvSpPr/>
          <p:nvPr/>
        </p:nvSpPr>
        <p:spPr>
          <a:xfrm>
            <a:off x="960323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67523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3794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30995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59094" y="4933614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2602709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602709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977998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977998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93" idx="5"/>
            <a:endCxn id="131" idx="1"/>
          </p:cNvCxnSpPr>
          <p:nvPr/>
        </p:nvCxnSpPr>
        <p:spPr>
          <a:xfrm>
            <a:off x="3902293" y="2089271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5"/>
            <a:endCxn id="98" idx="0"/>
          </p:cNvCxnSpPr>
          <p:nvPr/>
        </p:nvCxnSpPr>
        <p:spPr>
          <a:xfrm>
            <a:off x="4408238" y="2800884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7"/>
            <a:endCxn id="132" idx="3"/>
          </p:cNvCxnSpPr>
          <p:nvPr/>
        </p:nvCxnSpPr>
        <p:spPr>
          <a:xfrm flipV="1">
            <a:off x="3974301" y="3745454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7"/>
            <a:endCxn id="97" idx="3"/>
          </p:cNvCxnSpPr>
          <p:nvPr/>
        </p:nvCxnSpPr>
        <p:spPr>
          <a:xfrm flipV="1">
            <a:off x="4408237" y="2087312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8" idx="3"/>
          </p:cNvCxnSpPr>
          <p:nvPr/>
        </p:nvCxnSpPr>
        <p:spPr>
          <a:xfrm flipV="1">
            <a:off x="2458694" y="2640837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9" idx="1"/>
          </p:cNvCxnSpPr>
          <p:nvPr/>
        </p:nvCxnSpPr>
        <p:spPr>
          <a:xfrm>
            <a:off x="2458694" y="3315216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7"/>
            <a:endCxn id="93" idx="2"/>
          </p:cNvCxnSpPr>
          <p:nvPr/>
        </p:nvCxnSpPr>
        <p:spPr>
          <a:xfrm flipV="1">
            <a:off x="3032948" y="1911059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9" idx="5"/>
            <a:endCxn id="94" idx="2"/>
          </p:cNvCxnSpPr>
          <p:nvPr/>
        </p:nvCxnSpPr>
        <p:spPr>
          <a:xfrm>
            <a:off x="3032948" y="3889471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272254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272254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97" idx="5"/>
            <a:endCxn id="146" idx="1"/>
          </p:cNvCxnSpPr>
          <p:nvPr/>
        </p:nvCxnSpPr>
        <p:spPr>
          <a:xfrm>
            <a:off x="5198437" y="2087311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5"/>
            <a:endCxn id="102" idx="0"/>
          </p:cNvCxnSpPr>
          <p:nvPr/>
        </p:nvCxnSpPr>
        <p:spPr>
          <a:xfrm>
            <a:off x="5702494" y="2800883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8" idx="7"/>
            <a:endCxn id="147" idx="3"/>
          </p:cNvCxnSpPr>
          <p:nvPr/>
        </p:nvCxnSpPr>
        <p:spPr>
          <a:xfrm flipV="1">
            <a:off x="5270445" y="3745455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7"/>
            <a:endCxn id="101" idx="3"/>
          </p:cNvCxnSpPr>
          <p:nvPr/>
        </p:nvCxnSpPr>
        <p:spPr>
          <a:xfrm flipV="1">
            <a:off x="5702493" y="2092742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501638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501638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01" idx="5"/>
            <a:endCxn id="154" idx="1"/>
          </p:cNvCxnSpPr>
          <p:nvPr/>
        </p:nvCxnSpPr>
        <p:spPr>
          <a:xfrm>
            <a:off x="6427821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5"/>
            <a:endCxn id="112" idx="1"/>
          </p:cNvCxnSpPr>
          <p:nvPr/>
        </p:nvCxnSpPr>
        <p:spPr>
          <a:xfrm>
            <a:off x="6931878" y="2772217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2" idx="7"/>
            <a:endCxn id="155" idx="3"/>
          </p:cNvCxnSpPr>
          <p:nvPr/>
        </p:nvCxnSpPr>
        <p:spPr>
          <a:xfrm flipV="1">
            <a:off x="6499829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7"/>
            <a:endCxn id="111" idx="3"/>
          </p:cNvCxnSpPr>
          <p:nvPr/>
        </p:nvCxnSpPr>
        <p:spPr>
          <a:xfrm flipV="1">
            <a:off x="6931878" y="2090784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68274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768274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11" idx="5"/>
            <a:endCxn id="160" idx="1"/>
          </p:cNvCxnSpPr>
          <p:nvPr/>
        </p:nvCxnSpPr>
        <p:spPr>
          <a:xfrm>
            <a:off x="7641461" y="2090783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0" idx="5"/>
            <a:endCxn id="116" idx="0"/>
          </p:cNvCxnSpPr>
          <p:nvPr/>
        </p:nvCxnSpPr>
        <p:spPr>
          <a:xfrm>
            <a:off x="8198514" y="2772217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2" idx="7"/>
            <a:endCxn id="161" idx="3"/>
          </p:cNvCxnSpPr>
          <p:nvPr/>
        </p:nvCxnSpPr>
        <p:spPr>
          <a:xfrm flipV="1">
            <a:off x="7713469" y="3716789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7"/>
            <a:endCxn id="115" idx="3"/>
          </p:cNvCxnSpPr>
          <p:nvPr/>
        </p:nvCxnSpPr>
        <p:spPr>
          <a:xfrm flipV="1">
            <a:off x="8198513" y="2092742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949910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949910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15" idx="5"/>
            <a:endCxn id="166" idx="1"/>
          </p:cNvCxnSpPr>
          <p:nvPr/>
        </p:nvCxnSpPr>
        <p:spPr>
          <a:xfrm>
            <a:off x="8876093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5"/>
            <a:endCxn id="122" idx="0"/>
          </p:cNvCxnSpPr>
          <p:nvPr/>
        </p:nvCxnSpPr>
        <p:spPr>
          <a:xfrm>
            <a:off x="9380149" y="2772218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6" idx="7"/>
            <a:endCxn id="167" idx="3"/>
          </p:cNvCxnSpPr>
          <p:nvPr/>
        </p:nvCxnSpPr>
        <p:spPr>
          <a:xfrm flipV="1">
            <a:off x="8948101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7" idx="7"/>
            <a:endCxn id="121" idx="4"/>
          </p:cNvCxnSpPr>
          <p:nvPr/>
        </p:nvCxnSpPr>
        <p:spPr>
          <a:xfrm flipV="1">
            <a:off x="9380149" y="2164600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286264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0286264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21" idx="6"/>
            <a:endCxn id="172" idx="1"/>
          </p:cNvCxnSpPr>
          <p:nvPr/>
        </p:nvCxnSpPr>
        <p:spPr>
          <a:xfrm>
            <a:off x="10107287" y="1912573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2" idx="7"/>
            <a:endCxn id="173" idx="3"/>
          </p:cNvCxnSpPr>
          <p:nvPr/>
        </p:nvCxnSpPr>
        <p:spPr>
          <a:xfrm flipV="1">
            <a:off x="10105479" y="3889471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2" idx="5"/>
          </p:cNvCxnSpPr>
          <p:nvPr/>
        </p:nvCxnSpPr>
        <p:spPr>
          <a:xfrm>
            <a:off x="10716503" y="2640838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3" idx="7"/>
          </p:cNvCxnSpPr>
          <p:nvPr/>
        </p:nvCxnSpPr>
        <p:spPr>
          <a:xfrm flipV="1">
            <a:off x="10716504" y="3171200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34704" y="277073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0883629" y="274196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180" name="Straight Arrow Connector 179"/>
          <p:cNvCxnSpPr>
            <a:stCxn id="94" idx="6"/>
            <a:endCxn id="98" idx="2"/>
          </p:cNvCxnSpPr>
          <p:nvPr/>
        </p:nvCxnSpPr>
        <p:spPr>
          <a:xfrm flipV="1">
            <a:off x="4048118" y="4285365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8" idx="6"/>
            <a:endCxn id="102" idx="2"/>
          </p:cNvCxnSpPr>
          <p:nvPr/>
        </p:nvCxnSpPr>
        <p:spPr>
          <a:xfrm>
            <a:off x="5344262" y="4285365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2" idx="6"/>
            <a:endCxn id="112" idx="2"/>
          </p:cNvCxnSpPr>
          <p:nvPr/>
        </p:nvCxnSpPr>
        <p:spPr>
          <a:xfrm flipV="1">
            <a:off x="6573647" y="4288837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12" idx="6"/>
            <a:endCxn id="116" idx="2"/>
          </p:cNvCxnSpPr>
          <p:nvPr/>
        </p:nvCxnSpPr>
        <p:spPr>
          <a:xfrm>
            <a:off x="7787286" y="4288837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6" idx="6"/>
            <a:endCxn id="122" idx="2"/>
          </p:cNvCxnSpPr>
          <p:nvPr/>
        </p:nvCxnSpPr>
        <p:spPr>
          <a:xfrm flipV="1">
            <a:off x="9021919" y="4288837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3" idx="6"/>
            <a:endCxn id="97" idx="2"/>
          </p:cNvCxnSpPr>
          <p:nvPr/>
        </p:nvCxnSpPr>
        <p:spPr>
          <a:xfrm flipV="1">
            <a:off x="3976110" y="1909101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7" idx="6"/>
            <a:endCxn id="101" idx="2"/>
          </p:cNvCxnSpPr>
          <p:nvPr/>
        </p:nvCxnSpPr>
        <p:spPr>
          <a:xfrm>
            <a:off x="5272254" y="1909101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1" idx="6"/>
            <a:endCxn id="111" idx="2"/>
          </p:cNvCxnSpPr>
          <p:nvPr/>
        </p:nvCxnSpPr>
        <p:spPr>
          <a:xfrm flipV="1">
            <a:off x="6501639" y="1912573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1" idx="6"/>
            <a:endCxn id="115" idx="2"/>
          </p:cNvCxnSpPr>
          <p:nvPr/>
        </p:nvCxnSpPr>
        <p:spPr>
          <a:xfrm>
            <a:off x="7715278" y="1912573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5" idx="6"/>
            <a:endCxn id="121" idx="2"/>
          </p:cNvCxnSpPr>
          <p:nvPr/>
        </p:nvCxnSpPr>
        <p:spPr>
          <a:xfrm flipV="1">
            <a:off x="8949911" y="1912573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474918" y="1096174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45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774" y="242199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Process of Assembly Line Scheduling </a:t>
            </a:r>
            <a:endParaRPr lang="ko-KR" altLang="en-US" sz="4400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1375"/>
              </p:ext>
            </p:extLst>
          </p:nvPr>
        </p:nvGraphicFramePr>
        <p:xfrm>
          <a:off x="3214745" y="5437058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85428"/>
              </p:ext>
            </p:extLst>
          </p:nvPr>
        </p:nvGraphicFramePr>
        <p:xfrm>
          <a:off x="7357047" y="5431718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3055015" y="3819271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62749" y="1154975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92"/>
          <p:cNvSpPr/>
          <p:nvPr/>
        </p:nvSpPr>
        <p:spPr>
          <a:xfrm>
            <a:off x="3472054" y="16590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544062" y="403529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06766" y="1282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78774" y="456624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4768198" y="165707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40206" y="403333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02910" y="12804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74918" y="45642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5997582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69590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32294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04302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11" name="Oval 110"/>
          <p:cNvSpPr/>
          <p:nvPr/>
        </p:nvSpPr>
        <p:spPr>
          <a:xfrm>
            <a:off x="721122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28322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4593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1794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8445854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517862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80566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52574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121" name="Oval 120"/>
          <p:cNvSpPr/>
          <p:nvPr/>
        </p:nvSpPr>
        <p:spPr>
          <a:xfrm>
            <a:off x="960323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67523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3794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30995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59094" y="4933614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2602709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602709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977998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977998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93" idx="5"/>
            <a:endCxn id="131" idx="1"/>
          </p:cNvCxnSpPr>
          <p:nvPr/>
        </p:nvCxnSpPr>
        <p:spPr>
          <a:xfrm>
            <a:off x="3902293" y="2089271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5"/>
            <a:endCxn id="98" idx="0"/>
          </p:cNvCxnSpPr>
          <p:nvPr/>
        </p:nvCxnSpPr>
        <p:spPr>
          <a:xfrm>
            <a:off x="4408238" y="2800884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7"/>
            <a:endCxn id="132" idx="3"/>
          </p:cNvCxnSpPr>
          <p:nvPr/>
        </p:nvCxnSpPr>
        <p:spPr>
          <a:xfrm flipV="1">
            <a:off x="3974301" y="3745454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7"/>
            <a:endCxn id="97" idx="3"/>
          </p:cNvCxnSpPr>
          <p:nvPr/>
        </p:nvCxnSpPr>
        <p:spPr>
          <a:xfrm flipV="1">
            <a:off x="4408237" y="2087312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8" idx="3"/>
          </p:cNvCxnSpPr>
          <p:nvPr/>
        </p:nvCxnSpPr>
        <p:spPr>
          <a:xfrm flipV="1">
            <a:off x="2458694" y="2640837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9" idx="1"/>
          </p:cNvCxnSpPr>
          <p:nvPr/>
        </p:nvCxnSpPr>
        <p:spPr>
          <a:xfrm>
            <a:off x="2458694" y="3315216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7"/>
            <a:endCxn id="93" idx="2"/>
          </p:cNvCxnSpPr>
          <p:nvPr/>
        </p:nvCxnSpPr>
        <p:spPr>
          <a:xfrm flipV="1">
            <a:off x="3032948" y="1911059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9" idx="5"/>
            <a:endCxn id="94" idx="2"/>
          </p:cNvCxnSpPr>
          <p:nvPr/>
        </p:nvCxnSpPr>
        <p:spPr>
          <a:xfrm>
            <a:off x="3032948" y="3889471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272254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272254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97" idx="5"/>
            <a:endCxn id="146" idx="1"/>
          </p:cNvCxnSpPr>
          <p:nvPr/>
        </p:nvCxnSpPr>
        <p:spPr>
          <a:xfrm>
            <a:off x="5198437" y="2087311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5"/>
            <a:endCxn id="102" idx="0"/>
          </p:cNvCxnSpPr>
          <p:nvPr/>
        </p:nvCxnSpPr>
        <p:spPr>
          <a:xfrm>
            <a:off x="5702494" y="2800883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8" idx="7"/>
            <a:endCxn id="147" idx="3"/>
          </p:cNvCxnSpPr>
          <p:nvPr/>
        </p:nvCxnSpPr>
        <p:spPr>
          <a:xfrm flipV="1">
            <a:off x="5270445" y="3745455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7"/>
            <a:endCxn id="101" idx="3"/>
          </p:cNvCxnSpPr>
          <p:nvPr/>
        </p:nvCxnSpPr>
        <p:spPr>
          <a:xfrm flipV="1">
            <a:off x="5702493" y="2092742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501638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501638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01" idx="5"/>
            <a:endCxn id="154" idx="1"/>
          </p:cNvCxnSpPr>
          <p:nvPr/>
        </p:nvCxnSpPr>
        <p:spPr>
          <a:xfrm>
            <a:off x="6427821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5"/>
            <a:endCxn id="112" idx="1"/>
          </p:cNvCxnSpPr>
          <p:nvPr/>
        </p:nvCxnSpPr>
        <p:spPr>
          <a:xfrm>
            <a:off x="6931878" y="2772217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2" idx="7"/>
            <a:endCxn id="155" idx="3"/>
          </p:cNvCxnSpPr>
          <p:nvPr/>
        </p:nvCxnSpPr>
        <p:spPr>
          <a:xfrm flipV="1">
            <a:off x="6499829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7"/>
            <a:endCxn id="111" idx="3"/>
          </p:cNvCxnSpPr>
          <p:nvPr/>
        </p:nvCxnSpPr>
        <p:spPr>
          <a:xfrm flipV="1">
            <a:off x="6931878" y="2090784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68274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768274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11" idx="5"/>
            <a:endCxn id="160" idx="1"/>
          </p:cNvCxnSpPr>
          <p:nvPr/>
        </p:nvCxnSpPr>
        <p:spPr>
          <a:xfrm>
            <a:off x="7641461" y="2090783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0" idx="5"/>
            <a:endCxn id="116" idx="0"/>
          </p:cNvCxnSpPr>
          <p:nvPr/>
        </p:nvCxnSpPr>
        <p:spPr>
          <a:xfrm>
            <a:off x="8198514" y="2772217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2" idx="7"/>
            <a:endCxn id="161" idx="3"/>
          </p:cNvCxnSpPr>
          <p:nvPr/>
        </p:nvCxnSpPr>
        <p:spPr>
          <a:xfrm flipV="1">
            <a:off x="7713469" y="3716789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7"/>
            <a:endCxn id="115" idx="3"/>
          </p:cNvCxnSpPr>
          <p:nvPr/>
        </p:nvCxnSpPr>
        <p:spPr>
          <a:xfrm flipV="1">
            <a:off x="8198513" y="2092742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949910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949910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15" idx="5"/>
            <a:endCxn id="166" idx="1"/>
          </p:cNvCxnSpPr>
          <p:nvPr/>
        </p:nvCxnSpPr>
        <p:spPr>
          <a:xfrm>
            <a:off x="8876093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5"/>
            <a:endCxn id="122" idx="0"/>
          </p:cNvCxnSpPr>
          <p:nvPr/>
        </p:nvCxnSpPr>
        <p:spPr>
          <a:xfrm>
            <a:off x="9380149" y="2772218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6" idx="7"/>
            <a:endCxn id="167" idx="3"/>
          </p:cNvCxnSpPr>
          <p:nvPr/>
        </p:nvCxnSpPr>
        <p:spPr>
          <a:xfrm flipV="1">
            <a:off x="8948101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7" idx="7"/>
            <a:endCxn id="121" idx="4"/>
          </p:cNvCxnSpPr>
          <p:nvPr/>
        </p:nvCxnSpPr>
        <p:spPr>
          <a:xfrm flipV="1">
            <a:off x="9380149" y="2164600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286264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0286264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21" idx="6"/>
            <a:endCxn id="172" idx="1"/>
          </p:cNvCxnSpPr>
          <p:nvPr/>
        </p:nvCxnSpPr>
        <p:spPr>
          <a:xfrm>
            <a:off x="10107287" y="1912573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2" idx="7"/>
            <a:endCxn id="173" idx="3"/>
          </p:cNvCxnSpPr>
          <p:nvPr/>
        </p:nvCxnSpPr>
        <p:spPr>
          <a:xfrm flipV="1">
            <a:off x="10105479" y="3889471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2" idx="5"/>
          </p:cNvCxnSpPr>
          <p:nvPr/>
        </p:nvCxnSpPr>
        <p:spPr>
          <a:xfrm>
            <a:off x="10716503" y="2640838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3" idx="7"/>
          </p:cNvCxnSpPr>
          <p:nvPr/>
        </p:nvCxnSpPr>
        <p:spPr>
          <a:xfrm flipV="1">
            <a:off x="10716504" y="3171200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02740" y="2770730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0883629" y="274196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180" name="Straight Arrow Connector 179"/>
          <p:cNvCxnSpPr>
            <a:stCxn id="94" idx="6"/>
            <a:endCxn id="98" idx="2"/>
          </p:cNvCxnSpPr>
          <p:nvPr/>
        </p:nvCxnSpPr>
        <p:spPr>
          <a:xfrm flipV="1">
            <a:off x="4048118" y="4285365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8" idx="6"/>
            <a:endCxn id="102" idx="2"/>
          </p:cNvCxnSpPr>
          <p:nvPr/>
        </p:nvCxnSpPr>
        <p:spPr>
          <a:xfrm>
            <a:off x="5344262" y="4285365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2" idx="6"/>
            <a:endCxn id="112" idx="2"/>
          </p:cNvCxnSpPr>
          <p:nvPr/>
        </p:nvCxnSpPr>
        <p:spPr>
          <a:xfrm flipV="1">
            <a:off x="6573647" y="4288837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12" idx="6"/>
            <a:endCxn id="116" idx="2"/>
          </p:cNvCxnSpPr>
          <p:nvPr/>
        </p:nvCxnSpPr>
        <p:spPr>
          <a:xfrm>
            <a:off x="7787286" y="4288837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6" idx="6"/>
            <a:endCxn id="122" idx="2"/>
          </p:cNvCxnSpPr>
          <p:nvPr/>
        </p:nvCxnSpPr>
        <p:spPr>
          <a:xfrm flipV="1">
            <a:off x="9021919" y="4288837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3" idx="6"/>
            <a:endCxn id="97" idx="2"/>
          </p:cNvCxnSpPr>
          <p:nvPr/>
        </p:nvCxnSpPr>
        <p:spPr>
          <a:xfrm flipV="1">
            <a:off x="3976110" y="1909101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7" idx="6"/>
            <a:endCxn id="101" idx="2"/>
          </p:cNvCxnSpPr>
          <p:nvPr/>
        </p:nvCxnSpPr>
        <p:spPr>
          <a:xfrm>
            <a:off x="5272254" y="1909101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1" idx="6"/>
            <a:endCxn id="111" idx="2"/>
          </p:cNvCxnSpPr>
          <p:nvPr/>
        </p:nvCxnSpPr>
        <p:spPr>
          <a:xfrm flipV="1">
            <a:off x="6501639" y="1912573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1" idx="6"/>
            <a:endCxn id="115" idx="2"/>
          </p:cNvCxnSpPr>
          <p:nvPr/>
        </p:nvCxnSpPr>
        <p:spPr>
          <a:xfrm>
            <a:off x="7715278" y="1912573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5" idx="6"/>
            <a:endCxn id="121" idx="2"/>
          </p:cNvCxnSpPr>
          <p:nvPr/>
        </p:nvCxnSpPr>
        <p:spPr>
          <a:xfrm flipV="1">
            <a:off x="8949911" y="1912573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41213" y="1067185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77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774" y="242199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Process of Assembly Line Scheduling </a:t>
            </a:r>
            <a:endParaRPr lang="ko-KR" altLang="en-US" sz="4400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23196"/>
              </p:ext>
            </p:extLst>
          </p:nvPr>
        </p:nvGraphicFramePr>
        <p:xfrm>
          <a:off x="3214745" y="5437058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71462"/>
              </p:ext>
            </p:extLst>
          </p:nvPr>
        </p:nvGraphicFramePr>
        <p:xfrm>
          <a:off x="7357047" y="5431718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3055015" y="3819271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62749" y="1154975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92"/>
          <p:cNvSpPr/>
          <p:nvPr/>
        </p:nvSpPr>
        <p:spPr>
          <a:xfrm>
            <a:off x="3472054" y="16590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544062" y="403529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06766" y="1282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78774" y="456624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4768198" y="165707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40206" y="403333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02910" y="12804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74918" y="45642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5997582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69590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32294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04302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11" name="Oval 110"/>
          <p:cNvSpPr/>
          <p:nvPr/>
        </p:nvSpPr>
        <p:spPr>
          <a:xfrm>
            <a:off x="721122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28322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4593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1794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8445854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517862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80566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52574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121" name="Oval 120"/>
          <p:cNvSpPr/>
          <p:nvPr/>
        </p:nvSpPr>
        <p:spPr>
          <a:xfrm>
            <a:off x="960323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67523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3794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30995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59094" y="4933614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2602709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602709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977998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977998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93" idx="5"/>
            <a:endCxn id="131" idx="1"/>
          </p:cNvCxnSpPr>
          <p:nvPr/>
        </p:nvCxnSpPr>
        <p:spPr>
          <a:xfrm>
            <a:off x="3902293" y="2089271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5"/>
            <a:endCxn id="98" idx="0"/>
          </p:cNvCxnSpPr>
          <p:nvPr/>
        </p:nvCxnSpPr>
        <p:spPr>
          <a:xfrm>
            <a:off x="4408238" y="2800884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7"/>
            <a:endCxn id="132" idx="3"/>
          </p:cNvCxnSpPr>
          <p:nvPr/>
        </p:nvCxnSpPr>
        <p:spPr>
          <a:xfrm flipV="1">
            <a:off x="3974301" y="3745454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7"/>
            <a:endCxn id="97" idx="3"/>
          </p:cNvCxnSpPr>
          <p:nvPr/>
        </p:nvCxnSpPr>
        <p:spPr>
          <a:xfrm flipV="1">
            <a:off x="4408237" y="2087312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8" idx="3"/>
          </p:cNvCxnSpPr>
          <p:nvPr/>
        </p:nvCxnSpPr>
        <p:spPr>
          <a:xfrm flipV="1">
            <a:off x="2458694" y="2640837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9" idx="1"/>
          </p:cNvCxnSpPr>
          <p:nvPr/>
        </p:nvCxnSpPr>
        <p:spPr>
          <a:xfrm>
            <a:off x="2458694" y="3315216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7"/>
            <a:endCxn id="93" idx="2"/>
          </p:cNvCxnSpPr>
          <p:nvPr/>
        </p:nvCxnSpPr>
        <p:spPr>
          <a:xfrm flipV="1">
            <a:off x="3032948" y="1911059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9" idx="5"/>
            <a:endCxn id="94" idx="2"/>
          </p:cNvCxnSpPr>
          <p:nvPr/>
        </p:nvCxnSpPr>
        <p:spPr>
          <a:xfrm>
            <a:off x="3032948" y="3889471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272254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272254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97" idx="5"/>
            <a:endCxn id="146" idx="1"/>
          </p:cNvCxnSpPr>
          <p:nvPr/>
        </p:nvCxnSpPr>
        <p:spPr>
          <a:xfrm>
            <a:off x="5198437" y="2087311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5"/>
            <a:endCxn id="102" idx="0"/>
          </p:cNvCxnSpPr>
          <p:nvPr/>
        </p:nvCxnSpPr>
        <p:spPr>
          <a:xfrm>
            <a:off x="5702494" y="2800883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8" idx="7"/>
            <a:endCxn id="147" idx="3"/>
          </p:cNvCxnSpPr>
          <p:nvPr/>
        </p:nvCxnSpPr>
        <p:spPr>
          <a:xfrm flipV="1">
            <a:off x="5270445" y="3745455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7"/>
            <a:endCxn id="101" idx="3"/>
          </p:cNvCxnSpPr>
          <p:nvPr/>
        </p:nvCxnSpPr>
        <p:spPr>
          <a:xfrm flipV="1">
            <a:off x="5702493" y="2092742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501638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501638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01" idx="5"/>
            <a:endCxn id="154" idx="1"/>
          </p:cNvCxnSpPr>
          <p:nvPr/>
        </p:nvCxnSpPr>
        <p:spPr>
          <a:xfrm>
            <a:off x="6427821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5"/>
            <a:endCxn id="112" idx="1"/>
          </p:cNvCxnSpPr>
          <p:nvPr/>
        </p:nvCxnSpPr>
        <p:spPr>
          <a:xfrm>
            <a:off x="6931878" y="2772217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2" idx="7"/>
            <a:endCxn id="155" idx="3"/>
          </p:cNvCxnSpPr>
          <p:nvPr/>
        </p:nvCxnSpPr>
        <p:spPr>
          <a:xfrm flipV="1">
            <a:off x="6499829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7"/>
            <a:endCxn id="111" idx="3"/>
          </p:cNvCxnSpPr>
          <p:nvPr/>
        </p:nvCxnSpPr>
        <p:spPr>
          <a:xfrm flipV="1">
            <a:off x="6931878" y="2090784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68274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768274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11" idx="5"/>
            <a:endCxn id="160" idx="1"/>
          </p:cNvCxnSpPr>
          <p:nvPr/>
        </p:nvCxnSpPr>
        <p:spPr>
          <a:xfrm>
            <a:off x="7641461" y="2090783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0" idx="5"/>
            <a:endCxn id="116" idx="0"/>
          </p:cNvCxnSpPr>
          <p:nvPr/>
        </p:nvCxnSpPr>
        <p:spPr>
          <a:xfrm>
            <a:off x="8198514" y="2772217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2" idx="7"/>
            <a:endCxn id="161" idx="3"/>
          </p:cNvCxnSpPr>
          <p:nvPr/>
        </p:nvCxnSpPr>
        <p:spPr>
          <a:xfrm flipV="1">
            <a:off x="7713469" y="3716789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7"/>
            <a:endCxn id="115" idx="3"/>
          </p:cNvCxnSpPr>
          <p:nvPr/>
        </p:nvCxnSpPr>
        <p:spPr>
          <a:xfrm flipV="1">
            <a:off x="8198513" y="2092742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949910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949910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15" idx="5"/>
            <a:endCxn id="166" idx="1"/>
          </p:cNvCxnSpPr>
          <p:nvPr/>
        </p:nvCxnSpPr>
        <p:spPr>
          <a:xfrm>
            <a:off x="8876093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5"/>
            <a:endCxn id="122" idx="0"/>
          </p:cNvCxnSpPr>
          <p:nvPr/>
        </p:nvCxnSpPr>
        <p:spPr>
          <a:xfrm>
            <a:off x="9380149" y="2772218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6" idx="7"/>
            <a:endCxn id="167" idx="3"/>
          </p:cNvCxnSpPr>
          <p:nvPr/>
        </p:nvCxnSpPr>
        <p:spPr>
          <a:xfrm flipV="1">
            <a:off x="8948101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7" idx="7"/>
            <a:endCxn id="121" idx="4"/>
          </p:cNvCxnSpPr>
          <p:nvPr/>
        </p:nvCxnSpPr>
        <p:spPr>
          <a:xfrm flipV="1">
            <a:off x="9380149" y="2164600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286264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0286264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21" idx="6"/>
            <a:endCxn id="172" idx="1"/>
          </p:cNvCxnSpPr>
          <p:nvPr/>
        </p:nvCxnSpPr>
        <p:spPr>
          <a:xfrm>
            <a:off x="10107287" y="1912573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2" idx="7"/>
            <a:endCxn id="173" idx="3"/>
          </p:cNvCxnSpPr>
          <p:nvPr/>
        </p:nvCxnSpPr>
        <p:spPr>
          <a:xfrm flipV="1">
            <a:off x="10105479" y="3889471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2" idx="5"/>
          </p:cNvCxnSpPr>
          <p:nvPr/>
        </p:nvCxnSpPr>
        <p:spPr>
          <a:xfrm>
            <a:off x="10716503" y="2640838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3" idx="7"/>
          </p:cNvCxnSpPr>
          <p:nvPr/>
        </p:nvCxnSpPr>
        <p:spPr>
          <a:xfrm flipV="1">
            <a:off x="10716504" y="3171200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34704" y="277073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0883629" y="274196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180" name="Straight Arrow Connector 179"/>
          <p:cNvCxnSpPr>
            <a:stCxn id="94" idx="6"/>
            <a:endCxn id="98" idx="2"/>
          </p:cNvCxnSpPr>
          <p:nvPr/>
        </p:nvCxnSpPr>
        <p:spPr>
          <a:xfrm flipV="1">
            <a:off x="4048118" y="4285365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8" idx="6"/>
            <a:endCxn id="102" idx="2"/>
          </p:cNvCxnSpPr>
          <p:nvPr/>
        </p:nvCxnSpPr>
        <p:spPr>
          <a:xfrm>
            <a:off x="5344262" y="4285365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2" idx="6"/>
            <a:endCxn id="112" idx="2"/>
          </p:cNvCxnSpPr>
          <p:nvPr/>
        </p:nvCxnSpPr>
        <p:spPr>
          <a:xfrm flipV="1">
            <a:off x="6573647" y="4288837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12" idx="6"/>
            <a:endCxn id="116" idx="2"/>
          </p:cNvCxnSpPr>
          <p:nvPr/>
        </p:nvCxnSpPr>
        <p:spPr>
          <a:xfrm>
            <a:off x="7787286" y="4288837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6" idx="6"/>
            <a:endCxn id="122" idx="2"/>
          </p:cNvCxnSpPr>
          <p:nvPr/>
        </p:nvCxnSpPr>
        <p:spPr>
          <a:xfrm flipV="1">
            <a:off x="9021919" y="4288837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3" idx="6"/>
            <a:endCxn id="97" idx="2"/>
          </p:cNvCxnSpPr>
          <p:nvPr/>
        </p:nvCxnSpPr>
        <p:spPr>
          <a:xfrm flipV="1">
            <a:off x="3976110" y="1909101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7" idx="6"/>
            <a:endCxn id="101" idx="2"/>
          </p:cNvCxnSpPr>
          <p:nvPr/>
        </p:nvCxnSpPr>
        <p:spPr>
          <a:xfrm>
            <a:off x="5272254" y="1909101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1" idx="6"/>
            <a:endCxn id="111" idx="2"/>
          </p:cNvCxnSpPr>
          <p:nvPr/>
        </p:nvCxnSpPr>
        <p:spPr>
          <a:xfrm flipV="1">
            <a:off x="6501639" y="1912573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1" idx="6"/>
            <a:endCxn id="115" idx="2"/>
          </p:cNvCxnSpPr>
          <p:nvPr/>
        </p:nvCxnSpPr>
        <p:spPr>
          <a:xfrm>
            <a:off x="7715278" y="1912573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5" idx="6"/>
            <a:endCxn id="121" idx="2"/>
          </p:cNvCxnSpPr>
          <p:nvPr/>
        </p:nvCxnSpPr>
        <p:spPr>
          <a:xfrm flipV="1">
            <a:off x="8949911" y="1912573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03748" y="1045182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9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774" y="242199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Process of Assembly Line Scheduling </a:t>
            </a:r>
            <a:endParaRPr lang="ko-KR" altLang="en-US" sz="4400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07298"/>
              </p:ext>
            </p:extLst>
          </p:nvPr>
        </p:nvGraphicFramePr>
        <p:xfrm>
          <a:off x="3214745" y="5437058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4929"/>
              </p:ext>
            </p:extLst>
          </p:nvPr>
        </p:nvGraphicFramePr>
        <p:xfrm>
          <a:off x="7357047" y="5431718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3055015" y="3819271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62749" y="1154975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92"/>
          <p:cNvSpPr/>
          <p:nvPr/>
        </p:nvSpPr>
        <p:spPr>
          <a:xfrm>
            <a:off x="3472054" y="16590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544062" y="403529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06766" y="1282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78774" y="456624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4768198" y="1657072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40206" y="403333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02910" y="12804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74918" y="456428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5997582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69590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32294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04302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11" name="Oval 110"/>
          <p:cNvSpPr/>
          <p:nvPr/>
        </p:nvSpPr>
        <p:spPr>
          <a:xfrm>
            <a:off x="721122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28322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4593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1794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115" name="Oval 114"/>
          <p:cNvSpPr/>
          <p:nvPr/>
        </p:nvSpPr>
        <p:spPr>
          <a:xfrm>
            <a:off x="8445854" y="166250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517862" y="403876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80566" y="128583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52574" y="4569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121" name="Oval 120"/>
          <p:cNvSpPr/>
          <p:nvPr/>
        </p:nvSpPr>
        <p:spPr>
          <a:xfrm>
            <a:off x="9603231" y="16605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675239" y="403680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37943" y="128387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309951" y="45677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59094" y="4933614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2602709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602709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977998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977998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93" idx="5"/>
            <a:endCxn id="131" idx="1"/>
          </p:cNvCxnSpPr>
          <p:nvPr/>
        </p:nvCxnSpPr>
        <p:spPr>
          <a:xfrm>
            <a:off x="3902293" y="2089271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5"/>
            <a:endCxn id="98" idx="0"/>
          </p:cNvCxnSpPr>
          <p:nvPr/>
        </p:nvCxnSpPr>
        <p:spPr>
          <a:xfrm>
            <a:off x="4408238" y="2800884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7"/>
            <a:endCxn id="132" idx="3"/>
          </p:cNvCxnSpPr>
          <p:nvPr/>
        </p:nvCxnSpPr>
        <p:spPr>
          <a:xfrm flipV="1">
            <a:off x="3974301" y="3745454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7"/>
            <a:endCxn id="97" idx="3"/>
          </p:cNvCxnSpPr>
          <p:nvPr/>
        </p:nvCxnSpPr>
        <p:spPr>
          <a:xfrm flipV="1">
            <a:off x="4408237" y="2087312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8" idx="3"/>
          </p:cNvCxnSpPr>
          <p:nvPr/>
        </p:nvCxnSpPr>
        <p:spPr>
          <a:xfrm flipV="1">
            <a:off x="2458694" y="2640837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9" idx="1"/>
          </p:cNvCxnSpPr>
          <p:nvPr/>
        </p:nvCxnSpPr>
        <p:spPr>
          <a:xfrm>
            <a:off x="2458694" y="3315216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7"/>
            <a:endCxn id="93" idx="2"/>
          </p:cNvCxnSpPr>
          <p:nvPr/>
        </p:nvCxnSpPr>
        <p:spPr>
          <a:xfrm flipV="1">
            <a:off x="3032948" y="1911059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9" idx="5"/>
            <a:endCxn id="94" idx="2"/>
          </p:cNvCxnSpPr>
          <p:nvPr/>
        </p:nvCxnSpPr>
        <p:spPr>
          <a:xfrm>
            <a:off x="3032948" y="3889471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272254" y="237064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272254" y="33152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97" idx="5"/>
            <a:endCxn id="146" idx="1"/>
          </p:cNvCxnSpPr>
          <p:nvPr/>
        </p:nvCxnSpPr>
        <p:spPr>
          <a:xfrm>
            <a:off x="5198437" y="2087311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5"/>
            <a:endCxn id="102" idx="0"/>
          </p:cNvCxnSpPr>
          <p:nvPr/>
        </p:nvCxnSpPr>
        <p:spPr>
          <a:xfrm>
            <a:off x="5702494" y="2800883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8" idx="7"/>
            <a:endCxn id="147" idx="3"/>
          </p:cNvCxnSpPr>
          <p:nvPr/>
        </p:nvCxnSpPr>
        <p:spPr>
          <a:xfrm flipV="1">
            <a:off x="5270445" y="3745455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7"/>
            <a:endCxn id="101" idx="3"/>
          </p:cNvCxnSpPr>
          <p:nvPr/>
        </p:nvCxnSpPr>
        <p:spPr>
          <a:xfrm flipV="1">
            <a:off x="5702493" y="2092742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501638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501638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01" idx="5"/>
            <a:endCxn id="154" idx="1"/>
          </p:cNvCxnSpPr>
          <p:nvPr/>
        </p:nvCxnSpPr>
        <p:spPr>
          <a:xfrm>
            <a:off x="6427821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5"/>
            <a:endCxn id="112" idx="1"/>
          </p:cNvCxnSpPr>
          <p:nvPr/>
        </p:nvCxnSpPr>
        <p:spPr>
          <a:xfrm>
            <a:off x="6931878" y="2772217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2" idx="7"/>
            <a:endCxn id="155" idx="3"/>
          </p:cNvCxnSpPr>
          <p:nvPr/>
        </p:nvCxnSpPr>
        <p:spPr>
          <a:xfrm flipV="1">
            <a:off x="6499829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7"/>
            <a:endCxn id="111" idx="3"/>
          </p:cNvCxnSpPr>
          <p:nvPr/>
        </p:nvCxnSpPr>
        <p:spPr>
          <a:xfrm flipV="1">
            <a:off x="6931878" y="2090784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68274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768274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>
            <a:stCxn id="111" idx="5"/>
            <a:endCxn id="160" idx="1"/>
          </p:cNvCxnSpPr>
          <p:nvPr/>
        </p:nvCxnSpPr>
        <p:spPr>
          <a:xfrm>
            <a:off x="7641461" y="2090783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0" idx="5"/>
            <a:endCxn id="116" idx="0"/>
          </p:cNvCxnSpPr>
          <p:nvPr/>
        </p:nvCxnSpPr>
        <p:spPr>
          <a:xfrm>
            <a:off x="8198514" y="2772217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2" idx="7"/>
            <a:endCxn id="161" idx="3"/>
          </p:cNvCxnSpPr>
          <p:nvPr/>
        </p:nvCxnSpPr>
        <p:spPr>
          <a:xfrm flipV="1">
            <a:off x="7713469" y="3716789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7"/>
            <a:endCxn id="115" idx="3"/>
          </p:cNvCxnSpPr>
          <p:nvPr/>
        </p:nvCxnSpPr>
        <p:spPr>
          <a:xfrm flipV="1">
            <a:off x="8198513" y="2092742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949910" y="234197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949910" y="32865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15" idx="5"/>
            <a:endCxn id="166" idx="1"/>
          </p:cNvCxnSpPr>
          <p:nvPr/>
        </p:nvCxnSpPr>
        <p:spPr>
          <a:xfrm>
            <a:off x="8876093" y="2092743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5"/>
            <a:endCxn id="122" idx="0"/>
          </p:cNvCxnSpPr>
          <p:nvPr/>
        </p:nvCxnSpPr>
        <p:spPr>
          <a:xfrm>
            <a:off x="9380149" y="2772218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6" idx="7"/>
            <a:endCxn id="167" idx="3"/>
          </p:cNvCxnSpPr>
          <p:nvPr/>
        </p:nvCxnSpPr>
        <p:spPr>
          <a:xfrm flipV="1">
            <a:off x="8948101" y="3716788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7" idx="7"/>
            <a:endCxn id="121" idx="4"/>
          </p:cNvCxnSpPr>
          <p:nvPr/>
        </p:nvCxnSpPr>
        <p:spPr>
          <a:xfrm flipV="1">
            <a:off x="9380149" y="2164600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286264" y="221059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0286264" y="34592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/>
          <p:cNvCxnSpPr>
            <a:stCxn id="121" idx="6"/>
            <a:endCxn id="172" idx="1"/>
          </p:cNvCxnSpPr>
          <p:nvPr/>
        </p:nvCxnSpPr>
        <p:spPr>
          <a:xfrm>
            <a:off x="10107287" y="1912573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2" idx="7"/>
            <a:endCxn id="173" idx="3"/>
          </p:cNvCxnSpPr>
          <p:nvPr/>
        </p:nvCxnSpPr>
        <p:spPr>
          <a:xfrm flipV="1">
            <a:off x="10105479" y="3889471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2" idx="5"/>
          </p:cNvCxnSpPr>
          <p:nvPr/>
        </p:nvCxnSpPr>
        <p:spPr>
          <a:xfrm>
            <a:off x="10716503" y="2640838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3" idx="7"/>
          </p:cNvCxnSpPr>
          <p:nvPr/>
        </p:nvCxnSpPr>
        <p:spPr>
          <a:xfrm flipV="1">
            <a:off x="10716504" y="3171200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34704" y="277073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0883629" y="274196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180" name="Straight Arrow Connector 179"/>
          <p:cNvCxnSpPr>
            <a:stCxn id="94" idx="6"/>
            <a:endCxn id="98" idx="2"/>
          </p:cNvCxnSpPr>
          <p:nvPr/>
        </p:nvCxnSpPr>
        <p:spPr>
          <a:xfrm flipV="1">
            <a:off x="4048118" y="4285365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8" idx="6"/>
            <a:endCxn id="102" idx="2"/>
          </p:cNvCxnSpPr>
          <p:nvPr/>
        </p:nvCxnSpPr>
        <p:spPr>
          <a:xfrm>
            <a:off x="5344262" y="4285365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2" idx="6"/>
            <a:endCxn id="112" idx="2"/>
          </p:cNvCxnSpPr>
          <p:nvPr/>
        </p:nvCxnSpPr>
        <p:spPr>
          <a:xfrm flipV="1">
            <a:off x="6573647" y="4288837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12" idx="6"/>
            <a:endCxn id="116" idx="2"/>
          </p:cNvCxnSpPr>
          <p:nvPr/>
        </p:nvCxnSpPr>
        <p:spPr>
          <a:xfrm>
            <a:off x="7787286" y="4288837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6" idx="6"/>
            <a:endCxn id="122" idx="2"/>
          </p:cNvCxnSpPr>
          <p:nvPr/>
        </p:nvCxnSpPr>
        <p:spPr>
          <a:xfrm flipV="1">
            <a:off x="9021919" y="4288837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93" idx="6"/>
            <a:endCxn id="97" idx="2"/>
          </p:cNvCxnSpPr>
          <p:nvPr/>
        </p:nvCxnSpPr>
        <p:spPr>
          <a:xfrm flipV="1">
            <a:off x="3976110" y="1909101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7" idx="6"/>
            <a:endCxn id="101" idx="2"/>
          </p:cNvCxnSpPr>
          <p:nvPr/>
        </p:nvCxnSpPr>
        <p:spPr>
          <a:xfrm>
            <a:off x="5272254" y="1909101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1" idx="6"/>
            <a:endCxn id="111" idx="2"/>
          </p:cNvCxnSpPr>
          <p:nvPr/>
        </p:nvCxnSpPr>
        <p:spPr>
          <a:xfrm flipV="1">
            <a:off x="6501639" y="1912573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1" idx="6"/>
            <a:endCxn id="115" idx="2"/>
          </p:cNvCxnSpPr>
          <p:nvPr/>
        </p:nvCxnSpPr>
        <p:spPr>
          <a:xfrm>
            <a:off x="7715278" y="1912573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5" idx="6"/>
            <a:endCxn id="121" idx="2"/>
          </p:cNvCxnSpPr>
          <p:nvPr/>
        </p:nvCxnSpPr>
        <p:spPr>
          <a:xfrm flipV="1">
            <a:off x="8949911" y="1912573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2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212272"/>
            <a:ext cx="10353762" cy="970450"/>
          </a:xfrm>
        </p:spPr>
        <p:txBody>
          <a:bodyPr/>
          <a:lstStyle/>
          <a:p>
            <a:r>
              <a:rPr lang="en-US" altLang="ko-KR" dirty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78" y="1264365"/>
            <a:ext cx="10670722" cy="5365035"/>
          </a:xfrm>
        </p:spPr>
        <p:txBody>
          <a:bodyPr>
            <a:normAutofit/>
          </a:bodyPr>
          <a:lstStyle/>
          <a:p>
            <a:r>
              <a:rPr lang="en-US" altLang="ko-KR" dirty="0"/>
              <a:t>This week, we learn how to program recursive routines and dynamic programming concepts</a:t>
            </a:r>
          </a:p>
          <a:p>
            <a:pPr lvl="1"/>
            <a:r>
              <a:rPr lang="en-US" altLang="ko-KR" dirty="0"/>
              <a:t>Recursion</a:t>
            </a:r>
          </a:p>
          <a:p>
            <a:pPr lvl="1"/>
            <a:r>
              <a:rPr lang="en-US" altLang="ko-KR" dirty="0"/>
              <a:t>Dynamic programming</a:t>
            </a:r>
          </a:p>
          <a:p>
            <a:r>
              <a:rPr lang="en-US" altLang="ko-KR" dirty="0"/>
              <a:t>Objectives are</a:t>
            </a:r>
          </a:p>
          <a:p>
            <a:pPr lvl="1"/>
            <a:r>
              <a:rPr lang="en-US" altLang="ko-KR" dirty="0"/>
              <a:t>Understanding the concept of recursions</a:t>
            </a:r>
          </a:p>
          <a:p>
            <a:pPr lvl="2"/>
            <a:r>
              <a:rPr lang="en-US" altLang="ko-KR" dirty="0"/>
              <a:t>Repeating problems</a:t>
            </a:r>
          </a:p>
          <a:p>
            <a:pPr lvl="2"/>
            <a:r>
              <a:rPr lang="en-US" altLang="ko-KR" dirty="0"/>
              <a:t>Divide and conquer</a:t>
            </a:r>
          </a:p>
          <a:p>
            <a:pPr lvl="2"/>
            <a:r>
              <a:rPr lang="en-US" altLang="ko-KR" dirty="0"/>
              <a:t>Recursion function call</a:t>
            </a:r>
          </a:p>
          <a:p>
            <a:pPr lvl="2"/>
            <a:r>
              <a:rPr lang="en-US" altLang="ko-KR" dirty="0"/>
              <a:t>Recursion escape</a:t>
            </a:r>
          </a:p>
          <a:p>
            <a:pPr lvl="2"/>
            <a:r>
              <a:rPr lang="en-US" altLang="ko-KR" dirty="0"/>
              <a:t>Recursion depth</a:t>
            </a:r>
          </a:p>
          <a:p>
            <a:pPr lvl="1"/>
            <a:r>
              <a:rPr lang="en-US" altLang="ko-KR" dirty="0"/>
              <a:t>Able to implement recursive programs</a:t>
            </a:r>
          </a:p>
          <a:p>
            <a:pPr lvl="1"/>
            <a:r>
              <a:rPr lang="en-US" altLang="ko-KR" dirty="0"/>
              <a:t>Understanding the concept of dynamic programming</a:t>
            </a:r>
          </a:p>
          <a:p>
            <a:pPr lvl="2"/>
            <a:r>
              <a:rPr lang="en-US" altLang="ko-KR" dirty="0"/>
              <a:t>Reusing previous function call result</a:t>
            </a:r>
          </a:p>
          <a:p>
            <a:pPr lvl="2"/>
            <a:r>
              <a:rPr lang="en-US" altLang="ko-KR" dirty="0" err="1"/>
              <a:t>Memoization</a:t>
            </a:r>
            <a:r>
              <a:rPr lang="en-US" altLang="ko-KR" dirty="0"/>
              <a:t> for time saving</a:t>
            </a:r>
            <a:endParaRPr lang="en-US" altLang="ko-K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442" y="23073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Implementation Example:</a:t>
            </a:r>
            <a:br>
              <a:rPr lang="en-US" altLang="ko-KR" sz="3600" dirty="0"/>
            </a:br>
            <a:r>
              <a:rPr lang="en-US" altLang="ko-KR" sz="3600" dirty="0"/>
              <a:t>Assembly Line Scheduling in Recursion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89CA6E-A380-46FE-8DCA-A87554C78128}"/>
              </a:ext>
            </a:extLst>
          </p:cNvPr>
          <p:cNvGrpSpPr/>
          <p:nvPr/>
        </p:nvGrpSpPr>
        <p:grpSpPr>
          <a:xfrm>
            <a:off x="1919536" y="1258955"/>
            <a:ext cx="10041553" cy="5247724"/>
            <a:chOff x="1919536" y="1258955"/>
            <a:chExt cx="10041553" cy="52477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CCD26F-0131-4CD3-A356-5CDB088AF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456"/>
            <a:stretch/>
          </p:blipFill>
          <p:spPr>
            <a:xfrm>
              <a:off x="1919536" y="1258955"/>
              <a:ext cx="6565701" cy="52477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9575D0-6850-4D63-8133-48167295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4062" y="1907852"/>
              <a:ext cx="3477027" cy="4598827"/>
            </a:xfrm>
            <a:prstGeom prst="rect">
              <a:avLst/>
            </a:prstGeom>
          </p:spPr>
        </p:pic>
        <p:sp>
          <p:nvSpPr>
            <p:cNvPr id="6" name="Right Brace 5"/>
            <p:cNvSpPr/>
            <p:nvPr/>
          </p:nvSpPr>
          <p:spPr>
            <a:xfrm>
              <a:off x="8503486" y="3284984"/>
              <a:ext cx="216024" cy="1008112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90997" y="3604374"/>
              <a:ext cx="286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Setting up recursion calls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906517-B742-49B0-9A41-7DCC89914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989" y="1258955"/>
              <a:ext cx="35909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93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099E1A-FF52-458F-8722-A29D2048D97D}"/>
              </a:ext>
            </a:extLst>
          </p:cNvPr>
          <p:cNvGrpSpPr/>
          <p:nvPr/>
        </p:nvGrpSpPr>
        <p:grpSpPr>
          <a:xfrm>
            <a:off x="3028603" y="1078590"/>
            <a:ext cx="8907423" cy="5542218"/>
            <a:chOff x="3028603" y="1078590"/>
            <a:chExt cx="8907423" cy="55422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FD3C5B-532B-474C-82C3-166E825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03" y="1080120"/>
              <a:ext cx="5867047" cy="55406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908278B-E96F-4796-872D-B086AFB6B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876" y="1078590"/>
              <a:ext cx="3105150" cy="8667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85EB60-504D-4B28-B8B0-0A1C2CC9B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5650" y="1945365"/>
              <a:ext cx="3040376" cy="46754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603" y="0"/>
            <a:ext cx="8435280" cy="100658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Implementation Example:</a:t>
            </a:r>
            <a:br>
              <a:rPr lang="en-US" altLang="ko-KR" sz="3600" dirty="0"/>
            </a:br>
            <a:r>
              <a:rPr lang="en-US" altLang="ko-KR" sz="3600" dirty="0"/>
              <a:t>Assembly Line Scheduling in DP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Right Brace 5"/>
          <p:cNvSpPr/>
          <p:nvPr/>
        </p:nvSpPr>
        <p:spPr>
          <a:xfrm>
            <a:off x="6085322" y="1635914"/>
            <a:ext cx="55596" cy="357576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Brace 6"/>
          <p:cNvSpPr/>
          <p:nvPr/>
        </p:nvSpPr>
        <p:spPr>
          <a:xfrm>
            <a:off x="8883974" y="2604920"/>
            <a:ext cx="174628" cy="1938203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63397" y="3313590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Building up a bigger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solutions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48" y="1480648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Setting up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memoization</a:t>
            </a:r>
            <a:r>
              <a:rPr lang="en-US" altLang="ko-KR" b="1" dirty="0">
                <a:solidFill>
                  <a:schemeClr val="bg1"/>
                </a:solidFill>
              </a:rPr>
              <a:t> 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2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 to Algorithms by </a:t>
            </a:r>
            <a:r>
              <a:rPr lang="en-US" altLang="ko-KR" dirty="0" err="1"/>
              <a:t>Cormen</a:t>
            </a:r>
            <a:r>
              <a:rPr lang="en-US" altLang="ko-KR" dirty="0"/>
              <a:t> et al.</a:t>
            </a:r>
          </a:p>
          <a:p>
            <a:pPr lvl="1"/>
            <a:r>
              <a:rPr lang="en-US" altLang="ko-KR" dirty="0"/>
              <a:t>pp. 62-76, 323-356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7398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Repeating Problems and</a:t>
            </a:r>
            <a:br>
              <a:rPr lang="en-US" altLang="ko-KR" dirty="0"/>
            </a:br>
            <a:r>
              <a:rPr lang="en-US" altLang="ko-KR" dirty="0"/>
              <a:t>Divide and Conquer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148" y="1218815"/>
            <a:ext cx="5475199" cy="4019722"/>
          </a:xfrm>
        </p:spPr>
        <p:txBody>
          <a:bodyPr>
            <a:normAutofit/>
          </a:bodyPr>
          <a:lstStyle/>
          <a:p>
            <a:r>
              <a:rPr lang="en-US" altLang="ko-KR" dirty="0"/>
              <a:t>Calculating a budget of a company?</a:t>
            </a:r>
          </a:p>
          <a:p>
            <a:pPr lvl="1"/>
            <a:r>
              <a:rPr lang="en-US" altLang="ko-KR" dirty="0"/>
              <a:t>Departments consist of the company</a:t>
            </a:r>
          </a:p>
          <a:p>
            <a:pPr lvl="1"/>
            <a:r>
              <a:rPr lang="en-US" altLang="ko-KR" dirty="0"/>
              <a:t>Departments within departments</a:t>
            </a:r>
          </a:p>
          <a:p>
            <a:r>
              <a:rPr lang="en-US" altLang="ko-KR" dirty="0"/>
              <a:t>Can’t avoid the below structures</a:t>
            </a:r>
          </a:p>
          <a:p>
            <a:pPr lvl="1"/>
            <a:r>
              <a:rPr lang="en-US" altLang="ko-KR" dirty="0"/>
              <a:t>class Department</a:t>
            </a:r>
          </a:p>
          <a:p>
            <a:pPr lvl="2"/>
            <a:r>
              <a:rPr lang="en-US" altLang="ko-KR" dirty="0" err="1"/>
              <a:t>dept</a:t>
            </a:r>
            <a:r>
              <a:rPr lang="en-US" altLang="ko-KR" dirty="0"/>
              <a:t> = [sales, </a:t>
            </a:r>
            <a:r>
              <a:rPr lang="en-US" altLang="ko-KR" dirty="0" err="1"/>
              <a:t>manu</a:t>
            </a:r>
            <a:r>
              <a:rPr lang="en-US" altLang="ko-KR" dirty="0"/>
              <a:t>, </a:t>
            </a:r>
            <a:r>
              <a:rPr lang="en-US" altLang="ko-KR" dirty="0" err="1"/>
              <a:t>randd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calculateBudget</a:t>
            </a:r>
            <a:r>
              <a:rPr lang="en-US" altLang="ko-KR" dirty="0"/>
              <a:t>(self)</a:t>
            </a:r>
          </a:p>
          <a:p>
            <a:pPr lvl="3"/>
            <a:r>
              <a:rPr lang="en-US" altLang="ko-KR" dirty="0"/>
              <a:t>Sum = 0</a:t>
            </a:r>
          </a:p>
          <a:p>
            <a:pPr lvl="3"/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</a:t>
            </a:r>
            <a:r>
              <a:rPr lang="en-US" altLang="ko-KR" dirty="0" err="1"/>
              <a:t>numDepartments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Sum = sum + </a:t>
            </a:r>
            <a:r>
              <a:rPr lang="en-US" altLang="ko-KR" dirty="0" err="1"/>
              <a:t>dept</a:t>
            </a:r>
            <a:r>
              <a:rPr lang="en-US" altLang="ko-KR" dirty="0"/>
              <a:t>[</a:t>
            </a:r>
            <a:r>
              <a:rPr lang="en-US" altLang="ko-KR" dirty="0" err="1"/>
              <a:t>itr</a:t>
            </a:r>
            <a:r>
              <a:rPr lang="en-US" altLang="ko-KR" dirty="0"/>
              <a:t>].</a:t>
            </a:r>
            <a:r>
              <a:rPr lang="en-US" altLang="ko-KR" b="1" dirty="0" err="1">
                <a:solidFill>
                  <a:srgbClr val="FF0000"/>
                </a:solidFill>
              </a:rPr>
              <a:t>calculateBudget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Return sum</a:t>
            </a:r>
          </a:p>
          <a:p>
            <a:pPr lvl="1"/>
            <a:endParaRPr lang="en-US" altLang="ko-KR" dirty="0"/>
          </a:p>
        </p:txBody>
      </p:sp>
      <p:pic>
        <p:nvPicPr>
          <p:cNvPr id="1026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27" y="1293184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20" y="3058324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27" y="3058325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038" y="3044357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96" y="4692009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03" y="4692010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l-Chul Moon\AppData\Local\Microsoft\Windows\Temporary Internet Files\Content.IE5\L3F56OW4\MC90043262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14" y="4678042"/>
            <a:ext cx="910059" cy="9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53760" y="220324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Company A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66569" y="3954415"/>
            <a:ext cx="58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Sales </a:t>
            </a:r>
            <a:br>
              <a:rPr lang="en-US" altLang="ko-KR" sz="1200" b="1" dirty="0"/>
            </a:br>
            <a:r>
              <a:rPr lang="en-US" altLang="ko-KR" sz="1200" b="1" dirty="0"/>
              <a:t>Dept.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27048" y="3954416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Manufacturing</a:t>
            </a:r>
            <a:br>
              <a:rPr lang="en-US" altLang="ko-KR" sz="1200" b="1" dirty="0"/>
            </a:br>
            <a:r>
              <a:rPr lang="en-US" altLang="ko-KR" sz="1200" b="1" dirty="0"/>
              <a:t> Dept.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14977" y="39544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R&amp;D</a:t>
            </a:r>
            <a:br>
              <a:rPr lang="en-US" altLang="ko-KR" sz="1200" b="1" dirty="0"/>
            </a:br>
            <a:r>
              <a:rPr lang="en-US" altLang="ko-KR" sz="1200" b="1" dirty="0"/>
              <a:t>Dept.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20728" y="5602068"/>
            <a:ext cx="69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Seoul</a:t>
            </a:r>
            <a:br>
              <a:rPr lang="en-US" altLang="ko-KR" sz="1200" b="1" dirty="0"/>
            </a:br>
            <a:r>
              <a:rPr lang="en-US" altLang="ko-KR" sz="1200" b="1" dirty="0"/>
              <a:t>Sales </a:t>
            </a:r>
            <a:br>
              <a:rPr lang="en-US" altLang="ko-KR" sz="1200" b="1" dirty="0"/>
            </a:br>
            <a:r>
              <a:rPr lang="en-US" altLang="ko-KR" sz="1200" b="1" dirty="0"/>
              <a:t>Branch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02835" y="5588101"/>
            <a:ext cx="69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Busan</a:t>
            </a:r>
            <a:br>
              <a:rPr lang="en-US" altLang="ko-KR" sz="1200" b="1" dirty="0"/>
            </a:br>
            <a:r>
              <a:rPr lang="en-US" altLang="ko-KR" sz="1200" b="1" dirty="0"/>
              <a:t>Sales </a:t>
            </a:r>
            <a:br>
              <a:rPr lang="en-US" altLang="ko-KR" sz="1200" b="1" dirty="0"/>
            </a:br>
            <a:r>
              <a:rPr lang="en-US" altLang="ko-KR" sz="1200" b="1" dirty="0"/>
              <a:t>Branch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76560" y="5588101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Daejeon</a:t>
            </a:r>
            <a:br>
              <a:rPr lang="en-US" altLang="ko-KR" sz="1200" b="1" dirty="0"/>
            </a:br>
            <a:r>
              <a:rPr lang="en-US" altLang="ko-KR" sz="1200" b="1" dirty="0"/>
              <a:t>Sales </a:t>
            </a:r>
            <a:br>
              <a:rPr lang="en-US" altLang="ko-KR" sz="1200" b="1" dirty="0"/>
            </a:br>
            <a:r>
              <a:rPr lang="en-US" altLang="ko-KR" sz="1200" b="1" dirty="0"/>
              <a:t>Branch</a:t>
            </a:r>
            <a:endParaRPr lang="ko-KR" altLang="en-US" sz="1200" b="1" dirty="0"/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9056649" y="2572575"/>
            <a:ext cx="982106" cy="4857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10038756" y="2572574"/>
            <a:ext cx="1" cy="4857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10038755" y="2572574"/>
            <a:ext cx="1022312" cy="4717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9" idx="0"/>
          </p:cNvCxnSpPr>
          <p:nvPr/>
        </p:nvCxnSpPr>
        <p:spPr>
          <a:xfrm>
            <a:off x="9056649" y="4416080"/>
            <a:ext cx="9977" cy="2759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0" idx="0"/>
          </p:cNvCxnSpPr>
          <p:nvPr/>
        </p:nvCxnSpPr>
        <p:spPr>
          <a:xfrm>
            <a:off x="9056648" y="4416079"/>
            <a:ext cx="992084" cy="2759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1" idx="0"/>
          </p:cNvCxnSpPr>
          <p:nvPr/>
        </p:nvCxnSpPr>
        <p:spPr>
          <a:xfrm>
            <a:off x="9056649" y="4416079"/>
            <a:ext cx="2014395" cy="2619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7593507" y="5492629"/>
            <a:ext cx="936104" cy="598564"/>
          </a:xfrm>
          <a:prstGeom prst="wedgeRectCallout">
            <a:avLst>
              <a:gd name="adj1" fmla="val 79270"/>
              <a:gd name="adj2" fmla="val -11172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10M won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593507" y="3044356"/>
            <a:ext cx="936104" cy="598564"/>
          </a:xfrm>
          <a:prstGeom prst="wedgeRectCallout">
            <a:avLst>
              <a:gd name="adj1" fmla="val 79270"/>
              <a:gd name="adj2" fmla="val 3346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100M won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8793295" y="3044356"/>
            <a:ext cx="936104" cy="598564"/>
          </a:xfrm>
          <a:prstGeom prst="wedgeRectCallout">
            <a:avLst>
              <a:gd name="adj1" fmla="val 79270"/>
              <a:gd name="adj2" fmla="val 3346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300M won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9913810" y="3044356"/>
            <a:ext cx="936104" cy="598564"/>
          </a:xfrm>
          <a:prstGeom prst="wedgeRectCallout">
            <a:avLst>
              <a:gd name="adj1" fmla="val 79270"/>
              <a:gd name="adj2" fmla="val 3346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200M won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8529611" y="1331031"/>
            <a:ext cx="936104" cy="598564"/>
          </a:xfrm>
          <a:prstGeom prst="wedgeRectCallout">
            <a:avLst>
              <a:gd name="adj1" fmla="val 79270"/>
              <a:gd name="adj2" fmla="val 3346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600M won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3" name="Picture 6" descr="http://t3.gstatic.com/images?q=tbn:ANd9GcRa-cZqzsQPO7EywjWY0ghOH4Ok1lZtttc-Hm7MQKWhp50zXMQsH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8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1" y="4865818"/>
            <a:ext cx="25908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498202" y="5040195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Russian Doll:</a:t>
            </a:r>
          </a:p>
          <a:p>
            <a:r>
              <a:rPr lang="en-US" altLang="ko-KR" dirty="0"/>
              <a:t>Dolls within dolls</a:t>
            </a:r>
            <a:endParaRPr lang="ko-KR" alt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5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908" y="68813"/>
            <a:ext cx="10353762" cy="970450"/>
          </a:xfrm>
        </p:spPr>
        <p:txBody>
          <a:bodyPr/>
          <a:lstStyle/>
          <a:p>
            <a:r>
              <a:rPr lang="en-US" altLang="ko-KR" dirty="0"/>
              <a:t>More examples…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80" y="1039262"/>
                <a:ext cx="8537609" cy="565308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Factorial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1                                                   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1       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Repeating problems?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1                                                   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𝐹𝑎𝑐𝑡𝑜𝑟𝑖𝑎𝑙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    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Great Common Divisor</a:t>
                </a:r>
              </a:p>
              <a:p>
                <a:pPr lvl="1"/>
                <a:r>
                  <a:rPr lang="en-US" altLang="ko-KR" dirty="0"/>
                  <a:t>GCD(32,24) = 8</a:t>
                </a:r>
              </a:p>
              <a:p>
                <a:pPr lvl="1"/>
                <a:r>
                  <a:rPr lang="en-US" altLang="ko-KR" dirty="0"/>
                  <a:t>Euclid’s algorithm</a:t>
                </a:r>
              </a:p>
              <a:p>
                <a:pPr lvl="2"/>
                <a:r>
                  <a:rPr lang="en-US" altLang="ko-KR" dirty="0"/>
                  <a:t>GCD(A, B)=GCD(B, A mod B)</a:t>
                </a:r>
              </a:p>
              <a:p>
                <a:pPr lvl="2"/>
                <a:r>
                  <a:rPr lang="en-US" altLang="ko-KR" dirty="0"/>
                  <a:t>GCD(A, 0)=A</a:t>
                </a:r>
              </a:p>
              <a:p>
                <a:r>
                  <a:rPr lang="en-US" altLang="ko-KR" dirty="0"/>
                  <a:t>Commonality</a:t>
                </a:r>
              </a:p>
              <a:p>
                <a:pPr lvl="1"/>
                <a:r>
                  <a:rPr lang="en-US" altLang="ko-KR" dirty="0"/>
                  <a:t>Repeating function calls</a:t>
                </a:r>
              </a:p>
              <a:p>
                <a:pPr lvl="1"/>
                <a:r>
                  <a:rPr lang="en-US" altLang="ko-KR" dirty="0"/>
                  <a:t>Reducing parameters</a:t>
                </a:r>
              </a:p>
              <a:p>
                <a:pPr lvl="1"/>
                <a:r>
                  <a:rPr lang="en-US" altLang="ko-KR" dirty="0"/>
                  <a:t>Just like the mathematical induction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80" y="1039262"/>
                <a:ext cx="8537609" cy="5653085"/>
              </a:xfrm>
              <a:blipFill>
                <a:blip r:embed="rId2"/>
                <a:stretch>
                  <a:fillRect t="-647" b="-1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upload.wikimedia.org/wikipedia/commons/thumb/6/62/Droste.jpg/220px-Dro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011" y="1930662"/>
            <a:ext cx="2072346" cy="317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00011" y="5115818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Self-Similar</a:t>
            </a:r>
            <a:endParaRPr lang="ko-KR" altLang="en-US" sz="2800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7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0"/>
            <a:ext cx="10353762" cy="970450"/>
          </a:xfrm>
        </p:spPr>
        <p:txBody>
          <a:bodyPr/>
          <a:lstStyle/>
          <a:p>
            <a:r>
              <a:rPr lang="en-US" altLang="ko-KR" dirty="0"/>
              <a:t>Recursion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487" y="824849"/>
            <a:ext cx="6612635" cy="5397045"/>
          </a:xfrm>
        </p:spPr>
        <p:txBody>
          <a:bodyPr>
            <a:normAutofit/>
          </a:bodyPr>
          <a:lstStyle/>
          <a:p>
            <a:r>
              <a:rPr lang="en-US" altLang="ko-KR" dirty="0"/>
              <a:t>A programming method to handle the repeating items in a self-similar way</a:t>
            </a:r>
          </a:p>
          <a:p>
            <a:pPr lvl="1"/>
            <a:r>
              <a:rPr lang="en-US" altLang="ko-KR" dirty="0"/>
              <a:t>Often in a form of</a:t>
            </a:r>
          </a:p>
          <a:p>
            <a:pPr lvl="2"/>
            <a:r>
              <a:rPr lang="en-US" altLang="ko-KR" dirty="0"/>
              <a:t>Calling a function within the function</a:t>
            </a:r>
          </a:p>
          <a:p>
            <a:pPr lvl="3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functionA</a:t>
            </a:r>
            <a:r>
              <a:rPr lang="en-US" altLang="ko-KR" dirty="0"/>
              <a:t>(target)</a:t>
            </a:r>
          </a:p>
          <a:p>
            <a:pPr lvl="4"/>
            <a:r>
              <a:rPr lang="en-US" altLang="ko-KR" dirty="0"/>
              <a:t>….</a:t>
            </a:r>
          </a:p>
          <a:p>
            <a:pPr lvl="4"/>
            <a:r>
              <a:rPr lang="en-US" altLang="ko-KR" dirty="0" err="1"/>
              <a:t>functionA</a:t>
            </a:r>
            <a:r>
              <a:rPr lang="en-US" altLang="ko-KR" dirty="0"/>
              <a:t>(target’)</a:t>
            </a:r>
          </a:p>
          <a:p>
            <a:pPr lvl="4"/>
            <a:r>
              <a:rPr lang="en-US" altLang="ko-KR" dirty="0"/>
              <a:t>….</a:t>
            </a:r>
          </a:p>
          <a:p>
            <a:pPr lvl="4"/>
            <a:r>
              <a:rPr lang="en-US" altLang="ko-KR" dirty="0"/>
              <a:t>if (</a:t>
            </a:r>
            <a:r>
              <a:rPr lang="en-US" altLang="ko-KR" dirty="0" err="1"/>
              <a:t>escapeCondition</a:t>
            </a:r>
            <a:r>
              <a:rPr lang="en-US" altLang="ko-KR" dirty="0"/>
              <a:t>)</a:t>
            </a:r>
          </a:p>
          <a:p>
            <a:pPr lvl="5"/>
            <a:r>
              <a:rPr lang="en-US" altLang="ko-KR" dirty="0"/>
              <a:t>Return A;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89982" y="5199373"/>
                <a:ext cx="6096000" cy="12472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𝐹𝑖𝑏𝑜𝑛𝑎𝑐𝑐𝑖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𝐹𝑖𝑏𝑜𝑛𝑎𝑐𝑐𝑖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𝐹𝑖𝑏𝑜𝑛𝑎𝑐𝑐𝑖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82" y="5199373"/>
                <a:ext cx="6096000" cy="1247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06309" y="1463021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Program Execution Flow</a:t>
            </a:r>
            <a:endParaRPr lang="ko-KR" altLang="en-US" b="1" dirty="0"/>
          </a:p>
        </p:txBody>
      </p:sp>
      <p:sp>
        <p:nvSpPr>
          <p:cNvPr id="10" name="Oval 9"/>
          <p:cNvSpPr/>
          <p:nvPr/>
        </p:nvSpPr>
        <p:spPr>
          <a:xfrm>
            <a:off x="9270404" y="1912924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70676" y="2627299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78516" y="2656793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94612" y="3397489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46740" y="3981937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06108" y="4073164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14220" y="4657612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0"/>
          </p:cNvCxnSpPr>
          <p:nvPr/>
        </p:nvCxnSpPr>
        <p:spPr>
          <a:xfrm flipH="1">
            <a:off x="8846741" y="2281701"/>
            <a:ext cx="592389" cy="3455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3" idx="0"/>
          </p:cNvCxnSpPr>
          <p:nvPr/>
        </p:nvCxnSpPr>
        <p:spPr>
          <a:xfrm flipH="1">
            <a:off x="8270677" y="2996075"/>
            <a:ext cx="168725" cy="401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5"/>
            <a:endCxn id="14" idx="0"/>
          </p:cNvCxnSpPr>
          <p:nvPr/>
        </p:nvCxnSpPr>
        <p:spPr>
          <a:xfrm>
            <a:off x="9254080" y="2996075"/>
            <a:ext cx="168725" cy="9858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5" idx="7"/>
          </p:cNvCxnSpPr>
          <p:nvPr/>
        </p:nvCxnSpPr>
        <p:spPr>
          <a:xfrm flipH="1">
            <a:off x="7589511" y="3766266"/>
            <a:ext cx="273826" cy="3701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6" idx="0"/>
          </p:cNvCxnSpPr>
          <p:nvPr/>
        </p:nvCxnSpPr>
        <p:spPr>
          <a:xfrm flipH="1">
            <a:off x="8190284" y="3829538"/>
            <a:ext cx="80392" cy="8280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2" idx="1"/>
          </p:cNvCxnSpPr>
          <p:nvPr/>
        </p:nvCxnSpPr>
        <p:spPr>
          <a:xfrm>
            <a:off x="10253807" y="2281701"/>
            <a:ext cx="193434" cy="4383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791183" y="3549889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799295" y="4134337"/>
            <a:ext cx="1152128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2" idx="3"/>
            <a:endCxn id="23" idx="0"/>
          </p:cNvCxnSpPr>
          <p:nvPr/>
        </p:nvCxnSpPr>
        <p:spPr>
          <a:xfrm flipH="1">
            <a:off x="10367247" y="3025569"/>
            <a:ext cx="79994" cy="5243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24" idx="0"/>
          </p:cNvCxnSpPr>
          <p:nvPr/>
        </p:nvCxnSpPr>
        <p:spPr>
          <a:xfrm>
            <a:off x="11261919" y="3025569"/>
            <a:ext cx="113440" cy="11087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207654" y="2113415"/>
            <a:ext cx="4499572" cy="2761836"/>
          </a:xfrm>
          <a:custGeom>
            <a:avLst/>
            <a:gdLst>
              <a:gd name="connsiteX0" fmla="*/ 2544023 w 4499572"/>
              <a:gd name="connsiteY0" fmla="*/ 9582 h 2761836"/>
              <a:gd name="connsiteX1" fmla="*/ 2498756 w 4499572"/>
              <a:gd name="connsiteY1" fmla="*/ 27689 h 2761836"/>
              <a:gd name="connsiteX2" fmla="*/ 2444435 w 4499572"/>
              <a:gd name="connsiteY2" fmla="*/ 63903 h 2761836"/>
              <a:gd name="connsiteX3" fmla="*/ 2372007 w 4499572"/>
              <a:gd name="connsiteY3" fmla="*/ 109170 h 2761836"/>
              <a:gd name="connsiteX4" fmla="*/ 2344847 w 4499572"/>
              <a:gd name="connsiteY4" fmla="*/ 127277 h 2761836"/>
              <a:gd name="connsiteX5" fmla="*/ 2281473 w 4499572"/>
              <a:gd name="connsiteY5" fmla="*/ 154438 h 2761836"/>
              <a:gd name="connsiteX6" fmla="*/ 2245259 w 4499572"/>
              <a:gd name="connsiteY6" fmla="*/ 172545 h 2761836"/>
              <a:gd name="connsiteX7" fmla="*/ 2218099 w 4499572"/>
              <a:gd name="connsiteY7" fmla="*/ 190652 h 2761836"/>
              <a:gd name="connsiteX8" fmla="*/ 2181885 w 4499572"/>
              <a:gd name="connsiteY8" fmla="*/ 199705 h 2761836"/>
              <a:gd name="connsiteX9" fmla="*/ 2118510 w 4499572"/>
              <a:gd name="connsiteY9" fmla="*/ 226866 h 2761836"/>
              <a:gd name="connsiteX10" fmla="*/ 2091350 w 4499572"/>
              <a:gd name="connsiteY10" fmla="*/ 244972 h 2761836"/>
              <a:gd name="connsiteX11" fmla="*/ 2027976 w 4499572"/>
              <a:gd name="connsiteY11" fmla="*/ 263079 h 2761836"/>
              <a:gd name="connsiteX12" fmla="*/ 1973655 w 4499572"/>
              <a:gd name="connsiteY12" fmla="*/ 290240 h 2761836"/>
              <a:gd name="connsiteX13" fmla="*/ 1946495 w 4499572"/>
              <a:gd name="connsiteY13" fmla="*/ 308347 h 2761836"/>
              <a:gd name="connsiteX14" fmla="*/ 1919334 w 4499572"/>
              <a:gd name="connsiteY14" fmla="*/ 317400 h 2761836"/>
              <a:gd name="connsiteX15" fmla="*/ 1819746 w 4499572"/>
              <a:gd name="connsiteY15" fmla="*/ 362667 h 2761836"/>
              <a:gd name="connsiteX16" fmla="*/ 1792586 w 4499572"/>
              <a:gd name="connsiteY16" fmla="*/ 380774 h 2761836"/>
              <a:gd name="connsiteX17" fmla="*/ 1738265 w 4499572"/>
              <a:gd name="connsiteY17" fmla="*/ 398881 h 2761836"/>
              <a:gd name="connsiteX18" fmla="*/ 1674891 w 4499572"/>
              <a:gd name="connsiteY18" fmla="*/ 426042 h 2761836"/>
              <a:gd name="connsiteX19" fmla="*/ 1647730 w 4499572"/>
              <a:gd name="connsiteY19" fmla="*/ 444149 h 2761836"/>
              <a:gd name="connsiteX20" fmla="*/ 1593409 w 4499572"/>
              <a:gd name="connsiteY20" fmla="*/ 462256 h 2761836"/>
              <a:gd name="connsiteX21" fmla="*/ 1566249 w 4499572"/>
              <a:gd name="connsiteY21" fmla="*/ 471309 h 2761836"/>
              <a:gd name="connsiteX22" fmla="*/ 1511928 w 4499572"/>
              <a:gd name="connsiteY22" fmla="*/ 507523 h 2761836"/>
              <a:gd name="connsiteX23" fmla="*/ 1484768 w 4499572"/>
              <a:gd name="connsiteY23" fmla="*/ 525630 h 2761836"/>
              <a:gd name="connsiteX24" fmla="*/ 1457607 w 4499572"/>
              <a:gd name="connsiteY24" fmla="*/ 534683 h 2761836"/>
              <a:gd name="connsiteX25" fmla="*/ 1403287 w 4499572"/>
              <a:gd name="connsiteY25" fmla="*/ 570897 h 2761836"/>
              <a:gd name="connsiteX26" fmla="*/ 1376126 w 4499572"/>
              <a:gd name="connsiteY26" fmla="*/ 598058 h 2761836"/>
              <a:gd name="connsiteX27" fmla="*/ 1321805 w 4499572"/>
              <a:gd name="connsiteY27" fmla="*/ 634271 h 2761836"/>
              <a:gd name="connsiteX28" fmla="*/ 1294645 w 4499572"/>
              <a:gd name="connsiteY28" fmla="*/ 652378 h 2761836"/>
              <a:gd name="connsiteX29" fmla="*/ 1267485 w 4499572"/>
              <a:gd name="connsiteY29" fmla="*/ 670485 h 2761836"/>
              <a:gd name="connsiteX30" fmla="*/ 1231271 w 4499572"/>
              <a:gd name="connsiteY30" fmla="*/ 724806 h 2761836"/>
              <a:gd name="connsiteX31" fmla="*/ 1167897 w 4499572"/>
              <a:gd name="connsiteY31" fmla="*/ 806287 h 2761836"/>
              <a:gd name="connsiteX32" fmla="*/ 1131683 w 4499572"/>
              <a:gd name="connsiteY32" fmla="*/ 860608 h 2761836"/>
              <a:gd name="connsiteX33" fmla="*/ 1113576 w 4499572"/>
              <a:gd name="connsiteY33" fmla="*/ 887768 h 2761836"/>
              <a:gd name="connsiteX34" fmla="*/ 1104522 w 4499572"/>
              <a:gd name="connsiteY34" fmla="*/ 933036 h 2761836"/>
              <a:gd name="connsiteX35" fmla="*/ 1086415 w 4499572"/>
              <a:gd name="connsiteY35" fmla="*/ 987357 h 2761836"/>
              <a:gd name="connsiteX36" fmla="*/ 1068308 w 4499572"/>
              <a:gd name="connsiteY36" fmla="*/ 1050731 h 2761836"/>
              <a:gd name="connsiteX37" fmla="*/ 1050201 w 4499572"/>
              <a:gd name="connsiteY37" fmla="*/ 1132212 h 2761836"/>
              <a:gd name="connsiteX38" fmla="*/ 1013988 w 4499572"/>
              <a:gd name="connsiteY38" fmla="*/ 1195586 h 2761836"/>
              <a:gd name="connsiteX39" fmla="*/ 1004934 w 4499572"/>
              <a:gd name="connsiteY39" fmla="*/ 1222747 h 2761836"/>
              <a:gd name="connsiteX40" fmla="*/ 986827 w 4499572"/>
              <a:gd name="connsiteY40" fmla="*/ 1249907 h 2761836"/>
              <a:gd name="connsiteX41" fmla="*/ 968720 w 4499572"/>
              <a:gd name="connsiteY41" fmla="*/ 1286121 h 2761836"/>
              <a:gd name="connsiteX42" fmla="*/ 941560 w 4499572"/>
              <a:gd name="connsiteY42" fmla="*/ 1313281 h 2761836"/>
              <a:gd name="connsiteX43" fmla="*/ 896293 w 4499572"/>
              <a:gd name="connsiteY43" fmla="*/ 1358549 h 2761836"/>
              <a:gd name="connsiteX44" fmla="*/ 832918 w 4499572"/>
              <a:gd name="connsiteY44" fmla="*/ 1430976 h 2761836"/>
              <a:gd name="connsiteX45" fmla="*/ 742384 w 4499572"/>
              <a:gd name="connsiteY45" fmla="*/ 1494351 h 2761836"/>
              <a:gd name="connsiteX46" fmla="*/ 679009 w 4499572"/>
              <a:gd name="connsiteY46" fmla="*/ 1530565 h 2761836"/>
              <a:gd name="connsiteX47" fmla="*/ 651849 w 4499572"/>
              <a:gd name="connsiteY47" fmla="*/ 1539618 h 2761836"/>
              <a:gd name="connsiteX48" fmla="*/ 615635 w 4499572"/>
              <a:gd name="connsiteY48" fmla="*/ 1566778 h 2761836"/>
              <a:gd name="connsiteX49" fmla="*/ 561314 w 4499572"/>
              <a:gd name="connsiteY49" fmla="*/ 1584885 h 2761836"/>
              <a:gd name="connsiteX50" fmla="*/ 534154 w 4499572"/>
              <a:gd name="connsiteY50" fmla="*/ 1602992 h 2761836"/>
              <a:gd name="connsiteX51" fmla="*/ 434566 w 4499572"/>
              <a:gd name="connsiteY51" fmla="*/ 1621099 h 2761836"/>
              <a:gd name="connsiteX52" fmla="*/ 380245 w 4499572"/>
              <a:gd name="connsiteY52" fmla="*/ 1630153 h 2761836"/>
              <a:gd name="connsiteX53" fmla="*/ 307817 w 4499572"/>
              <a:gd name="connsiteY53" fmla="*/ 1648260 h 2761836"/>
              <a:gd name="connsiteX54" fmla="*/ 262550 w 4499572"/>
              <a:gd name="connsiteY54" fmla="*/ 1657313 h 2761836"/>
              <a:gd name="connsiteX55" fmla="*/ 235390 w 4499572"/>
              <a:gd name="connsiteY55" fmla="*/ 1675420 h 2761836"/>
              <a:gd name="connsiteX56" fmla="*/ 190122 w 4499572"/>
              <a:gd name="connsiteY56" fmla="*/ 1684473 h 2761836"/>
              <a:gd name="connsiteX57" fmla="*/ 153908 w 4499572"/>
              <a:gd name="connsiteY57" fmla="*/ 1693527 h 2761836"/>
              <a:gd name="connsiteX58" fmla="*/ 72427 w 4499572"/>
              <a:gd name="connsiteY58" fmla="*/ 1738794 h 2761836"/>
              <a:gd name="connsiteX59" fmla="*/ 0 w 4499572"/>
              <a:gd name="connsiteY59" fmla="*/ 1802168 h 2761836"/>
              <a:gd name="connsiteX60" fmla="*/ 9053 w 4499572"/>
              <a:gd name="connsiteY60" fmla="*/ 1947024 h 2761836"/>
              <a:gd name="connsiteX61" fmla="*/ 18106 w 4499572"/>
              <a:gd name="connsiteY61" fmla="*/ 1974184 h 2761836"/>
              <a:gd name="connsiteX62" fmla="*/ 45267 w 4499572"/>
              <a:gd name="connsiteY62" fmla="*/ 2001345 h 2761836"/>
              <a:gd name="connsiteX63" fmla="*/ 135801 w 4499572"/>
              <a:gd name="connsiteY63" fmla="*/ 2055666 h 2761836"/>
              <a:gd name="connsiteX64" fmla="*/ 162962 w 4499572"/>
              <a:gd name="connsiteY64" fmla="*/ 2073772 h 2761836"/>
              <a:gd name="connsiteX65" fmla="*/ 190122 w 4499572"/>
              <a:gd name="connsiteY65" fmla="*/ 2082826 h 2761836"/>
              <a:gd name="connsiteX66" fmla="*/ 226336 w 4499572"/>
              <a:gd name="connsiteY66" fmla="*/ 2100933 h 2761836"/>
              <a:gd name="connsiteX67" fmla="*/ 316871 w 4499572"/>
              <a:gd name="connsiteY67" fmla="*/ 2128093 h 2761836"/>
              <a:gd name="connsiteX68" fmla="*/ 525100 w 4499572"/>
              <a:gd name="connsiteY68" fmla="*/ 2109986 h 2761836"/>
              <a:gd name="connsiteX69" fmla="*/ 579421 w 4499572"/>
              <a:gd name="connsiteY69" fmla="*/ 2091879 h 2761836"/>
              <a:gd name="connsiteX70" fmla="*/ 642796 w 4499572"/>
              <a:gd name="connsiteY70" fmla="*/ 2064719 h 2761836"/>
              <a:gd name="connsiteX71" fmla="*/ 669956 w 4499572"/>
              <a:gd name="connsiteY71" fmla="*/ 2028505 h 2761836"/>
              <a:gd name="connsiteX72" fmla="*/ 724277 w 4499572"/>
              <a:gd name="connsiteY72" fmla="*/ 1974184 h 2761836"/>
              <a:gd name="connsiteX73" fmla="*/ 760491 w 4499572"/>
              <a:gd name="connsiteY73" fmla="*/ 1919864 h 2761836"/>
              <a:gd name="connsiteX74" fmla="*/ 787651 w 4499572"/>
              <a:gd name="connsiteY74" fmla="*/ 1829329 h 2761836"/>
              <a:gd name="connsiteX75" fmla="*/ 814811 w 4499572"/>
              <a:gd name="connsiteY75" fmla="*/ 1775008 h 2761836"/>
              <a:gd name="connsiteX76" fmla="*/ 841972 w 4499572"/>
              <a:gd name="connsiteY76" fmla="*/ 1720687 h 2761836"/>
              <a:gd name="connsiteX77" fmla="*/ 869132 w 4499572"/>
              <a:gd name="connsiteY77" fmla="*/ 1666367 h 2761836"/>
              <a:gd name="connsiteX78" fmla="*/ 896293 w 4499572"/>
              <a:gd name="connsiteY78" fmla="*/ 1639206 h 2761836"/>
              <a:gd name="connsiteX79" fmla="*/ 950613 w 4499572"/>
              <a:gd name="connsiteY79" fmla="*/ 1621099 h 2761836"/>
              <a:gd name="connsiteX80" fmla="*/ 995881 w 4499572"/>
              <a:gd name="connsiteY80" fmla="*/ 1630153 h 2761836"/>
              <a:gd name="connsiteX81" fmla="*/ 968720 w 4499572"/>
              <a:gd name="connsiteY81" fmla="*/ 1729741 h 2761836"/>
              <a:gd name="connsiteX82" fmla="*/ 941560 w 4499572"/>
              <a:gd name="connsiteY82" fmla="*/ 1811222 h 2761836"/>
              <a:gd name="connsiteX83" fmla="*/ 932506 w 4499572"/>
              <a:gd name="connsiteY83" fmla="*/ 1838382 h 2761836"/>
              <a:gd name="connsiteX84" fmla="*/ 923453 w 4499572"/>
              <a:gd name="connsiteY84" fmla="*/ 1874596 h 2761836"/>
              <a:gd name="connsiteX85" fmla="*/ 914400 w 4499572"/>
              <a:gd name="connsiteY85" fmla="*/ 1919864 h 2761836"/>
              <a:gd name="connsiteX86" fmla="*/ 878186 w 4499572"/>
              <a:gd name="connsiteY86" fmla="*/ 1992291 h 2761836"/>
              <a:gd name="connsiteX87" fmla="*/ 860079 w 4499572"/>
              <a:gd name="connsiteY87" fmla="*/ 2028505 h 2761836"/>
              <a:gd name="connsiteX88" fmla="*/ 841972 w 4499572"/>
              <a:gd name="connsiteY88" fmla="*/ 2064719 h 2761836"/>
              <a:gd name="connsiteX89" fmla="*/ 832918 w 4499572"/>
              <a:gd name="connsiteY89" fmla="*/ 2091879 h 2761836"/>
              <a:gd name="connsiteX90" fmla="*/ 823865 w 4499572"/>
              <a:gd name="connsiteY90" fmla="*/ 2128093 h 2761836"/>
              <a:gd name="connsiteX91" fmla="*/ 805758 w 4499572"/>
              <a:gd name="connsiteY91" fmla="*/ 2155254 h 2761836"/>
              <a:gd name="connsiteX92" fmla="*/ 796704 w 4499572"/>
              <a:gd name="connsiteY92" fmla="*/ 2182414 h 2761836"/>
              <a:gd name="connsiteX93" fmla="*/ 787651 w 4499572"/>
              <a:gd name="connsiteY93" fmla="*/ 2263895 h 2761836"/>
              <a:gd name="connsiteX94" fmla="*/ 778598 w 4499572"/>
              <a:gd name="connsiteY94" fmla="*/ 2327269 h 2761836"/>
              <a:gd name="connsiteX95" fmla="*/ 760491 w 4499572"/>
              <a:gd name="connsiteY95" fmla="*/ 2490232 h 2761836"/>
              <a:gd name="connsiteX96" fmla="*/ 769544 w 4499572"/>
              <a:gd name="connsiteY96" fmla="*/ 2680355 h 2761836"/>
              <a:gd name="connsiteX97" fmla="*/ 778598 w 4499572"/>
              <a:gd name="connsiteY97" fmla="*/ 2707515 h 2761836"/>
              <a:gd name="connsiteX98" fmla="*/ 805758 w 4499572"/>
              <a:gd name="connsiteY98" fmla="*/ 2716568 h 2761836"/>
              <a:gd name="connsiteX99" fmla="*/ 832918 w 4499572"/>
              <a:gd name="connsiteY99" fmla="*/ 2743729 h 2761836"/>
              <a:gd name="connsiteX100" fmla="*/ 887239 w 4499572"/>
              <a:gd name="connsiteY100" fmla="*/ 2752782 h 2761836"/>
              <a:gd name="connsiteX101" fmla="*/ 932506 w 4499572"/>
              <a:gd name="connsiteY101" fmla="*/ 2761836 h 2761836"/>
              <a:gd name="connsiteX102" fmla="*/ 1167897 w 4499572"/>
              <a:gd name="connsiteY102" fmla="*/ 2752782 h 2761836"/>
              <a:gd name="connsiteX103" fmla="*/ 1195057 w 4499572"/>
              <a:gd name="connsiteY103" fmla="*/ 2743729 h 2761836"/>
              <a:gd name="connsiteX104" fmla="*/ 1222217 w 4499572"/>
              <a:gd name="connsiteY104" fmla="*/ 2725622 h 2761836"/>
              <a:gd name="connsiteX105" fmla="*/ 1249378 w 4499572"/>
              <a:gd name="connsiteY105" fmla="*/ 2698462 h 2761836"/>
              <a:gd name="connsiteX106" fmla="*/ 1240324 w 4499572"/>
              <a:gd name="connsiteY106" fmla="*/ 2481178 h 2761836"/>
              <a:gd name="connsiteX107" fmla="*/ 1222217 w 4499572"/>
              <a:gd name="connsiteY107" fmla="*/ 2408751 h 2761836"/>
              <a:gd name="connsiteX108" fmla="*/ 1204110 w 4499572"/>
              <a:gd name="connsiteY108" fmla="*/ 2309163 h 2761836"/>
              <a:gd name="connsiteX109" fmla="*/ 1213164 w 4499572"/>
              <a:gd name="connsiteY109" fmla="*/ 1566778 h 2761836"/>
              <a:gd name="connsiteX110" fmla="*/ 1231271 w 4499572"/>
              <a:gd name="connsiteY110" fmla="*/ 1449083 h 2761836"/>
              <a:gd name="connsiteX111" fmla="*/ 1240324 w 4499572"/>
              <a:gd name="connsiteY111" fmla="*/ 1367602 h 2761836"/>
              <a:gd name="connsiteX112" fmla="*/ 1249378 w 4499572"/>
              <a:gd name="connsiteY112" fmla="*/ 1340442 h 2761836"/>
              <a:gd name="connsiteX113" fmla="*/ 1258431 w 4499572"/>
              <a:gd name="connsiteY113" fmla="*/ 1295174 h 2761836"/>
              <a:gd name="connsiteX114" fmla="*/ 1267485 w 4499572"/>
              <a:gd name="connsiteY114" fmla="*/ 1258961 h 2761836"/>
              <a:gd name="connsiteX115" fmla="*/ 1294645 w 4499572"/>
              <a:gd name="connsiteY115" fmla="*/ 1132212 h 2761836"/>
              <a:gd name="connsiteX116" fmla="*/ 1312752 w 4499572"/>
              <a:gd name="connsiteY116" fmla="*/ 1095998 h 2761836"/>
              <a:gd name="connsiteX117" fmla="*/ 1321805 w 4499572"/>
              <a:gd name="connsiteY117" fmla="*/ 1068838 h 2761836"/>
              <a:gd name="connsiteX118" fmla="*/ 1330859 w 4499572"/>
              <a:gd name="connsiteY118" fmla="*/ 1032624 h 2761836"/>
              <a:gd name="connsiteX119" fmla="*/ 1348966 w 4499572"/>
              <a:gd name="connsiteY119" fmla="*/ 1005464 h 2761836"/>
              <a:gd name="connsiteX120" fmla="*/ 1394233 w 4499572"/>
              <a:gd name="connsiteY120" fmla="*/ 923982 h 2761836"/>
              <a:gd name="connsiteX121" fmla="*/ 1421394 w 4499572"/>
              <a:gd name="connsiteY121" fmla="*/ 914929 h 2761836"/>
              <a:gd name="connsiteX122" fmla="*/ 1448554 w 4499572"/>
              <a:gd name="connsiteY122" fmla="*/ 896822 h 2761836"/>
              <a:gd name="connsiteX123" fmla="*/ 1475714 w 4499572"/>
              <a:gd name="connsiteY123" fmla="*/ 869662 h 2761836"/>
              <a:gd name="connsiteX124" fmla="*/ 1548142 w 4499572"/>
              <a:gd name="connsiteY124" fmla="*/ 851555 h 2761836"/>
              <a:gd name="connsiteX125" fmla="*/ 1729211 w 4499572"/>
              <a:gd name="connsiteY125" fmla="*/ 869662 h 2761836"/>
              <a:gd name="connsiteX126" fmla="*/ 1756372 w 4499572"/>
              <a:gd name="connsiteY126" fmla="*/ 887768 h 2761836"/>
              <a:gd name="connsiteX127" fmla="*/ 1774479 w 4499572"/>
              <a:gd name="connsiteY127" fmla="*/ 914929 h 2761836"/>
              <a:gd name="connsiteX128" fmla="*/ 1801639 w 4499572"/>
              <a:gd name="connsiteY128" fmla="*/ 933036 h 2761836"/>
              <a:gd name="connsiteX129" fmla="*/ 1837853 w 4499572"/>
              <a:gd name="connsiteY129" fmla="*/ 987357 h 2761836"/>
              <a:gd name="connsiteX130" fmla="*/ 1865013 w 4499572"/>
              <a:gd name="connsiteY130" fmla="*/ 1041677 h 2761836"/>
              <a:gd name="connsiteX131" fmla="*/ 1892174 w 4499572"/>
              <a:gd name="connsiteY131" fmla="*/ 1150319 h 2761836"/>
              <a:gd name="connsiteX132" fmla="*/ 1910281 w 4499572"/>
              <a:gd name="connsiteY132" fmla="*/ 1494351 h 2761836"/>
              <a:gd name="connsiteX133" fmla="*/ 1928388 w 4499572"/>
              <a:gd name="connsiteY133" fmla="*/ 1575832 h 2761836"/>
              <a:gd name="connsiteX134" fmla="*/ 1946495 w 4499572"/>
              <a:gd name="connsiteY134" fmla="*/ 1648260 h 2761836"/>
              <a:gd name="connsiteX135" fmla="*/ 1955548 w 4499572"/>
              <a:gd name="connsiteY135" fmla="*/ 1729741 h 2761836"/>
              <a:gd name="connsiteX136" fmla="*/ 1973655 w 4499572"/>
              <a:gd name="connsiteY136" fmla="*/ 1874596 h 2761836"/>
              <a:gd name="connsiteX137" fmla="*/ 1991762 w 4499572"/>
              <a:gd name="connsiteY137" fmla="*/ 1974184 h 2761836"/>
              <a:gd name="connsiteX138" fmla="*/ 2027976 w 4499572"/>
              <a:gd name="connsiteY138" fmla="*/ 2028505 h 2761836"/>
              <a:gd name="connsiteX139" fmla="*/ 2055136 w 4499572"/>
              <a:gd name="connsiteY139" fmla="*/ 2046612 h 2761836"/>
              <a:gd name="connsiteX140" fmla="*/ 2154724 w 4499572"/>
              <a:gd name="connsiteY140" fmla="*/ 2119040 h 2761836"/>
              <a:gd name="connsiteX141" fmla="*/ 2199992 w 4499572"/>
              <a:gd name="connsiteY141" fmla="*/ 2146200 h 2761836"/>
              <a:gd name="connsiteX142" fmla="*/ 2263366 w 4499572"/>
              <a:gd name="connsiteY142" fmla="*/ 2191467 h 2761836"/>
              <a:gd name="connsiteX143" fmla="*/ 2353900 w 4499572"/>
              <a:gd name="connsiteY143" fmla="*/ 2218628 h 2761836"/>
              <a:gd name="connsiteX144" fmla="*/ 2417275 w 4499572"/>
              <a:gd name="connsiteY144" fmla="*/ 2236735 h 2761836"/>
              <a:gd name="connsiteX145" fmla="*/ 2544023 w 4499572"/>
              <a:gd name="connsiteY145" fmla="*/ 2227681 h 2761836"/>
              <a:gd name="connsiteX146" fmla="*/ 2562130 w 4499572"/>
              <a:gd name="connsiteY146" fmla="*/ 2200521 h 2761836"/>
              <a:gd name="connsiteX147" fmla="*/ 2553077 w 4499572"/>
              <a:gd name="connsiteY147" fmla="*/ 2001345 h 2761836"/>
              <a:gd name="connsiteX148" fmla="*/ 2544023 w 4499572"/>
              <a:gd name="connsiteY148" fmla="*/ 1974184 h 2761836"/>
              <a:gd name="connsiteX149" fmla="*/ 2525916 w 4499572"/>
              <a:gd name="connsiteY149" fmla="*/ 1947024 h 2761836"/>
              <a:gd name="connsiteX150" fmla="*/ 2489702 w 4499572"/>
              <a:gd name="connsiteY150" fmla="*/ 1892703 h 2761836"/>
              <a:gd name="connsiteX151" fmla="*/ 2471596 w 4499572"/>
              <a:gd name="connsiteY151" fmla="*/ 1838382 h 2761836"/>
              <a:gd name="connsiteX152" fmla="*/ 2435382 w 4499572"/>
              <a:gd name="connsiteY152" fmla="*/ 1775008 h 2761836"/>
              <a:gd name="connsiteX153" fmla="*/ 2426328 w 4499572"/>
              <a:gd name="connsiteY153" fmla="*/ 1738794 h 2761836"/>
              <a:gd name="connsiteX154" fmla="*/ 2408221 w 4499572"/>
              <a:gd name="connsiteY154" fmla="*/ 1684473 h 2761836"/>
              <a:gd name="connsiteX155" fmla="*/ 2399168 w 4499572"/>
              <a:gd name="connsiteY155" fmla="*/ 1657313 h 2761836"/>
              <a:gd name="connsiteX156" fmla="*/ 2390114 w 4499572"/>
              <a:gd name="connsiteY156" fmla="*/ 1621099 h 2761836"/>
              <a:gd name="connsiteX157" fmla="*/ 2372007 w 4499572"/>
              <a:gd name="connsiteY157" fmla="*/ 1566778 h 2761836"/>
              <a:gd name="connsiteX158" fmla="*/ 2353900 w 4499572"/>
              <a:gd name="connsiteY158" fmla="*/ 1458137 h 2761836"/>
              <a:gd name="connsiteX159" fmla="*/ 2335794 w 4499572"/>
              <a:gd name="connsiteY159" fmla="*/ 1403816 h 2761836"/>
              <a:gd name="connsiteX160" fmla="*/ 2326740 w 4499572"/>
              <a:gd name="connsiteY160" fmla="*/ 1367602 h 2761836"/>
              <a:gd name="connsiteX161" fmla="*/ 2308633 w 4499572"/>
              <a:gd name="connsiteY161" fmla="*/ 1304228 h 2761836"/>
              <a:gd name="connsiteX162" fmla="*/ 2299580 w 4499572"/>
              <a:gd name="connsiteY162" fmla="*/ 1240854 h 2761836"/>
              <a:gd name="connsiteX163" fmla="*/ 2272419 w 4499572"/>
              <a:gd name="connsiteY163" fmla="*/ 1114105 h 2761836"/>
              <a:gd name="connsiteX164" fmla="*/ 2254312 w 4499572"/>
              <a:gd name="connsiteY164" fmla="*/ 1059784 h 2761836"/>
              <a:gd name="connsiteX165" fmla="*/ 2245259 w 4499572"/>
              <a:gd name="connsiteY165" fmla="*/ 1032624 h 2761836"/>
              <a:gd name="connsiteX166" fmla="*/ 2236205 w 4499572"/>
              <a:gd name="connsiteY166" fmla="*/ 996410 h 2761836"/>
              <a:gd name="connsiteX167" fmla="*/ 2227152 w 4499572"/>
              <a:gd name="connsiteY167" fmla="*/ 951143 h 2761836"/>
              <a:gd name="connsiteX168" fmla="*/ 2209045 w 4499572"/>
              <a:gd name="connsiteY168" fmla="*/ 896822 h 2761836"/>
              <a:gd name="connsiteX169" fmla="*/ 2199992 w 4499572"/>
              <a:gd name="connsiteY169" fmla="*/ 815341 h 2761836"/>
              <a:gd name="connsiteX170" fmla="*/ 2163778 w 4499572"/>
              <a:gd name="connsiteY170" fmla="*/ 751967 h 2761836"/>
              <a:gd name="connsiteX171" fmla="*/ 2145671 w 4499572"/>
              <a:gd name="connsiteY171" fmla="*/ 697646 h 2761836"/>
              <a:gd name="connsiteX172" fmla="*/ 2118510 w 4499572"/>
              <a:gd name="connsiteY172" fmla="*/ 616165 h 2761836"/>
              <a:gd name="connsiteX173" fmla="*/ 2109457 w 4499572"/>
              <a:gd name="connsiteY173" fmla="*/ 589004 h 2761836"/>
              <a:gd name="connsiteX174" fmla="*/ 2118510 w 4499572"/>
              <a:gd name="connsiteY174" fmla="*/ 534683 h 2761836"/>
              <a:gd name="connsiteX175" fmla="*/ 2136617 w 4499572"/>
              <a:gd name="connsiteY175" fmla="*/ 507523 h 2761836"/>
              <a:gd name="connsiteX176" fmla="*/ 2190938 w 4499572"/>
              <a:gd name="connsiteY176" fmla="*/ 462256 h 2761836"/>
              <a:gd name="connsiteX177" fmla="*/ 2254312 w 4499572"/>
              <a:gd name="connsiteY177" fmla="*/ 444149 h 2761836"/>
              <a:gd name="connsiteX178" fmla="*/ 2308633 w 4499572"/>
              <a:gd name="connsiteY178" fmla="*/ 416988 h 2761836"/>
              <a:gd name="connsiteX179" fmla="*/ 2362954 w 4499572"/>
              <a:gd name="connsiteY179" fmla="*/ 389828 h 2761836"/>
              <a:gd name="connsiteX180" fmla="*/ 2426328 w 4499572"/>
              <a:gd name="connsiteY180" fmla="*/ 362667 h 2761836"/>
              <a:gd name="connsiteX181" fmla="*/ 2480649 w 4499572"/>
              <a:gd name="connsiteY181" fmla="*/ 317400 h 2761836"/>
              <a:gd name="connsiteX182" fmla="*/ 2516863 w 4499572"/>
              <a:gd name="connsiteY182" fmla="*/ 308347 h 2761836"/>
              <a:gd name="connsiteX183" fmla="*/ 2544023 w 4499572"/>
              <a:gd name="connsiteY183" fmla="*/ 299293 h 2761836"/>
              <a:gd name="connsiteX184" fmla="*/ 2634558 w 4499572"/>
              <a:gd name="connsiteY184" fmla="*/ 254026 h 2761836"/>
              <a:gd name="connsiteX185" fmla="*/ 2661718 w 4499572"/>
              <a:gd name="connsiteY185" fmla="*/ 244972 h 2761836"/>
              <a:gd name="connsiteX186" fmla="*/ 2688879 w 4499572"/>
              <a:gd name="connsiteY186" fmla="*/ 235919 h 2761836"/>
              <a:gd name="connsiteX187" fmla="*/ 2716039 w 4499572"/>
              <a:gd name="connsiteY187" fmla="*/ 217812 h 2761836"/>
              <a:gd name="connsiteX188" fmla="*/ 2824681 w 4499572"/>
              <a:gd name="connsiteY188" fmla="*/ 217812 h 2761836"/>
              <a:gd name="connsiteX189" fmla="*/ 2879001 w 4499572"/>
              <a:gd name="connsiteY189" fmla="*/ 263079 h 2761836"/>
              <a:gd name="connsiteX190" fmla="*/ 2933322 w 4499572"/>
              <a:gd name="connsiteY190" fmla="*/ 299293 h 2761836"/>
              <a:gd name="connsiteX191" fmla="*/ 2960483 w 4499572"/>
              <a:gd name="connsiteY191" fmla="*/ 317400 h 2761836"/>
              <a:gd name="connsiteX192" fmla="*/ 2996697 w 4499572"/>
              <a:gd name="connsiteY192" fmla="*/ 353614 h 2761836"/>
              <a:gd name="connsiteX193" fmla="*/ 3041964 w 4499572"/>
              <a:gd name="connsiteY193" fmla="*/ 416988 h 2761836"/>
              <a:gd name="connsiteX194" fmla="*/ 3069124 w 4499572"/>
              <a:gd name="connsiteY194" fmla="*/ 444149 h 2761836"/>
              <a:gd name="connsiteX195" fmla="*/ 3096285 w 4499572"/>
              <a:gd name="connsiteY195" fmla="*/ 498469 h 2761836"/>
              <a:gd name="connsiteX196" fmla="*/ 3105338 w 4499572"/>
              <a:gd name="connsiteY196" fmla="*/ 525630 h 2761836"/>
              <a:gd name="connsiteX197" fmla="*/ 3123445 w 4499572"/>
              <a:gd name="connsiteY197" fmla="*/ 552790 h 2761836"/>
              <a:gd name="connsiteX198" fmla="*/ 3141552 w 4499572"/>
              <a:gd name="connsiteY198" fmla="*/ 607111 h 2761836"/>
              <a:gd name="connsiteX199" fmla="*/ 3159659 w 4499572"/>
              <a:gd name="connsiteY199" fmla="*/ 661432 h 2761836"/>
              <a:gd name="connsiteX200" fmla="*/ 3168712 w 4499572"/>
              <a:gd name="connsiteY200" fmla="*/ 688592 h 2761836"/>
              <a:gd name="connsiteX201" fmla="*/ 3177766 w 4499572"/>
              <a:gd name="connsiteY201" fmla="*/ 742913 h 2761836"/>
              <a:gd name="connsiteX202" fmla="*/ 3150605 w 4499572"/>
              <a:gd name="connsiteY202" fmla="*/ 1032624 h 2761836"/>
              <a:gd name="connsiteX203" fmla="*/ 3150605 w 4499572"/>
              <a:gd name="connsiteY203" fmla="*/ 1032624 h 2761836"/>
              <a:gd name="connsiteX204" fmla="*/ 3132499 w 4499572"/>
              <a:gd name="connsiteY204" fmla="*/ 1105052 h 2761836"/>
              <a:gd name="connsiteX205" fmla="*/ 3123445 w 4499572"/>
              <a:gd name="connsiteY205" fmla="*/ 1132212 h 2761836"/>
              <a:gd name="connsiteX206" fmla="*/ 3114392 w 4499572"/>
              <a:gd name="connsiteY206" fmla="*/ 1168426 h 2761836"/>
              <a:gd name="connsiteX207" fmla="*/ 3096285 w 4499572"/>
              <a:gd name="connsiteY207" fmla="*/ 1222747 h 2761836"/>
              <a:gd name="connsiteX208" fmla="*/ 3078178 w 4499572"/>
              <a:gd name="connsiteY208" fmla="*/ 1394763 h 2761836"/>
              <a:gd name="connsiteX209" fmla="*/ 3087231 w 4499572"/>
              <a:gd name="connsiteY209" fmla="*/ 1612046 h 2761836"/>
              <a:gd name="connsiteX210" fmla="*/ 3105338 w 4499572"/>
              <a:gd name="connsiteY210" fmla="*/ 1639206 h 2761836"/>
              <a:gd name="connsiteX211" fmla="*/ 3132499 w 4499572"/>
              <a:gd name="connsiteY211" fmla="*/ 1648260 h 2761836"/>
              <a:gd name="connsiteX212" fmla="*/ 3304514 w 4499572"/>
              <a:gd name="connsiteY212" fmla="*/ 1639206 h 2761836"/>
              <a:gd name="connsiteX213" fmla="*/ 3376942 w 4499572"/>
              <a:gd name="connsiteY213" fmla="*/ 1566778 h 2761836"/>
              <a:gd name="connsiteX214" fmla="*/ 3404102 w 4499572"/>
              <a:gd name="connsiteY214" fmla="*/ 1539618 h 2761836"/>
              <a:gd name="connsiteX215" fmla="*/ 3440316 w 4499572"/>
              <a:gd name="connsiteY215" fmla="*/ 1485297 h 2761836"/>
              <a:gd name="connsiteX216" fmla="*/ 3458423 w 4499572"/>
              <a:gd name="connsiteY216" fmla="*/ 1458137 h 2761836"/>
              <a:gd name="connsiteX217" fmla="*/ 3485584 w 4499572"/>
              <a:gd name="connsiteY217" fmla="*/ 1412869 h 2761836"/>
              <a:gd name="connsiteX218" fmla="*/ 3530851 w 4499572"/>
              <a:gd name="connsiteY218" fmla="*/ 1358549 h 2761836"/>
              <a:gd name="connsiteX219" fmla="*/ 3558011 w 4499572"/>
              <a:gd name="connsiteY219" fmla="*/ 1286121 h 2761836"/>
              <a:gd name="connsiteX220" fmla="*/ 3576118 w 4499572"/>
              <a:gd name="connsiteY220" fmla="*/ 1231800 h 2761836"/>
              <a:gd name="connsiteX221" fmla="*/ 3585172 w 4499572"/>
              <a:gd name="connsiteY221" fmla="*/ 1204640 h 2761836"/>
              <a:gd name="connsiteX222" fmla="*/ 3594225 w 4499572"/>
              <a:gd name="connsiteY222" fmla="*/ 1177479 h 2761836"/>
              <a:gd name="connsiteX223" fmla="*/ 3603279 w 4499572"/>
              <a:gd name="connsiteY223" fmla="*/ 1132212 h 2761836"/>
              <a:gd name="connsiteX224" fmla="*/ 3621386 w 4499572"/>
              <a:gd name="connsiteY224" fmla="*/ 1059784 h 2761836"/>
              <a:gd name="connsiteX225" fmla="*/ 3630439 w 4499572"/>
              <a:gd name="connsiteY225" fmla="*/ 987357 h 2761836"/>
              <a:gd name="connsiteX226" fmla="*/ 3639493 w 4499572"/>
              <a:gd name="connsiteY226" fmla="*/ 960196 h 2761836"/>
              <a:gd name="connsiteX227" fmla="*/ 3648546 w 4499572"/>
              <a:gd name="connsiteY227" fmla="*/ 923982 h 2761836"/>
              <a:gd name="connsiteX228" fmla="*/ 3675706 w 4499572"/>
              <a:gd name="connsiteY228" fmla="*/ 869662 h 2761836"/>
              <a:gd name="connsiteX229" fmla="*/ 3730027 w 4499572"/>
              <a:gd name="connsiteY229" fmla="*/ 842501 h 2761836"/>
              <a:gd name="connsiteX230" fmla="*/ 3766241 w 4499572"/>
              <a:gd name="connsiteY230" fmla="*/ 833448 h 2761836"/>
              <a:gd name="connsiteX231" fmla="*/ 3829615 w 4499572"/>
              <a:gd name="connsiteY231" fmla="*/ 842501 h 2761836"/>
              <a:gd name="connsiteX232" fmla="*/ 3865829 w 4499572"/>
              <a:gd name="connsiteY232" fmla="*/ 896822 h 2761836"/>
              <a:gd name="connsiteX233" fmla="*/ 3883936 w 4499572"/>
              <a:gd name="connsiteY233" fmla="*/ 951143 h 2761836"/>
              <a:gd name="connsiteX234" fmla="*/ 3892990 w 4499572"/>
              <a:gd name="connsiteY234" fmla="*/ 978303 h 2761836"/>
              <a:gd name="connsiteX235" fmla="*/ 3911097 w 4499572"/>
              <a:gd name="connsiteY235" fmla="*/ 1050731 h 2761836"/>
              <a:gd name="connsiteX236" fmla="*/ 3929203 w 4499572"/>
              <a:gd name="connsiteY236" fmla="*/ 2209574 h 2761836"/>
              <a:gd name="connsiteX237" fmla="*/ 3938257 w 4499572"/>
              <a:gd name="connsiteY237" fmla="*/ 2254842 h 2761836"/>
              <a:gd name="connsiteX238" fmla="*/ 3947310 w 4499572"/>
              <a:gd name="connsiteY238" fmla="*/ 2336323 h 2761836"/>
              <a:gd name="connsiteX239" fmla="*/ 3956364 w 4499572"/>
              <a:gd name="connsiteY239" fmla="*/ 2363483 h 2761836"/>
              <a:gd name="connsiteX240" fmla="*/ 3983524 w 4499572"/>
              <a:gd name="connsiteY240" fmla="*/ 2372537 h 2761836"/>
              <a:gd name="connsiteX241" fmla="*/ 4065005 w 4499572"/>
              <a:gd name="connsiteY241" fmla="*/ 2399697 h 2761836"/>
              <a:gd name="connsiteX242" fmla="*/ 4418091 w 4499572"/>
              <a:gd name="connsiteY242" fmla="*/ 2390644 h 2761836"/>
              <a:gd name="connsiteX243" fmla="*/ 4481465 w 4499572"/>
              <a:gd name="connsiteY243" fmla="*/ 2318216 h 2761836"/>
              <a:gd name="connsiteX244" fmla="*/ 4499572 w 4499572"/>
              <a:gd name="connsiteY244" fmla="*/ 2291056 h 2761836"/>
              <a:gd name="connsiteX245" fmla="*/ 4490518 w 4499572"/>
              <a:gd name="connsiteY245" fmla="*/ 2037559 h 2761836"/>
              <a:gd name="connsiteX246" fmla="*/ 4481465 w 4499572"/>
              <a:gd name="connsiteY246" fmla="*/ 2010398 h 2761836"/>
              <a:gd name="connsiteX247" fmla="*/ 4472411 w 4499572"/>
              <a:gd name="connsiteY247" fmla="*/ 1974184 h 2761836"/>
              <a:gd name="connsiteX248" fmla="*/ 4454304 w 4499572"/>
              <a:gd name="connsiteY248" fmla="*/ 1937970 h 2761836"/>
              <a:gd name="connsiteX249" fmla="*/ 4445251 w 4499572"/>
              <a:gd name="connsiteY249" fmla="*/ 1901757 h 2761836"/>
              <a:gd name="connsiteX250" fmla="*/ 4436198 w 4499572"/>
              <a:gd name="connsiteY250" fmla="*/ 1874596 h 2761836"/>
              <a:gd name="connsiteX251" fmla="*/ 4418091 w 4499572"/>
              <a:gd name="connsiteY251" fmla="*/ 1765955 h 2761836"/>
              <a:gd name="connsiteX252" fmla="*/ 4399984 w 4499572"/>
              <a:gd name="connsiteY252" fmla="*/ 1702580 h 2761836"/>
              <a:gd name="connsiteX253" fmla="*/ 4390930 w 4499572"/>
              <a:gd name="connsiteY253" fmla="*/ 1657313 h 2761836"/>
              <a:gd name="connsiteX254" fmla="*/ 4372823 w 4499572"/>
              <a:gd name="connsiteY254" fmla="*/ 1602992 h 2761836"/>
              <a:gd name="connsiteX255" fmla="*/ 4354716 w 4499572"/>
              <a:gd name="connsiteY255" fmla="*/ 1512458 h 2761836"/>
              <a:gd name="connsiteX256" fmla="*/ 4336609 w 4499572"/>
              <a:gd name="connsiteY256" fmla="*/ 1458137 h 2761836"/>
              <a:gd name="connsiteX257" fmla="*/ 4327556 w 4499572"/>
              <a:gd name="connsiteY257" fmla="*/ 1430976 h 2761836"/>
              <a:gd name="connsiteX258" fmla="*/ 4300396 w 4499572"/>
              <a:gd name="connsiteY258" fmla="*/ 1331388 h 2761836"/>
              <a:gd name="connsiteX259" fmla="*/ 4282289 w 4499572"/>
              <a:gd name="connsiteY259" fmla="*/ 1295174 h 2761836"/>
              <a:gd name="connsiteX260" fmla="*/ 4273235 w 4499572"/>
              <a:gd name="connsiteY260" fmla="*/ 1249907 h 2761836"/>
              <a:gd name="connsiteX261" fmla="*/ 4255128 w 4499572"/>
              <a:gd name="connsiteY261" fmla="*/ 1195586 h 2761836"/>
              <a:gd name="connsiteX262" fmla="*/ 4246075 w 4499572"/>
              <a:gd name="connsiteY262" fmla="*/ 1168426 h 2761836"/>
              <a:gd name="connsiteX263" fmla="*/ 4218914 w 4499572"/>
              <a:gd name="connsiteY263" fmla="*/ 1077891 h 2761836"/>
              <a:gd name="connsiteX264" fmla="*/ 4209861 w 4499572"/>
              <a:gd name="connsiteY264" fmla="*/ 1050731 h 2761836"/>
              <a:gd name="connsiteX265" fmla="*/ 4200807 w 4499572"/>
              <a:gd name="connsiteY265" fmla="*/ 1023570 h 2761836"/>
              <a:gd name="connsiteX266" fmla="*/ 4191754 w 4499572"/>
              <a:gd name="connsiteY266" fmla="*/ 987357 h 2761836"/>
              <a:gd name="connsiteX267" fmla="*/ 4173647 w 4499572"/>
              <a:gd name="connsiteY267" fmla="*/ 960196 h 2761836"/>
              <a:gd name="connsiteX268" fmla="*/ 4155540 w 4499572"/>
              <a:gd name="connsiteY268" fmla="*/ 905875 h 2761836"/>
              <a:gd name="connsiteX269" fmla="*/ 4119326 w 4499572"/>
              <a:gd name="connsiteY269" fmla="*/ 815341 h 2761836"/>
              <a:gd name="connsiteX270" fmla="*/ 4110273 w 4499572"/>
              <a:gd name="connsiteY270" fmla="*/ 788180 h 2761836"/>
              <a:gd name="connsiteX271" fmla="*/ 4055952 w 4499572"/>
              <a:gd name="connsiteY271" fmla="*/ 742913 h 2761836"/>
              <a:gd name="connsiteX272" fmla="*/ 3974471 w 4499572"/>
              <a:gd name="connsiteY272" fmla="*/ 697646 h 2761836"/>
              <a:gd name="connsiteX273" fmla="*/ 3947310 w 4499572"/>
              <a:gd name="connsiteY273" fmla="*/ 670485 h 2761836"/>
              <a:gd name="connsiteX274" fmla="*/ 3911097 w 4499572"/>
              <a:gd name="connsiteY274" fmla="*/ 661432 h 2761836"/>
              <a:gd name="connsiteX275" fmla="*/ 3874883 w 4499572"/>
              <a:gd name="connsiteY275" fmla="*/ 643325 h 2761836"/>
              <a:gd name="connsiteX276" fmla="*/ 3784348 w 4499572"/>
              <a:gd name="connsiteY276" fmla="*/ 598058 h 2761836"/>
              <a:gd name="connsiteX277" fmla="*/ 3730027 w 4499572"/>
              <a:gd name="connsiteY277" fmla="*/ 570897 h 2761836"/>
              <a:gd name="connsiteX278" fmla="*/ 3675706 w 4499572"/>
              <a:gd name="connsiteY278" fmla="*/ 543737 h 2761836"/>
              <a:gd name="connsiteX279" fmla="*/ 3594225 w 4499572"/>
              <a:gd name="connsiteY279" fmla="*/ 498469 h 2761836"/>
              <a:gd name="connsiteX280" fmla="*/ 3548958 w 4499572"/>
              <a:gd name="connsiteY280" fmla="*/ 471309 h 2761836"/>
              <a:gd name="connsiteX281" fmla="*/ 3458423 w 4499572"/>
              <a:gd name="connsiteY281" fmla="*/ 407935 h 2761836"/>
              <a:gd name="connsiteX282" fmla="*/ 3431263 w 4499572"/>
              <a:gd name="connsiteY282" fmla="*/ 389828 h 2761836"/>
              <a:gd name="connsiteX283" fmla="*/ 3395049 w 4499572"/>
              <a:gd name="connsiteY283" fmla="*/ 371721 h 2761836"/>
              <a:gd name="connsiteX284" fmla="*/ 3313568 w 4499572"/>
              <a:gd name="connsiteY284" fmla="*/ 308347 h 2761836"/>
              <a:gd name="connsiteX285" fmla="*/ 3268300 w 4499572"/>
              <a:gd name="connsiteY285" fmla="*/ 272133 h 2761836"/>
              <a:gd name="connsiteX286" fmla="*/ 3241140 w 4499572"/>
              <a:gd name="connsiteY286" fmla="*/ 254026 h 2761836"/>
              <a:gd name="connsiteX287" fmla="*/ 3213980 w 4499572"/>
              <a:gd name="connsiteY287" fmla="*/ 226866 h 2761836"/>
              <a:gd name="connsiteX288" fmla="*/ 3186819 w 4499572"/>
              <a:gd name="connsiteY288" fmla="*/ 208759 h 2761836"/>
              <a:gd name="connsiteX289" fmla="*/ 3150605 w 4499572"/>
              <a:gd name="connsiteY289" fmla="*/ 172545 h 2761836"/>
              <a:gd name="connsiteX290" fmla="*/ 3123445 w 4499572"/>
              <a:gd name="connsiteY290" fmla="*/ 154438 h 2761836"/>
              <a:gd name="connsiteX291" fmla="*/ 3078178 w 4499572"/>
              <a:gd name="connsiteY291" fmla="*/ 118224 h 2761836"/>
              <a:gd name="connsiteX292" fmla="*/ 3023857 w 4499572"/>
              <a:gd name="connsiteY292" fmla="*/ 72957 h 2761836"/>
              <a:gd name="connsiteX293" fmla="*/ 2996697 w 4499572"/>
              <a:gd name="connsiteY293" fmla="*/ 63903 h 2761836"/>
              <a:gd name="connsiteX294" fmla="*/ 2969536 w 4499572"/>
              <a:gd name="connsiteY294" fmla="*/ 36743 h 2761836"/>
              <a:gd name="connsiteX295" fmla="*/ 2851841 w 4499572"/>
              <a:gd name="connsiteY295" fmla="*/ 9582 h 2761836"/>
              <a:gd name="connsiteX296" fmla="*/ 2788467 w 4499572"/>
              <a:gd name="connsiteY296" fmla="*/ 529 h 276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4499572" h="2761836">
                <a:moveTo>
                  <a:pt x="2544023" y="9582"/>
                </a:moveTo>
                <a:cubicBezTo>
                  <a:pt x="2528934" y="15618"/>
                  <a:pt x="2512537" y="19076"/>
                  <a:pt x="2498756" y="27689"/>
                </a:cubicBezTo>
                <a:cubicBezTo>
                  <a:pt x="2421255" y="76128"/>
                  <a:pt x="2516235" y="39971"/>
                  <a:pt x="2444435" y="63903"/>
                </a:cubicBezTo>
                <a:cubicBezTo>
                  <a:pt x="2375191" y="115837"/>
                  <a:pt x="2441603" y="69401"/>
                  <a:pt x="2372007" y="109170"/>
                </a:cubicBezTo>
                <a:cubicBezTo>
                  <a:pt x="2362560" y="114568"/>
                  <a:pt x="2354579" y="122411"/>
                  <a:pt x="2344847" y="127277"/>
                </a:cubicBezTo>
                <a:cubicBezTo>
                  <a:pt x="2324290" y="137556"/>
                  <a:pt x="2302396" y="144927"/>
                  <a:pt x="2281473" y="154438"/>
                </a:cubicBezTo>
                <a:cubicBezTo>
                  <a:pt x="2269187" y="160023"/>
                  <a:pt x="2256977" y="165849"/>
                  <a:pt x="2245259" y="172545"/>
                </a:cubicBezTo>
                <a:cubicBezTo>
                  <a:pt x="2235812" y="177943"/>
                  <a:pt x="2228100" y="186366"/>
                  <a:pt x="2218099" y="190652"/>
                </a:cubicBezTo>
                <a:cubicBezTo>
                  <a:pt x="2206662" y="195553"/>
                  <a:pt x="2193956" y="196687"/>
                  <a:pt x="2181885" y="199705"/>
                </a:cubicBezTo>
                <a:cubicBezTo>
                  <a:pt x="2113698" y="245162"/>
                  <a:pt x="2200355" y="191790"/>
                  <a:pt x="2118510" y="226866"/>
                </a:cubicBezTo>
                <a:cubicBezTo>
                  <a:pt x="2108509" y="231152"/>
                  <a:pt x="2101082" y="240106"/>
                  <a:pt x="2091350" y="244972"/>
                </a:cubicBezTo>
                <a:cubicBezTo>
                  <a:pt x="2078357" y="251469"/>
                  <a:pt x="2039586" y="260177"/>
                  <a:pt x="2027976" y="263079"/>
                </a:cubicBezTo>
                <a:cubicBezTo>
                  <a:pt x="1950131" y="314975"/>
                  <a:pt x="2048626" y="252753"/>
                  <a:pt x="1973655" y="290240"/>
                </a:cubicBezTo>
                <a:cubicBezTo>
                  <a:pt x="1963923" y="295106"/>
                  <a:pt x="1956227" y="303481"/>
                  <a:pt x="1946495" y="308347"/>
                </a:cubicBezTo>
                <a:cubicBezTo>
                  <a:pt x="1937959" y="312615"/>
                  <a:pt x="1928022" y="313451"/>
                  <a:pt x="1919334" y="317400"/>
                </a:cubicBezTo>
                <a:cubicBezTo>
                  <a:pt x="1808006" y="368003"/>
                  <a:pt x="1883249" y="341500"/>
                  <a:pt x="1819746" y="362667"/>
                </a:cubicBezTo>
                <a:cubicBezTo>
                  <a:pt x="1810693" y="368703"/>
                  <a:pt x="1802529" y="376355"/>
                  <a:pt x="1792586" y="380774"/>
                </a:cubicBezTo>
                <a:cubicBezTo>
                  <a:pt x="1775145" y="388526"/>
                  <a:pt x="1738265" y="398881"/>
                  <a:pt x="1738265" y="398881"/>
                </a:cubicBezTo>
                <a:cubicBezTo>
                  <a:pt x="1670075" y="444340"/>
                  <a:pt x="1756739" y="390964"/>
                  <a:pt x="1674891" y="426042"/>
                </a:cubicBezTo>
                <a:cubicBezTo>
                  <a:pt x="1664890" y="430328"/>
                  <a:pt x="1657673" y="439730"/>
                  <a:pt x="1647730" y="444149"/>
                </a:cubicBezTo>
                <a:cubicBezTo>
                  <a:pt x="1630289" y="451901"/>
                  <a:pt x="1611516" y="456220"/>
                  <a:pt x="1593409" y="462256"/>
                </a:cubicBezTo>
                <a:lnTo>
                  <a:pt x="1566249" y="471309"/>
                </a:lnTo>
                <a:lnTo>
                  <a:pt x="1511928" y="507523"/>
                </a:lnTo>
                <a:cubicBezTo>
                  <a:pt x="1502875" y="513559"/>
                  <a:pt x="1495091" y="522189"/>
                  <a:pt x="1484768" y="525630"/>
                </a:cubicBezTo>
                <a:lnTo>
                  <a:pt x="1457607" y="534683"/>
                </a:lnTo>
                <a:cubicBezTo>
                  <a:pt x="1370967" y="621327"/>
                  <a:pt x="1481897" y="518490"/>
                  <a:pt x="1403287" y="570897"/>
                </a:cubicBezTo>
                <a:cubicBezTo>
                  <a:pt x="1392634" y="577999"/>
                  <a:pt x="1386233" y="590197"/>
                  <a:pt x="1376126" y="598058"/>
                </a:cubicBezTo>
                <a:cubicBezTo>
                  <a:pt x="1358948" y="611418"/>
                  <a:pt x="1339912" y="622200"/>
                  <a:pt x="1321805" y="634271"/>
                </a:cubicBezTo>
                <a:lnTo>
                  <a:pt x="1294645" y="652378"/>
                </a:lnTo>
                <a:lnTo>
                  <a:pt x="1267485" y="670485"/>
                </a:lnTo>
                <a:cubicBezTo>
                  <a:pt x="1255414" y="688592"/>
                  <a:pt x="1246659" y="709418"/>
                  <a:pt x="1231271" y="724806"/>
                </a:cubicBezTo>
                <a:cubicBezTo>
                  <a:pt x="1188723" y="767354"/>
                  <a:pt x="1211212" y="741314"/>
                  <a:pt x="1167897" y="806287"/>
                </a:cubicBezTo>
                <a:lnTo>
                  <a:pt x="1131683" y="860608"/>
                </a:lnTo>
                <a:lnTo>
                  <a:pt x="1113576" y="887768"/>
                </a:lnTo>
                <a:cubicBezTo>
                  <a:pt x="1110558" y="902857"/>
                  <a:pt x="1108571" y="918190"/>
                  <a:pt x="1104522" y="933036"/>
                </a:cubicBezTo>
                <a:cubicBezTo>
                  <a:pt x="1099500" y="951450"/>
                  <a:pt x="1091044" y="968840"/>
                  <a:pt x="1086415" y="987357"/>
                </a:cubicBezTo>
                <a:cubicBezTo>
                  <a:pt x="1075047" y="1032829"/>
                  <a:pt x="1081297" y="1011766"/>
                  <a:pt x="1068308" y="1050731"/>
                </a:cubicBezTo>
                <a:cubicBezTo>
                  <a:pt x="1062881" y="1083297"/>
                  <a:pt x="1062360" y="1103841"/>
                  <a:pt x="1050201" y="1132212"/>
                </a:cubicBezTo>
                <a:cubicBezTo>
                  <a:pt x="1002583" y="1243321"/>
                  <a:pt x="1059451" y="1104661"/>
                  <a:pt x="1013988" y="1195586"/>
                </a:cubicBezTo>
                <a:cubicBezTo>
                  <a:pt x="1009720" y="1204122"/>
                  <a:pt x="1009202" y="1214211"/>
                  <a:pt x="1004934" y="1222747"/>
                </a:cubicBezTo>
                <a:cubicBezTo>
                  <a:pt x="1000068" y="1232479"/>
                  <a:pt x="992225" y="1240460"/>
                  <a:pt x="986827" y="1249907"/>
                </a:cubicBezTo>
                <a:cubicBezTo>
                  <a:pt x="980131" y="1261625"/>
                  <a:pt x="976564" y="1275139"/>
                  <a:pt x="968720" y="1286121"/>
                </a:cubicBezTo>
                <a:cubicBezTo>
                  <a:pt x="961278" y="1296540"/>
                  <a:pt x="949756" y="1303445"/>
                  <a:pt x="941560" y="1313281"/>
                </a:cubicBezTo>
                <a:cubicBezTo>
                  <a:pt x="903837" y="1358549"/>
                  <a:pt x="946087" y="1325352"/>
                  <a:pt x="896293" y="1358549"/>
                </a:cubicBezTo>
                <a:cubicBezTo>
                  <a:pt x="821118" y="1471310"/>
                  <a:pt x="894649" y="1376104"/>
                  <a:pt x="832918" y="1430976"/>
                </a:cubicBezTo>
                <a:cubicBezTo>
                  <a:pt x="758821" y="1496840"/>
                  <a:pt x="808775" y="1477752"/>
                  <a:pt x="742384" y="1494351"/>
                </a:cubicBezTo>
                <a:cubicBezTo>
                  <a:pt x="715108" y="1512535"/>
                  <a:pt x="711170" y="1516782"/>
                  <a:pt x="679009" y="1530565"/>
                </a:cubicBezTo>
                <a:cubicBezTo>
                  <a:pt x="670238" y="1534324"/>
                  <a:pt x="660902" y="1536600"/>
                  <a:pt x="651849" y="1539618"/>
                </a:cubicBezTo>
                <a:cubicBezTo>
                  <a:pt x="639778" y="1548671"/>
                  <a:pt x="629131" y="1560030"/>
                  <a:pt x="615635" y="1566778"/>
                </a:cubicBezTo>
                <a:cubicBezTo>
                  <a:pt x="598564" y="1575314"/>
                  <a:pt x="561314" y="1584885"/>
                  <a:pt x="561314" y="1584885"/>
                </a:cubicBezTo>
                <a:cubicBezTo>
                  <a:pt x="552261" y="1590921"/>
                  <a:pt x="544155" y="1598706"/>
                  <a:pt x="534154" y="1602992"/>
                </a:cubicBezTo>
                <a:cubicBezTo>
                  <a:pt x="512465" y="1612288"/>
                  <a:pt x="449845" y="1618748"/>
                  <a:pt x="434566" y="1621099"/>
                </a:cubicBezTo>
                <a:cubicBezTo>
                  <a:pt x="416423" y="1623890"/>
                  <a:pt x="398194" y="1626307"/>
                  <a:pt x="380245" y="1630153"/>
                </a:cubicBezTo>
                <a:cubicBezTo>
                  <a:pt x="355912" y="1635367"/>
                  <a:pt x="332219" y="1643380"/>
                  <a:pt x="307817" y="1648260"/>
                </a:cubicBezTo>
                <a:lnTo>
                  <a:pt x="262550" y="1657313"/>
                </a:lnTo>
                <a:cubicBezTo>
                  <a:pt x="253497" y="1663349"/>
                  <a:pt x="245578" y="1671600"/>
                  <a:pt x="235390" y="1675420"/>
                </a:cubicBezTo>
                <a:cubicBezTo>
                  <a:pt x="220982" y="1680823"/>
                  <a:pt x="205144" y="1681135"/>
                  <a:pt x="190122" y="1684473"/>
                </a:cubicBezTo>
                <a:cubicBezTo>
                  <a:pt x="177975" y="1687172"/>
                  <a:pt x="165979" y="1690509"/>
                  <a:pt x="153908" y="1693527"/>
                </a:cubicBezTo>
                <a:cubicBezTo>
                  <a:pt x="91648" y="1735035"/>
                  <a:pt x="120233" y="1722860"/>
                  <a:pt x="72427" y="1738794"/>
                </a:cubicBezTo>
                <a:cubicBezTo>
                  <a:pt x="9053" y="1781043"/>
                  <a:pt x="30177" y="1756901"/>
                  <a:pt x="0" y="1802168"/>
                </a:cubicBezTo>
                <a:cubicBezTo>
                  <a:pt x="3018" y="1850453"/>
                  <a:pt x="3989" y="1898910"/>
                  <a:pt x="9053" y="1947024"/>
                </a:cubicBezTo>
                <a:cubicBezTo>
                  <a:pt x="10052" y="1956515"/>
                  <a:pt x="12812" y="1966244"/>
                  <a:pt x="18106" y="1974184"/>
                </a:cubicBezTo>
                <a:cubicBezTo>
                  <a:pt x="25208" y="1984837"/>
                  <a:pt x="35160" y="1993484"/>
                  <a:pt x="45267" y="2001345"/>
                </a:cubicBezTo>
                <a:cubicBezTo>
                  <a:pt x="106587" y="2049039"/>
                  <a:pt x="82747" y="2025350"/>
                  <a:pt x="135801" y="2055666"/>
                </a:cubicBezTo>
                <a:cubicBezTo>
                  <a:pt x="145248" y="2061064"/>
                  <a:pt x="153230" y="2068906"/>
                  <a:pt x="162962" y="2073772"/>
                </a:cubicBezTo>
                <a:cubicBezTo>
                  <a:pt x="171498" y="2078040"/>
                  <a:pt x="181351" y="2079067"/>
                  <a:pt x="190122" y="2082826"/>
                </a:cubicBezTo>
                <a:cubicBezTo>
                  <a:pt x="202527" y="2088143"/>
                  <a:pt x="213805" y="2095921"/>
                  <a:pt x="226336" y="2100933"/>
                </a:cubicBezTo>
                <a:cubicBezTo>
                  <a:pt x="263075" y="2115629"/>
                  <a:pt x="281298" y="2119200"/>
                  <a:pt x="316871" y="2128093"/>
                </a:cubicBezTo>
                <a:cubicBezTo>
                  <a:pt x="386281" y="2122057"/>
                  <a:pt x="456082" y="2119506"/>
                  <a:pt x="525100" y="2109986"/>
                </a:cubicBezTo>
                <a:cubicBezTo>
                  <a:pt x="544007" y="2107378"/>
                  <a:pt x="561314" y="2097915"/>
                  <a:pt x="579421" y="2091879"/>
                </a:cubicBezTo>
                <a:cubicBezTo>
                  <a:pt x="619390" y="2078556"/>
                  <a:pt x="598041" y="2087097"/>
                  <a:pt x="642796" y="2064719"/>
                </a:cubicBezTo>
                <a:cubicBezTo>
                  <a:pt x="651849" y="2052648"/>
                  <a:pt x="659862" y="2039721"/>
                  <a:pt x="669956" y="2028505"/>
                </a:cubicBezTo>
                <a:cubicBezTo>
                  <a:pt x="687086" y="2009471"/>
                  <a:pt x="724277" y="1974184"/>
                  <a:pt x="724277" y="1974184"/>
                </a:cubicBezTo>
                <a:cubicBezTo>
                  <a:pt x="754226" y="1884334"/>
                  <a:pt x="703978" y="2021585"/>
                  <a:pt x="760491" y="1919864"/>
                </a:cubicBezTo>
                <a:cubicBezTo>
                  <a:pt x="773148" y="1897083"/>
                  <a:pt x="780087" y="1855803"/>
                  <a:pt x="787651" y="1829329"/>
                </a:cubicBezTo>
                <a:cubicBezTo>
                  <a:pt x="802820" y="1776233"/>
                  <a:pt x="788359" y="1827909"/>
                  <a:pt x="814811" y="1775008"/>
                </a:cubicBezTo>
                <a:cubicBezTo>
                  <a:pt x="852298" y="1700037"/>
                  <a:pt x="790076" y="1798532"/>
                  <a:pt x="841972" y="1720687"/>
                </a:cubicBezTo>
                <a:cubicBezTo>
                  <a:pt x="851046" y="1693465"/>
                  <a:pt x="849631" y="1689768"/>
                  <a:pt x="869132" y="1666367"/>
                </a:cubicBezTo>
                <a:cubicBezTo>
                  <a:pt x="877329" y="1656531"/>
                  <a:pt x="885100" y="1645424"/>
                  <a:pt x="896293" y="1639206"/>
                </a:cubicBezTo>
                <a:cubicBezTo>
                  <a:pt x="912977" y="1629937"/>
                  <a:pt x="950613" y="1621099"/>
                  <a:pt x="950613" y="1621099"/>
                </a:cubicBezTo>
                <a:cubicBezTo>
                  <a:pt x="965702" y="1624117"/>
                  <a:pt x="989631" y="1616091"/>
                  <a:pt x="995881" y="1630153"/>
                </a:cubicBezTo>
                <a:cubicBezTo>
                  <a:pt x="1013912" y="1670724"/>
                  <a:pt x="987606" y="1701412"/>
                  <a:pt x="968720" y="1729741"/>
                </a:cubicBezTo>
                <a:lnTo>
                  <a:pt x="941560" y="1811222"/>
                </a:lnTo>
                <a:cubicBezTo>
                  <a:pt x="938542" y="1820275"/>
                  <a:pt x="934820" y="1829124"/>
                  <a:pt x="932506" y="1838382"/>
                </a:cubicBezTo>
                <a:cubicBezTo>
                  <a:pt x="929488" y="1850453"/>
                  <a:pt x="926152" y="1862449"/>
                  <a:pt x="923453" y="1874596"/>
                </a:cubicBezTo>
                <a:cubicBezTo>
                  <a:pt x="920115" y="1889618"/>
                  <a:pt x="919924" y="1905502"/>
                  <a:pt x="914400" y="1919864"/>
                </a:cubicBezTo>
                <a:cubicBezTo>
                  <a:pt x="904710" y="1945057"/>
                  <a:pt x="890257" y="1968149"/>
                  <a:pt x="878186" y="1992291"/>
                </a:cubicBezTo>
                <a:lnTo>
                  <a:pt x="860079" y="2028505"/>
                </a:lnTo>
                <a:cubicBezTo>
                  <a:pt x="854043" y="2040576"/>
                  <a:pt x="846240" y="2051916"/>
                  <a:pt x="841972" y="2064719"/>
                </a:cubicBezTo>
                <a:cubicBezTo>
                  <a:pt x="838954" y="2073772"/>
                  <a:pt x="835540" y="2082703"/>
                  <a:pt x="832918" y="2091879"/>
                </a:cubicBezTo>
                <a:cubicBezTo>
                  <a:pt x="829500" y="2103843"/>
                  <a:pt x="828766" y="2116656"/>
                  <a:pt x="823865" y="2128093"/>
                </a:cubicBezTo>
                <a:cubicBezTo>
                  <a:pt x="819579" y="2138094"/>
                  <a:pt x="810624" y="2145522"/>
                  <a:pt x="805758" y="2155254"/>
                </a:cubicBezTo>
                <a:cubicBezTo>
                  <a:pt x="801490" y="2163790"/>
                  <a:pt x="799722" y="2173361"/>
                  <a:pt x="796704" y="2182414"/>
                </a:cubicBezTo>
                <a:cubicBezTo>
                  <a:pt x="793686" y="2209574"/>
                  <a:pt x="791040" y="2236779"/>
                  <a:pt x="787651" y="2263895"/>
                </a:cubicBezTo>
                <a:cubicBezTo>
                  <a:pt x="785004" y="2285069"/>
                  <a:pt x="781140" y="2306082"/>
                  <a:pt x="778598" y="2327269"/>
                </a:cubicBezTo>
                <a:cubicBezTo>
                  <a:pt x="772086" y="2381535"/>
                  <a:pt x="760491" y="2490232"/>
                  <a:pt x="760491" y="2490232"/>
                </a:cubicBezTo>
                <a:cubicBezTo>
                  <a:pt x="763509" y="2553606"/>
                  <a:pt x="764275" y="2617128"/>
                  <a:pt x="769544" y="2680355"/>
                </a:cubicBezTo>
                <a:cubicBezTo>
                  <a:pt x="770337" y="2689865"/>
                  <a:pt x="771850" y="2700767"/>
                  <a:pt x="778598" y="2707515"/>
                </a:cubicBezTo>
                <a:cubicBezTo>
                  <a:pt x="785346" y="2714263"/>
                  <a:pt x="796705" y="2713550"/>
                  <a:pt x="805758" y="2716568"/>
                </a:cubicBezTo>
                <a:cubicBezTo>
                  <a:pt x="814811" y="2725622"/>
                  <a:pt x="821218" y="2738529"/>
                  <a:pt x="832918" y="2743729"/>
                </a:cubicBezTo>
                <a:cubicBezTo>
                  <a:pt x="849693" y="2751184"/>
                  <a:pt x="869178" y="2749498"/>
                  <a:pt x="887239" y="2752782"/>
                </a:cubicBezTo>
                <a:cubicBezTo>
                  <a:pt x="902379" y="2755535"/>
                  <a:pt x="917417" y="2758818"/>
                  <a:pt x="932506" y="2761836"/>
                </a:cubicBezTo>
                <a:cubicBezTo>
                  <a:pt x="1010970" y="2758818"/>
                  <a:pt x="1089561" y="2758184"/>
                  <a:pt x="1167897" y="2752782"/>
                </a:cubicBezTo>
                <a:cubicBezTo>
                  <a:pt x="1177417" y="2752125"/>
                  <a:pt x="1186521" y="2747997"/>
                  <a:pt x="1195057" y="2743729"/>
                </a:cubicBezTo>
                <a:cubicBezTo>
                  <a:pt x="1204789" y="2738863"/>
                  <a:pt x="1213858" y="2732588"/>
                  <a:pt x="1222217" y="2725622"/>
                </a:cubicBezTo>
                <a:cubicBezTo>
                  <a:pt x="1232053" y="2717425"/>
                  <a:pt x="1240324" y="2707515"/>
                  <a:pt x="1249378" y="2698462"/>
                </a:cubicBezTo>
                <a:cubicBezTo>
                  <a:pt x="1246360" y="2626034"/>
                  <a:pt x="1247090" y="2553352"/>
                  <a:pt x="1240324" y="2481178"/>
                </a:cubicBezTo>
                <a:cubicBezTo>
                  <a:pt x="1238001" y="2456401"/>
                  <a:pt x="1227097" y="2433153"/>
                  <a:pt x="1222217" y="2408751"/>
                </a:cubicBezTo>
                <a:cubicBezTo>
                  <a:pt x="1209564" y="2345483"/>
                  <a:pt x="1215694" y="2378662"/>
                  <a:pt x="1204110" y="2309163"/>
                </a:cubicBezTo>
                <a:cubicBezTo>
                  <a:pt x="1207128" y="2061701"/>
                  <a:pt x="1207726" y="1814198"/>
                  <a:pt x="1213164" y="1566778"/>
                </a:cubicBezTo>
                <a:cubicBezTo>
                  <a:pt x="1214420" y="1509611"/>
                  <a:pt x="1219764" y="1495107"/>
                  <a:pt x="1231271" y="1449083"/>
                </a:cubicBezTo>
                <a:cubicBezTo>
                  <a:pt x="1234289" y="1421923"/>
                  <a:pt x="1235831" y="1394558"/>
                  <a:pt x="1240324" y="1367602"/>
                </a:cubicBezTo>
                <a:cubicBezTo>
                  <a:pt x="1241893" y="1358189"/>
                  <a:pt x="1247063" y="1349700"/>
                  <a:pt x="1249378" y="1340442"/>
                </a:cubicBezTo>
                <a:cubicBezTo>
                  <a:pt x="1253110" y="1325513"/>
                  <a:pt x="1255093" y="1310196"/>
                  <a:pt x="1258431" y="1295174"/>
                </a:cubicBezTo>
                <a:cubicBezTo>
                  <a:pt x="1261130" y="1283028"/>
                  <a:pt x="1265045" y="1271162"/>
                  <a:pt x="1267485" y="1258961"/>
                </a:cubicBezTo>
                <a:cubicBezTo>
                  <a:pt x="1273918" y="1226796"/>
                  <a:pt x="1281184" y="1159135"/>
                  <a:pt x="1294645" y="1132212"/>
                </a:cubicBezTo>
                <a:cubicBezTo>
                  <a:pt x="1300681" y="1120141"/>
                  <a:pt x="1307436" y="1108403"/>
                  <a:pt x="1312752" y="1095998"/>
                </a:cubicBezTo>
                <a:cubicBezTo>
                  <a:pt x="1316511" y="1087227"/>
                  <a:pt x="1319183" y="1078014"/>
                  <a:pt x="1321805" y="1068838"/>
                </a:cubicBezTo>
                <a:cubicBezTo>
                  <a:pt x="1325223" y="1056874"/>
                  <a:pt x="1325957" y="1044061"/>
                  <a:pt x="1330859" y="1032624"/>
                </a:cubicBezTo>
                <a:cubicBezTo>
                  <a:pt x="1335145" y="1022623"/>
                  <a:pt x="1342930" y="1014517"/>
                  <a:pt x="1348966" y="1005464"/>
                </a:cubicBezTo>
                <a:cubicBezTo>
                  <a:pt x="1356937" y="981549"/>
                  <a:pt x="1370884" y="931765"/>
                  <a:pt x="1394233" y="923982"/>
                </a:cubicBezTo>
                <a:lnTo>
                  <a:pt x="1421394" y="914929"/>
                </a:lnTo>
                <a:cubicBezTo>
                  <a:pt x="1430447" y="908893"/>
                  <a:pt x="1440195" y="903788"/>
                  <a:pt x="1448554" y="896822"/>
                </a:cubicBezTo>
                <a:cubicBezTo>
                  <a:pt x="1458390" y="888625"/>
                  <a:pt x="1464058" y="874960"/>
                  <a:pt x="1475714" y="869662"/>
                </a:cubicBezTo>
                <a:cubicBezTo>
                  <a:pt x="1498369" y="859364"/>
                  <a:pt x="1548142" y="851555"/>
                  <a:pt x="1548142" y="851555"/>
                </a:cubicBezTo>
                <a:cubicBezTo>
                  <a:pt x="1557166" y="852086"/>
                  <a:pt x="1681970" y="846042"/>
                  <a:pt x="1729211" y="869662"/>
                </a:cubicBezTo>
                <a:cubicBezTo>
                  <a:pt x="1738943" y="874528"/>
                  <a:pt x="1747318" y="881733"/>
                  <a:pt x="1756372" y="887768"/>
                </a:cubicBezTo>
                <a:cubicBezTo>
                  <a:pt x="1762408" y="896822"/>
                  <a:pt x="1766785" y="907235"/>
                  <a:pt x="1774479" y="914929"/>
                </a:cubicBezTo>
                <a:cubicBezTo>
                  <a:pt x="1782173" y="922623"/>
                  <a:pt x="1794474" y="924847"/>
                  <a:pt x="1801639" y="933036"/>
                </a:cubicBezTo>
                <a:cubicBezTo>
                  <a:pt x="1815969" y="949414"/>
                  <a:pt x="1837853" y="987357"/>
                  <a:pt x="1837853" y="987357"/>
                </a:cubicBezTo>
                <a:cubicBezTo>
                  <a:pt x="1870867" y="1086403"/>
                  <a:pt x="1818215" y="936383"/>
                  <a:pt x="1865013" y="1041677"/>
                </a:cubicBezTo>
                <a:cubicBezTo>
                  <a:pt x="1884142" y="1084717"/>
                  <a:pt x="1884582" y="1104770"/>
                  <a:pt x="1892174" y="1150319"/>
                </a:cubicBezTo>
                <a:cubicBezTo>
                  <a:pt x="1899921" y="1390483"/>
                  <a:pt x="1888444" y="1352410"/>
                  <a:pt x="1910281" y="1494351"/>
                </a:cubicBezTo>
                <a:cubicBezTo>
                  <a:pt x="1925755" y="1594930"/>
                  <a:pt x="1911006" y="1512101"/>
                  <a:pt x="1928388" y="1575832"/>
                </a:cubicBezTo>
                <a:cubicBezTo>
                  <a:pt x="1934936" y="1599841"/>
                  <a:pt x="1946495" y="1648260"/>
                  <a:pt x="1946495" y="1648260"/>
                </a:cubicBezTo>
                <a:cubicBezTo>
                  <a:pt x="1949513" y="1675420"/>
                  <a:pt x="1953074" y="1702526"/>
                  <a:pt x="1955548" y="1729741"/>
                </a:cubicBezTo>
                <a:cubicBezTo>
                  <a:pt x="1967779" y="1864289"/>
                  <a:pt x="1951564" y="1808328"/>
                  <a:pt x="1973655" y="1874596"/>
                </a:cubicBezTo>
                <a:cubicBezTo>
                  <a:pt x="1975629" y="1890388"/>
                  <a:pt x="1978254" y="1949871"/>
                  <a:pt x="1991762" y="1974184"/>
                </a:cubicBezTo>
                <a:cubicBezTo>
                  <a:pt x="2002331" y="1993207"/>
                  <a:pt x="2009869" y="2016434"/>
                  <a:pt x="2027976" y="2028505"/>
                </a:cubicBezTo>
                <a:cubicBezTo>
                  <a:pt x="2037029" y="2034541"/>
                  <a:pt x="2047048" y="2039333"/>
                  <a:pt x="2055136" y="2046612"/>
                </a:cubicBezTo>
                <a:cubicBezTo>
                  <a:pt x="2138412" y="2121560"/>
                  <a:pt x="2084903" y="2101584"/>
                  <a:pt x="2154724" y="2119040"/>
                </a:cubicBezTo>
                <a:cubicBezTo>
                  <a:pt x="2169813" y="2128093"/>
                  <a:pt x="2185351" y="2136439"/>
                  <a:pt x="2199992" y="2146200"/>
                </a:cubicBezTo>
                <a:cubicBezTo>
                  <a:pt x="2206696" y="2150669"/>
                  <a:pt x="2251207" y="2186063"/>
                  <a:pt x="2263366" y="2191467"/>
                </a:cubicBezTo>
                <a:cubicBezTo>
                  <a:pt x="2302086" y="2208676"/>
                  <a:pt x="2317036" y="2208095"/>
                  <a:pt x="2353900" y="2218628"/>
                </a:cubicBezTo>
                <a:cubicBezTo>
                  <a:pt x="2444807" y="2244602"/>
                  <a:pt x="2304080" y="2208435"/>
                  <a:pt x="2417275" y="2236735"/>
                </a:cubicBezTo>
                <a:cubicBezTo>
                  <a:pt x="2459524" y="2233717"/>
                  <a:pt x="2502931" y="2237954"/>
                  <a:pt x="2544023" y="2227681"/>
                </a:cubicBezTo>
                <a:cubicBezTo>
                  <a:pt x="2554579" y="2225042"/>
                  <a:pt x="2561695" y="2211393"/>
                  <a:pt x="2562130" y="2200521"/>
                </a:cubicBezTo>
                <a:cubicBezTo>
                  <a:pt x="2564786" y="2134114"/>
                  <a:pt x="2558377" y="2067594"/>
                  <a:pt x="2553077" y="2001345"/>
                </a:cubicBezTo>
                <a:cubicBezTo>
                  <a:pt x="2552316" y="1991832"/>
                  <a:pt x="2548291" y="1982720"/>
                  <a:pt x="2544023" y="1974184"/>
                </a:cubicBezTo>
                <a:cubicBezTo>
                  <a:pt x="2539157" y="1964452"/>
                  <a:pt x="2531952" y="1956077"/>
                  <a:pt x="2525916" y="1947024"/>
                </a:cubicBezTo>
                <a:cubicBezTo>
                  <a:pt x="2495966" y="1857170"/>
                  <a:pt x="2546216" y="1994430"/>
                  <a:pt x="2489702" y="1892703"/>
                </a:cubicBezTo>
                <a:cubicBezTo>
                  <a:pt x="2480433" y="1876018"/>
                  <a:pt x="2480132" y="1855453"/>
                  <a:pt x="2471596" y="1838382"/>
                </a:cubicBezTo>
                <a:cubicBezTo>
                  <a:pt x="2448623" y="1792436"/>
                  <a:pt x="2460975" y="1813397"/>
                  <a:pt x="2435382" y="1775008"/>
                </a:cubicBezTo>
                <a:cubicBezTo>
                  <a:pt x="2432364" y="1762937"/>
                  <a:pt x="2429903" y="1750712"/>
                  <a:pt x="2426328" y="1738794"/>
                </a:cubicBezTo>
                <a:cubicBezTo>
                  <a:pt x="2420843" y="1720513"/>
                  <a:pt x="2414257" y="1702580"/>
                  <a:pt x="2408221" y="1684473"/>
                </a:cubicBezTo>
                <a:cubicBezTo>
                  <a:pt x="2405203" y="1675420"/>
                  <a:pt x="2401483" y="1666571"/>
                  <a:pt x="2399168" y="1657313"/>
                </a:cubicBezTo>
                <a:cubicBezTo>
                  <a:pt x="2396150" y="1645242"/>
                  <a:pt x="2393689" y="1633017"/>
                  <a:pt x="2390114" y="1621099"/>
                </a:cubicBezTo>
                <a:cubicBezTo>
                  <a:pt x="2384629" y="1602818"/>
                  <a:pt x="2372007" y="1566778"/>
                  <a:pt x="2372007" y="1566778"/>
                </a:cubicBezTo>
                <a:cubicBezTo>
                  <a:pt x="2368119" y="1539561"/>
                  <a:pt x="2361845" y="1487271"/>
                  <a:pt x="2353900" y="1458137"/>
                </a:cubicBezTo>
                <a:cubicBezTo>
                  <a:pt x="2348878" y="1439723"/>
                  <a:pt x="2340423" y="1422332"/>
                  <a:pt x="2335794" y="1403816"/>
                </a:cubicBezTo>
                <a:cubicBezTo>
                  <a:pt x="2332776" y="1391745"/>
                  <a:pt x="2330158" y="1379566"/>
                  <a:pt x="2326740" y="1367602"/>
                </a:cubicBezTo>
                <a:cubicBezTo>
                  <a:pt x="2317047" y="1333675"/>
                  <a:pt x="2315706" y="1343132"/>
                  <a:pt x="2308633" y="1304228"/>
                </a:cubicBezTo>
                <a:cubicBezTo>
                  <a:pt x="2304816" y="1283233"/>
                  <a:pt x="2303288" y="1261868"/>
                  <a:pt x="2299580" y="1240854"/>
                </a:cubicBezTo>
                <a:cubicBezTo>
                  <a:pt x="2296574" y="1223818"/>
                  <a:pt x="2281846" y="1145527"/>
                  <a:pt x="2272419" y="1114105"/>
                </a:cubicBezTo>
                <a:cubicBezTo>
                  <a:pt x="2266934" y="1095824"/>
                  <a:pt x="2260348" y="1077891"/>
                  <a:pt x="2254312" y="1059784"/>
                </a:cubicBezTo>
                <a:cubicBezTo>
                  <a:pt x="2251294" y="1050731"/>
                  <a:pt x="2247574" y="1041882"/>
                  <a:pt x="2245259" y="1032624"/>
                </a:cubicBezTo>
                <a:cubicBezTo>
                  <a:pt x="2242241" y="1020553"/>
                  <a:pt x="2238904" y="1008557"/>
                  <a:pt x="2236205" y="996410"/>
                </a:cubicBezTo>
                <a:cubicBezTo>
                  <a:pt x="2232867" y="981389"/>
                  <a:pt x="2231201" y="965989"/>
                  <a:pt x="2227152" y="951143"/>
                </a:cubicBezTo>
                <a:cubicBezTo>
                  <a:pt x="2222130" y="932729"/>
                  <a:pt x="2209045" y="896822"/>
                  <a:pt x="2209045" y="896822"/>
                </a:cubicBezTo>
                <a:cubicBezTo>
                  <a:pt x="2206027" y="869662"/>
                  <a:pt x="2206137" y="841969"/>
                  <a:pt x="2199992" y="815341"/>
                </a:cubicBezTo>
                <a:cubicBezTo>
                  <a:pt x="2191320" y="777764"/>
                  <a:pt x="2177841" y="783609"/>
                  <a:pt x="2163778" y="751967"/>
                </a:cubicBezTo>
                <a:cubicBezTo>
                  <a:pt x="2156026" y="734526"/>
                  <a:pt x="2151707" y="715753"/>
                  <a:pt x="2145671" y="697646"/>
                </a:cubicBezTo>
                <a:lnTo>
                  <a:pt x="2118510" y="616165"/>
                </a:lnTo>
                <a:lnTo>
                  <a:pt x="2109457" y="589004"/>
                </a:lnTo>
                <a:cubicBezTo>
                  <a:pt x="2112475" y="570897"/>
                  <a:pt x="2112705" y="552098"/>
                  <a:pt x="2118510" y="534683"/>
                </a:cubicBezTo>
                <a:cubicBezTo>
                  <a:pt x="2121951" y="524361"/>
                  <a:pt x="2129651" y="515882"/>
                  <a:pt x="2136617" y="507523"/>
                </a:cubicBezTo>
                <a:cubicBezTo>
                  <a:pt x="2150918" y="490363"/>
                  <a:pt x="2170592" y="472429"/>
                  <a:pt x="2190938" y="462256"/>
                </a:cubicBezTo>
                <a:cubicBezTo>
                  <a:pt x="2203928" y="455761"/>
                  <a:pt x="2242705" y="447051"/>
                  <a:pt x="2254312" y="444149"/>
                </a:cubicBezTo>
                <a:cubicBezTo>
                  <a:pt x="2332153" y="392256"/>
                  <a:pt x="2233666" y="454472"/>
                  <a:pt x="2308633" y="416988"/>
                </a:cubicBezTo>
                <a:cubicBezTo>
                  <a:pt x="2378827" y="381891"/>
                  <a:pt x="2294694" y="412580"/>
                  <a:pt x="2362954" y="389828"/>
                </a:cubicBezTo>
                <a:cubicBezTo>
                  <a:pt x="2431134" y="344374"/>
                  <a:pt x="2344489" y="397740"/>
                  <a:pt x="2426328" y="362667"/>
                </a:cubicBezTo>
                <a:cubicBezTo>
                  <a:pt x="2489992" y="335383"/>
                  <a:pt x="2415378" y="354698"/>
                  <a:pt x="2480649" y="317400"/>
                </a:cubicBezTo>
                <a:cubicBezTo>
                  <a:pt x="2491452" y="311227"/>
                  <a:pt x="2504899" y="311765"/>
                  <a:pt x="2516863" y="308347"/>
                </a:cubicBezTo>
                <a:cubicBezTo>
                  <a:pt x="2526039" y="305725"/>
                  <a:pt x="2534970" y="302311"/>
                  <a:pt x="2544023" y="299293"/>
                </a:cubicBezTo>
                <a:cubicBezTo>
                  <a:pt x="2595507" y="260680"/>
                  <a:pt x="2565921" y="276906"/>
                  <a:pt x="2634558" y="254026"/>
                </a:cubicBezTo>
                <a:lnTo>
                  <a:pt x="2661718" y="244972"/>
                </a:lnTo>
                <a:lnTo>
                  <a:pt x="2688879" y="235919"/>
                </a:lnTo>
                <a:cubicBezTo>
                  <a:pt x="2697932" y="229883"/>
                  <a:pt x="2705851" y="221632"/>
                  <a:pt x="2716039" y="217812"/>
                </a:cubicBezTo>
                <a:cubicBezTo>
                  <a:pt x="2759861" y="201379"/>
                  <a:pt x="2777095" y="211014"/>
                  <a:pt x="2824681" y="217812"/>
                </a:cubicBezTo>
                <a:cubicBezTo>
                  <a:pt x="2921742" y="282521"/>
                  <a:pt x="2774430" y="181746"/>
                  <a:pt x="2879001" y="263079"/>
                </a:cubicBezTo>
                <a:cubicBezTo>
                  <a:pt x="2896179" y="276440"/>
                  <a:pt x="2915215" y="287222"/>
                  <a:pt x="2933322" y="299293"/>
                </a:cubicBezTo>
                <a:lnTo>
                  <a:pt x="2960483" y="317400"/>
                </a:lnTo>
                <a:cubicBezTo>
                  <a:pt x="2980910" y="378686"/>
                  <a:pt x="2952126" y="316472"/>
                  <a:pt x="2996697" y="353614"/>
                </a:cubicBezTo>
                <a:cubicBezTo>
                  <a:pt x="3014482" y="368435"/>
                  <a:pt x="3026955" y="398977"/>
                  <a:pt x="3041964" y="416988"/>
                </a:cubicBezTo>
                <a:cubicBezTo>
                  <a:pt x="3050161" y="426824"/>
                  <a:pt x="3060071" y="435095"/>
                  <a:pt x="3069124" y="444149"/>
                </a:cubicBezTo>
                <a:cubicBezTo>
                  <a:pt x="3091885" y="512427"/>
                  <a:pt x="3061180" y="428257"/>
                  <a:pt x="3096285" y="498469"/>
                </a:cubicBezTo>
                <a:cubicBezTo>
                  <a:pt x="3100553" y="507005"/>
                  <a:pt x="3101070" y="517094"/>
                  <a:pt x="3105338" y="525630"/>
                </a:cubicBezTo>
                <a:cubicBezTo>
                  <a:pt x="3110204" y="535362"/>
                  <a:pt x="3119026" y="542847"/>
                  <a:pt x="3123445" y="552790"/>
                </a:cubicBezTo>
                <a:cubicBezTo>
                  <a:pt x="3131197" y="570231"/>
                  <a:pt x="3135516" y="589004"/>
                  <a:pt x="3141552" y="607111"/>
                </a:cubicBezTo>
                <a:lnTo>
                  <a:pt x="3159659" y="661432"/>
                </a:lnTo>
                <a:cubicBezTo>
                  <a:pt x="3162677" y="670485"/>
                  <a:pt x="3167143" y="679179"/>
                  <a:pt x="3168712" y="688592"/>
                </a:cubicBezTo>
                <a:lnTo>
                  <a:pt x="3177766" y="742913"/>
                </a:lnTo>
                <a:cubicBezTo>
                  <a:pt x="3167978" y="997375"/>
                  <a:pt x="3193543" y="903811"/>
                  <a:pt x="3150605" y="1032624"/>
                </a:cubicBezTo>
                <a:lnTo>
                  <a:pt x="3150605" y="1032624"/>
                </a:lnTo>
                <a:cubicBezTo>
                  <a:pt x="3144570" y="1056767"/>
                  <a:pt x="3140369" y="1081444"/>
                  <a:pt x="3132499" y="1105052"/>
                </a:cubicBezTo>
                <a:cubicBezTo>
                  <a:pt x="3129481" y="1114105"/>
                  <a:pt x="3126067" y="1123036"/>
                  <a:pt x="3123445" y="1132212"/>
                </a:cubicBezTo>
                <a:cubicBezTo>
                  <a:pt x="3120027" y="1144176"/>
                  <a:pt x="3117967" y="1156508"/>
                  <a:pt x="3114392" y="1168426"/>
                </a:cubicBezTo>
                <a:cubicBezTo>
                  <a:pt x="3108908" y="1186708"/>
                  <a:pt x="3096285" y="1222747"/>
                  <a:pt x="3096285" y="1222747"/>
                </a:cubicBezTo>
                <a:cubicBezTo>
                  <a:pt x="3091312" y="1262530"/>
                  <a:pt x="3078178" y="1360982"/>
                  <a:pt x="3078178" y="1394763"/>
                </a:cubicBezTo>
                <a:cubicBezTo>
                  <a:pt x="3078178" y="1467254"/>
                  <a:pt x="3079226" y="1539999"/>
                  <a:pt x="3087231" y="1612046"/>
                </a:cubicBezTo>
                <a:cubicBezTo>
                  <a:pt x="3088433" y="1622860"/>
                  <a:pt x="3096841" y="1632409"/>
                  <a:pt x="3105338" y="1639206"/>
                </a:cubicBezTo>
                <a:cubicBezTo>
                  <a:pt x="3112790" y="1645168"/>
                  <a:pt x="3123445" y="1645242"/>
                  <a:pt x="3132499" y="1648260"/>
                </a:cubicBezTo>
                <a:cubicBezTo>
                  <a:pt x="3189837" y="1645242"/>
                  <a:pt x="3247579" y="1646633"/>
                  <a:pt x="3304514" y="1639206"/>
                </a:cubicBezTo>
                <a:cubicBezTo>
                  <a:pt x="3352113" y="1632997"/>
                  <a:pt x="3346270" y="1597450"/>
                  <a:pt x="3376942" y="1566778"/>
                </a:cubicBezTo>
                <a:cubicBezTo>
                  <a:pt x="3385995" y="1557725"/>
                  <a:pt x="3396242" y="1549724"/>
                  <a:pt x="3404102" y="1539618"/>
                </a:cubicBezTo>
                <a:cubicBezTo>
                  <a:pt x="3417463" y="1522440"/>
                  <a:pt x="3428245" y="1503404"/>
                  <a:pt x="3440316" y="1485297"/>
                </a:cubicBezTo>
                <a:cubicBezTo>
                  <a:pt x="3446352" y="1476244"/>
                  <a:pt x="3452825" y="1467467"/>
                  <a:pt x="3458423" y="1458137"/>
                </a:cubicBezTo>
                <a:cubicBezTo>
                  <a:pt x="3467477" y="1443048"/>
                  <a:pt x="3475026" y="1426947"/>
                  <a:pt x="3485584" y="1412869"/>
                </a:cubicBezTo>
                <a:cubicBezTo>
                  <a:pt x="3590157" y="1273438"/>
                  <a:pt x="3446392" y="1485236"/>
                  <a:pt x="3530851" y="1358549"/>
                </a:cubicBezTo>
                <a:cubicBezTo>
                  <a:pt x="3550451" y="1280146"/>
                  <a:pt x="3526450" y="1365023"/>
                  <a:pt x="3558011" y="1286121"/>
                </a:cubicBezTo>
                <a:cubicBezTo>
                  <a:pt x="3565100" y="1268400"/>
                  <a:pt x="3570082" y="1249907"/>
                  <a:pt x="3576118" y="1231800"/>
                </a:cubicBezTo>
                <a:lnTo>
                  <a:pt x="3585172" y="1204640"/>
                </a:lnTo>
                <a:cubicBezTo>
                  <a:pt x="3588190" y="1195586"/>
                  <a:pt x="3592353" y="1186837"/>
                  <a:pt x="3594225" y="1177479"/>
                </a:cubicBezTo>
                <a:cubicBezTo>
                  <a:pt x="3597243" y="1162390"/>
                  <a:pt x="3599819" y="1147206"/>
                  <a:pt x="3603279" y="1132212"/>
                </a:cubicBezTo>
                <a:cubicBezTo>
                  <a:pt x="3608875" y="1107964"/>
                  <a:pt x="3621386" y="1059784"/>
                  <a:pt x="3621386" y="1059784"/>
                </a:cubicBezTo>
                <a:cubicBezTo>
                  <a:pt x="3624404" y="1035642"/>
                  <a:pt x="3626087" y="1011295"/>
                  <a:pt x="3630439" y="987357"/>
                </a:cubicBezTo>
                <a:cubicBezTo>
                  <a:pt x="3632146" y="977968"/>
                  <a:pt x="3636871" y="969372"/>
                  <a:pt x="3639493" y="960196"/>
                </a:cubicBezTo>
                <a:cubicBezTo>
                  <a:pt x="3642911" y="948232"/>
                  <a:pt x="3645128" y="935946"/>
                  <a:pt x="3648546" y="923982"/>
                </a:cubicBezTo>
                <a:cubicBezTo>
                  <a:pt x="3654436" y="903368"/>
                  <a:pt x="3659837" y="885531"/>
                  <a:pt x="3675706" y="869662"/>
                </a:cubicBezTo>
                <a:cubicBezTo>
                  <a:pt x="3691576" y="853792"/>
                  <a:pt x="3709411" y="848391"/>
                  <a:pt x="3730027" y="842501"/>
                </a:cubicBezTo>
                <a:cubicBezTo>
                  <a:pt x="3741991" y="839083"/>
                  <a:pt x="3754170" y="836466"/>
                  <a:pt x="3766241" y="833448"/>
                </a:cubicBezTo>
                <a:cubicBezTo>
                  <a:pt x="3787366" y="836466"/>
                  <a:pt x="3809176" y="836369"/>
                  <a:pt x="3829615" y="842501"/>
                </a:cubicBezTo>
                <a:cubicBezTo>
                  <a:pt x="3864842" y="853069"/>
                  <a:pt x="3856752" y="866565"/>
                  <a:pt x="3865829" y="896822"/>
                </a:cubicBezTo>
                <a:cubicBezTo>
                  <a:pt x="3871313" y="915104"/>
                  <a:pt x="3877900" y="933036"/>
                  <a:pt x="3883936" y="951143"/>
                </a:cubicBezTo>
                <a:cubicBezTo>
                  <a:pt x="3886954" y="960196"/>
                  <a:pt x="3890675" y="969045"/>
                  <a:pt x="3892990" y="978303"/>
                </a:cubicBezTo>
                <a:lnTo>
                  <a:pt x="3911097" y="1050731"/>
                </a:lnTo>
                <a:cubicBezTo>
                  <a:pt x="3948014" y="1530673"/>
                  <a:pt x="3908812" y="986128"/>
                  <a:pt x="3929203" y="2209574"/>
                </a:cubicBezTo>
                <a:cubicBezTo>
                  <a:pt x="3929459" y="2224960"/>
                  <a:pt x="3936081" y="2239608"/>
                  <a:pt x="3938257" y="2254842"/>
                </a:cubicBezTo>
                <a:cubicBezTo>
                  <a:pt x="3942122" y="2281895"/>
                  <a:pt x="3942817" y="2309367"/>
                  <a:pt x="3947310" y="2336323"/>
                </a:cubicBezTo>
                <a:cubicBezTo>
                  <a:pt x="3948879" y="2345736"/>
                  <a:pt x="3949616" y="2356735"/>
                  <a:pt x="3956364" y="2363483"/>
                </a:cubicBezTo>
                <a:cubicBezTo>
                  <a:pt x="3963112" y="2370231"/>
                  <a:pt x="3974988" y="2368269"/>
                  <a:pt x="3983524" y="2372537"/>
                </a:cubicBezTo>
                <a:cubicBezTo>
                  <a:pt x="4047172" y="2404362"/>
                  <a:pt x="3964165" y="2382891"/>
                  <a:pt x="4065005" y="2399697"/>
                </a:cubicBezTo>
                <a:cubicBezTo>
                  <a:pt x="4182700" y="2396679"/>
                  <a:pt x="4300656" y="2399032"/>
                  <a:pt x="4418091" y="2390644"/>
                </a:cubicBezTo>
                <a:cubicBezTo>
                  <a:pt x="4444496" y="2388758"/>
                  <a:pt x="4476939" y="2325005"/>
                  <a:pt x="4481465" y="2318216"/>
                </a:cubicBezTo>
                <a:lnTo>
                  <a:pt x="4499572" y="2291056"/>
                </a:lnTo>
                <a:cubicBezTo>
                  <a:pt x="4496554" y="2206557"/>
                  <a:pt x="4495962" y="2121936"/>
                  <a:pt x="4490518" y="2037559"/>
                </a:cubicBezTo>
                <a:cubicBezTo>
                  <a:pt x="4489904" y="2028035"/>
                  <a:pt x="4484087" y="2019574"/>
                  <a:pt x="4481465" y="2010398"/>
                </a:cubicBezTo>
                <a:cubicBezTo>
                  <a:pt x="4478047" y="1998434"/>
                  <a:pt x="4476780" y="1985835"/>
                  <a:pt x="4472411" y="1974184"/>
                </a:cubicBezTo>
                <a:cubicBezTo>
                  <a:pt x="4467672" y="1961547"/>
                  <a:pt x="4460340" y="1950041"/>
                  <a:pt x="4454304" y="1937970"/>
                </a:cubicBezTo>
                <a:cubicBezTo>
                  <a:pt x="4451286" y="1925899"/>
                  <a:pt x="4448669" y="1913721"/>
                  <a:pt x="4445251" y="1901757"/>
                </a:cubicBezTo>
                <a:cubicBezTo>
                  <a:pt x="4442629" y="1892581"/>
                  <a:pt x="4438513" y="1883854"/>
                  <a:pt x="4436198" y="1874596"/>
                </a:cubicBezTo>
                <a:cubicBezTo>
                  <a:pt x="4423683" y="1824535"/>
                  <a:pt x="4428316" y="1822193"/>
                  <a:pt x="4418091" y="1765955"/>
                </a:cubicBezTo>
                <a:cubicBezTo>
                  <a:pt x="4406806" y="1703887"/>
                  <a:pt x="4412907" y="1754273"/>
                  <a:pt x="4399984" y="1702580"/>
                </a:cubicBezTo>
                <a:cubicBezTo>
                  <a:pt x="4396252" y="1687652"/>
                  <a:pt x="4394979" y="1672159"/>
                  <a:pt x="4390930" y="1657313"/>
                </a:cubicBezTo>
                <a:cubicBezTo>
                  <a:pt x="4385908" y="1638899"/>
                  <a:pt x="4372823" y="1602992"/>
                  <a:pt x="4372823" y="1602992"/>
                </a:cubicBezTo>
                <a:cubicBezTo>
                  <a:pt x="4366704" y="1566274"/>
                  <a:pt x="4364848" y="1546229"/>
                  <a:pt x="4354716" y="1512458"/>
                </a:cubicBezTo>
                <a:cubicBezTo>
                  <a:pt x="4349231" y="1494177"/>
                  <a:pt x="4342645" y="1476244"/>
                  <a:pt x="4336609" y="1458137"/>
                </a:cubicBezTo>
                <a:cubicBezTo>
                  <a:pt x="4333591" y="1449083"/>
                  <a:pt x="4329428" y="1440334"/>
                  <a:pt x="4327556" y="1430976"/>
                </a:cubicBezTo>
                <a:cubicBezTo>
                  <a:pt x="4320934" y="1397867"/>
                  <a:pt x="4315708" y="1362013"/>
                  <a:pt x="4300396" y="1331388"/>
                </a:cubicBezTo>
                <a:lnTo>
                  <a:pt x="4282289" y="1295174"/>
                </a:lnTo>
                <a:cubicBezTo>
                  <a:pt x="4279271" y="1280085"/>
                  <a:pt x="4277284" y="1264753"/>
                  <a:pt x="4273235" y="1249907"/>
                </a:cubicBezTo>
                <a:cubicBezTo>
                  <a:pt x="4268213" y="1231493"/>
                  <a:pt x="4261164" y="1213693"/>
                  <a:pt x="4255128" y="1195586"/>
                </a:cubicBezTo>
                <a:cubicBezTo>
                  <a:pt x="4252110" y="1186533"/>
                  <a:pt x="4248390" y="1177684"/>
                  <a:pt x="4246075" y="1168426"/>
                </a:cubicBezTo>
                <a:cubicBezTo>
                  <a:pt x="4232391" y="1113693"/>
                  <a:pt x="4240957" y="1144020"/>
                  <a:pt x="4218914" y="1077891"/>
                </a:cubicBezTo>
                <a:lnTo>
                  <a:pt x="4209861" y="1050731"/>
                </a:lnTo>
                <a:cubicBezTo>
                  <a:pt x="4206843" y="1041677"/>
                  <a:pt x="4203122" y="1032829"/>
                  <a:pt x="4200807" y="1023570"/>
                </a:cubicBezTo>
                <a:cubicBezTo>
                  <a:pt x="4197789" y="1011499"/>
                  <a:pt x="4196655" y="998793"/>
                  <a:pt x="4191754" y="987357"/>
                </a:cubicBezTo>
                <a:cubicBezTo>
                  <a:pt x="4187468" y="977356"/>
                  <a:pt x="4179683" y="969250"/>
                  <a:pt x="4173647" y="960196"/>
                </a:cubicBezTo>
                <a:cubicBezTo>
                  <a:pt x="4167611" y="942089"/>
                  <a:pt x="4164076" y="922946"/>
                  <a:pt x="4155540" y="905875"/>
                </a:cubicBezTo>
                <a:cubicBezTo>
                  <a:pt x="4128898" y="852593"/>
                  <a:pt x="4141699" y="882462"/>
                  <a:pt x="4119326" y="815341"/>
                </a:cubicBezTo>
                <a:cubicBezTo>
                  <a:pt x="4116308" y="806287"/>
                  <a:pt x="4118214" y="793474"/>
                  <a:pt x="4110273" y="788180"/>
                </a:cubicBezTo>
                <a:cubicBezTo>
                  <a:pt x="4013222" y="723480"/>
                  <a:pt x="4160508" y="824234"/>
                  <a:pt x="4055952" y="742913"/>
                </a:cubicBezTo>
                <a:cubicBezTo>
                  <a:pt x="4009255" y="706594"/>
                  <a:pt x="4015451" y="711305"/>
                  <a:pt x="3974471" y="697646"/>
                </a:cubicBezTo>
                <a:cubicBezTo>
                  <a:pt x="3965417" y="688592"/>
                  <a:pt x="3958427" y="676838"/>
                  <a:pt x="3947310" y="670485"/>
                </a:cubicBezTo>
                <a:cubicBezTo>
                  <a:pt x="3936507" y="664312"/>
                  <a:pt x="3922747" y="665801"/>
                  <a:pt x="3911097" y="661432"/>
                </a:cubicBezTo>
                <a:cubicBezTo>
                  <a:pt x="3898460" y="656693"/>
                  <a:pt x="3886456" y="650269"/>
                  <a:pt x="3874883" y="643325"/>
                </a:cubicBezTo>
                <a:cubicBezTo>
                  <a:pt x="3797891" y="597130"/>
                  <a:pt x="3848717" y="614149"/>
                  <a:pt x="3784348" y="598058"/>
                </a:cubicBezTo>
                <a:cubicBezTo>
                  <a:pt x="3706513" y="546167"/>
                  <a:pt x="3804992" y="608380"/>
                  <a:pt x="3730027" y="570897"/>
                </a:cubicBezTo>
                <a:cubicBezTo>
                  <a:pt x="3659832" y="535799"/>
                  <a:pt x="3743970" y="566490"/>
                  <a:pt x="3675706" y="543737"/>
                </a:cubicBezTo>
                <a:cubicBezTo>
                  <a:pt x="3605684" y="473713"/>
                  <a:pt x="3676900" y="531539"/>
                  <a:pt x="3594225" y="498469"/>
                </a:cubicBezTo>
                <a:cubicBezTo>
                  <a:pt x="3577887" y="491934"/>
                  <a:pt x="3563804" y="480756"/>
                  <a:pt x="3548958" y="471309"/>
                </a:cubicBezTo>
                <a:cubicBezTo>
                  <a:pt x="3472656" y="422753"/>
                  <a:pt x="3518582" y="450906"/>
                  <a:pt x="3458423" y="407935"/>
                </a:cubicBezTo>
                <a:cubicBezTo>
                  <a:pt x="3449569" y="401611"/>
                  <a:pt x="3440710" y="395226"/>
                  <a:pt x="3431263" y="389828"/>
                </a:cubicBezTo>
                <a:cubicBezTo>
                  <a:pt x="3419545" y="383132"/>
                  <a:pt x="3405588" y="380152"/>
                  <a:pt x="3395049" y="371721"/>
                </a:cubicBezTo>
                <a:cubicBezTo>
                  <a:pt x="3307808" y="301928"/>
                  <a:pt x="3374775" y="328748"/>
                  <a:pt x="3313568" y="308347"/>
                </a:cubicBezTo>
                <a:cubicBezTo>
                  <a:pt x="3298479" y="296276"/>
                  <a:pt x="3283759" y="283727"/>
                  <a:pt x="3268300" y="272133"/>
                </a:cubicBezTo>
                <a:cubicBezTo>
                  <a:pt x="3259595" y="265605"/>
                  <a:pt x="3249499" y="260992"/>
                  <a:pt x="3241140" y="254026"/>
                </a:cubicBezTo>
                <a:cubicBezTo>
                  <a:pt x="3231304" y="245829"/>
                  <a:pt x="3223816" y="235062"/>
                  <a:pt x="3213980" y="226866"/>
                </a:cubicBezTo>
                <a:cubicBezTo>
                  <a:pt x="3205621" y="219900"/>
                  <a:pt x="3195081" y="215840"/>
                  <a:pt x="3186819" y="208759"/>
                </a:cubicBezTo>
                <a:cubicBezTo>
                  <a:pt x="3173857" y="197649"/>
                  <a:pt x="3163567" y="183655"/>
                  <a:pt x="3150605" y="172545"/>
                </a:cubicBezTo>
                <a:cubicBezTo>
                  <a:pt x="3142344" y="165464"/>
                  <a:pt x="3132150" y="160967"/>
                  <a:pt x="3123445" y="154438"/>
                </a:cubicBezTo>
                <a:cubicBezTo>
                  <a:pt x="3107986" y="142844"/>
                  <a:pt x="3092720" y="130949"/>
                  <a:pt x="3078178" y="118224"/>
                </a:cubicBezTo>
                <a:cubicBezTo>
                  <a:pt x="3051483" y="94866"/>
                  <a:pt x="3054736" y="88397"/>
                  <a:pt x="3023857" y="72957"/>
                </a:cubicBezTo>
                <a:cubicBezTo>
                  <a:pt x="3015321" y="68689"/>
                  <a:pt x="3005750" y="66921"/>
                  <a:pt x="2996697" y="63903"/>
                </a:cubicBezTo>
                <a:cubicBezTo>
                  <a:pt x="2987643" y="54850"/>
                  <a:pt x="2979372" y="44940"/>
                  <a:pt x="2969536" y="36743"/>
                </a:cubicBezTo>
                <a:cubicBezTo>
                  <a:pt x="2929048" y="3003"/>
                  <a:pt x="2920015" y="16400"/>
                  <a:pt x="2851841" y="9582"/>
                </a:cubicBezTo>
                <a:cubicBezTo>
                  <a:pt x="2813229" y="-3288"/>
                  <a:pt x="2834224" y="529"/>
                  <a:pt x="2788467" y="529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70BA63-5A90-48C7-B00E-AB8A9E801C55}"/>
              </a:ext>
            </a:extLst>
          </p:cNvPr>
          <p:cNvGrpSpPr/>
          <p:nvPr/>
        </p:nvGrpSpPr>
        <p:grpSpPr>
          <a:xfrm>
            <a:off x="2157871" y="3880818"/>
            <a:ext cx="3524508" cy="2645110"/>
            <a:chOff x="2157871" y="3880818"/>
            <a:chExt cx="3524508" cy="26451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10228B-70CE-4D66-9821-28D6204F3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16891"/>
            <a:stretch/>
          </p:blipFill>
          <p:spPr>
            <a:xfrm>
              <a:off x="2157871" y="3880818"/>
              <a:ext cx="3524508" cy="264511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645A52-2DEE-4264-9002-1A8E36E6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7871" y="6259426"/>
              <a:ext cx="1887723" cy="2665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836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8" y="19765"/>
            <a:ext cx="10353762" cy="6211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Recursions and </a:t>
            </a:r>
            <a:r>
              <a:rPr lang="en-US" altLang="ko-KR" dirty="0" err="1"/>
              <a:t>Stackframe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567" y="640921"/>
            <a:ext cx="9680714" cy="3289753"/>
          </a:xfrm>
        </p:spPr>
        <p:txBody>
          <a:bodyPr numCol="2">
            <a:normAutofit/>
          </a:bodyPr>
          <a:lstStyle/>
          <a:p>
            <a:r>
              <a:rPr lang="en-US" altLang="ko-KR" sz="2800" dirty="0"/>
              <a:t>Recursion of functions</a:t>
            </a:r>
          </a:p>
          <a:p>
            <a:pPr lvl="1"/>
            <a:r>
              <a:rPr lang="en-US" altLang="ko-KR" sz="2400" dirty="0"/>
              <a:t>Increase the items in the </a:t>
            </a:r>
            <a:r>
              <a:rPr lang="en-US" altLang="ko-KR" sz="2400" dirty="0" err="1"/>
              <a:t>stackframe</a:t>
            </a:r>
            <a:endParaRPr lang="en-US" altLang="ko-KR" sz="2400" dirty="0"/>
          </a:p>
          <a:p>
            <a:pPr lvl="2"/>
            <a:r>
              <a:rPr lang="en-US" altLang="ko-KR" sz="2000" dirty="0" err="1"/>
              <a:t>Stackframe</a:t>
            </a:r>
            <a:r>
              <a:rPr lang="en-US" altLang="ko-KR" sz="2000" dirty="0"/>
              <a:t> is a stack storing your function call history</a:t>
            </a:r>
          </a:p>
          <a:p>
            <a:pPr lvl="3"/>
            <a:r>
              <a:rPr lang="en-US" altLang="ko-KR" sz="1800" dirty="0"/>
              <a:t>Push: When a function is invoked</a:t>
            </a:r>
          </a:p>
          <a:p>
            <a:pPr lvl="3"/>
            <a:r>
              <a:rPr lang="en-US" altLang="ko-KR" sz="1800" dirty="0"/>
              <a:t>Pop: When a function hits </a:t>
            </a:r>
            <a:r>
              <a:rPr lang="en-US" altLang="ko-KR" sz="1800" i="1" dirty="0"/>
              <a:t>return</a:t>
            </a:r>
            <a:r>
              <a:rPr lang="en-US" altLang="ko-KR" sz="1800" dirty="0"/>
              <a:t> or ends</a:t>
            </a:r>
          </a:p>
          <a:p>
            <a:pPr lvl="3"/>
            <a:r>
              <a:rPr lang="en-US" altLang="ko-KR" sz="1800" dirty="0"/>
              <a:t>What to store?</a:t>
            </a:r>
          </a:p>
          <a:p>
            <a:pPr lvl="4"/>
            <a:r>
              <a:rPr lang="en-US" altLang="ko-KR" sz="1800" dirty="0"/>
              <a:t>Local variables and function call parameters</a:t>
            </a:r>
            <a:endParaRPr lang="ko-KR" alt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65433" y="6071698"/>
            <a:ext cx="1143000" cy="463550"/>
            <a:chOff x="615752" y="5937250"/>
            <a:chExt cx="1143000" cy="463550"/>
          </a:xfrm>
          <a:noFill/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3189233" y="3563448"/>
            <a:ext cx="1295400" cy="3048000"/>
            <a:chOff x="912" y="1344"/>
            <a:chExt cx="816" cy="1920"/>
          </a:xfrm>
          <a:noFill/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4917425" y="3563448"/>
            <a:ext cx="1295400" cy="3048000"/>
            <a:chOff x="912" y="1344"/>
            <a:chExt cx="816" cy="1920"/>
          </a:xfrm>
          <a:noFill/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646361" y="3567120"/>
            <a:ext cx="1295400" cy="3048000"/>
            <a:chOff x="912" y="1344"/>
            <a:chExt cx="816" cy="1920"/>
          </a:xfrm>
          <a:noFill/>
        </p:grpSpPr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8374553" y="3567120"/>
            <a:ext cx="1295400" cy="3048000"/>
            <a:chOff x="912" y="1344"/>
            <a:chExt cx="816" cy="1920"/>
          </a:xfrm>
          <a:noFill/>
        </p:grpSpPr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93625" y="6074873"/>
            <a:ext cx="1143000" cy="463550"/>
            <a:chOff x="615752" y="5937250"/>
            <a:chExt cx="1143000" cy="463550"/>
          </a:xfrm>
          <a:noFill/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93625" y="5507664"/>
            <a:ext cx="1143000" cy="463550"/>
            <a:chOff x="615752" y="5937250"/>
            <a:chExt cx="1143000" cy="463550"/>
          </a:xfrm>
          <a:noFill/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22561" y="6074873"/>
            <a:ext cx="1143000" cy="463550"/>
            <a:chOff x="615752" y="5937250"/>
            <a:chExt cx="1143000" cy="463550"/>
          </a:xfrm>
          <a:noFill/>
        </p:grpSpPr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22561" y="5507664"/>
            <a:ext cx="1143000" cy="463550"/>
            <a:chOff x="615752" y="5937250"/>
            <a:chExt cx="1143000" cy="463550"/>
          </a:xfrm>
          <a:noFill/>
        </p:grpSpPr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7310" y="4931600"/>
            <a:ext cx="1143000" cy="463550"/>
            <a:chOff x="615752" y="5937250"/>
            <a:chExt cx="1143000" cy="463550"/>
          </a:xfrm>
          <a:noFill/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36004" y="6109798"/>
            <a:ext cx="1143000" cy="463550"/>
            <a:chOff x="615752" y="5937250"/>
            <a:chExt cx="1143000" cy="463550"/>
          </a:xfrm>
          <a:noFill/>
        </p:grpSpPr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36004" y="5542589"/>
            <a:ext cx="1143000" cy="463550"/>
            <a:chOff x="615752" y="5937250"/>
            <a:chExt cx="1143000" cy="463550"/>
          </a:xfrm>
          <a:noFill/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50753" y="4966525"/>
            <a:ext cx="1143000" cy="463550"/>
            <a:chOff x="615752" y="5937250"/>
            <a:chExt cx="1143000" cy="463550"/>
          </a:xfrm>
          <a:noFill/>
        </p:grpSpPr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450753" y="4355536"/>
            <a:ext cx="1143000" cy="463550"/>
            <a:chOff x="615752" y="5937250"/>
            <a:chExt cx="1143000" cy="463550"/>
          </a:xfrm>
          <a:noFill/>
        </p:grpSpPr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9" name="Group 22"/>
          <p:cNvGrpSpPr>
            <a:grpSpLocks/>
          </p:cNvGrpSpPr>
          <p:nvPr/>
        </p:nvGrpSpPr>
        <p:grpSpPr bwMode="auto">
          <a:xfrm>
            <a:off x="9957985" y="3567120"/>
            <a:ext cx="1295400" cy="3048000"/>
            <a:chOff x="912" y="1344"/>
            <a:chExt cx="816" cy="1920"/>
          </a:xfrm>
          <a:noFill/>
        </p:grpSpPr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019436" y="6109798"/>
            <a:ext cx="1143000" cy="463550"/>
            <a:chOff x="615752" y="5937250"/>
            <a:chExt cx="1143000" cy="463550"/>
          </a:xfrm>
          <a:noFill/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019436" y="5542589"/>
            <a:ext cx="1143000" cy="463550"/>
            <a:chOff x="615752" y="5937250"/>
            <a:chExt cx="1143000" cy="463550"/>
          </a:xfrm>
          <a:noFill/>
        </p:grpSpPr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034185" y="4966525"/>
            <a:ext cx="1143000" cy="463550"/>
            <a:chOff x="615752" y="5937250"/>
            <a:chExt cx="1143000" cy="463550"/>
          </a:xfrm>
          <a:noFill/>
        </p:grpSpPr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034185" y="4355536"/>
            <a:ext cx="1143000" cy="463550"/>
            <a:chOff x="615752" y="5937250"/>
            <a:chExt cx="1143000" cy="463550"/>
          </a:xfrm>
          <a:noFill/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865970" y="1765488"/>
            <a:ext cx="3784657" cy="2052705"/>
            <a:chOff x="3707904" y="3356992"/>
            <a:chExt cx="5345315" cy="3176736"/>
          </a:xfrm>
          <a:noFill/>
        </p:grpSpPr>
        <p:sp>
          <p:nvSpPr>
            <p:cNvPr id="108" name="Oval 107"/>
            <p:cNvSpPr/>
            <p:nvPr/>
          </p:nvSpPr>
          <p:spPr>
            <a:xfrm>
              <a:off x="6372200" y="3356992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372472" y="4071367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380312" y="4100861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796408" y="4841557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948536" y="5426005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3707904" y="5517232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4716016" y="6101680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08" idx="3"/>
              <a:endCxn id="109" idx="0"/>
            </p:cNvCxnSpPr>
            <p:nvPr/>
          </p:nvCxnSpPr>
          <p:spPr>
            <a:xfrm flipH="1">
              <a:off x="5948536" y="3725768"/>
              <a:ext cx="592389" cy="34559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9" idx="3"/>
              <a:endCxn id="111" idx="0"/>
            </p:cNvCxnSpPr>
            <p:nvPr/>
          </p:nvCxnSpPr>
          <p:spPr>
            <a:xfrm flipH="1">
              <a:off x="5372472" y="4440143"/>
              <a:ext cx="168725" cy="401414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9" idx="5"/>
              <a:endCxn id="112" idx="0"/>
            </p:cNvCxnSpPr>
            <p:nvPr/>
          </p:nvCxnSpPr>
          <p:spPr>
            <a:xfrm>
              <a:off x="6355875" y="4440143"/>
              <a:ext cx="168725" cy="9858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1" idx="3"/>
              <a:endCxn id="113" idx="7"/>
            </p:cNvCxnSpPr>
            <p:nvPr/>
          </p:nvCxnSpPr>
          <p:spPr>
            <a:xfrm flipH="1">
              <a:off x="4691307" y="5210333"/>
              <a:ext cx="273826" cy="37017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1" idx="4"/>
              <a:endCxn id="114" idx="0"/>
            </p:cNvCxnSpPr>
            <p:nvPr/>
          </p:nvCxnSpPr>
          <p:spPr>
            <a:xfrm flipH="1">
              <a:off x="5292080" y="5273605"/>
              <a:ext cx="80392" cy="82807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8" idx="5"/>
              <a:endCxn id="110" idx="1"/>
            </p:cNvCxnSpPr>
            <p:nvPr/>
          </p:nvCxnSpPr>
          <p:spPr>
            <a:xfrm>
              <a:off x="7355603" y="3725768"/>
              <a:ext cx="193434" cy="43836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92979" y="4993957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7901091" y="5578405"/>
              <a:ext cx="1152128" cy="432048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10" idx="3"/>
              <a:endCxn id="121" idx="0"/>
            </p:cNvCxnSpPr>
            <p:nvPr/>
          </p:nvCxnSpPr>
          <p:spPr>
            <a:xfrm flipH="1">
              <a:off x="7469043" y="4469637"/>
              <a:ext cx="79994" cy="524320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0" idx="5"/>
              <a:endCxn id="122" idx="0"/>
            </p:cNvCxnSpPr>
            <p:nvPr/>
          </p:nvCxnSpPr>
          <p:spPr>
            <a:xfrm>
              <a:off x="8363715" y="4469637"/>
              <a:ext cx="113440" cy="110876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720" y="10736"/>
            <a:ext cx="8435280" cy="847737"/>
          </a:xfrm>
        </p:spPr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700" y="724173"/>
            <a:ext cx="8766313" cy="1298513"/>
          </a:xfrm>
        </p:spPr>
        <p:txBody>
          <a:bodyPr>
            <a:normAutofit/>
          </a:bodyPr>
          <a:lstStyle/>
          <a:p>
            <a:r>
              <a:rPr lang="en-US" altLang="ko-KR" dirty="0"/>
              <a:t>Merge sort: One example of recursive programming</a:t>
            </a:r>
          </a:p>
          <a:p>
            <a:pPr lvl="1"/>
            <a:r>
              <a:rPr lang="en-US" altLang="ko-KR" dirty="0"/>
              <a:t>Decompose into two smaller lists</a:t>
            </a:r>
          </a:p>
          <a:p>
            <a:pPr lvl="1"/>
            <a:r>
              <a:rPr lang="en-US" altLang="ko-KR" dirty="0"/>
              <a:t>Aggregate to one larger and sorted list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79613"/>
              </p:ext>
            </p:extLst>
          </p:nvPr>
        </p:nvGraphicFramePr>
        <p:xfrm>
          <a:off x="4164090" y="233216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0331"/>
              </p:ext>
            </p:extLst>
          </p:nvPr>
        </p:nvGraphicFramePr>
        <p:xfrm>
          <a:off x="4140426" y="2980239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66255"/>
              </p:ext>
            </p:extLst>
          </p:nvPr>
        </p:nvGraphicFramePr>
        <p:xfrm>
          <a:off x="7908506" y="2980239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44000"/>
              </p:ext>
            </p:extLst>
          </p:nvPr>
        </p:nvGraphicFramePr>
        <p:xfrm>
          <a:off x="4137347" y="3628311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29011"/>
              </p:ext>
            </p:extLst>
          </p:nvPr>
        </p:nvGraphicFramePr>
        <p:xfrm>
          <a:off x="6081563" y="3628311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8486"/>
              </p:ext>
            </p:extLst>
          </p:nvPr>
        </p:nvGraphicFramePr>
        <p:xfrm>
          <a:off x="9912898" y="3628311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71038"/>
              </p:ext>
            </p:extLst>
          </p:nvPr>
        </p:nvGraphicFramePr>
        <p:xfrm>
          <a:off x="7896674" y="3628311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44470"/>
              </p:ext>
            </p:extLst>
          </p:nvPr>
        </p:nvGraphicFramePr>
        <p:xfrm>
          <a:off x="4164090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33919"/>
              </p:ext>
            </p:extLst>
          </p:nvPr>
        </p:nvGraphicFramePr>
        <p:xfrm>
          <a:off x="6024320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79128"/>
              </p:ext>
            </p:extLst>
          </p:nvPr>
        </p:nvGraphicFramePr>
        <p:xfrm>
          <a:off x="9744780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9502"/>
              </p:ext>
            </p:extLst>
          </p:nvPr>
        </p:nvGraphicFramePr>
        <p:xfrm>
          <a:off x="7884550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44041"/>
              </p:ext>
            </p:extLst>
          </p:nvPr>
        </p:nvGraphicFramePr>
        <p:xfrm>
          <a:off x="5094205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24125"/>
              </p:ext>
            </p:extLst>
          </p:nvPr>
        </p:nvGraphicFramePr>
        <p:xfrm>
          <a:off x="6954435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19343"/>
              </p:ext>
            </p:extLst>
          </p:nvPr>
        </p:nvGraphicFramePr>
        <p:xfrm>
          <a:off x="10674898" y="427638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67597"/>
              </p:ext>
            </p:extLst>
          </p:nvPr>
        </p:nvGraphicFramePr>
        <p:xfrm>
          <a:off x="8814665" y="4276383"/>
          <a:ext cx="76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59604"/>
              </p:ext>
            </p:extLst>
          </p:nvPr>
        </p:nvGraphicFramePr>
        <p:xfrm>
          <a:off x="4152258" y="4924455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0134"/>
              </p:ext>
            </p:extLst>
          </p:nvPr>
        </p:nvGraphicFramePr>
        <p:xfrm>
          <a:off x="6168482" y="4924455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61434"/>
              </p:ext>
            </p:extLst>
          </p:nvPr>
        </p:nvGraphicFramePr>
        <p:xfrm>
          <a:off x="9924730" y="4924455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5076"/>
              </p:ext>
            </p:extLst>
          </p:nvPr>
        </p:nvGraphicFramePr>
        <p:xfrm>
          <a:off x="7908506" y="4924455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61888"/>
              </p:ext>
            </p:extLst>
          </p:nvPr>
        </p:nvGraphicFramePr>
        <p:xfrm>
          <a:off x="4140426" y="5572527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1873"/>
              </p:ext>
            </p:extLst>
          </p:nvPr>
        </p:nvGraphicFramePr>
        <p:xfrm>
          <a:off x="7908506" y="5572527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50076"/>
              </p:ext>
            </p:extLst>
          </p:nvPr>
        </p:nvGraphicFramePr>
        <p:xfrm>
          <a:off x="4164090" y="614859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Up-Down Arrow 98"/>
          <p:cNvSpPr/>
          <p:nvPr/>
        </p:nvSpPr>
        <p:spPr>
          <a:xfrm>
            <a:off x="2795938" y="2332167"/>
            <a:ext cx="1224136" cy="1728192"/>
          </a:xfrm>
          <a:prstGeom prst="upDownArrow">
            <a:avLst>
              <a:gd name="adj1" fmla="val 81851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Decom</a:t>
            </a:r>
            <a:r>
              <a:rPr lang="en-US" altLang="ko-KR" dirty="0">
                <a:solidFill>
                  <a:schemeClr val="tx1"/>
                </a:solidFill>
              </a:rPr>
              <a:t>-position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Phase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Up-Down Arrow 100"/>
          <p:cNvSpPr/>
          <p:nvPr/>
        </p:nvSpPr>
        <p:spPr>
          <a:xfrm>
            <a:off x="2795938" y="4852447"/>
            <a:ext cx="1224136" cy="1656184"/>
          </a:xfrm>
          <a:prstGeom prst="upDownArrow">
            <a:avLst>
              <a:gd name="adj1" fmla="val 81851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Aggre-gation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Phase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64290" y="2022686"/>
            <a:ext cx="2940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(3,8,4,2,1,6,7,5)</a:t>
            </a:r>
            <a:endParaRPr lang="ko-KR" alt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614407" y="2692207"/>
            <a:ext cx="21836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(3,8,4,2)</a:t>
            </a:r>
            <a:endParaRPr lang="ko-KR" alt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358823" y="2692207"/>
            <a:ext cx="21836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(1,6,7,5)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014908" y="3340279"/>
            <a:ext cx="1805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(3,8)</a:t>
            </a:r>
            <a:endParaRPr lang="ko-KR" alt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959124" y="3340279"/>
            <a:ext cx="1805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(4,2)</a:t>
            </a:r>
            <a:endParaRPr lang="ko-KR" alt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759324" y="3322767"/>
            <a:ext cx="1805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(1,6)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775548" y="3340279"/>
            <a:ext cx="18053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MergeSort</a:t>
            </a:r>
            <a:r>
              <a:rPr lang="en-US" altLang="ko-KR" b="1" dirty="0"/>
              <a:t>(7,5)</a:t>
            </a:r>
            <a:endParaRPr lang="ko-KR" altLang="en-US" b="1" dirty="0"/>
          </a:p>
        </p:txBody>
      </p:sp>
      <p:sp>
        <p:nvSpPr>
          <p:cNvPr id="110" name="Up-Down Arrow 109"/>
          <p:cNvSpPr/>
          <p:nvPr/>
        </p:nvSpPr>
        <p:spPr>
          <a:xfrm>
            <a:off x="2795938" y="4204375"/>
            <a:ext cx="1224136" cy="504056"/>
          </a:xfrm>
          <a:prstGeom prst="upDownArrow">
            <a:avLst>
              <a:gd name="adj1" fmla="val 87768"/>
              <a:gd name="adj2" fmla="val 2305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Turning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9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2E14C1-6AEC-449F-8F05-1CC596A32F48}"/>
              </a:ext>
            </a:extLst>
          </p:cNvPr>
          <p:cNvGrpSpPr/>
          <p:nvPr/>
        </p:nvGrpSpPr>
        <p:grpSpPr>
          <a:xfrm>
            <a:off x="946062" y="741723"/>
            <a:ext cx="10753627" cy="5783621"/>
            <a:chOff x="946062" y="741723"/>
            <a:chExt cx="10753627" cy="578362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7A038F5-721C-4715-93DC-F96E31B3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062" y="741723"/>
              <a:ext cx="6650252" cy="57836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B54D77C-490C-440C-AB04-2D10724D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9296" y="2019750"/>
              <a:ext cx="4870393" cy="450559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9D92D9-F420-46E7-BEC7-5F0530A20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685"/>
            <a:stretch/>
          </p:blipFill>
          <p:spPr>
            <a:xfrm>
              <a:off x="6919682" y="743401"/>
              <a:ext cx="4780007" cy="12763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11"/>
            <a:ext cx="12192000" cy="6190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Implementation Example: Merge Sort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458" y="2618714"/>
            <a:ext cx="3318062" cy="3749062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Code execution timing!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Before Recursion</a:t>
            </a:r>
          </a:p>
          <a:p>
            <a:pPr marL="41148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= Before Branching out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After Recursion</a:t>
            </a:r>
          </a:p>
          <a:p>
            <a:pPr marL="41148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= After Branching out</a:t>
            </a:r>
          </a:p>
          <a:p>
            <a:pPr marL="411480" lvl="1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411480" lvl="1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411480" lvl="1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Right Brace 4"/>
          <p:cNvSpPr/>
          <p:nvPr/>
        </p:nvSpPr>
        <p:spPr>
          <a:xfrm>
            <a:off x="5531680" y="1706422"/>
            <a:ext cx="83258" cy="1161906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Brace 8"/>
          <p:cNvSpPr/>
          <p:nvPr/>
        </p:nvSpPr>
        <p:spPr>
          <a:xfrm>
            <a:off x="5547939" y="3151551"/>
            <a:ext cx="87137" cy="36217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e 9"/>
          <p:cNvSpPr/>
          <p:nvPr/>
        </p:nvSpPr>
        <p:spPr>
          <a:xfrm>
            <a:off x="5527802" y="3989673"/>
            <a:ext cx="83258" cy="244962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14938" y="2115478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Decomposition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8957" y="3147972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Recursion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5076" y="5029821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Aggregation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6935163" y="808444"/>
            <a:ext cx="71656" cy="1105386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31015" y="1162210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Execution Code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54E55F99-99B4-4F73-9226-F1F5BE55C0EC}" vid="{7375C336-446F-492B-900C-1EA649161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7239</TotalTime>
  <Words>1502</Words>
  <Application>Microsoft Office PowerPoint</Application>
  <PresentationFormat>와이드스크린</PresentationFormat>
  <Paragraphs>696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테마1</vt:lpstr>
      <vt:lpstr>Recursions  and Dynamic Programming</vt:lpstr>
      <vt:lpstr>Weekly Objectives</vt:lpstr>
      <vt:lpstr>Recursion</vt:lpstr>
      <vt:lpstr>Repeating Problems and Divide and Conquer</vt:lpstr>
      <vt:lpstr>More examples…</vt:lpstr>
      <vt:lpstr>Recursion</vt:lpstr>
      <vt:lpstr>Recursions and Stackframe</vt:lpstr>
      <vt:lpstr>Merge Sort</vt:lpstr>
      <vt:lpstr>Implementation Example: Merge Sort</vt:lpstr>
      <vt:lpstr>Problems in Recursions of Fibonacci Sequence</vt:lpstr>
      <vt:lpstr>Dynamic Programming</vt:lpstr>
      <vt:lpstr>Dynamic Programming</vt:lpstr>
      <vt:lpstr>Memoization</vt:lpstr>
      <vt:lpstr>Implementation Example: Fibonacci Sequence in DP</vt:lpstr>
      <vt:lpstr>Assembly Line Scheduling </vt:lpstr>
      <vt:lpstr>Process of Assembly Line Scheduling </vt:lpstr>
      <vt:lpstr>Process of Assembly Line Scheduling </vt:lpstr>
      <vt:lpstr>Process of Assembly Line Scheduling </vt:lpstr>
      <vt:lpstr>Process of Assembly Line Scheduling </vt:lpstr>
      <vt:lpstr>Implementation Example: Assembly Line Scheduling in Recursion</vt:lpstr>
      <vt:lpstr>Implementation Example: Assembly Line Scheduling in DP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USER</cp:lastModifiedBy>
  <cp:revision>336</cp:revision>
  <dcterms:created xsi:type="dcterms:W3CDTF">2013-08-14T02:12:56Z</dcterms:created>
  <dcterms:modified xsi:type="dcterms:W3CDTF">2019-03-15T13:19:34Z</dcterms:modified>
</cp:coreProperties>
</file>