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93" r:id="rId2"/>
    <p:sldId id="452" r:id="rId3"/>
    <p:sldId id="453" r:id="rId4"/>
    <p:sldId id="454" r:id="rId5"/>
    <p:sldId id="455" r:id="rId6"/>
    <p:sldId id="456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8" r:id="rId27"/>
    <p:sldId id="4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0862" autoAdjust="0"/>
  </p:normalViewPr>
  <p:slideViewPr>
    <p:cSldViewPr snapToGrid="0">
      <p:cViewPr varScale="1">
        <p:scale>
          <a:sx n="99" d="100"/>
          <a:sy n="99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week, we’ll be looking at the concept of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4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let’s review the overall shape of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there trees generally come in various shapes, there are also trees of special forms.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leaves of the tree here are located at the same level. For the internal nodes, all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point to the next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nodes have full next nodes, while the terminal nodes have no next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with a triangle shape is called a full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of the tree is 2 and its degree is 2. That means there is no more space to store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one more, we have to increase the depth.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called a full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different from a full tree, another tree that deserves our attention is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complete tree has a full tree structure till one depth just before.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full tree. The tree with a structure of nodes filled up from the far left to right is called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 above is a full tree. It is a complete tree if each node is filled from the left side.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if there is one additional node here by the next reference of C, it is not a complete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the node is not attached to the left-hand side of C, but the right-hand side.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if a node is attached to the left-hand side, rather than right-hand side, it is a complete tree. That’s because its nodes are in the process of being filled up from the left side. 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could discern the shape of a tree between full tree and complete tree based on their branches.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0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covered various names for trees, it’s time to move on to its numerically defined characteristics.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edges does it have here?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number of edges is virtually the same as the number of nodes, there is one node that is not subject to any reference.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edges will be the remainder of the number of root, which is 1, from the total no. of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depth of a node is the shortest path between the root to the relevant node, the depth of the root is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of the root is equal to that of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the maximum path length in the terminal node, it becomes the height of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degree is d, the maximum number of node of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is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degree of the previous one was 4, and the maximum number of node of the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is 4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degree and height are d and h, respectively, what would be the maximum number of leaves?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2 as the present maximum path length, the height is 2 and degree is 4. That means it can have up to 16 terminal nodes as leaves.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maximum number of leaves is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can calculate the maximum number of leaves, it is also possible to figure out the maximum size.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 in the front is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level of the root while the depth is 0. Thus, it will be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tree size is the sum of the available number of nodes for each depth: 1 +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+... + d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the maximum tree size can be obtained by an arithmetic formula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we’re going to get the height of a complete tree whose size is s and degree is 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formula that contains size, degree, and height.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what was just shown above.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use that formula to derive the answer.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call S the maximum size, we can get the answer by applying the formula.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hand over the denominator here, we can arrange like this, and then we can get this by transferring -1.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aim to get is the height, which is 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re-arrange the formula centering around h, we will apply a log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apply the log function with base d to both sides, we can re-arrange it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h here is defined as an integer, while the log function is a float.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difference is here because of the possibility of S to always be raised to the power of d.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so, s can have a blank cell to be noted as currently complete.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have to round up the log over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do this, we also add the round-up operation to represent one round-up.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finally, we can get the height.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can obtain this formula.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confirm whether it is correct, let’s assume that the number of nodes is 16.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 is 16, there is one root and 4 nodes below. That’s a total of  5 nodes with 11 leaf nodes underneath.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the degree is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we are to substitute values, 4 to the power of 2 is 16. Also, 4 to the power of 3 is 64. Hence, the value within should fall between 2 and 3, and it then becomes 3 after it’s rounded up. Then 3 is deduced by 1 to leave 2, or the value of the height.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can see here is that it is possible to calculate a range of characteristics of a tree by using the basic definitions of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far, we’ve studied the various definitions and characteristics of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are going to define a little special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a Binary Search Tree, which is usually abbreviated as BST.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described as the simplest form of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binary tree is basically a tree whose degree is 2.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addition of “search” to the term, it would be a binary tree specialized in searches.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is a tree with degree 2 and it’s designed for fast searching of the stored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enable a faster search?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got to design a structure so that it takes advantage of the tree’s data characteristics for a fast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characteristics do we need to use?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9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cite the simplest example before proceeding any further into how to define search characteristics in a binary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you enter some unknown hotel.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Suddenly, you need to go to the restroom.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could you find the location of the restroom?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randomly visit every place, look for a sign, or ask someone where it is. However, you can also guess its location.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we have a general idea of where the restroom would be.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that’s the case, why is this general idea dependable?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many buildings share common rules. We can find the restroom by just relying on our instincts, which already know these rules.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apply such rules to our data structure, we can save a lot of time to find certain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1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let’s consider a scenario that uses a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there is some information on a bank account.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we’re going to find a bank account called 1004.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design it as a linked list, we have to search each item one by one like this.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we’d have to make a maximum of 4 retrievals until it hits 1004 for 1001.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let’s assume that we’re using a binary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tree stores values from 1001 to 1004 and has the underlying rule that the next on the right-hand side always stores a larger value than that in the node. The next on the left side would store a smaller value than that.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1004 should be stored on the right-hand side of 1003.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 and 1002 are stored on the left side of 1003.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Consequently, to find 1004, we would meet the root 1003, and as 1004 is larger than 1003, we should move to the right side.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rule greatly facilitates our search task.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manner, we can find out the location of 1004 with only two retrievals.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8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better understand the concept of a binary search tree, let’s consider its use in actual implementation.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off, we need the nodes of a tree to construct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there is a pointer directed to the reference of the parent in this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assume that we have the left and right here, along with the value pointing at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define a tree node with four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references point to the left-hand side (LHS), right hand side (RHS), its own value, and the parent.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that the LHS always has a smaller value. RHS always indicates the node that points at a larger value.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we would define a method that could “get” and “set” the references.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pretty much covers the simple definition of a tree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07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move on and define the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binary search tree primarily does not store the references of all the tree nodes. It just stores the one for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carry out operations such as insert, delete, and search by traversing from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purpose, we’ve defined various operations including insert, search, delete,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findMax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findMin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implemented by being filled up.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only stores the information of the root.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9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that we are about to conduct “insert” into a binary search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necessary for us to consider how to store values while complying with the rules of a binary search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defining the insert statement like this, you would notice that this is where recursion happens, which we’ve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 before.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place where you can accommodate the insert operation.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recursion to be operated, we need an escape routine.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found the escape routine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see, we can carry out a return in this manner.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carry out the insert operation, we first receive a specific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node is not well-defined, we will get the root instead.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root is empty, we can just store a value in that place and return.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find that the value contained in the node is already present in the tree, we won’t do an overlapped insert.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we go for the “return”.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numeric value contained in the current node is larger than what will be stored, it should be stored in the LHS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attempt to store the RHS of the node. If it’s empty, we can store the RHS in this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 tree node and store a node pointing to the RHS in the node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node designated by the RHS is not empty, we have to determine which way to go from the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we make an insert mode for the RHS’s node, it will be inserted at a reduced size.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the same operation is employed for the LHS, if the value is smaller than the one in the current node, it will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LHS in the same manner.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how can we insert these numbers.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process of inserting these numbers without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let’s say we are going to insert the number 3.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now, there is nothing in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that there is nothing in the node, we compare it with the root. As the root is left defined, we can define it to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 the tree node of 3 and return.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3 is stored according to this distinction.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let’s say that we are storing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value of 2, the node will contain a garbage value to make the current node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root isn’t empty, so we will skip the statement.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currently held value, 3 is not identical with the value that we intend to insert, 2. That means we can’t carry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a “return”.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 2 and 3, as 3 is larger, it will enter the routine.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LHS is currently set to a garbage value, it will generate a new node with LHS set in the current node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numeric value, which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do something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say we’re going to store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 turns into 0. The node has a garbage value, so the current node is the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root is neither empty nor identical, 3 and 0 are compared. The LHS is not empty as 0 is smaller than 3.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going through the recursion statement, it will produce 0. Then, the node of the LHS with 2 of the current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that has the value of 3 will be inserted. Then, it will call the “insert” function.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node is not a garbage value. 2 and 0 are not identical, so it will descend.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is smaller than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LHS has a garbage value, we will store 0 there.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will be actually stored with the statement. The “return” is actuated to ascend to this statement. Given that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node is 3, the function call will also be returned and terminated.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process of recursion stored 3, 2, and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5 comes in, the value will be 5. This node is garbage, so we will skip it. And 3 and 5 are not identical and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is greater than 3, so it will be entered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RHS of the node 3 is empty right now, 5 will be stored with this statement.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try the same with 7.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node has a garbage value, 7, it moves to the lower level. Since it’s not equivalent to 3 again, it comes down.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7 is larger than 3 and the RHS is not empty, it will be applied to the recursion to be inserted for 5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node will point at 5 with the value of 7. It will be inserted in a small-scale situation.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is not identical with 5. It’s larger than 5 with the occupied RHS, so 7 will be entered here for the return. It will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 with the recursion up to the return, resulting in 7 being stored.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would happen to 4?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4 is entered, it will be compared to 3. Since 4 is larger than 3, the insert will be handed over to the RHS,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being compare to 5. As 4 is smaller than 5 with an empty LHS, it will be stored in the LHS. Consequently,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numeric values will be stored in this binary search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a tree, we have to do the following: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we’ve got to define various tree structures.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 linked list, though, it differs in structure from an array. Its nodes are linearly connected, but the functional aspect differs.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is completely different from an array, so we have to learn about its various terms and characteristics.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understand the basic structure of the data structures and their operations.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tree structures.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are going to cover this time is a binary search tree or BST.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Aside from the binary search tree, there are many more tree types available.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B-tree, AVL-tree, and Red Black tree, to name a few. Our objective is to learn about the basic characteristics of trees. We will narrow the topic to cover a binary search tree. Later, we’ll learn about what is a binary heap.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would be interesting to learn about various types of trees, it’s rarely necessary to implement them in reality.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will place more emphasis on the practical aspects of trees by learning their primary characteristics and what types of operations they support.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 are characterized by some specific operations.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what is called traversing.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our weekly objective, we have to first understand what a tree 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3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recap a bit.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We’ve learned about abstract data types.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typical example of a good abstract data type is attained by defining what types of data are stored and which operations and error conditions are available.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a tree falls into the category of abstract data types.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8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we’re going to explore the structure of the tree, an abstract data type.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type of tree it is?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looks just like an ordinary tree you can find anywhere.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notable point is that it is upside-down.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figure takes an upside-down form.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field of computer science, especially data structure, the typical form of a tree takes an upside-down shape. The roots are located above, and the branches and leaves are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computer, it can be expressed like below.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tree has roots, with the bottom part above instead. Various branches spread from the stump, and leaves grow from the branches.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structure is a type of abstract data type that’s used to store data.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operations of a tree structure include those supported by basic data structures.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what types of operations did we see in a linked list?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briefly review that topic, we were able to insert data with a linked list.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insert, we were able to cut the connection here and add a new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possible to conduct a search for 4 nodes in this order.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were to remove it, we just had to add a new connection to this node and sever the connection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linked list supports insert, delete, and search.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things should be supported in a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 tree has a peculiar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it can issue a command like this.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arrange all the content in the linked list, the values of 1, 2, 3 will be printed out for this part, which is disconnected.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it’s a form of traversing that lists up all the data.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there is no need to learn traversing for a linked list. That’s because it finds and arranges items, one by one.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this also hold true for a tree?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 like this, we would put it out to find No. 2 and No. 3 below. Again, No. 4, No. 5, No. 6, and No. 7 are underneath.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it doesn’t have the linear structure of a linked list, drawing each data may lead to the generation of many variations.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that traversing may be defined in a range of ways.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we will cover various forms of traversing to define various tree structures.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0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use a tree structure, then?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just take a moment to think about 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structures like this can be observed in reality.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it could be an organization chart or the group bank account of a company.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ordinary people would see the list to which their accounts belong by logging in with their names, there are some cases in which a certain account has a sub-account in it or in another account.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is the same firm, it could have a systemic bank account like that.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are organization charts, position systems, etc.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there a certain concept that unites them all?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it’s the same concept that we’ve learned when we dealt with recursion and dynamic programming.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“divide and conquer.”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tree structure makes use of a method that allows us to follow the tree structure to solve problems. It divides and stores different branches for each branch. Also, each branch holds a specific type of data that can be different from another.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tree structure can be considered a model of the “divide and conquer” principle.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reduced the scale of the problem by adopting a top-down approach in a recursion, the tree structure also relies heavily on a recursion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0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examine how data is stored in a tree structure.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previously observed, a linked list defines a node by locating “object next,” which is next to another “object next.”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head and tail are special nodes, while a node consists of two member variables: a reference to store an object and another reference to specify what is the next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arrow here serves to store the next node reference.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object contains the actual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this is a head, it does not hold any specific value.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same linked list, so let me draw it like that.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see here, it is somewhat similar to this tree structure, but there are differences.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suppose that this is a single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this is the node of a linked list and that is a tree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tree node. This over here is the part that makes it special.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Previously, there was only a single next in this part that is supposed to accommodate the “next.”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we have a total of 4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there is one next in a linked list here.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this tree node, it has four consecutive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top node could have four next nodes, and the next nodes could have four next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only one top node.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Below, it can have a total of four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layer below could have a total of 16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 found in the tree is 4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4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Likewise, there are nodes of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</a:t>
            </a:r>
            <a:r>
              <a:rPr lang="en-US" altLang="ko-KR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linear form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base is 4, it won’t be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categorially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Instead, it will get raised to the power of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 can store a significantly larger space.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shortcoming is revealed in the search process: as there are four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need to figure out which next should be selected.  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able to manage a tree, we need to establish some clear rules for it.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we’ve learned about the basic concept of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tree is a newly introduced concept, we’ll go over some related terms that will prove useful.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tree that features an exponentially increasing number of nodes due to having multiple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a single node, as shown here.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tree structure, a node is what is pointed by a single next. This arrow here is called an edge.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particular node at the top of the tree is specifically called a root.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similar to the way the head and tail are determined in a linked list.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one class called “tree”, as long as we know the root, we can always store data in the structure by using “search”, “insert”, and “delete”.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generate a special node called “root”.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and D are connected by the edge. A is the parent of D, so D becomes the child of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term is used when the node is directly connected.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 analogy that we can think of in our daily lives.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going to refer to the collection of children that share the same parent as siblings.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parent of E, F, G, and H is B, which means that they form the multiple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B, we are going to call them siblings.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tree structure, there are some cases when one node no longer has another next.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nodes contain garbage values.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the ones at the bottom layer do not have any path that you can search any deeper.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because they don’t have any tree nodes to be pointed by other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call E, F, G, H, C, and D at the bottom layer the leaves of a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also known as terminal nodes.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context, nodes other than the leaves of a tree are referred to as internal nodes as they are present inside this tree.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8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refer to the descendants of A, we’re talking about all the children of A and the children of A’s children.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trace upward, past the immediate parents such as B, C, D, E, F, G, and H, we will finally meet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call the forefathers of E, E’s ancestors.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E has only one parent, B, its ancestors include B and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has the same ancestors.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has only one ancestor, A.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able to define the path.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the concept of a path is very important.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refers to the route that ensures the shortest edges from the location of the root to a specific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of E will always start from root A. It then goes through A and B, which is the shortest path available to get to E, and then reaches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called the path of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goes from A to B and B to 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path for the node 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defining what is a path, we are now able to define what is a depth or level.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path to reach the node B is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depth of B is 1.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depth of A is 0.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 depth of 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sum up, the depth of a specific node is the length of the path to the node.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how can we decide the height of a tree?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of a tree is equivalent to the maximum path length.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the longest path is the path to reach E or F, G, and H, which is then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height of the tree is 2.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also determine what is a degree.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refers to the number of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 certain node can have. The degree of B is 4.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of the tree is defined by the number of nodes on the tree.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also be the number of the stored nodes.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size of a tree is 8.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91C5F-1D0F-4256-BD1C-618DF4C917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7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952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61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876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288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45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954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13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42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45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300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598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cmoon@kaist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5772" y="941768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Tree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932" y="2682434"/>
            <a:ext cx="9440034" cy="104986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pPr algn="ctr"/>
            <a:r>
              <a:rPr lang="en-US" altLang="ko-KR" dirty="0">
                <a:hlinkClick r:id="rId3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8455" y="6622181"/>
            <a:ext cx="753545" cy="219949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639" y="418595"/>
            <a:ext cx="8230211" cy="640981"/>
          </a:xfrm>
        </p:spPr>
        <p:txBody>
          <a:bodyPr>
            <a:noAutofit/>
          </a:bodyPr>
          <a:lstStyle/>
          <a:p>
            <a:r>
              <a:rPr lang="en-US" altLang="ko-KR" dirty="0"/>
              <a:t>Terminologies of tree structure (4)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75744" y="2470361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73857" y="3550481"/>
            <a:ext cx="936104" cy="576064"/>
            <a:chOff x="6732240" y="4077072"/>
            <a:chExt cx="936104" cy="576064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8233" y="3550481"/>
            <a:ext cx="936104" cy="576064"/>
            <a:chOff x="6732240" y="4077072"/>
            <a:chExt cx="936104" cy="576064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91568" y="4774617"/>
            <a:ext cx="936104" cy="576064"/>
            <a:chOff x="6732240" y="4077072"/>
            <a:chExt cx="936104" cy="576064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99680" y="4774617"/>
            <a:ext cx="936104" cy="576064"/>
            <a:chOff x="6732240" y="4077072"/>
            <a:chExt cx="936104" cy="576064"/>
          </a:xfrm>
          <a:noFill/>
        </p:grpSpPr>
        <p:sp>
          <p:nvSpPr>
            <p:cNvPr id="58" name="Rectangle 57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2341909" y="3046425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>
            <a:off x="3580679" y="3046425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1659620" y="4126545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 flipH="1">
            <a:off x="2667732" y="4126545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279800" y="4774617"/>
            <a:ext cx="936104" cy="576064"/>
            <a:chOff x="6732240" y="4077072"/>
            <a:chExt cx="936104" cy="576064"/>
          </a:xfrm>
          <a:noFill/>
        </p:grpSpPr>
        <p:sp>
          <p:nvSpPr>
            <p:cNvPr id="93" name="Rectangle 9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359920" y="4774617"/>
            <a:ext cx="936104" cy="576064"/>
            <a:chOff x="6732240" y="4077072"/>
            <a:chExt cx="936104" cy="576064"/>
          </a:xfrm>
          <a:noFill/>
        </p:grpSpPr>
        <p:sp>
          <p:nvSpPr>
            <p:cNvPr id="100" name="Rectangle 9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/>
          <p:cNvCxnSpPr>
            <a:stCxn id="31" idx="2"/>
            <a:endCxn id="93" idx="0"/>
          </p:cNvCxnSpPr>
          <p:nvPr/>
        </p:nvCxnSpPr>
        <p:spPr>
          <a:xfrm flipH="1">
            <a:off x="3747852" y="4126545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2" idx="2"/>
            <a:endCxn id="100" idx="0"/>
          </p:cNvCxnSpPr>
          <p:nvPr/>
        </p:nvCxnSpPr>
        <p:spPr>
          <a:xfrm>
            <a:off x="4457984" y="4126545"/>
            <a:ext cx="369988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360912" y="1462250"/>
            <a:ext cx="207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76145" y="1535999"/>
            <a:ext cx="326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Tree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545161" y="2470361"/>
            <a:ext cx="936104" cy="576064"/>
            <a:chOff x="4051263" y="2106072"/>
            <a:chExt cx="936104" cy="576064"/>
          </a:xfrm>
          <a:noFill/>
        </p:grpSpPr>
        <p:grpSp>
          <p:nvGrpSpPr>
            <p:cNvPr id="107" name="Group 10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09" name="Rectangle 10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643274" y="3550481"/>
            <a:ext cx="936104" cy="576064"/>
            <a:chOff x="6732240" y="4077072"/>
            <a:chExt cx="936104" cy="576064"/>
          </a:xfrm>
          <a:noFill/>
        </p:grpSpPr>
        <p:sp>
          <p:nvSpPr>
            <p:cNvPr id="112" name="Rectangle 11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407650" y="3550481"/>
            <a:ext cx="936104" cy="576064"/>
            <a:chOff x="6732240" y="4077072"/>
            <a:chExt cx="936104" cy="576064"/>
          </a:xfrm>
          <a:noFill/>
        </p:grpSpPr>
        <p:sp>
          <p:nvSpPr>
            <p:cNvPr id="116" name="Rectangle 1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44096" y="4774617"/>
            <a:ext cx="936104" cy="576064"/>
            <a:chOff x="6732240" y="4077072"/>
            <a:chExt cx="936104" cy="576064"/>
          </a:xfrm>
          <a:noFill/>
        </p:grpSpPr>
        <p:sp>
          <p:nvSpPr>
            <p:cNvPr id="120" name="Rectangle 11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969097" y="4774617"/>
            <a:ext cx="936104" cy="576064"/>
            <a:chOff x="6732240" y="4077072"/>
            <a:chExt cx="936104" cy="576064"/>
          </a:xfrm>
          <a:noFill/>
        </p:grpSpPr>
        <p:sp>
          <p:nvSpPr>
            <p:cNvPr id="124" name="Rectangle 123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7" name="Straight Arrow Connector 126"/>
          <p:cNvCxnSpPr>
            <a:stCxn id="110" idx="2"/>
            <a:endCxn id="112" idx="0"/>
          </p:cNvCxnSpPr>
          <p:nvPr/>
        </p:nvCxnSpPr>
        <p:spPr>
          <a:xfrm flipH="1">
            <a:off x="7111326" y="3046425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8" idx="2"/>
            <a:endCxn id="116" idx="0"/>
          </p:cNvCxnSpPr>
          <p:nvPr/>
        </p:nvCxnSpPr>
        <p:spPr>
          <a:xfrm>
            <a:off x="8350096" y="3046425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3" idx="2"/>
            <a:endCxn id="120" idx="0"/>
          </p:cNvCxnSpPr>
          <p:nvPr/>
        </p:nvCxnSpPr>
        <p:spPr>
          <a:xfrm flipH="1">
            <a:off x="6412149" y="4126545"/>
            <a:ext cx="348139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4" idx="2"/>
            <a:endCxn id="124" idx="0"/>
          </p:cNvCxnSpPr>
          <p:nvPr/>
        </p:nvCxnSpPr>
        <p:spPr>
          <a:xfrm flipH="1">
            <a:off x="7437149" y="4126545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6272119" y="2205458"/>
            <a:ext cx="3467478" cy="2190939"/>
          </a:xfrm>
          <a:custGeom>
            <a:avLst/>
            <a:gdLst>
              <a:gd name="connsiteX0" fmla="*/ 1683945 w 3467478"/>
              <a:gd name="connsiteY0" fmla="*/ 0 h 2190939"/>
              <a:gd name="connsiteX1" fmla="*/ 253497 w 3467478"/>
              <a:gd name="connsiteY1" fmla="*/ 434566 h 2190939"/>
              <a:gd name="connsiteX2" fmla="*/ 0 w 3467478"/>
              <a:gd name="connsiteY2" fmla="*/ 1792586 h 2190939"/>
              <a:gd name="connsiteX3" fmla="*/ 325925 w 3467478"/>
              <a:gd name="connsiteY3" fmla="*/ 2190939 h 2190939"/>
              <a:gd name="connsiteX4" fmla="*/ 3232087 w 3467478"/>
              <a:gd name="connsiteY4" fmla="*/ 2145671 h 2190939"/>
              <a:gd name="connsiteX5" fmla="*/ 3467478 w 3467478"/>
              <a:gd name="connsiteY5" fmla="*/ 1204111 h 2190939"/>
              <a:gd name="connsiteX6" fmla="*/ 2290527 w 3467478"/>
              <a:gd name="connsiteY6" fmla="*/ 0 h 2190939"/>
              <a:gd name="connsiteX7" fmla="*/ 1683945 w 3467478"/>
              <a:gd name="connsiteY7" fmla="*/ 0 h 21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7478" h="2190939">
                <a:moveTo>
                  <a:pt x="1683945" y="0"/>
                </a:moveTo>
                <a:lnTo>
                  <a:pt x="253497" y="434566"/>
                </a:lnTo>
                <a:lnTo>
                  <a:pt x="0" y="1792586"/>
                </a:lnTo>
                <a:lnTo>
                  <a:pt x="325925" y="2190939"/>
                </a:lnTo>
                <a:lnTo>
                  <a:pt x="3232087" y="2145671"/>
                </a:lnTo>
                <a:lnTo>
                  <a:pt x="3467478" y="1204111"/>
                </a:lnTo>
                <a:lnTo>
                  <a:pt x="2290527" y="0"/>
                </a:lnTo>
                <a:lnTo>
                  <a:pt x="1683945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Right Arrow 141"/>
          <p:cNvSpPr/>
          <p:nvPr/>
        </p:nvSpPr>
        <p:spPr>
          <a:xfrm>
            <a:off x="6061110" y="5494697"/>
            <a:ext cx="2346541" cy="7200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Filled from left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Rectangular Callout 142"/>
          <p:cNvSpPr/>
          <p:nvPr/>
        </p:nvSpPr>
        <p:spPr>
          <a:xfrm>
            <a:off x="8376630" y="4626989"/>
            <a:ext cx="1551386" cy="615681"/>
          </a:xfrm>
          <a:prstGeom prst="wedgeRectCallout">
            <a:avLst>
              <a:gd name="adj1" fmla="val -16303"/>
              <a:gd name="adj2" fmla="val -9509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 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812" y="395540"/>
            <a:ext cx="8973393" cy="680357"/>
          </a:xfrm>
        </p:spPr>
        <p:txBody>
          <a:bodyPr>
            <a:noAutofit/>
          </a:bodyPr>
          <a:lstStyle/>
          <a:p>
            <a:r>
              <a:rPr lang="en-US" altLang="ko-KR" dirty="0"/>
              <a:t>Characteristics of trees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028" y="1283714"/>
                <a:ext cx="843528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(Num. of edges) = </a:t>
                </a:r>
              </a:p>
              <a:p>
                <a:pPr marL="411480" lvl="1" indent="0">
                  <a:buNone/>
                </a:pPr>
                <a:r>
                  <a:rPr lang="en-US" altLang="ko-KR" dirty="0"/>
                  <a:t>(Num. of nodes) – 1</a:t>
                </a:r>
              </a:p>
              <a:p>
                <a:r>
                  <a:rPr lang="en-US" altLang="ko-KR" dirty="0"/>
                  <a:t>Depth of root</a:t>
                </a:r>
              </a:p>
              <a:p>
                <a:pPr lvl="1"/>
                <a:r>
                  <a:rPr lang="en-US" altLang="ko-KR" dirty="0"/>
                  <a:t>0</a:t>
                </a:r>
              </a:p>
              <a:p>
                <a:r>
                  <a:rPr lang="en-US" altLang="ko-KR" dirty="0"/>
                  <a:t>(Maximum num. of nodes at level </a:t>
                </a:r>
                <a:r>
                  <a:rPr lang="en-US" altLang="ko-KR" i="1" dirty="0"/>
                  <a:t>i </a:t>
                </a:r>
                <a:r>
                  <a:rPr lang="en-US" altLang="ko-KR" dirty="0"/>
                  <a:t>with degree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)</a:t>
                </a:r>
              </a:p>
              <a:p>
                <a:pPr marL="411480" lvl="1" indent="0">
                  <a:buNone/>
                </a:pPr>
                <a:r>
                  <a:rPr lang="en-US" altLang="ko-KR" dirty="0"/>
                  <a:t>= d</a:t>
                </a:r>
                <a:r>
                  <a:rPr lang="en-US" altLang="ko-KR" baseline="30000" dirty="0"/>
                  <a:t>i</a:t>
                </a:r>
                <a:endParaRPr lang="en-US" altLang="ko-KR" dirty="0"/>
              </a:p>
              <a:p>
                <a:r>
                  <a:rPr lang="en-US" altLang="ko-KR" dirty="0"/>
                  <a:t>(Maximum num. of leaves with height</a:t>
                </a:r>
                <a:r>
                  <a:rPr lang="en-US" altLang="ko-KR" i="1" dirty="0"/>
                  <a:t> h</a:t>
                </a:r>
                <a:r>
                  <a:rPr lang="en-US" altLang="ko-KR" dirty="0"/>
                  <a:t> and degree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) </a:t>
                </a:r>
              </a:p>
              <a:p>
                <a:pPr marL="411480" lvl="1" indent="0">
                  <a:buNone/>
                </a:pPr>
                <a:r>
                  <a:rPr lang="en-US" altLang="ko-KR" dirty="0"/>
                  <a:t>= d</a:t>
                </a:r>
                <a:r>
                  <a:rPr lang="en-US" altLang="ko-KR" baseline="30000" dirty="0"/>
                  <a:t>h</a:t>
                </a:r>
              </a:p>
              <a:p>
                <a:r>
                  <a:rPr lang="en-US" altLang="ko-KR" dirty="0"/>
                  <a:t>(Maximum size of a tree with height</a:t>
                </a:r>
                <a:r>
                  <a:rPr lang="en-US" altLang="ko-KR" i="1" dirty="0"/>
                  <a:t> h</a:t>
                </a:r>
                <a:r>
                  <a:rPr lang="en-US" altLang="ko-KR" dirty="0"/>
                  <a:t> and degree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)</a:t>
                </a:r>
              </a:p>
              <a:p>
                <a:pPr marL="411480" lvl="1" indent="0">
                  <a:buNone/>
                </a:pPr>
                <a:r>
                  <a:rPr lang="en-US" altLang="ko-KR" dirty="0"/>
                  <a:t>= 1+d+d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+…+d</a:t>
                </a:r>
                <a:r>
                  <a:rPr lang="en-US" altLang="ko-KR" baseline="30000" dirty="0"/>
                  <a:t>h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(Height of a </a:t>
                </a:r>
                <a:r>
                  <a:rPr lang="en-US" altLang="ko-KR" b="1" dirty="0"/>
                  <a:t>complete</a:t>
                </a:r>
                <a:r>
                  <a:rPr lang="en-US" altLang="ko-KR" dirty="0"/>
                  <a:t> tree with size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 and degree </a:t>
                </a:r>
                <a:r>
                  <a:rPr lang="en-US" altLang="ko-KR" i="1" dirty="0"/>
                  <a:t>d</a:t>
                </a:r>
                <a:r>
                  <a:rPr lang="en-US" altLang="ko-KR" dirty="0"/>
                  <a:t>) </a:t>
                </a:r>
              </a:p>
              <a:p>
                <a:pPr marL="411480" lvl="1" indent="0">
                  <a:buNone/>
                </a:pP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−1)+1)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ko-KR" dirty="0"/>
                  <a:t>-1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41148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028" y="1283714"/>
                <a:ext cx="8435280" cy="4925144"/>
              </a:xfrm>
              <a:blipFill>
                <a:blip r:embed="rId3"/>
                <a:stretch>
                  <a:fillRect t="-866" b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327306" y="395540"/>
            <a:ext cx="4092759" cy="2159192"/>
            <a:chOff x="2839159" y="1800487"/>
            <a:chExt cx="7776864" cy="4066146"/>
          </a:xfrm>
        </p:grpSpPr>
        <p:grpSp>
          <p:nvGrpSpPr>
            <p:cNvPr id="6" name="Group 5"/>
            <p:cNvGrpSpPr/>
            <p:nvPr/>
          </p:nvGrpSpPr>
          <p:grpSpPr>
            <a:xfrm>
              <a:off x="6714641" y="1800487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7" name="Group 6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A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89600" y="34903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14" name="Group 13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679919" y="3461785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21" name="Group 20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15036" y="34903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28" name="Group 27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C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39159" y="52905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35" name="Group 34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179814" y="52905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42" name="Group 41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F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520469" y="52905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49" name="Group 48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G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861123" y="5290569"/>
              <a:ext cx="936104" cy="576064"/>
              <a:chOff x="4051263" y="2106072"/>
              <a:chExt cx="936104" cy="576064"/>
            </a:xfrm>
            <a:noFill/>
          </p:grpSpPr>
          <p:grpSp>
            <p:nvGrpSpPr>
              <p:cNvPr id="56" name="Group 55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H</a:t>
                  </a:r>
                </a:p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732240" y="4437112"/>
                  <a:ext cx="468052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435638" y="4437112"/>
                  <a:ext cx="232705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4521956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285289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Straight Arrow Connector 61"/>
            <p:cNvCxnSpPr>
              <a:stCxn id="11" idx="2"/>
              <a:endCxn id="17" idx="0"/>
            </p:cNvCxnSpPr>
            <p:nvPr/>
          </p:nvCxnSpPr>
          <p:spPr>
            <a:xfrm flipH="1">
              <a:off x="5357652" y="2376551"/>
              <a:ext cx="1474002" cy="11138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9" idx="2"/>
              <a:endCxn id="31" idx="0"/>
            </p:cNvCxnSpPr>
            <p:nvPr/>
          </p:nvCxnSpPr>
          <p:spPr>
            <a:xfrm flipH="1">
              <a:off x="6983088" y="2376551"/>
              <a:ext cx="81932" cy="11138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2"/>
              <a:endCxn id="24" idx="0"/>
            </p:cNvCxnSpPr>
            <p:nvPr/>
          </p:nvCxnSpPr>
          <p:spPr>
            <a:xfrm>
              <a:off x="7534393" y="2376551"/>
              <a:ext cx="2613579" cy="108523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" idx="2"/>
              <a:endCxn id="38" idx="0"/>
            </p:cNvCxnSpPr>
            <p:nvPr/>
          </p:nvCxnSpPr>
          <p:spPr>
            <a:xfrm flipH="1">
              <a:off x="3307211" y="4066433"/>
              <a:ext cx="1699402" cy="12241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6" idx="2"/>
              <a:endCxn id="45" idx="0"/>
            </p:cNvCxnSpPr>
            <p:nvPr/>
          </p:nvCxnSpPr>
          <p:spPr>
            <a:xfrm flipH="1">
              <a:off x="4647867" y="4066433"/>
              <a:ext cx="592113" cy="12241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52" idx="0"/>
            </p:cNvCxnSpPr>
            <p:nvPr/>
          </p:nvCxnSpPr>
          <p:spPr>
            <a:xfrm>
              <a:off x="5476647" y="4066433"/>
              <a:ext cx="511875" cy="12241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9" idx="2"/>
              <a:endCxn id="59" idx="0"/>
            </p:cNvCxnSpPr>
            <p:nvPr/>
          </p:nvCxnSpPr>
          <p:spPr>
            <a:xfrm>
              <a:off x="5709351" y="4066433"/>
              <a:ext cx="1619824" cy="12241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7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857" y="251071"/>
            <a:ext cx="10353762" cy="970450"/>
          </a:xfrm>
        </p:spPr>
        <p:txBody>
          <a:bodyPr/>
          <a:lstStyle/>
          <a:p>
            <a:r>
              <a:rPr lang="en-US" altLang="ko-KR" dirty="0"/>
              <a:t>Binary search tree: a simple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507" y="1276002"/>
            <a:ext cx="5266928" cy="4925144"/>
          </a:xfrm>
        </p:spPr>
        <p:txBody>
          <a:bodyPr/>
          <a:lstStyle/>
          <a:p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Tree with degree 2</a:t>
            </a:r>
          </a:p>
          <a:p>
            <a:r>
              <a:rPr lang="en-US" altLang="ko-KR" dirty="0"/>
              <a:t>Binary search tree</a:t>
            </a:r>
          </a:p>
          <a:p>
            <a:pPr lvl="1"/>
            <a:r>
              <a:rPr lang="en-US" altLang="ko-KR" dirty="0"/>
              <a:t>Tree with degree 2</a:t>
            </a:r>
          </a:p>
          <a:p>
            <a:pPr lvl="1"/>
            <a:r>
              <a:rPr lang="en-US" altLang="ko-KR" dirty="0"/>
              <a:t>Tree designed for a fast search of stored data</a:t>
            </a:r>
          </a:p>
          <a:p>
            <a:pPr lvl="1"/>
            <a:r>
              <a:rPr lang="en-US" altLang="ko-KR" dirty="0"/>
              <a:t>So far, what we have studied the definitions and the characteristics of stored data</a:t>
            </a:r>
          </a:p>
          <a:p>
            <a:pPr lvl="1"/>
            <a:r>
              <a:rPr lang="en-US" altLang="ko-KR" dirty="0"/>
              <a:t>Now, this is related to the operations</a:t>
            </a:r>
          </a:p>
          <a:p>
            <a:pPr lvl="1"/>
            <a:r>
              <a:rPr lang="en-US" altLang="ko-KR" b="1" dirty="0"/>
              <a:t>How to perform a faster search?</a:t>
            </a:r>
          </a:p>
          <a:p>
            <a:r>
              <a:rPr lang="en-US" altLang="ko-KR" dirty="0"/>
              <a:t>Do you remember what I discussed in the lecture 0?</a:t>
            </a:r>
          </a:p>
          <a:p>
            <a:pPr lvl="1"/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15579" y="1971156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3692" y="3051276"/>
            <a:ext cx="936104" cy="576064"/>
            <a:chOff x="6732240" y="4077072"/>
            <a:chExt cx="936104" cy="576064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8068" y="3051276"/>
            <a:ext cx="936104" cy="576064"/>
            <a:chOff x="6732240" y="4077072"/>
            <a:chExt cx="936104" cy="576064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1403" y="4275412"/>
            <a:ext cx="936104" cy="576064"/>
            <a:chOff x="6732240" y="4077072"/>
            <a:chExt cx="936104" cy="576064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515" y="4275412"/>
            <a:ext cx="936104" cy="576064"/>
            <a:chOff x="6732240" y="4077072"/>
            <a:chExt cx="936104" cy="576064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 flipH="1">
            <a:off x="7381744" y="2547220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5" idx="0"/>
          </p:cNvCxnSpPr>
          <p:nvPr/>
        </p:nvCxnSpPr>
        <p:spPr>
          <a:xfrm>
            <a:off x="8620514" y="2547220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9" idx="0"/>
          </p:cNvCxnSpPr>
          <p:nvPr/>
        </p:nvCxnSpPr>
        <p:spPr>
          <a:xfrm flipH="1">
            <a:off x="6699455" y="3627340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23" idx="0"/>
          </p:cNvCxnSpPr>
          <p:nvPr/>
        </p:nvCxnSpPr>
        <p:spPr>
          <a:xfrm flipH="1">
            <a:off x="7707567" y="3627340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319635" y="4275412"/>
            <a:ext cx="936104" cy="576064"/>
            <a:chOff x="6732240" y="4077072"/>
            <a:chExt cx="936104" cy="576064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16" idx="2"/>
            <a:endCxn id="31" idx="0"/>
          </p:cNvCxnSpPr>
          <p:nvPr/>
        </p:nvCxnSpPr>
        <p:spPr>
          <a:xfrm flipH="1">
            <a:off x="8787687" y="3627340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</a:t>
            </a:r>
            <a:fld id="{7F92C22C-EC2B-4071-B4C5-3756ABCA11C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7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907" y="54094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Intuitive Analogy </a:t>
            </a:r>
            <a:br>
              <a:rPr lang="en-US" altLang="ko-KR" dirty="0"/>
            </a:br>
            <a:r>
              <a:rPr lang="en-US" altLang="ko-KR" dirty="0"/>
              <a:t>– Finding Restroom in Building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78" y="2001957"/>
            <a:ext cx="7291550" cy="3597465"/>
          </a:xfrm>
        </p:spPr>
        <p:txBody>
          <a:bodyPr/>
          <a:lstStyle/>
          <a:p>
            <a:r>
              <a:rPr lang="en-US" altLang="ko-KR" dirty="0"/>
              <a:t>You enter a building to use a restroom</a:t>
            </a:r>
          </a:p>
          <a:p>
            <a:pPr lvl="1"/>
            <a:r>
              <a:rPr lang="en-US" altLang="ko-KR" dirty="0"/>
              <a:t>This is your fist time in the building.</a:t>
            </a:r>
          </a:p>
          <a:p>
            <a:pPr lvl="1"/>
            <a:r>
              <a:rPr lang="en-US" altLang="ko-KR" dirty="0"/>
              <a:t>How to find the restroom?</a:t>
            </a:r>
          </a:p>
          <a:p>
            <a:pPr lvl="1"/>
            <a:endParaRPr lang="ko-KR" altLang="en-US" dirty="0"/>
          </a:p>
        </p:txBody>
      </p:sp>
      <p:sp>
        <p:nvSpPr>
          <p:cNvPr id="5" name="AutoShape 2" descr="data:image/jpg;base64,/9j/4AAQSkZJRgABAQAAAQABAAD/2wCEAAkGBhQSERUUEhQWFRUWGBoZGRYYFxwcGBgXGhocHBgcFhgaHCYeHBojGiAXHy8gJCcpLCwsHB4xNTAqNSYrLCkBCQoKDgwOGg8PGiwkHyQsNCwsLCwsLCwsLCwsLCksLCwpLCksLCwsLCwsLCwsLCwsLCwsLCwsLCwsLCwpLCwsLP/AABEIALgBEgMBIgACEQEDEQH/xAAcAAACAgMBAQAAAAAAAAAAAAADBQQGAAIHAQj/xABNEAACAQIEAwUEBQkFBgUEAwABAhEAAwQSITEFQVEGEyJhcTKBkaFCscHR8AcUI1JicoKSohVTssLhJDNjc4PxNEOjs9IWdJOkF0Rk/8QAGQEAAwEBAQAAAAAAAAAAAAAAAQIDAAQF/8QAKxEAAgICAgEDAwIHAAAAAAAAAAECEQMhEjFBIlFhBBNxgZEUMjNSoeHw/9oADAMBAAIRAxEAPwDm3F+A6Z0EEdPtqV2Y45P6N9Dy/H41ronH+D4G1ZizfN64YEAeHzJNcs47wlrT97b23I+v/X8RwJqfol+h6HXrj+pauJYEXUII5e/3edV/s1jBhr5t3Zy9R08p6GD6TT3s5xUX7Yk+IDXqR19R+N6U9reGQe8Tddfx+OflSQ7cJDy/uRZuL2ptlWkBh8R5detVqx4p0CsWOvLTQT/Ew26VMPaB8RhkZ3LG2mQSZgD2QPLl7qFasQAByAHvif8AEyfCtH06C1eza1Z8cdPtOn9IArpPZLBA2kB0zHc7bwPqqi8Lw+aQBzJHXKo2+RrpfDcPkRV6KPq1+c1z5paFSD3LGRyuhE+6fuNScAwVgGEjl5jpPUUM25oqW8w6EfI9a4GylBL2HGbMuh+R8j99SFtLcGVhDDXz9VPTzoNtifUb1J0O/LYjcHyqbCAu2mTRtR+tz94+0US0qkHXlpzk1vcvkwG35HkfuPlQu4jVdPLkfu9ayZj0rWZK9V50Oh6fd1oirWMAKVqVoWAw9wBu9cOcxiFgAdKklaJgD2gdwD7qjtgh9ElfQ6fA1NIotuypViWgiIHWqRTekK3QodHHRvkfurbDYLvroBHgt6t5tyHu++iX2MgLqx0A86Z3SMNYhfbOg82O59B+N6vCPkVsWY5EF24BzAnyaBp8h7zVfxCeEjz/AB9lE7OWyq3UZjmS9dUkmSc4F4fNmHuo2OMkmANtB5CD9VWUaYl6KfiUy3V6THun7FY/y0XF4UMrK2zAqfQiDReNgSDEDQGP5T7zM1s3iUdSNfXn85q6JiT8mmIOS7h29qy5P8J0P9QP81XxrAWDz2J9dvnp76hcE4IljOwHjukM58wIA9Br7yacCGYW9ZcEAxoI1knlRyTt2gxjSohXHgE66Anbp5VvgMYWQMVKzOh33reNJOnXyP8A3qn9t+05w9u5bsMO+y5z1tozKCf3jmkDkDPSglydILdKyH+UjtmYOFsnfS645/8ADX/N8PXnuGshQWbb3e4DlPy5nQANtdxQuNJ0UDnuTz+3T1n6Rr2zZN5uiDYTv11+Zb/QDvjFQjRzSbkzWzYa+2ZtFGgE8t4BPLclj5k6mmLcPnQDoNjz2AXczyTc7mBU/DYPYAeW3TWADpoNYOg9pqY28OAOW3nEPtqPEQ/l47uwypqZuezcSrNgLYJlrc85umfflQrPoSOlZVme/BI7xljSPz+3biOXdKhFv9wEhduVZTc2DiO8ZgGtPlb1B5MOo+7lUe/hA6kGr1Z4emLt5Z31Vhup6j7qrHEuHvYZrd0Qw+DLyZfL6tRXnPR6MJctHOUzYK+GHsE78vf7tDVqxlxLlvONVIJj6wfPl76icdwAe2wOmm/mNaT8AxThDbYSsggztADH/KPfV/6i5eUGuEq8eCTwrhZELPhZojyWJPxBp13MCff6Ey32263wOFho2KqF/ifQ/Mk0wuoGmfpEAHyJnX+BUpJStmqlRt2cwU3bakTqJ9Bqftroi24IqpdnrRW7mI9kTHm3/c1clYEAiuHK9ioMcMQAY0OxrUoR4uWx/HlRgeVegcuXSuZsIIrzHv8AMVNtWlKFg2vTyqPbEafD0rAcp8j8j9x+ugml4DQVzIiB9/rQdV31HXmPXy86LWFqATzuwRrr+OVegFd9R15j161qFjbbp933VLwjITqYH20Yrk6M3Ssio2/r9grHWtbieJsumvuOg3Fa97yOh6dfTrRQDUig3roUEnajXbkgbAD8a17YwgA76+QltSMobmSQFJHUkgAedWhGxG6PMOgsWnxV6dFJA3IUCdBzZqi4e6b+W82zAFB0UiRUnH3DfBBEJBCr6iJPnS/shcnCWRzVe7PrbY2/8tWb0CK3sW3U7vF4hf17dq8P4HKXPk6/CtsUKldorOXFYZ/70XcOf+ohK/1KtRLVzOik8h4oiR1AB5zNOnaTAVzjKDK09DHu6e+vODYkMyj8eIffJ99H4isSNDrv1+NJOF4jJeg7RHwOnviatehWtnQcPZqcMOSvhEkEEHYSPPmOWnWteF2UNvMzS2kLGmv1/Oo/ajtSmCtZ31ZtEtjd28zyUaSRMacyAZ7ekNpCHthx9cHbY6G8+ttOQn2mPQBs09SQBzI49bxQN3PdbMHJFxjuVcQ59YaR5x75nGePvfd7l1szvueQHIKNYUCABrp1+mjRGunTb6/x9vMkz6OLHwjs5pS5PQO5hyrsjfRMGOcHl69elWrh2GGURtEztAHnsAOvLzYgUvx+FzrZvdQLb/voAFPPdMh0mSGiadcFuSsDkRt8F9mT1AiTMhZbM4abuNjKHF0TLdiNPUbDlqRlbTTchjlX2rhJhK2PX3zLaZ+eaM8v+tHe3NlCJRxa08o/ZAhT5+AKp5mbaH+8eid3HlHMlhGfzMuufrreucgi1ANEQqV0zFY0y/nGFtxHLuypKR+qSY2kxWVO/NiNNVjSP9jSPLI8ssfqsSRsayjRqOh8G7PtZhlLDnr9cRT3jnCUx1nK0LcXVH2AaPjlJ3H3VPsY5b2HJtkZshA20aPCfSa43jeDub8XncGASu77Scx3kiTvUa9wxXLfTQp7U4c2g1txlachHTr6iJM0l4RY5ke0RP8AEe8f+gW6sfG+ziZWCu5ZYQgkwGbQkAnoWpPYOVCw6Egedwwn/pgChFpRpHZ/NQ64c5yltyWZh6gQnxZhUsopaBoADHpOQfITUawQiqP1Qv8ASDc/xd2K9tvq3kQoP7igH5mojuJauz4hGzAamJ59daZWrxttB9k86XYXMtq26+1E+s7fZU2zjc6BCfCJj9kncVDLHycsZ7oe2mkA0QUmwWLyNkbbkabVyMr0bt5bigIjFyS0oQIXLsf3pk7HTz8qKtZauQ0+Y+MTShNkaNDuPmK9LVrimzGdjM+X/atAw/HI1goKGr1bBJ03/G9e27BzAdfq3+qjYO6+Rs6hDmbKoEkoDCk6xmPu5bcjVCyetALcFimZc/NAwLDQbgfjatMaoVfH1GnOfLzpioQMz5RJkkhBmbykawIA9w1OtKMffXEm9YXW5agnMDsfZg/Ag9RsOTxpipuXS6WwqPbtBXvHU+wg1JjX3nz2FJ+12Ka7hbjnQW8txVHLI6tJ6mBSq0xbECf1yPQQwA+YqxY3BB8Let/rWnUxvqp2866l6Ggce2xilvpSjsbayfnVo72sVcgdFuZbg/xGm/A7yvh7TqSQ9tGBO5BUET50v4YcnEcVb/Xt2bw84zW2+YWkXUkBy6ZF/KCpXCi6N7Ny3dHojAn5ClyXApuoBs5IP7LjN6Rr8qtXaTCLcw11GiGQj4jSqbgcytbzxm7pFYjYskAmDvMmng/SbvYv4jprzB+HMa9d9PKqxiGysr6aNrPnoZjWADT/AIzeysVnSfj00/G9VrH3WuFwdSddecafaK6Yisu2H7S28Lhe+uGYlVUHxM3JV+08h8K5BxrtRcxl9r95vaWAv0UAJhFHT65JMzqK7xp7mrkQo8I5AEdOp5n/AEhODLaDSdBvz/HKu7Dh4bfZy5MnLSJ6YVrviOizoJ1POT5ef+pqxcP4QFAJ+Hy1kddNuYBBJCNJ4bw0ABj6+Q0BmZHKDMjkZAi5TIWvcPhtp5RExyiY8M5HSc2ykFQtu8N7xbtvQSpuLP61uSR1MrnHOSACZ8KxOCYiHE7NoRvrGvSTHKRpuUTQ2TuCjJc5owMR+ruCI5DQ6CBoTaHhNf41gFsYl0Qzb0dCQNbbQyzOkQQdfDO4cwK0ZXotJastKrpM9GmR6K2YiB0VyIG1pD7VHSzl30ynzXKW5E6tbLdBmv3P2QaFwi93ltWB1B3kiHPnBYOw5gNefkLaxTW1h8uvs5PDM5MhO6llnuSf7u3nvt9JhNKTI35mRpkiNI7rBLHlluMXHoxzDnrXlNBwpuVpwOgwWEgenePn/n8XXWspgWOWwb4UNdsv4FBZkbaBvB/HvpB2cTxG7c1ZiWJPqWPzBH8Qp120xmTDZBvcYD+Eat9g99VE46EhT7UKPfBJ/lFv4muXtFoLYfi0mSCJcMx9bhyJy3Gpqtm0HdF2DvPoi+FfhHzptxfEwCRsJ+CKEX4sxPupfw7/AH52/RqE95hT89aXpHTDbJ2PEFYMiA38xLsNOi20HvqNatMEUfSYT72JP1Fa3xbh7jRzJUe8i2Nv2UJ99P8Ah+D77GANqLRXb9lgB8qCGyOolixljwoFHsqAY8hApReY22zLodiOo5/KaeX7hLmOZ+ql+Mw5cjrr8hH20rVnmWFwmKF0ANJAEDqNdvWdqccN4lkLWnAzRAJGsenWqW7NbaQPUdQPtpvw24MR7LEMokEg666idpHzqDg4u0XjK1TLIr1rcuBpO0k7cvT4V5aSV3BMahQzH4KN6HeYWwc5fQEwEymN/pVFQvRSzYXNNeW9D74M3g8R2IXX0k7A0vuXFvW7LorLnAfxMSdVkA8uY+FRbgKsuUkFtJGhgZjvR+1TGTss+HtXA6+yJmVmWiD8NY60zZCfaPkBqJIJIjYzz8/QGUnZpIsod/E5/raabHEhwTb8RkqdeamGUxsQfxzrZIpJ0SndoiYbD3U7zvHL5mzIuQkKsgCNBDZTG/nrqKnWFAE6HTca7TueoMj3/AWA7y5aBuLkaDKypIOkERKzz1+2tcTi8haVGgGViRDsZ5GfCuhJ6k6aVNJ30Gdyk06v4qv8FKxP/iyRoO/P/uCftq64Sx4YPwqjI/tseTOZ9CT9ldAtc66MnSG6Qn7C/wDgbSne3ntn/p3HT6gKDxRu64lh7sEq9i9bYgSBlZHWemug9azhl44YYhGRh/tF50kaFHIaZ6SW+FBS/wB403WgeQk+gFOotybJJGcUxj3DMQnLpOu56xSTiBy5G5hh8DoaYYknTU5frPL7aU8Wx6ImViAWjKvM67noPOqKND2Ivyg4X83vJcE5XtzJ3I32B/EVXcLj8l+2wMBtJ8mET85q4flAfvMBhbpGxa0dPpQWHyUj3+dVztjhQMLgcSo0NhEbzawBbf5AD3VaG0hGc+ThxN9rX6rMOfI+k/Kp/EeGiw9sjZgVO0T9Q0I6gjWSDpOxAAxzP+vkb1Lr4v6gRU7tLhc2HJG6EMOR03202JaNt2XQkDv5bRzcSRwa9mtr1GnwPPUcyOY1O4Y/pXti2Br/AKRGn7MRt9HLME2pyNVezGJJJUfSAYaczpAA9SABqdQAwm0bngEGh5xMzsF0kEEABdpBAXbPZ9ipZFsrj6N/zLMCCN4WI5/REZdxuFyEjdba+3Vd7QYbPZS4PassbTEGTBJZDoXMg94JkkZQJBq6W7AgzEAazAAU9ZygKejZFPJbx1K/H4Gblyy21+3l15OINuQ3iALhV8S2xDmEg1K6dlo70IOxGJhzb6yFjNMnUoMkv4tZt2zmb6bgCr3YtQJGmTw5syoEn6PeLKWZ/u7Ae4ebTXKeH4k2rinnsJnX9kgQzL1RQqnmTXXMHiQyLdUwsQHzBcs/QF0LktH/AIWHRn5Fpqr7JNUbjgf/APnPu4cpHuNy7nI821661lE/sgHX83mef9nu0+eZ7wY+rCTz1rK1Av5Kx244pnxAQH/dqB/E2p+Hgqu28b41P6oL+86r8sopbiMeXdg27NGaTz0+oz/DWYO/LEnZm+CJ4m+ELUHGkXiMsTd2B2BA91sZ2+LMR7hUbh97KhfmWZ/cgkfElfhQMZiCFYnfKP5rhLn4HSiWYAUHYBAfndb+lYpGjoiMuGtF1QdchJ5a90kf4s1NeEcQZBcuLoxcQRyCzy6aga1WcNIJPMIAfVvG320yw+DL2pllKk5SpgjQT5H0MiklSQz9TSLvwftElwhXhH2/Zb0PI+R+JqfiUPeGOS/Mn/SuZLjWtmL2394B4f4h9H11HpVm4Z2iKQH8aGNZlgBtB5jy+dLdHNlweY/sN8bhwbbtzyn3wKQ4Oxm7pSdDftIBrAUOHIE8oBMU94nfU2GdGBUkCR5kCPI+VQeA2M2Iwax7V65c9yWbv2labwQjo6JbwgtghTPsyCZUQZnL1nmT0joQY2ylxXUqTcueCVBOVipAL9AI1YjYxry2xd1bbo1wHMf0auCYOcjRgPMA7cuU0DjfGTasX2VdQko+/iIPI66E/PoK5I3zWymxXjLHdJh0AEBMp8oVBPxihXLeZ065WJ+QH10btkMhsnkisfd4RQ8JfDOuv0D89qr2rHTHXZ+3GHT+L/E1ednpi/8A/c3/APHR+BiMPbnofrNLuFcXtWxiMzf/ANi60DUlSRBHl51NpuxG7HFnFsb1xNPCtsgxr4s8/wCH51VeJ4+CA5LOWdfgWjy2G1HbtOou3LlvKQ621hjBGXOZjzzfKqlxPFm7iLIA8T3iJnQs0AD0ljTwx7DHROw7hiU9kszRPz29aszY9wAM3IbVz/EYgi5bOshtY3HjE03bE8znPMy3n6/bVeNhssWM4hm1uNrEan7Kh/nqRI/aOnMT8gOp0qu4vi6rsBmaSFUg6DfM7GF+HWq5f4pdvFltr3v7KyLYI2zNIk+ulUUbAWPi/a5Yy2fE3626j0/WPy9ardzh+IuNmKvJMlm09DrsKxMAtsh8VdE/3VswvoSNTTTFdrnur3S+FUtgJ5KIIAHpNNXsI2N77G9wq+jaPZuW7w6gq4V49AG+NVK/xcXeEvh21u2MQQo+kbd0EyOZGcP8R1FPuxjC9bdM3tpdBHUkZiI56r+Iqs3GyPDAghSknnzgRufL4UL46GjHkV/Ez/s9w7lWQj9pCCfmatLWe8twdmWOWzctdNTrlMSdVIaaRY+2WtuSCGtMtwAgez7LczzK/CrJwqzNoEsdJUmFiB1JUgKRHtArtOXQnp5XFMVx4topvZ+4bd1Vbk5tsIOzaQRlM6zIymeasNB0/Ap7/pAzyGmeQxkDbOGIG3f2/ZHOOMcPNvE3Vgw6i4uhEx4tvECNH/WXoeY6Pwi93tq2+pLqHI1JkaFzozEgyO8hoj/xCbCk97Ix0ObFsQuU66sAAZAO7LlgwebplB+lfal3aHCBrAYRCmV2yn9bJHgJ5nulutprcpjhxIGxDmRsVduo0cXG81GKf9tamNZzBwZJIi5EzEf+ae8zR/z71sf8PlUuJVSp2ce4/hitwkAgXBn28yryIGzhx4jA00q69gON57UM0MmgfOFMH6IvEFhrJ7vDpPiEtrVX45hRlZND3bEqRlKlGIVoIXu9GCERIAY6mofYftCcPiwWYqG8BbOUOU7jvcpZV2bwLmMQImnirQ+Q7H/ZU6/m4M8/7PutPnme+GPqwBPOvaH+aTr3MzrP5hjWnzzNdBb1IBPSvKNfBG/k4Yb8KT0G3mdAPdNz4UwwaQoX9lVPq5lj/wDj+qkx8RVf1m1P7uk/zZz76aJiRlLDozD3nIg+GekmjoiExDl2Qc3Yt84H1D41PttmB/a28g7BV/pVqVd6O9bX2FifOMoPxg0wS4F/hn+hco/rZqjJFkNrQzqMoEszGZ06D5TRxgfArKzI0HVToRJgMp0I+etKrT5AAh1gbdYzf5orrzdmF7m2j2w2VFWR4W0HJ1Gv8QagsU5r0jXTOXNiWX/erp+ugJX+JdSvzHnQFw+UZ7JAXfLvbPpHsnzHwq7cW7JlT+iJg/RuQpnyf2D7yp8qqHFuDPacgq1pzqQRE+ZU6N6/OpcXF00Nal0eYfjG4Mq3NDs0dCNGHzHlVq7PcStrjMOS6hLdm7rmEB2NsBT+1GfTyNUK4SAQ6jTWR7PlodQZ1jXbek1nEPMwDOu/XXpVIx0yE426PoDiXGEutaCtIW5mbfQAGPnFB4/iRdw9xLcz4ZMaQCGPntXK+EcbuWzMuo+I941+qrjw3tQWMAI2aCYB30HXTYCK53xiD7U/A67XYtrlq6zCMlliAT1mKS4fFstywqz4lC6dBbJ0n3U0u8X76/3TJAdEUqdZm5vqNokR60l4txa1hcSt28GKkM6BFk+ImI/hNPjp9COLitjjEIWCqXYgbDWAJHKfOgjhqz5x00pFi/ygKR+isHXxAu4XlsVAJ3jnSfHdtMUVUSloNMBLZc8ubHz30qyiyVMvC4FfPYa8udK2wsXsNcVlITHW1kEEHMCdCNN1+uqseItft5nBbIsHPHi8W7AlgDr8uVTcHxcfmRWALi3kurl9lSgcAD4g1mq2NFNszj/E3s4lgqBmNy8kawJa4JGu4O3p5VCxF+9dUjEOtpWzCGIkgCfCq+UbgT86ncSZbuODAhc113GY7C4yOMx/duMJ9ajdogpGHIdXgXNQZ0yMIjKNvVhPQzRS8DNGLwKzYsi61q5dUsoDOMiGQxHhGpHhO5ig4njTMpAPdoPooIA+FNuNcbw74XW94hk02B3zQOWhOm+tVO1xdYYWkLgiCzQF9xYST6AetMk2tiNbLJwLg1u8huXHOUGAoHiJIkneYqNxLDWrN1WDkrlIZSCHUNKjMDrsRy+4JsPxG4Vy96ltTuqOBP7xGp95rxrai22UqSZJI3gCd+kg0K2MlosPYnii28QxAnIylvNDOaPI5qj8SeSzgA+LOeo8WuXlsRSDhWLy3FIJBcQYnYDXXblHvq14CytxEzDwspQwdc+VjPkTlAqeWO0Vw0k2KcbhW74KQsXVgATpnWBqd/ERrA2px2UQtZHXKrCAZkSjar4p0G0nXYiVJMZYV7KOBMKIJ9oacyPPppvRexMFriwP94wj9m8JXfo4+e4p4Xxpi5GntCntbw6DavACASCQBl08Z1TwTAfkja6rzpx2Itfoblk+I2rhMRMjk2UC4Dz8WQkafpE0FMePYUPbIbVhDQdXKqZIhst2IB/vRruN6UdmcObeJCPqbgNtgROZ7RKgwbbFjCkzlY+L2l1NUv0nMy2JeEF5GVtGckFW8nuG73bfu3MTd/5fKjvoEDaD6GeB6d0LlsKP+hhT+9Q0Q5iwksuhZczOB0NxC9xRvo2JsjyFEwZkN3Ws+0bcnXn3hwpg/wDVxR5zVIuzFL7c4XJibdy5mAueF8+YOVbwNpeud80AqQSiDTQCKprcKVbtzvCRcQkf7wIMwkHLIZ3Mg6KsbV0rtNghew1xbcNl8RW1lMRo2a3g0YDSTN2+dvOuYcdxrMFuKWR2Xu7kGCXtgK0neCO7aOrN0pop3RZu4fgtdntsAoD2bbMAAxa3iSxMalm/OBJJ3MCsqkWs2UTZBMDUrdk+sNFZRonoDhtHJ/UWP4jp/iM0wBggcgw+Fpdfi2eoXDRABPNi59EBPzn5Ue8xCsTuEA/ic5j8ww99JLui0ejfAtOp+k+v7q6n6lo1y4cvm2Ue9iXb5kUCzb8IUb5Y99whPqg0RrviU+b3PhoPqFTaKpjvgQV8VaDHw51n90NOw/Zrt9/Fd6ZwrMV5gTA9QRXEey1mb/UKp+4fKrzYxr2wQjMJ5A0q+pngl6UVhDkrPO2H5Rb2ExDWUS1eVQsk5gZZQSDGka9KRYT8pP5xct2ThFXO4EZg9vXc5HWB6jUUt7XXi12H3QlSPMHXX1qH2TwwGKD7i2ly5HXKhgfEiu5TlkpTWyTWyycawKEMttQue+q5QScsA6ZjqRDT7xzFOuB9hLGe+MgIQ21WQDBKFmiR0ZfhS3g93vcVbUiIZrh16omnuIUfGuidnFn84brfI/ltWl+sGvJyypNIlPsqtvsui4y2gEAW7jwABsUXkP2qccS4RbUWFIOt+3zPJp+ym+Gtg8Q/dw7/ANd1P/jXnaSyO9wnne+q27fZXNJy0wRyeCsdpsMLd/MkLCW4PRgbh0PXl7xVJ7c4cvZtqNe7sWFzdGNu2WB/q+Bq+dqcYJdDzyD0OS4QRpzICx5/HlnaO6WAzneJmAOZ39a6Pp0079y+SnBIY4/CHuLLKBORVJnlk9fTp98DE4Mm0swSGI38hUnD4wtbtDdSoPp4dIqReHhB1gk9OQHlVW2mR0QMFhv0dxYGqj/EtFwGDy228I6D3hpj4ipNpRJ3gqd46j8bVLsYnJavFQDBTQ7wZVoJ23FBtvQYvi7Ed7F6ydWLBZ8oUL7oFKris3DrZkk27jD6cSxaf2ZgjkD6jZ1xiyA6FdRKv8QCR7sppViOGsuFa2pUu13OI0OXaJJEdYg1eMlGrZLI1Yu4phVFpck6kTJ8uVeJhSVgEmZnfei3v90FbRhEjTr5b6Het8Dh2bUMAIBjSSecxrVPAtq7A8N4W5QdNR8PfTvC8LdgBqQdIzD6h5TWq4LJmiSCQYG8kcgI00qcmLChSQ8KZBAOYdI2HtfbrvUsjfaDfGOh3wDsHhu5SLrNiSGac6iwCrrowkORDDWR4h7qtF/GWkW2ww1u+6gKSCMveMhDGTowUq2Xw6hhXJH4k635QqTMKHUEKoglsrAgEEDWNNYq6pjmuZjCgnwsgRQogjKMg09mBPod6hmc0k2zQaZGu4mcV3YDWbZco1uJyNcQMIBJ1Vj13BjTSg9mOIAXzB/3lskDo9sh1GvPcUPigi7dIYs7HvVBiSUZbgBjmbbGR5Uhx2M7jFuQRFu8GEajI07eWUj510QV/sO2qOuX7QbMAJQ+KADlgjMJAFy3z3NtfU71VOIXO5dXlYm3c3XxR+ib6ahiWtKdRc9seHap/A+Kh7dskiVBSTl3UxoWKmYjZgfLmYPaXEeLLmPizKPE2pdQyCe918dsc29uOc0I90yUi0Y9w7L9MxIEZ2H7qsl915Hw2rfuoGIxayBdKyNu+KZh+6MXcuuP4cOvpS3hfE1u4O1mI0GXK0AaaaJcdVOw2st762XEXEEILijpbF5V/wD17OHX4vRWgqmhnjWZ0/SK7pH00vXEjqDiWw2GGnMWyK4vxq2Ee7bUgicwytbOq+E62vAJUzoTtvV/xmOQGWFsN1YYZW/mv3L9z5VUu1R7xluZiw5nO9zTZte6RB4en6tWg3Zn1oqX543UfCsob2iCRExWV00jn5MfYe1pl8kT+Y53+AzCtMU5IHV3LfOPrU/GjKYXMd8rufVzlA+Gc1qRF4A/+Wuvqo1+JDfGuLyeggpMEnoT/wCkmUf1FTWttYY/shV94gt9TV6iaBT+wp/iYu39IStLD/SPNmb4afUxoBs6h+SXD4dFxFzEqGAyoJXNrqTy3iKk4FJvqfoqSxHKFBb7BXMLHaG9aXLbcqNSRCmTqJMg8qnYbt9imGRrihSGXS3bBggA65N/OpvHJu3VDRyKKfuxr2W4QOI4x0vX+6Uh3LHLuCNBm8zPuNb9nuAXWXGXbRDW7SFS0wTLjLA5yEPxFVW5gQCDnfWZ8Wmsjb0p1wLjZsr3az+kyMRJy/o7jHxifFMH5VZydtr/AKySnuyydjm/2i4WnMqwZ5HMQfqrovZXEA2CZ9q9fb/1nUfICuO4rtWcNrbS3mdhmLE+LUkkwBHtfKiWfyg4mxbhO6IUEwytzdtZDA6sfxrHLlxOWkSeRJ7OzcMP+2325C1ZUHzLXWb/AC1px2/OKwY/buH4WLv31xO1+VnGB2Ze5GeAfAxAygxEv5mjYP8AKPiLt5HvOpNskplULqYEHXXfmDz3pHgnHbA2krLV27xJ74xt3llZ5TO3zqrYrgZxGBvYglRka2MpOskNMDf/ALHoa8xvadr1wqzhgzq/KSFZGAICgQSBqNTB0HOH/ajX7bIgyqzEkA7CBAlpJCiQJP1mrY4uO2UyT5RVAsDjAEVQG8KWxsOactfupji+IFLdsNbYElmykAGISDB5eflStrXc3VQZiGC6zGiDr5+VWbidu7exQtgfoQxRkDnLm1ZSSB1B1jpWm43YnJeRfhOIDKC1m5MNB0AbnAMRIEVPxGFnB3bqeHSCkyy5CrSfIz/TUzjnZp7Fq0i3C6ul24LY9lHyktlJ/ZjXcwfdVMdxa8iQNFvSCMpEhVWY8iZ1G+tLiayK0PaTNOM3woBB17tTp11+yt+L4k92ECFsgJYnYaT12318j1pXj7pJQRMjTQkgD3bQfrq4dleFW8QwLHx2zOrFddtAdD7vtqsoLTZGUOcjn9i0WOfUqokxqY0BI6gGPSavv5O+BYPEWVfEO63FfKkEwSYgQEMHfWfdR+1/Zy1YzXGRx3gKOVb9aDMMCAfCBpG/nSTs5xk2LF3Do0gX1vWnzAGcpBlZ0MZD/DV4StWLki1pFz4hZsYZ8PcC5sl3xj2syrlMeJR4tHqpcZ4lg3uXR3rIRBRcpGrMCykgQCssZ1BI8waPb4u7hzikDS5eTdC5n8Uto2/ib40KOHOIuoi3nYwM7tmBPhJZTGvnSSpv4+DQVdlY4dbT88thTnRgDLaHUQwI1ke0OWnSug2rtuxnJAI0I16jUGByy5dvqqv3cGFZlsWkAS29xmyy0KR4Vn1/16ixXEANWIy5S0ic05Y56HUH5dK5s0ZZWq6KKLXQ7s8at2mS+QhzkEo2uhAXadoK7SNqpfaW6O8zQIuWwBHJlIEj+Uj30HGccF0Cd9dI2k6a/vawABrtpUPE8RQ27YCyysSTyImY6+/yGldmHE4pJiOWi6dj8U8taGlweLLmg6CG2YHcedO+NcHv3ArW1GYQfaGpBBE+ETtGpO586pn5OgX4iHPJLjHXaRH1sBXWQ4J3qeZOEtDxSkircNL4CziGvforObMuUkk5iF9m01udcmpJqvY/txhWMhLjHzs2vruG4afflOJGE0mC6A+kzr7wPlXL8qgE8+VPijyVsVqtIsFztso9i3dHpdRP/asr9dLeIdpzdEG3Pm9y65/qePlSxLYivfzfT410cYoWpMGMQfP8e6so/wCbiso2DhIdlNY5ZgP4bQ1+PjqPaBOc82IX4n7g1TGWBr9FB8W1Pyzih4ZcqqemZ/5Rp881cR2Gtx9z0zkegi2vyFe27UKB0A+cz8iK2ezCx+6vvA8Xzpjw3BZ7qINczhficv3Vm6ALDhdYjbSot/DHNoK+jbP5L8ECSbTtrPic/YBRD2L4dbMmxZB/acn5Fj9Vc/8AErtJv9GTc0z55QOeX4ip/D+BYl2m1ZdyBHgQtvryFfQFpcDa9hLK/uWRPxy/bWYrtYiiLaE+bfcDRWZvpV+f9WC37Hzfxnh1/vCtxMjK3susHYdR6aedCxHD7txsgIbQT5bb+YJOnKu34zF945YpqTP0R/rQXYHZY99P97o3GLu1s51gvyW4lh7doRvOc78tENKuO9i7mH9t1PLwhv8AMo6GutXFJ31nqSa1TDjXwrr5Uv3pJ22FRXlFM4D+TkjBribtzKSQFSNS06Sdo8hr6VUeK4S9h5toSQSGOVSZJmdYPQaV2yxh5gfYK3/Mz5/j3Uqz03ezOFqjkfC7TXbRa7dKsDAXwjTQ8yDWxuZSW75pMkw2pOvSuw2+GTuKkjgSc1HwFSeVDLGq6Pnm/wAaxBbIb9zICQozmACCD8QSPeauv5PsJhr5ufnpe4UAKeJjG4ImdttPKuo//TyfqD4UW3wNf1flpTSzpxpKgKFM5TxfhaoRk0UjQTMR/wB6SJfCAg9QRPnM/UK6t2q7LsyKbK5iCZURtA25nauPdsLTWmAIKnUEEQQRG4NW+mnzlQZKi2p2os3MCtq6D7JSfME5Y03Hhqq4XB2kZmFyZj6PP+b0qqnFMQFGwJMeZj7q1Du2gk+Wtd326tIhLJZbuJ48NYK5gSrgiOjqf/iKUngWJvJZa1YvOQCJW2x2Ykax0IqCtu/bjwupYBhIiQJEgHcamnfDuOYq3aa6XzQRozgeEhpkAyNVHLWa1UtC2n2MrXHMTZL20w99p0bvFZm1GoMIPqqJxvFW7uGtK47u8gdcpAGmYsFOggDMY6bRViw/bXFq3cXlRpQkL3lwgnIxQASU1YAHT37VSv7Pt33a531u2xYtkhiNeSkjU/s60Eo9vX42VdpCt7GSCHQlTOh9CNvPStL+VbjQAy5jEHSJ01HlTK72bd2/QkXB1EL/AEmrDY7BDuxnbUnnbO5GgzK3XyPoaLzQj2yKhL2K7wzjK2TKKyEiCVc6jeD5TFMv/rBpnM8HYT9ZqDdwlixkNy21zMubTEKADJBUxbmRHI8xXvGcRbuot+1bFvxFHGcvJgMrFmEyfGP4aduMvAyk0S8f2rN62bb3HKmJBA5GRrvuBUPhfBEvsFS5BJjxDTXTU9KVBz0B933UfCYhkYFRB8jRS49BTvsbP2UyMQ1wAqSDHUedejgIH/mfj4UTEcTd/wBIwMkgGIPiA3O0SB8ZqKuPA+lHPxKfsFC2MkkFPBR+t8/9KyohxP7Y+NZR2PaHN7Cu6nKpJduQJ05bDzapadn7zad08Qq6qRoSGbeOrCukpgrzcm95o1vgNw7lR7zXlvLRSznVrsnfYgkKviLHMw5n9meQFPOBdme6uo7XASjK0KNJEHc+flVzs9mf1nJ9BFSm4NbVdBr86m8xqI+I4wW3Yn4mo/fT1qWvDlHKjpggOUVJ5EFRFwWetEGEJ5U5OAyEBhE/VUzFW1khBA0+QP31N5HVhpCK3wcmPxvU212f6kD3UyRdvUVKqbmzNUKE4GI0jc/javDwmDFN7OwrPpH0FByZiAuCAgaDWve4AqTd++gk1tjo3S2KJk6ULOAJJgdToKA3FrY2cN+54v8ADNCgE0zXqg0pPaNZgKWPTSfgCW+VHs4y85GW3lHnP+YqfkaZRAz3HYI3EKksPQkfVXOu0n5LXusWW7I/4rEx6NvXRbmEvMIa5l9PTyCn5mgf2Em7sznzP2+1/VTwyOHTA0pdnLT2BuCyttr9jKubUIzt4pmWXQbxsKi4P8la6EPduR+qgj4+KPeBXYkwNpdkWepEn4mT86Ib1XX1MybhE5jc/Jgz5CzOMoyiXAgdBkXb1Fb/AP8AGllFIcswcgNqeRkaknn5DeujXL9JOK22bY+fvG0UVmm/JuKK/Z7FYW0QyW1zDZjqZ9SalWsDbCiFRdBsoFK+IW7wmMxpTxC+4c7gHUe8T9tZuUuwlut4ZBzFFw6CWE7EH3EfeDXPXx7DrWq8XaJlhFMscgWX3HcAsXRD2rbeZUT8aRY3sBhjbZFQoHZCcpO65gCJ0GjNSfD9obw2c+lN8L2jdhDjmPXQzT3OAKTK5jPyTf3V4+jL9oil7/k5xyewVf8Ai+xhFdSt4vNRUvRTx+qmu9ifbXg5jwTs1iRfW3jLLLZbQ3AoCqw1XM6+EAkRr1plxnsOluxfupmbuS0gEEFRDAhv+WQ3qCK6dg+IUx/NbN2cyLLCCR4SfUrBO9M/qLdgpo+ZPzuz/wAT+Uf/ACrK7q/5KuHkk/m435M/1Bqyr/xMPkW5jpcWOVEGL9KQ2sRNHW7XkSOtIbHGedFsKWBIBgdBSdb1OcPxhbeHKnQmZYkAa+Z8qmxvwEtOJHrWpvDvJO06+k/dSscXtnZ837gLf4Qai3+NhZ8DerlVB95aflRimxmWbF43vboOw0Fem77R8p+JqrYLjT3HXIqxP0Ve5/UoVR8aY3TeYMRmGwE5EEeInbM3Smmnx37iJJKkObbkkUW7i1X2mUerAGq9a4dcZgXcbHQ53/xMB8qnLgAAfE3uhR/SAfnUfSMTrXEkCgyTpyUx8TA+dR/7dBchVk6fSBPPkmY17ZwKaeFT5t4j8Wk1IRd+nyrckCiBcx99soVIBOpKxpP7bA/00C9hL7CGuBdeRb02QJ0686nZtR+OdEvRr6/j7KHN2YXLwRd2Yk6awAficzf1VJXh1vmub98lv8RNHkaV4GrW2YIkAQIA6AQPlR7FygWp/wC9bsda1AJFy5Ud7leF5+FR3fWmSAbs9AdxWuIbKSOn43oBNUQDZ3oLCts1Damsx5kHMVDxPDrbfRHWpLUJzTpgoXHs/ZO6ihXezdoaZdj9dM+8rVrpo8mChTc7NW12Fe28Aq7CKaNfoFxqN2agQtRXoPnW/e14b4oBPMxFSLHECtRO8FaO4oGocf2zWUgN3zrKNi0hdZ7QGNEA83cL9QNFHFLr+xJ/5dlj/W0p8hXtZTTpKxohVwV998/8V4IPhZB+dN8H2fOhOQfupJ/nY/ZXtZUOTk6LRQ3t8OQIwJdidILEb+SZaFheCoDKWlB65Rm/m3rKynUL8gYxsYc5huTE9Yry7e0jeDv+PfWVlc8/YCewa3aJ3ule1lSGCLd869W4da9rKIDMPbmT0E/VWlwST61lZQsBsLU86LbsRXlZRsxsaBcva17WUyAaXHg/wz8R/rUVr9ZWU6MDu3a9a7IrKymADNytQ2tZWUTGlxooLNWVlFGAs9DZ6yspwAy1DZqysrGBteobXK9rKYIMvQb+IisrKKFZAOOrKyspyR//2Q=="/>
          <p:cNvSpPr>
            <a:spLocks noChangeAspect="1" noChangeArrowheads="1"/>
          </p:cNvSpPr>
          <p:nvPr/>
        </p:nvSpPr>
        <p:spPr bwMode="auto">
          <a:xfrm>
            <a:off x="1692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data:image/jpg;base64,/9j/4AAQSkZJRgABAQAAAQABAAD/2wCEAAkGBhQSERUUEhQWFRUWGBoZGRYYFxwcGBgXGhocHBgcFhgaHCYeHBojGiAXHy8gJCcpLCwsHB4xNTAqNSYrLCkBCQoKDgwOGg8PGiwkHyQsNCwsLCwsLCwsLCwsLCksLCwpLCksLCwsLCwsLCwsLCwsLCwsLCwsLCwsLCwpLCwsLP/AABEIALgBEgMBIgACEQEDEQH/xAAcAAACAgMBAQAAAAAAAAAAAAADBQQGAAIHAQj/xABNEAACAQIEAwUEBQkFBgUEAwABAhEAAwQSITEFQVEGEyJhcTKBkaFCscHR8AcUI1JicoKSohVTssLhJDNjc4PxNEOjs9IWdJOkF0Rk/8QAGQEAAwEBAQAAAAAAAAAAAAAAAQIDAAQF/8QAKxEAAgICAgEDAwIHAAAAAAAAAAECEQMhEjFBIlFhBBNxgZEUMjNSoeHw/9oADAMBAAIRAxEAPwDm3F+A6Z0EEdPtqV2Y45P6N9Dy/H41ronH+D4G1ZizfN64YEAeHzJNcs47wlrT97b23I+v/X8RwJqfol+h6HXrj+pauJYEXUII5e/3edV/s1jBhr5t3Zy9R08p6GD6TT3s5xUX7Yk+IDXqR19R+N6U9reGQe8Tddfx+OflSQ7cJDy/uRZuL2ptlWkBh8R5detVqx4p0CsWOvLTQT/Ew26VMPaB8RhkZ3LG2mQSZgD2QPLl7qFasQAByAHvif8AEyfCtH06C1eza1Z8cdPtOn9IArpPZLBA2kB0zHc7bwPqqi8Lw+aQBzJHXKo2+RrpfDcPkRV6KPq1+c1z5paFSD3LGRyuhE+6fuNScAwVgGEjl5jpPUUM25oqW8w6EfI9a4GylBL2HGbMuh+R8j99SFtLcGVhDDXz9VPTzoNtifUb1J0O/LYjcHyqbCAu2mTRtR+tz94+0US0qkHXlpzk1vcvkwG35HkfuPlQu4jVdPLkfu9ayZj0rWZK9V50Oh6fd1oirWMAKVqVoWAw9wBu9cOcxiFgAdKklaJgD2gdwD7qjtgh9ElfQ6fA1NIotuypViWgiIHWqRTekK3QodHHRvkfurbDYLvroBHgt6t5tyHu++iX2MgLqx0A86Z3SMNYhfbOg82O59B+N6vCPkVsWY5EF24BzAnyaBp8h7zVfxCeEjz/AB9lE7OWyq3UZjmS9dUkmSc4F4fNmHuo2OMkmANtB5CD9VWUaYl6KfiUy3V6THun7FY/y0XF4UMrK2zAqfQiDReNgSDEDQGP5T7zM1s3iUdSNfXn85q6JiT8mmIOS7h29qy5P8J0P9QP81XxrAWDz2J9dvnp76hcE4IljOwHjukM58wIA9Br7yacCGYW9ZcEAxoI1knlRyTt2gxjSohXHgE66Anbp5VvgMYWQMVKzOh33reNJOnXyP8A3qn9t+05w9u5bsMO+y5z1tozKCf3jmkDkDPSglydILdKyH+UjtmYOFsnfS645/8ADX/N8PXnuGshQWbb3e4DlPy5nQANtdxQuNJ0UDnuTz+3T1n6Rr2zZN5uiDYTv11+Zb/QDvjFQjRzSbkzWzYa+2ZtFGgE8t4BPLclj5k6mmLcPnQDoNjz2AXczyTc7mBU/DYPYAeW3TWADpoNYOg9pqY28OAOW3nEPtqPEQ/l47uwypqZuezcSrNgLYJlrc85umfflQrPoSOlZVme/BI7xljSPz+3biOXdKhFv9wEhduVZTc2DiO8ZgGtPlb1B5MOo+7lUe/hA6kGr1Z4emLt5Z31Vhup6j7qrHEuHvYZrd0Qw+DLyZfL6tRXnPR6MJctHOUzYK+GHsE78vf7tDVqxlxLlvONVIJj6wfPl76icdwAe2wOmm/mNaT8AxThDbYSsggztADH/KPfV/6i5eUGuEq8eCTwrhZELPhZojyWJPxBp13MCff6Ey32263wOFho2KqF/ifQ/Mk0wuoGmfpEAHyJnX+BUpJStmqlRt2cwU3bakTqJ9Bqftroi24IqpdnrRW7mI9kTHm3/c1clYEAiuHK9ioMcMQAY0OxrUoR4uWx/HlRgeVegcuXSuZsIIrzHv8AMVNtWlKFg2vTyqPbEafD0rAcp8j8j9x+ugml4DQVzIiB9/rQdV31HXmPXy86LWFqATzuwRrr+OVegFd9R15j161qFjbbp933VLwjITqYH20Yrk6M3Ssio2/r9grHWtbieJsumvuOg3Fa97yOh6dfTrRQDUig3roUEnajXbkgbAD8a17YwgA76+QltSMobmSQFJHUkgAedWhGxG6PMOgsWnxV6dFJA3IUCdBzZqi4e6b+W82zAFB0UiRUnH3DfBBEJBCr6iJPnS/shcnCWRzVe7PrbY2/8tWb0CK3sW3U7vF4hf17dq8P4HKXPk6/CtsUKldorOXFYZ/70XcOf+ohK/1KtRLVzOik8h4oiR1AB5zNOnaTAVzjKDK09DHu6e+vODYkMyj8eIffJ99H4isSNDrv1+NJOF4jJeg7RHwOnviatehWtnQcPZqcMOSvhEkEEHYSPPmOWnWteF2UNvMzS2kLGmv1/Oo/ajtSmCtZ31ZtEtjd28zyUaSRMacyAZ7ekNpCHthx9cHbY6G8+ttOQn2mPQBs09SQBzI49bxQN3PdbMHJFxjuVcQ59YaR5x75nGePvfd7l1szvueQHIKNYUCABrp1+mjRGunTb6/x9vMkz6OLHwjs5pS5PQO5hyrsjfRMGOcHl69elWrh2GGURtEztAHnsAOvLzYgUvx+FzrZvdQLb/voAFPPdMh0mSGiadcFuSsDkRt8F9mT1AiTMhZbM4abuNjKHF0TLdiNPUbDlqRlbTTchjlX2rhJhK2PX3zLaZ+eaM8v+tHe3NlCJRxa08o/ZAhT5+AKp5mbaH+8eid3HlHMlhGfzMuufrreucgi1ANEQqV0zFY0y/nGFtxHLuypKR+qSY2kxWVO/NiNNVjSP9jSPLI8ssfqsSRsayjRqOh8G7PtZhlLDnr9cRT3jnCUx1nK0LcXVH2AaPjlJ3H3VPsY5b2HJtkZshA20aPCfSa43jeDub8XncGASu77Scx3kiTvUa9wxXLfTQp7U4c2g1txlachHTr6iJM0l4RY5ke0RP8AEe8f+gW6sfG+ziZWCu5ZYQgkwGbQkAnoWpPYOVCw6Egedwwn/pgChFpRpHZ/NQ64c5yltyWZh6gQnxZhUsopaBoADHpOQfITUawQiqP1Qv8ASDc/xd2K9tvq3kQoP7igH5mojuJauz4hGzAamJ59daZWrxttB9k86XYXMtq26+1E+s7fZU2zjc6BCfCJj9kncVDLHycsZ7oe2mkA0QUmwWLyNkbbkabVyMr0bt5bigIjFyS0oQIXLsf3pk7HTz8qKtZauQ0+Y+MTShNkaNDuPmK9LVrimzGdjM+X/atAw/HI1goKGr1bBJ03/G9e27BzAdfq3+qjYO6+Rs6hDmbKoEkoDCk6xmPu5bcjVCyetALcFimZc/NAwLDQbgfjatMaoVfH1GnOfLzpioQMz5RJkkhBmbykawIA9w1OtKMffXEm9YXW5agnMDsfZg/Ag9RsOTxpipuXS6WwqPbtBXvHU+wg1JjX3nz2FJ+12Ka7hbjnQW8txVHLI6tJ6mBSq0xbECf1yPQQwA+YqxY3BB8Let/rWnUxvqp2866l6Ggce2xilvpSjsbayfnVo72sVcgdFuZbg/xGm/A7yvh7TqSQ9tGBO5BUET50v4YcnEcVb/Xt2bw84zW2+YWkXUkBy6ZF/KCpXCi6N7Ny3dHojAn5ClyXApuoBs5IP7LjN6Rr8qtXaTCLcw11GiGQj4jSqbgcytbzxm7pFYjYskAmDvMmng/SbvYv4jprzB+HMa9d9PKqxiGysr6aNrPnoZjWADT/AIzeysVnSfj00/G9VrH3WuFwdSddecafaK6Yisu2H7S28Lhe+uGYlVUHxM3JV+08h8K5BxrtRcxl9r95vaWAv0UAJhFHT65JMzqK7xp7mrkQo8I5AEdOp5n/AEhODLaDSdBvz/HKu7Dh4bfZy5MnLSJ6YVrviOizoJ1POT5ef+pqxcP4QFAJ+Hy1kddNuYBBJCNJ4bw0ABj6+Q0BmZHKDMjkZAi5TIWvcPhtp5RExyiY8M5HSc2ykFQtu8N7xbtvQSpuLP61uSR1MrnHOSACZ8KxOCYiHE7NoRvrGvSTHKRpuUTQ2TuCjJc5owMR+ruCI5DQ6CBoTaHhNf41gFsYl0Qzb0dCQNbbQyzOkQQdfDO4cwK0ZXotJastKrpM9GmR6K2YiB0VyIG1pD7VHSzl30ynzXKW5E6tbLdBmv3P2QaFwi93ltWB1B3kiHPnBYOw5gNefkLaxTW1h8uvs5PDM5MhO6llnuSf7u3nvt9JhNKTI35mRpkiNI7rBLHlluMXHoxzDnrXlNBwpuVpwOgwWEgenePn/n8XXWspgWOWwb4UNdsv4FBZkbaBvB/HvpB2cTxG7c1ZiWJPqWPzBH8Qp120xmTDZBvcYD+Eat9g99VE46EhT7UKPfBJ/lFv4muXtFoLYfi0mSCJcMx9bhyJy3Gpqtm0HdF2DvPoi+FfhHzptxfEwCRsJ+CKEX4sxPupfw7/AH52/RqE95hT89aXpHTDbJ2PEFYMiA38xLsNOi20HvqNatMEUfSYT72JP1Fa3xbh7jRzJUe8i2Nv2UJ99P8Ah+D77GANqLRXb9lgB8qCGyOolixljwoFHsqAY8hApReY22zLodiOo5/KaeX7hLmOZ+ql+Mw5cjrr8hH20rVnmWFwmKF0ANJAEDqNdvWdqccN4lkLWnAzRAJGsenWqW7NbaQPUdQPtpvw24MR7LEMokEg666idpHzqDg4u0XjK1TLIr1rcuBpO0k7cvT4V5aSV3BMahQzH4KN6HeYWwc5fQEwEymN/pVFQvRSzYXNNeW9D74M3g8R2IXX0k7A0vuXFvW7LorLnAfxMSdVkA8uY+FRbgKsuUkFtJGhgZjvR+1TGTss+HtXA6+yJmVmWiD8NY60zZCfaPkBqJIJIjYzz8/QGUnZpIsod/E5/raabHEhwTb8RkqdeamGUxsQfxzrZIpJ0SndoiYbD3U7zvHL5mzIuQkKsgCNBDZTG/nrqKnWFAE6HTca7TueoMj3/AWA7y5aBuLkaDKypIOkERKzz1+2tcTi8haVGgGViRDsZ5GfCuhJ6k6aVNJ30Gdyk06v4qv8FKxP/iyRoO/P/uCftq64Sx4YPwqjI/tseTOZ9CT9ldAtc66MnSG6Qn7C/wDgbSne3ntn/p3HT6gKDxRu64lh7sEq9i9bYgSBlZHWemug9azhl44YYhGRh/tF50kaFHIaZ6SW+FBS/wB403WgeQk+gFOotybJJGcUxj3DMQnLpOu56xSTiBy5G5hh8DoaYYknTU5frPL7aU8Wx6ImViAWjKvM67noPOqKND2Ivyg4X83vJcE5XtzJ3I32B/EVXcLj8l+2wMBtJ8mET85q4flAfvMBhbpGxa0dPpQWHyUj3+dVztjhQMLgcSo0NhEbzawBbf5AD3VaG0hGc+ThxN9rX6rMOfI+k/Kp/EeGiw9sjZgVO0T9Q0I6gjWSDpOxAAxzP+vkb1Lr4v6gRU7tLhc2HJG6EMOR03202JaNt2XQkDv5bRzcSRwa9mtr1GnwPPUcyOY1O4Y/pXti2Br/AKRGn7MRt9HLME2pyNVezGJJJUfSAYaczpAA9SABqdQAwm0bngEGh5xMzsF0kEEABdpBAXbPZ9ipZFsrj6N/zLMCCN4WI5/REZdxuFyEjdba+3Vd7QYbPZS4PassbTEGTBJZDoXMg94JkkZQJBq6W7AgzEAazAAU9ZygKejZFPJbx1K/H4Gblyy21+3l15OINuQ3iALhV8S2xDmEg1K6dlo70IOxGJhzb6yFjNMnUoMkv4tZt2zmb6bgCr3YtQJGmTw5syoEn6PeLKWZ/u7Ae4ebTXKeH4k2rinnsJnX9kgQzL1RQqnmTXXMHiQyLdUwsQHzBcs/QF0LktH/AIWHRn5Fpqr7JNUbjgf/APnPu4cpHuNy7nI821661lE/sgHX83mef9nu0+eZ7wY+rCTz1rK1Av5Kx244pnxAQH/dqB/E2p+Hgqu28b41P6oL+86r8sopbiMeXdg27NGaTz0+oz/DWYO/LEnZm+CJ4m+ELUHGkXiMsTd2B2BA91sZ2+LMR7hUbh97KhfmWZ/cgkfElfhQMZiCFYnfKP5rhLn4HSiWYAUHYBAfndb+lYpGjoiMuGtF1QdchJ5a90kf4s1NeEcQZBcuLoxcQRyCzy6aga1WcNIJPMIAfVvG320yw+DL2pllKk5SpgjQT5H0MiklSQz9TSLvwftElwhXhH2/Zb0PI+R+JqfiUPeGOS/Mn/SuZLjWtmL2394B4f4h9H11HpVm4Z2iKQH8aGNZlgBtB5jy+dLdHNlweY/sN8bhwbbtzyn3wKQ4Oxm7pSdDftIBrAUOHIE8oBMU94nfU2GdGBUkCR5kCPI+VQeA2M2Iwax7V65c9yWbv2labwQjo6JbwgtghTPsyCZUQZnL1nmT0joQY2ylxXUqTcueCVBOVipAL9AI1YjYxry2xd1bbo1wHMf0auCYOcjRgPMA7cuU0DjfGTasX2VdQko+/iIPI66E/PoK5I3zWymxXjLHdJh0AEBMp8oVBPxihXLeZ065WJ+QH10btkMhsnkisfd4RQ8JfDOuv0D89qr2rHTHXZ+3GHT+L/E1ednpi/8A/c3/APHR+BiMPbnofrNLuFcXtWxiMzf/ANi60DUlSRBHl51NpuxG7HFnFsb1xNPCtsgxr4s8/wCH51VeJ4+CA5LOWdfgWjy2G1HbtOou3LlvKQ621hjBGXOZjzzfKqlxPFm7iLIA8T3iJnQs0AD0ljTwx7DHROw7hiU9kszRPz29aszY9wAM3IbVz/EYgi5bOshtY3HjE03bE8znPMy3n6/bVeNhssWM4hm1uNrEan7Kh/nqRI/aOnMT8gOp0qu4vi6rsBmaSFUg6DfM7GF+HWq5f4pdvFltr3v7KyLYI2zNIk+ulUUbAWPi/a5Yy2fE3626j0/WPy9ardzh+IuNmKvJMlm09DrsKxMAtsh8VdE/3VswvoSNTTTFdrnur3S+FUtgJ5KIIAHpNNXsI2N77G9wq+jaPZuW7w6gq4V49AG+NVK/xcXeEvh21u2MQQo+kbd0EyOZGcP8R1FPuxjC9bdM3tpdBHUkZiI56r+Iqs3GyPDAghSknnzgRufL4UL46GjHkV/Ez/s9w7lWQj9pCCfmatLWe8twdmWOWzctdNTrlMSdVIaaRY+2WtuSCGtMtwAgez7LczzK/CrJwqzNoEsdJUmFiB1JUgKRHtArtOXQnp5XFMVx4topvZ+4bd1Vbk5tsIOzaQRlM6zIymeasNB0/Ap7/pAzyGmeQxkDbOGIG3f2/ZHOOMcPNvE3Vgw6i4uhEx4tvECNH/WXoeY6Pwi93tq2+pLqHI1JkaFzozEgyO8hoj/xCbCk97Ix0ObFsQuU66sAAZAO7LlgwebplB+lfal3aHCBrAYRCmV2yn9bJHgJ5nulutprcpjhxIGxDmRsVduo0cXG81GKf9tamNZzBwZJIi5EzEf+ae8zR/z71sf8PlUuJVSp2ce4/hitwkAgXBn28yryIGzhx4jA00q69gON57UM0MmgfOFMH6IvEFhrJ7vDpPiEtrVX45hRlZND3bEqRlKlGIVoIXu9GCERIAY6mofYftCcPiwWYqG8BbOUOU7jvcpZV2bwLmMQImnirQ+Q7H/ZU6/m4M8/7PutPnme+GPqwBPOvaH+aTr3MzrP5hjWnzzNdBb1IBPSvKNfBG/k4Yb8KT0G3mdAPdNz4UwwaQoX9lVPq5lj/wDj+qkx8RVf1m1P7uk/zZz76aJiRlLDozD3nIg+GekmjoiExDl2Qc3Yt84H1D41PttmB/a28g7BV/pVqVd6O9bX2FifOMoPxg0wS4F/hn+hco/rZqjJFkNrQzqMoEszGZ06D5TRxgfArKzI0HVToRJgMp0I+etKrT5AAh1gbdYzf5orrzdmF7m2j2w2VFWR4W0HJ1Gv8QagsU5r0jXTOXNiWX/erp+ugJX+JdSvzHnQFw+UZ7JAXfLvbPpHsnzHwq7cW7JlT+iJg/RuQpnyf2D7yp8qqHFuDPacgq1pzqQRE+ZU6N6/OpcXF00Nal0eYfjG4Mq3NDs0dCNGHzHlVq7PcStrjMOS6hLdm7rmEB2NsBT+1GfTyNUK4SAQ6jTWR7PlodQZ1jXbek1nEPMwDOu/XXpVIx0yE426PoDiXGEutaCtIW5mbfQAGPnFB4/iRdw9xLcz4ZMaQCGPntXK+EcbuWzMuo+I941+qrjw3tQWMAI2aCYB30HXTYCK53xiD7U/A67XYtrlq6zCMlliAT1mKS4fFstywqz4lC6dBbJ0n3U0u8X76/3TJAdEUqdZm5vqNokR60l4txa1hcSt28GKkM6BFk+ImI/hNPjp9COLitjjEIWCqXYgbDWAJHKfOgjhqz5x00pFi/ygKR+isHXxAu4XlsVAJ3jnSfHdtMUVUSloNMBLZc8ubHz30qyiyVMvC4FfPYa8udK2wsXsNcVlITHW1kEEHMCdCNN1+uqseItft5nBbIsHPHi8W7AlgDr8uVTcHxcfmRWALi3kurl9lSgcAD4g1mq2NFNszj/E3s4lgqBmNy8kawJa4JGu4O3p5VCxF+9dUjEOtpWzCGIkgCfCq+UbgT86ncSZbuODAhc113GY7C4yOMx/duMJ9ajdogpGHIdXgXNQZ0yMIjKNvVhPQzRS8DNGLwKzYsi61q5dUsoDOMiGQxHhGpHhO5ig4njTMpAPdoPooIA+FNuNcbw74XW94hk02B3zQOWhOm+tVO1xdYYWkLgiCzQF9xYST6AetMk2tiNbLJwLg1u8huXHOUGAoHiJIkneYqNxLDWrN1WDkrlIZSCHUNKjMDrsRy+4JsPxG4Vy96ltTuqOBP7xGp95rxrai22UqSZJI3gCd+kg0K2MlosPYnii28QxAnIylvNDOaPI5qj8SeSzgA+LOeo8WuXlsRSDhWLy3FIJBcQYnYDXXblHvq14CytxEzDwspQwdc+VjPkTlAqeWO0Vw0k2KcbhW74KQsXVgATpnWBqd/ERrA2px2UQtZHXKrCAZkSjar4p0G0nXYiVJMZYV7KOBMKIJ9oacyPPppvRexMFriwP94wj9m8JXfo4+e4p4Xxpi5GntCntbw6DavACASCQBl08Z1TwTAfkja6rzpx2Itfoblk+I2rhMRMjk2UC4Dz8WQkafpE0FMePYUPbIbVhDQdXKqZIhst2IB/vRruN6UdmcObeJCPqbgNtgROZ7RKgwbbFjCkzlY+L2l1NUv0nMy2JeEF5GVtGckFW8nuG73bfu3MTd/5fKjvoEDaD6GeB6d0LlsKP+hhT+9Q0Q5iwksuhZczOB0NxC9xRvo2JsjyFEwZkN3Ws+0bcnXn3hwpg/wDVxR5zVIuzFL7c4XJibdy5mAueF8+YOVbwNpeud80AqQSiDTQCKprcKVbtzvCRcQkf7wIMwkHLIZ3Mg6KsbV0rtNghew1xbcNl8RW1lMRo2a3g0YDSTN2+dvOuYcdxrMFuKWR2Xu7kGCXtgK0neCO7aOrN0pop3RZu4fgtdntsAoD2bbMAAxa3iSxMalm/OBJJ3MCsqkWs2UTZBMDUrdk+sNFZRonoDhtHJ/UWP4jp/iM0wBggcgw+Fpdfi2eoXDRABPNi59EBPzn5Ue8xCsTuEA/ic5j8ww99JLui0ejfAtOp+k+v7q6n6lo1y4cvm2Ue9iXb5kUCzb8IUb5Y99whPqg0RrviU+b3PhoPqFTaKpjvgQV8VaDHw51n90NOw/Zrt9/Fd6ZwrMV5gTA9QRXEey1mb/UKp+4fKrzYxr2wQjMJ5A0q+pngl6UVhDkrPO2H5Rb2ExDWUS1eVQsk5gZZQSDGka9KRYT8pP5xct2ThFXO4EZg9vXc5HWB6jUUt7XXi12H3QlSPMHXX1qH2TwwGKD7i2ly5HXKhgfEiu5TlkpTWyTWyycawKEMttQue+q5QScsA6ZjqRDT7xzFOuB9hLGe+MgIQ21WQDBKFmiR0ZfhS3g93vcVbUiIZrh16omnuIUfGuidnFn84brfI/ltWl+sGvJyypNIlPsqtvsui4y2gEAW7jwABsUXkP2qccS4RbUWFIOt+3zPJp+ym+Gtg8Q/dw7/ANd1P/jXnaSyO9wnne+q27fZXNJy0wRyeCsdpsMLd/MkLCW4PRgbh0PXl7xVJ7c4cvZtqNe7sWFzdGNu2WB/q+Bq+dqcYJdDzyD0OS4QRpzICx5/HlnaO6WAzneJmAOZ39a6Pp0079y+SnBIY4/CHuLLKBORVJnlk9fTp98DE4Mm0swSGI38hUnD4wtbtDdSoPp4dIqReHhB1gk9OQHlVW2mR0QMFhv0dxYGqj/EtFwGDy228I6D3hpj4ipNpRJ3gqd46j8bVLsYnJavFQDBTQ7wZVoJ23FBtvQYvi7Ed7F6ydWLBZ8oUL7oFKris3DrZkk27jD6cSxaf2ZgjkD6jZ1xiyA6FdRKv8QCR7sppViOGsuFa2pUu13OI0OXaJJEdYg1eMlGrZLI1Yu4phVFpck6kTJ8uVeJhSVgEmZnfei3v90FbRhEjTr5b6Het8Dh2bUMAIBjSSecxrVPAtq7A8N4W5QdNR8PfTvC8LdgBqQdIzD6h5TWq4LJmiSCQYG8kcgI00qcmLChSQ8KZBAOYdI2HtfbrvUsjfaDfGOh3wDsHhu5SLrNiSGac6iwCrrowkORDDWR4h7qtF/GWkW2ww1u+6gKSCMveMhDGTowUq2Xw6hhXJH4k635QqTMKHUEKoglsrAgEEDWNNYq6pjmuZjCgnwsgRQogjKMg09mBPod6hmc0k2zQaZGu4mcV3YDWbZco1uJyNcQMIBJ1Vj13BjTSg9mOIAXzB/3lskDo9sh1GvPcUPigi7dIYs7HvVBiSUZbgBjmbbGR5Uhx2M7jFuQRFu8GEajI07eWUj510QV/sO2qOuX7QbMAJQ+KADlgjMJAFy3z3NtfU71VOIXO5dXlYm3c3XxR+ib6ahiWtKdRc9seHap/A+Kh7dskiVBSTl3UxoWKmYjZgfLmYPaXEeLLmPizKPE2pdQyCe918dsc29uOc0I90yUi0Y9w7L9MxIEZ2H7qsl915Hw2rfuoGIxayBdKyNu+KZh+6MXcuuP4cOvpS3hfE1u4O1mI0GXK0AaaaJcdVOw2st762XEXEEILijpbF5V/wD17OHX4vRWgqmhnjWZ0/SK7pH00vXEjqDiWw2GGnMWyK4vxq2Ee7bUgicwytbOq+E62vAJUzoTtvV/xmOQGWFsN1YYZW/mv3L9z5VUu1R7xluZiw5nO9zTZte6RB4en6tWg3Zn1oqX543UfCsob2iCRExWV00jn5MfYe1pl8kT+Y53+AzCtMU5IHV3LfOPrU/GjKYXMd8rufVzlA+Gc1qRF4A/+Wuvqo1+JDfGuLyeggpMEnoT/wCkmUf1FTWttYY/shV94gt9TV6iaBT+wp/iYu39IStLD/SPNmb4afUxoBs6h+SXD4dFxFzEqGAyoJXNrqTy3iKk4FJvqfoqSxHKFBb7BXMLHaG9aXLbcqNSRCmTqJMg8qnYbt9imGRrihSGXS3bBggA65N/OpvHJu3VDRyKKfuxr2W4QOI4x0vX+6Uh3LHLuCNBm8zPuNb9nuAXWXGXbRDW7SFS0wTLjLA5yEPxFVW5gQCDnfWZ8Wmsjb0p1wLjZsr3az+kyMRJy/o7jHxifFMH5VZydtr/AKySnuyydjm/2i4WnMqwZ5HMQfqrovZXEA2CZ9q9fb/1nUfICuO4rtWcNrbS3mdhmLE+LUkkwBHtfKiWfyg4mxbhO6IUEwytzdtZDA6sfxrHLlxOWkSeRJ7OzcMP+2325C1ZUHzLXWb/AC1px2/OKwY/buH4WLv31xO1+VnGB2Ze5GeAfAxAygxEv5mjYP8AKPiLt5HvOpNskplULqYEHXXfmDz3pHgnHbA2krLV27xJ74xt3llZ5TO3zqrYrgZxGBvYglRka2MpOskNMDf/ALHoa8xvadr1wqzhgzq/KSFZGAICgQSBqNTB0HOH/ajX7bIgyqzEkA7CBAlpJCiQJP1mrY4uO2UyT5RVAsDjAEVQG8KWxsOactfupji+IFLdsNbYElmykAGISDB5eflStrXc3VQZiGC6zGiDr5+VWbidu7exQtgfoQxRkDnLm1ZSSB1B1jpWm43YnJeRfhOIDKC1m5MNB0AbnAMRIEVPxGFnB3bqeHSCkyy5CrSfIz/TUzjnZp7Fq0i3C6ul24LY9lHyktlJ/ZjXcwfdVMdxa8iQNFvSCMpEhVWY8iZ1G+tLiayK0PaTNOM3woBB17tTp11+yt+L4k92ECFsgJYnYaT12318j1pXj7pJQRMjTQkgD3bQfrq4dleFW8QwLHx2zOrFddtAdD7vtqsoLTZGUOcjn9i0WOfUqokxqY0BI6gGPSavv5O+BYPEWVfEO63FfKkEwSYgQEMHfWfdR+1/Zy1YzXGRx3gKOVb9aDMMCAfCBpG/nSTs5xk2LF3Do0gX1vWnzAGcpBlZ0MZD/DV4StWLki1pFz4hZsYZ8PcC5sl3xj2syrlMeJR4tHqpcZ4lg3uXR3rIRBRcpGrMCykgQCssZ1BI8waPb4u7hzikDS5eTdC5n8Uto2/ib40KOHOIuoi3nYwM7tmBPhJZTGvnSSpv4+DQVdlY4dbT88thTnRgDLaHUQwI1ke0OWnSug2rtuxnJAI0I16jUGByy5dvqqv3cGFZlsWkAS29xmyy0KR4Vn1/16ixXEANWIy5S0ic05Y56HUH5dK5s0ZZWq6KKLXQ7s8at2mS+QhzkEo2uhAXadoK7SNqpfaW6O8zQIuWwBHJlIEj+Uj30HGccF0Cd9dI2k6a/vawABrtpUPE8RQ27YCyysSTyImY6+/yGldmHE4pJiOWi6dj8U8taGlweLLmg6CG2YHcedO+NcHv3ArW1GYQfaGpBBE+ETtGpO586pn5OgX4iHPJLjHXaRH1sBXWQ4J3qeZOEtDxSkircNL4CziGvforObMuUkk5iF9m01udcmpJqvY/txhWMhLjHzs2vruG4afflOJGE0mC6A+kzr7wPlXL8qgE8+VPijyVsVqtIsFztso9i3dHpdRP/asr9dLeIdpzdEG3Pm9y65/qePlSxLYivfzfT410cYoWpMGMQfP8e6so/wCbiso2DhIdlNY5ZgP4bQ1+PjqPaBOc82IX4n7g1TGWBr9FB8W1Pyzih4ZcqqemZ/5Rp881cR2Gtx9z0zkegi2vyFe27UKB0A+cz8iK2ezCx+6vvA8Xzpjw3BZ7qINczhficv3Vm6ALDhdYjbSot/DHNoK+jbP5L8ECSbTtrPic/YBRD2L4dbMmxZB/acn5Fj9Vc/8AErtJv9GTc0z55QOeX4ip/D+BYl2m1ZdyBHgQtvryFfQFpcDa9hLK/uWRPxy/bWYrtYiiLaE+bfcDRWZvpV+f9WC37Hzfxnh1/vCtxMjK3susHYdR6aedCxHD7txsgIbQT5bb+YJOnKu34zF945YpqTP0R/rQXYHZY99P97o3GLu1s51gvyW4lh7doRvOc78tENKuO9i7mH9t1PLwhv8AMo6GutXFJ31nqSa1TDjXwrr5Uv3pJ22FRXlFM4D+TkjBribtzKSQFSNS06Sdo8hr6VUeK4S9h5toSQSGOVSZJmdYPQaV2yxh5gfYK3/Mz5/j3Uqz03ezOFqjkfC7TXbRa7dKsDAXwjTQ8yDWxuZSW75pMkw2pOvSuw2+GTuKkjgSc1HwFSeVDLGq6Pnm/wAaxBbIb9zICQozmACCD8QSPeauv5PsJhr5ufnpe4UAKeJjG4ImdttPKuo//TyfqD4UW3wNf1flpTSzpxpKgKFM5TxfhaoRk0UjQTMR/wB6SJfCAg9QRPnM/UK6t2q7LsyKbK5iCZURtA25nauPdsLTWmAIKnUEEQQRG4NW+mnzlQZKi2p2os3MCtq6D7JSfME5Y03Hhqq4XB2kZmFyZj6PP+b0qqnFMQFGwJMeZj7q1Du2gk+Wtd326tIhLJZbuJ48NYK5gSrgiOjqf/iKUngWJvJZa1YvOQCJW2x2Ykax0IqCtu/bjwupYBhIiQJEgHcamnfDuOYq3aa6XzQRozgeEhpkAyNVHLWa1UtC2n2MrXHMTZL20w99p0bvFZm1GoMIPqqJxvFW7uGtK47u8gdcpAGmYsFOggDMY6bRViw/bXFq3cXlRpQkL3lwgnIxQASU1YAHT37VSv7Pt33a531u2xYtkhiNeSkjU/s60Eo9vX42VdpCt7GSCHQlTOh9CNvPStL+VbjQAy5jEHSJ01HlTK72bd2/QkXB1EL/AEmrDY7BDuxnbUnnbO5GgzK3XyPoaLzQj2yKhL2K7wzjK2TKKyEiCVc6jeD5TFMv/rBpnM8HYT9ZqDdwlixkNy21zMubTEKADJBUxbmRHI8xXvGcRbuot+1bFvxFHGcvJgMrFmEyfGP4aduMvAyk0S8f2rN62bb3HKmJBA5GRrvuBUPhfBEvsFS5BJjxDTXTU9KVBz0B933UfCYhkYFRB8jRS49BTvsbP2UyMQ1wAqSDHUedejgIH/mfj4UTEcTd/wBIwMkgGIPiA3O0SB8ZqKuPA+lHPxKfsFC2MkkFPBR+t8/9KyohxP7Y+NZR2PaHN7Cu6nKpJduQJ05bDzapadn7zad08Qq6qRoSGbeOrCukpgrzcm95o1vgNw7lR7zXlvLRSznVrsnfYgkKviLHMw5n9meQFPOBdme6uo7XASjK0KNJEHc+flVzs9mf1nJ9BFSm4NbVdBr86m8xqI+I4wW3Yn4mo/fT1qWvDlHKjpggOUVJ5EFRFwWetEGEJ5U5OAyEBhE/VUzFW1khBA0+QP31N5HVhpCK3wcmPxvU212f6kD3UyRdvUVKqbmzNUKE4GI0jc/javDwmDFN7OwrPpH0FByZiAuCAgaDWve4AqTd++gk1tjo3S2KJk6ULOAJJgdToKA3FrY2cN+54v8ADNCgE0zXqg0pPaNZgKWPTSfgCW+VHs4y85GW3lHnP+YqfkaZRAz3HYI3EKksPQkfVXOu0n5LXusWW7I/4rEx6NvXRbmEvMIa5l9PTyCn5mgf2Em7sznzP2+1/VTwyOHTA0pdnLT2BuCyttr9jKubUIzt4pmWXQbxsKi4P8la6EPduR+qgj4+KPeBXYkwNpdkWepEn4mT86Ib1XX1MybhE5jc/Jgz5CzOMoyiXAgdBkXb1Fb/AP8AGllFIcswcgNqeRkaknn5DeujXL9JOK22bY+fvG0UVmm/JuKK/Z7FYW0QyW1zDZjqZ9SalWsDbCiFRdBsoFK+IW7wmMxpTxC+4c7gHUe8T9tZuUuwlut4ZBzFFw6CWE7EH3EfeDXPXx7DrWq8XaJlhFMscgWX3HcAsXRD2rbeZUT8aRY3sBhjbZFQoHZCcpO65gCJ0GjNSfD9obw2c+lN8L2jdhDjmPXQzT3OAKTK5jPyTf3V4+jL9oil7/k5xyewVf8Ai+xhFdSt4vNRUvRTx+qmu9ifbXg5jwTs1iRfW3jLLLZbQ3AoCqw1XM6+EAkRr1plxnsOluxfupmbuS0gEEFRDAhv+WQ3qCK6dg+IUx/NbN2cyLLCCR4SfUrBO9M/qLdgpo+ZPzuz/wAT+Uf/ACrK7q/5KuHkk/m435M/1Bqyr/xMPkW5jpcWOVEGL9KQ2sRNHW7XkSOtIbHGedFsKWBIBgdBSdb1OcPxhbeHKnQmZYkAa+Z8qmxvwEtOJHrWpvDvJO06+k/dSscXtnZ837gLf4Qai3+NhZ8DerlVB95aflRimxmWbF43vboOw0Fem77R8p+JqrYLjT3HXIqxP0Ve5/UoVR8aY3TeYMRmGwE5EEeInbM3Smmnx37iJJKkObbkkUW7i1X2mUerAGq9a4dcZgXcbHQ53/xMB8qnLgAAfE3uhR/SAfnUfSMTrXEkCgyTpyUx8TA+dR/7dBchVk6fSBPPkmY17ZwKaeFT5t4j8Wk1IRd+nyrckCiBcx99soVIBOpKxpP7bA/00C9hL7CGuBdeRb02QJ0686nZtR+OdEvRr6/j7KHN2YXLwRd2Yk6awAficzf1VJXh1vmub98lv8RNHkaV4GrW2YIkAQIA6AQPlR7FygWp/wC9bsda1AJFy5Ud7leF5+FR3fWmSAbs9AdxWuIbKSOn43oBNUQDZ3oLCts1Damsx5kHMVDxPDrbfRHWpLUJzTpgoXHs/ZO6ihXezdoaZdj9dM+8rVrpo8mChTc7NW12Fe28Aq7CKaNfoFxqN2agQtRXoPnW/e14b4oBPMxFSLHECtRO8FaO4oGocf2zWUgN3zrKNi0hdZ7QGNEA83cL9QNFHFLr+xJ/5dlj/W0p8hXtZTTpKxohVwV998/8V4IPhZB+dN8H2fOhOQfupJ/nY/ZXtZUOTk6LRQ3t8OQIwJdidILEb+SZaFheCoDKWlB65Rm/m3rKynUL8gYxsYc5huTE9Yry7e0jeDv+PfWVlc8/YCewa3aJ3ule1lSGCLd869W4da9rKIDMPbmT0E/VWlwST61lZQsBsLU86LbsRXlZRsxsaBcva17WUyAaXHg/wz8R/rUVr9ZWU6MDu3a9a7IrKymADNytQ2tZWUTGlxooLNWVlFGAs9DZ6yspwAy1DZqysrGBteobXK9rKYIMvQb+IisrKKFZAOOrKyspyR//2Q=="/>
          <p:cNvSpPr>
            <a:spLocks noChangeAspect="1" noChangeArrowheads="1"/>
          </p:cNvSpPr>
          <p:nvPr/>
        </p:nvSpPr>
        <p:spPr bwMode="auto">
          <a:xfrm>
            <a:off x="18446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data:image/jpg;base64,/9j/4AAQSkZJRgABAQAAAQABAAD/2wCEAAkGBhQSERQUExQWFRUWGBcVFxcYGBgYGBgYFxcWFxcXFxgXHCYeFxojHBQUHy8gIycpLCwsFx4xNTAqNSYsLCkBCQoKDgwOGg8PGiwkHyUsKSwpLywsLCwsLCwsLCwsLCwsLCwpLCwsLCwsLCwsLCwsLSwpLCwsLCwsLCwsLCwsLP/AABEIALcBEwMBIgACEQEDEQH/xAAbAAACAgMBAAAAAAAAAAAAAAAEBQMGAAIHAf/EAEMQAAEDAgQCBwQHBgUEAwAAAAEAAhEDBAUSITFBUQYTImFxgZEyobHwFCNSgrLB0QdCYnLh8SQzkqLCFmNzsxVDU//EABkBAAMBAQEAAAAAAAAAAAAAAAECAwQABf/EAC4RAAICAgIBAwIFAwUAAAAAAAABAhEDIRIxQSJRYQQTMnGRofCB0eEUI1LB8f/aAAwDAQACEQMRAD8AQ0KRRzaSs3R/CrGqG5qrw7SWuLWCf4XgEesJ1iHRKgHwynWy6TBbG24c49oGeC8uSlVo2Rauii06aLo0CdgT4An4K2WOCZC2KNJpEyXudUPcY0j1TRtFwyzVIif8tjWAg85BPvWe35Zevgqtr0crviKcT9qG/FENwID267BrENl7vRWNllSgS0vgyM7nO9xJAW4rgGGhrRyAhc2l2wq30hdQwimJinWqEc4ptPfLi1eXGFtLiGTTP2KnHh2HCQfemtW871hrB3ZcA4ciAR71RZEuheMu2VupblphwLT3/kdisFNWRtoDIBBbECm/Vv3Xbt85UFfCBs2Q6JyO/wCLtnLTCdrZN0I8izKi325Bgggjgd1p1aqn7AaBl7CldTWmVNYtGkLIUkLMqFnURFq0LVPlWpauOoGc1RPYintURagEGhalqnLNfFaliU4Hc1RuaiixRuYlCCOaonNRbmqMsQOBHMUT2I401E+klOF72KBzExdRUD6SU4WXDsoLjsBPol9KiQBO51PidT7ymV8yS1nfmd4Nggf6i1asoyj4ACCkoa9LROWWqGv6IDD4j8kUKxn0eb/h2eL/AMbl6t+j7f8ADs8X/jcsV1LRKhFYhziNSPBdVw6v1VrSYZ0bOp5kn81z7A7PPUa3mR6cU36S4rXFeoxraYa12UEuMwAANANF5ctRs242rLLa4pLlJdYpruqBQr1jvVDf5WT73H8ltVpkntVaj/vZR6MAWbnFdv8An7Gm37F8djTQ2S4DxMJZV6RMb2s0tmJEuBPIRMnwVcbbUgJ6tpPNwzH1dJUjbyNtPBB5Y/Idja46VEnsU6rtR+6Wz4Z4Rlj0ia9wHaa/fI4FrtuAd7XiJCrn0w5h88lP9IBOsEaaHX3FFZE/B1P3L1aYjPz6pvSuQ5pBgg8Dquc2z3tILHmIjK+XN8j7TfUjuTu0xwtH1gLf4pzM/wBQGn3g1acc2vwkpwT7LTcW+YQO0NAGuMFv8j/yPqgKmGkSW9oa6RDh3lv5hQ08WEbzPzKdWt2HNAPLQ7EeBWrHlTfsQlBxQiNFRPpKxXOHh2o3+0B+Jo+ISuvbQYO+/MEcxzC1X7k1T6FpprXKjHUVGaa4JBkWpaicq0c1E4Ec1RuYi3NURYgAGdTWuRFZFHkQYTynYy1zpaMsaEwTPIcUM6kigxeuopWcAGmtepRvVL00kDgLqFpUt0x6paupaIHC6vdE0xTysABnMGjOd93b8UtfTTWrQQV40taSN9m97jo0epCD2d0InMlznczlHg2Qf9xd6BTmhARTLLLlaNgAPGOKnqWyWjhW4oS89k+Sa1KCX3tPsny/JcBjXAB/h2eL/wAbli9wFn1DPF/43LFRPRFhHRKh283LZKukF3NxW/8AI/3OIVi6OU8sKg4rWea9XbWo/XX7RWPNj5QSNMJU2MKVdYbjVJwHH973LbqSd3OPmsf2o+WX5v2HLrmBrohzibefvH6oFtq3kpMg5BLwgvcNyChiTOLj5NcfiAiqN0HnsODu4TP+kw73JaDC9LWu3AKNQ9v3OuXuP6N9G+/9E2tcQ03+dlU6DyBDXmOTxnG2wJ7TfIopt0Ru0jvb2h6GHD3rkv8Ai/10OpvyiwGuAZacvEx7J8W7T3iD3p9YYyWxmaY+03tR4t9oe/xVGo3M+yQ7w38we0PMJ5h+JbSnUpJ1I7T6Og2mJggEEEHYjiirgMeQDpOvLXmDwcqb18jsuLTMyI1PeDofHQ96MpYq/MGvgH7QPZPrq09x8iVrjlaVdkZYd2OrmwLe8cD+vIoI0k6tbwEQ7UGB7uKHurIg6a8R38/Me9bIyTWiG+mKjTWppootXnVpzgN1NRmkmHUrdtouOFwoLR1sn1KwUwwwIAsr9C1EiZjjG/kp6tmOEx37p6zDwFrUq0W+09o8whQLK79APJejDjyTh+MW4/enwBP5Iep0lojZrj5Afml0NsFp4Z3LcWTmzHEQdAfiNFHV6XDhS9XfoEBc9Ln8GMHmShaOpk1bCoSq6sZqNHBgNQ+OrWf8z90KK56V1jpDOPA/qgbbHqtSqGOIgzsOQlJzVnUyV9HWVFXCKqNJIC1xO1yNHM/ojZ1CaqUFdjsn55I14QdyOyUrOGuBD6hni78bli3wNv1DPvfjcsVF0SYdhJIjbguc3FWXuPNzj6krotkYC5k5zjxHkG/ooZUmlZWJM16ka7xQ7S8GDr3EmP8AY4J2ejVcURX6smmeMEgCYGuo5blZ3BVrZVSYvFT5OnxW414j1H5FbtGWMzYE6wOCY4zeUAKYoun2s3ZeCNRlkvA79NfFLGCcXL/sZtp0Lxbk8R6PPwatYInY+B19N/cj8JoVK7i2mJIE/MBSvuy3NTe1stcQZEkEaFvKJCdQjW0zt3piynU+fJFir8+iLD2EQ5sfPI6R5LevYUphrie8CPcf0ClLAntMZSaAAJ3/AK+RTC3zDUOnudr/ALt/WUM/AqoGYdpvMd0ac/dxWlOg8OAIPx+CXhOHg60x/TxCPa7PnI9R+cI/6cCQZH6hVU1oMLenVI9nQcuE+HPvEFBZfdFNnQrG5LYyns8W8Pu/Z8NvDdWXCb4VWls6jVp7xw+e9cww3FspAdoOY1H9PP1Vq6OXvbDh9oSteHJuyWSCaH2INAf4gH1+SoGuCKxczU8AB6f3QrbeVrc9tEor0pk9MhS1LunTEuMJdfNcxkiJ0GvegMSkBgcQeMiR5QfPih9w7jY0f0mGzGz3nQeiCq9Iqp4gfyjw4mTxXuBYex4cXk8gACST5ApZdUslQtO4P6IturAkro9uLx793EzzJPuRb+j9ZrM5bpynUDvC96O22eq2dm6+fBXKox8dp4jiA2J9XFNCHJNiTnxaSObOeon1Nu9FYtTyvMc0LSpy5vio0VLP0d6MNqN6yrJB2b+qh6V9GmMAfSEc2+CsGE0mOptzNBjTUSsxW3phhAa0TOwAnQ8locVwM/J8zlNTnHBR4XT+uB8fgf0ReIMyk+P5qHCz9a0D+L4FY69RdjelPWNaBJJAHiTCa9LbXqwGQNw6ePsxHhufNQ9H6Ga7png3tekwi+ndX6yOUfBXUdN/Ije6KRVCDuR2Si6rkLW2KRnDXBG/UN+9+NyxS4K36lv3vxuWKqWiLMY+Gk8gT7lzu3EkDuPwKulfGKApvHXMktcAAdZgxsqfhxJfBJiHab/ulZMtUaI9h1tazCf4fZdyXYcwNIIHkQCPQhPqRLyCH9X3Na2D5FY9N9/z9zTFfBpdYY3KNOP5JfXwdpVgLXRD3h2ukNynjvBg+5a9UFoiklQJRtladgcatMHmND6hDuwN+4Jnfnr5qyXTYiI1mZWtGrO7Y8/1C55IJ02BY5eBNem4qNYHBvYBAgQTMb6xwGwHFY6oBSaOreKgOp0LSIPIzvGkc9VY2Ob4bDbmYG093qi3WQI1bp4KvKM7d2JxcSrvrjqwesBkx1f7w0mSOUjdbuY5pYxzdXQ5siTBkCO79E4usGpv3CVvwZ9N7HUnkEEATqB3QZEdyDVO/wCfuG30aVKDHROriY+HGZ3nTwRF9g3VNGozFuYCSTl4mOXqlbH1A9jHUs3azS32jOwO43Ewjul+IXbWUw+k5jAPaAjtHcEg6dyROMttWN10Q2DjmE7A6/PBWTo26arANA5w0+9HoueUcccCCcx0iRoYnXWdTEjX8lb+gWNF9wA5vssc5pJjiBrz1dKCxxg/Swcm0dVxCyDicrtRwP6pPcW1Rm8j4eq9x3EjTqEyIMa8JA1BPzwWll0n4H9R6FWnOHNroWEZqKfYNUruG+oGuq2xi5D6LNBObl3OUmO3dN1KWABxI25eHBJalYlrQeBHwKaJz2W3oz2aXzyVf6QGahI71Lb31JrB1s7GBDzO06N380Pdukz89ys3pIml6mw3o7WynVN7npAxzYbmM/wPA8yW6Ks21Ytn5+dlscbqVGD6qGmNS8zB4xkj3op0qFkrdg+JPzFQWu62uBvPeoaVLUKY5aMOxJ4ENp5ufaDfiFtfYhULTnaGjhDsxn0EJBTvKragp0g09kuJIJjUAD2h3qOvf1s4bVywQSMoI2IB/ePMKngn5AsQCXYUfr/X8JTC5EygMKpxW/1fAqLW0P4Lh0bZ9aTyEJb0wvw65LRuGNd4SAEVhF2GZi7TUCddJB5Kmvuusuaz8+cO1DtROo2a7UDh5JpSqkJ5MquQz3KWsVA4pBiwYL/kt+9+NyxZgv8Akt+9+Jy8WhdEGc4t6Ac5rZiSBPKTuicPbFWJ2zD3ELBeltIU2gdol7zHad+61pO4aO0YG+bWdIY4Vdh1Mh3tgmHSZLTEtOvaHKdso5lYWk4u2aU9k9s/+qbWdwqbXxGqKwNOs8QACBUIkg6SC7Yab6aJriF/kEy9ri1xGUnK0mTrrES4pH9NXGm7fx/kpHN38fJZql+DoHA+Bn+y3FyqRgVcUxme+S7QHUASZIg6jUTqFYRdAak6cUcsHilxDDJzVh10/NGsRJ2nl/fyRVAxJc9rW7AEieU944quUseL+sNIFgbLTmLSdgZ4ADdQ2rusBdm6zWP3Y28ZlZ5Y8kZuXsVWSLjxL3ZXTI7LWuInUe6I8UQy6kw45hsGgwOPxhUcZ9BqB5beRTGzxemHGkw1HOpgZpBAlwGgOuo04DddGLldx/Q5yrp/qWCpcl5OZjAwbAaHgPa+dwhqThLDpoQdTp7J3KS4jePedWcO+d51nRb3dzTFN3WvyMylpMEntNLdAAeabHyb4pP4DJpbY5tXZLgEMJB3hzY8RKbdNK3XWYbEagxpwniPFVDDrttJjAGuIAa0QJmSAPUu+Mp/iNzmpkEgEcDM+4Ee9NFvi66OlGLaOcGx10E9391Y8Bomm8Esy6EAyN/LwnyUAoEOz5TlBAmDEnWJ2nuRrqxdlDWumdNDr2XaDmUqvtipIbYpdyx3GMp4ab8t/RJ7e7OYfr+qhF6Qwh0nMWj8R89ka3B4qsaHtJcKLspOoFU0xMDhNT3FSk3N2h06HT2nIDmG3sz2uAmOS3pCQOc/kllpcNJdqMwZqAdu0AjrW+Y1xD3tbpm7RDdMwbMnvIHmvQx1WiE3sPtnDrACAYDt9eLV4e1Pco3visG/wu+LQibKjoTHE/mrkgV+iJFf6gfyt+ASnFsYpUnsp1Hhr3+yDx1jfYayNUVQqfUt8G/AIi+T140WNpnX9VtUcGiXEATEkxv3lSUqcifeuCC2tWLgif8A6/8Ako7+pNVvcx34mJVjmPU7Ovnqk9pnZa0SSZ9B4kqnYp+0d73g06eRvsntS4tJBMECGnTfVVjCUuiUppA2PdJKlS4dlJDWOytH8hiSOMmVY+guJOrlxdrlcQD3FpMd/FUG4tyKoaxwcHxlcSB7Ue0To066nZdQ6N4V9GDKehPaLjtLoM+Q2CbKoxikJBtux5aEvp1WAdp0xsdojTnOu6qTaxdd1i8jMAWaHfI4NJAGjW6QI5K94JZZ6b3SQabi8RxIpuADuY1mOMBcm6MVHGq8uJJLS4zxcXNJPiSVCrVlH2h9c3DW6kgDnw9dkCzFKbjla9pPKfn4pD0uf25knWBJ0EASAPGde9V81Sq48KlG7Enkp0dowT/Ib978bu9equ9FMYqfRKc6+2JO+j3BYn+1InzQltMHrVGZmUy4a6iOBy8e9b08MrUnNzMcyc0TsSGu7M7TLdu5J6GMx2OrBzDeSCC8b8dpG0bL2pfCoHEMcwQcozlw2ie1r/dQ/wBPW2VWXwLLa5iZMH815dXbnHV0xpvp5IZYvQMpLSeZAB4q+Ur/ACmXU6j2mnVzBjA6OxpJPsQSDmGo9yodo6HtPJwPoUzx28c9zWTA3jYSYEkD+XdZcseWWH9S0HUH/QN6P1qlWo9uXsvbBIblbI4uIH2SdfNWOjZ0rY9TTcajoY9xEloDmgjLInYiZ5hDVcW+jMNjQcx7KZJdUplx6x7mgPknRw1kFpjQLfAsdq2tUFsFhDQ4ZZ1ygNcOOmp098rPkly5KqQ8Xxoa1KLgCWNe4gGRkcDIEgR36IXohh76131VRlSm6pmy1cjg0ODc0v0AILWkdxITKh0uuHljGPNLM45nNg5i4jtEGTm3nXWUNifSO5l1N1w54a4jhBg77KWL6jBjT03f5f3LThknXgKFtVIkU6hHA5H694kKr9NRVtmimX/50vhzcr8rsvZIk9kEQPDnKnf0guBr19WeEPcB6AgJN0wxZ9fI6oZJc4+A0AA5CI0VPppY1Oop79/HkXNz47HlvaXlS1oOZRrPLmucS2m/UCMmscRseeqvNp0frVbak7K4VDPWNqZabmwcozBxEEwT4EFU3AsVe21pAvf7AA7ToAjTj4JNikTManc8fVTlmwS/2uL7fn/BRLJH134Qwx7pT9HuRSpw9rA4ODu0BVPZdl5gZRB7z4r3F8ZLLWi+abn1NS3MCcsOElrXS2T4HWQqjiWtUSYBAMxJjX14JreMZUs3uZJNEUmyREF73Agd0EDyC2KMEoUv5/6Z+U3y2Whjs9Km/g6Dx07BMJD0f6YXDruk6oc7RlDwGtksYQ5o24FjYXZx0QpZKMucOrDZaA0AwzLHcud9BejNNt/iAc0vbQd1bIMb1XEeOlMD1WPFhUI5L9tGjJPk40CYZXjE6kwM9ABs6E6sfAnfZ23JVvpTjFX6RVbnga08kNMMlrmzvvAdzBV+uujVI39Ws1rm9RTtw1gdmBdUY8SZk6Ma0+LlzjpLbfWVquutxVZr/C1h9ZcVqwRSaT9kQyt0/wA2dPwfE31KdvVrEBz6GZzoygkuEdwJAlXjC7X6qTHHXgqVh9yDb2+UQ3qKUf6G/wBVZ7mtVOF1/o7S+sWFrGtiZd2ZE6aAl3kkq5MpdROQdK8VzYrmy5i19NjQ4y2ARpHLUmf4vGXXTHFiy3p0xVyuLgSGO1cGNIIzN0ADi076wue3pqNqdXVaWvYQ0tc3K5sbAyJETx7kx6U37axa9oIhoZ+63tTmccoJMQYlaXj2kQU+y5Y5i9C9w2jlrOFVpDXgDXMGNzl3droRvJ5GL/gFIGgzKSW9W3KSZJAaIk89pK4ZaXLBbt2BlzX6Gd5aZHc7j9k+A6Hhf7TGW0Ncw1KZDdG5Wvow0dmCAHt4jY/BSlDdIaM/LKR+0jETUvqjOFKKY8gC4+pPoFVpRmNX/X3Far/+lR7/ACc4kD0hBLXFUqM8nbsbOaHWmbix4Z4gyR7iB5K6/s0vXVKbg9xPVuhsnZrmGGyeEgx4rn1GqeqqN4Esd5gkf8lcP2aYg2nUfTcHE1C3LA0kNfOadokKeVekfG/UdFw7pE62a4NY12Yyc08ojQqqutAxzi0mCSQ0wQ0EzAMTA21JR13d0wDNRgMhuXMM0nUdneO9BXdYe5YGzUV7HcE62XNJzSDGnhuqzTwyaopio2TOupbI1gHifDRE47jhquhhIY2QOGadCT3dyVUqpaQQdQZHktuKEox7M2SSbOt9G8MYy2ptgGM2vPtukrFN0cuA+2puHHMf97lij6vI2jlJMVmD/wAf4WqbCpLXbmIHdHLuTzDLeqKry6yqVKeuQZXNc3Xs9sNkwNNU4wXAK1W8Dn0HUKEatdlLQdNw6JnwOqfJK4uPwCK3ZzgjVHYnb5G0xHAz37InAcG+l3raDTAe9+u3ZbmdI8hoE26S9CKtvdW9Ava91b2DMD2g2HE+yqyfrW+hUvSytWlOKrQeB+COxPDahc5xHZDZmQdABuAZAk7laW1gW3fVuEltRzXAEfuuLT2tonjsrBidNgq1mvaQKTQCJY6HGNMzXxPcJPBSyNrImvYaNOLXyKej9IyI1MaAAncgDQKyUsLIq1GkiWQ0yTuZEDmABGvNA4fZgZw4VBLSwZA0kSZknMNojWd1c+iuF1iOtdb1ajHtHVy6jAEz+89Y80eUnT7LQ8X4EtPC3H2YP8sn4BSt6N13CQznuQ3yh0aq73b30aT6rqBaym1z3F1WnoGgk6NceSi6M39W8pmoykymwHL9Y8yTAJgNYdpHFRX0kfLLvMznl9gVdgLjSe7KJhsH4Eqt3dwHFtPK7NIAzCHSYA08l3+tgpeCH1abZBHYpkkSI3c+P9qrVx+za3fVZUq131MhkNytEiZgxOmnJaMWOON7JTbl0JKvR6q2mSQ0QNi9gJ7gMyT/APSt7VHWMtXODdcrtS6P4Rv4Su007trRDR5wFBXxeFLHhhB2UnKUlRxa66E31erP0I0w1hb9gExoe0QDE8NNF1K16G2opubVY5weyk2o09lh6oDLDWu5ifNTXGNOzaQPf/RR1MScd9ufyVqlNyJRgkOH1WMYGtENAgDfQDmSSkNlb06dxcvYT9dUY94MRIgacftHzWtze6ST70npX8uPCdd/6qL8laqgyhQy1K9QOcHPFMOE6HKDlMHYgSNFU8cwcVGFheWg3L6xOhOchrS6Y0ERonn089a4SCNJ15bfEqv31+S48dTHn/ZFScehJJMe2Fn1dCk0HRrGDxhoTi0p1msGTPl4wRvvxBhL2XTTlH8I9IVkw66pCnBzRsU3YTinTqm84k/ODnd1RM/yNE6dwCr97ShxIXQemmGsOIipSDnM6tsgkS10PbxO3s+p5a1HEMDrSexI5hzT8CtEMitJvwZpR7/MhsBFEHm4n4D9VhoF7g1oaXzmIP8ADwM6ELzD2F0U3dkNku577D1V2scQpvAFQTGgO/CEuSfGYYxtHPcRYQ8lwAJJJjQb8thx2Q1N8EHeCDHgmfSeq11y/IIaIAHl/VKlqhuKIS0wkXx5lMcExCpbV2VmBpIB9oBzSHNIII8Ckqlt6YJ1XNaCmP7a66y6a8jVz8xE6STOmmg7k5vL2HuJ2An0lV3DnxUaeRCmx29GUgHV2kd3H9FjnG5KKLp0rED3SSeZJ9V4sARZrM6osIOYEFpG3EODh5yD3LeZi6dGXn6Mzxf/AOxyxR9Fj/hafi//ANj1i4Be6BJ4j0RTrDO2OvLPAT7nKqsa6d3eeylaKke0PevKbN6NLX9k1o1wLruoYOgDWg+uqJxfoU11zb1KZZ1dHdr3VHOqagiYaA3aNOajt7qoCJMjuhOKl5lLeMj80/3JPbFUYoreEdDK9G6qV2OoHM58MIqOADnZoENB023V9trAGM1NmaBJjSe4HUBCYfiQcY96Nq471bozN9NV0pOXYySic5tbU56oIntaa7Rp+S6F0QtnG1bGzX1WgSdhUcQNPFUDF7nJcVCNnOLwRycZ+JITTo709FCk+m8wcxezeHZgNNAY1HvUId0G6G/7TLs07I0zo6u9tIDm3MH1D4BrT6hEdEqbqdnS4Zsz+H7ziR7oVIvq1TELprsznGMrRMtpNJ7RHLhJOpgdwXRGU8rGs2a1oDR3AQFauS10BS2a1rp3f5/3QdW6PHc9xCONBnefd+a0uqQdlDBHeSjxSQbNA05dBrEyDt7kvrUqm5JVntsOkASjLjAg4DbTuXfkF15Of1y6YMn1j3o62z5eWyuFPo3THivRgTWzHxQaYE0Uo5jII9YKBp2fanUwr3UwEFQnCGM4Se5SaZRUUqrYFjnO0h0Rz75Su8w8zLRuQOe5+CvF9hJfsDE8Vq3os6AiloEis0WRA5NA5bI+hdAMTZ3Rl/2UHdYC9rdB+aYUpt08OuzJ0MDaf3UXUtWfZcfID4hbVej1TrM2oM7if1UN5aVWH2j56qbT8nAN9gbKo1AB2kSXR46DglbcEqUf8s5m8jp6J817wAXOnnpwmFPVpE8QfKEVKVV4A0jn2M0XBxLmFpnfn/VLFZ+lLoY0c3T6A/qFWQF6OCTcE2ZMiqR4n2HW46ts02unWTukKtGHPhjND7I94Cn9VJqKr3GxJN7CcPvBRJLKbWk8Tr5CdvJVvF3TVcYAHADby85Vlzj2dfRJcfpBuWNzPoPn3LP9PJ89+SmRekTgqRjMzgBuTHqo0VYUjmDvslejJ0rMyVl76M4a4WzAY3fx/wC45YiujlwfozPF/wCNyxS5zGpFldhrRwj571D9EiZWVMaJnQeaFuLskEk8liezWtEdSiBxPqoq1bbWfVR9eDstXUc3FIwWe0bh+acx9f1Ud9c1CTAnxgoi2w+TzRjsKc4HyhDYTntahWzuOd4LhBJZJjlInkNQvKGDPcO06oT3U3E+pXR24K0DXNPdoirTAydgG9+pV1llRP7ZUuieE1qVbMzM0EQ4vIzFsgkAN0GoG6vDXHiVsMIDSIknuRxw8nUhK5yfZSMUgAV421Xr7wNjRGizA4ev9Fq+yH9pQGNrXGSPBF1OkBJn2Rykpc+1jYctwoatv3LgjkdJDzlMLfEg5hdKqJpx/RE0X9g8AiAfnFQAoP8A5AHiUmqOPMKMApRtFko37RvqjW4m3mqaXOncr2pdOEIoVpF0N6yN1BUrUzxCqwvHETKDfiR4rmzkh/XDc06HuE++UqxRjeXuQlO61nVaXNYGJn4LjgDELZsagei1dSEcFl7XHA8vitC880rAUbp2wNqUwOIcfeP0SC3oSyo/7IaPNzgPgHJ307fNw0cqY97nKP6AGYe5x3e5rv8AdAHpJ81ug+MIr3/uZZK5Mr4E6Dfguo2XR9uVoM6NA8wAFRuitj1lw2dmds+I9kepHoum295zUvqJJtRHxLVg3/TDSM0ceSo/Tm16uuxv8APq5w/JdToYgAwkxxXNv2lVc9xScBoaQA8Q98/iHqlwJKY2X8JUU+6PWBfTeRwdHuCQq/8A7LHscLim7fsPHh2mn4t9VpzK4Mhj/EOcAsCLdgji/wDG5Yrth2HtFMR3/iKxZ1dFWkc8fVOpCkNxI5oXLKLtmDmsruyqC7bKY4I+jYDTUa+qEs6Qnv8AVOaI23+fenXyEnscO57eieWVhI2+e9AWtsAcx8uKbW1yBzRGDrfDgEQywYOCHpX4PEqandSY0KdUI7JDZs4BamzCk+kKC4uCdlzoC5ET7dusoV1r4L2tXPIqF91pqplUQ1LdL7l8aD1RdSvmO8RshxI4T4rggIzI+lanJJCxlJx2H6J3b2HYEoxAxE+212UL6ferFUwyVCcFXMBXzRnZQV6BnZWU4VHBA3NkeSAexb1fY280tqUpOwT0U9IJUDrTWdkQUBUbeeYUd3afP9kzt6cHn89y8vgI0+fJEBWa1JBuBTaqZ0hCVaISNHHPumNSa4HJjR6lx/Nb4xef4O2YOIk/c0j1KK6cWYbVpujdmp5wTHhooWWja1vSOX2A5hg6giDPmNVtVKEWZXfJkfRK9awvafadEd4E6Dv12Vpo3m6qI6PmZY4g+vwTTDG12Eh5D2x5zw19VDKoyfJMpBtKmiwsvSWlojZVDpQ7M1h5OI/1Cf8AirHScNJHwlJcdpNNF5HAgjXvA+BS49TTDPaZVU36KXpp3AI4tc33T/xCUIrC/wDOZ4/kV6ElcWZl2dnwXFSaDTP2vxOWJVgAP0dni/8AG5Ysyjoq2V9mp56JlRt9tY8FixYFs0IZMaQBB/Mo+2uSP7rFiqtHB1vf+qOZfL1Yms4lZcHnHgi6d3CxYi9HJ2Yb+Vr9MXqxKMeVLhC1L4HSFixdLQURteCYiPCQp6NAamT3L1Ygts5h1C1TdlE5fD4lYsTw2JN0eBbFerFwGRZlo8yvViAwLUt2ngPQIWvZgRoNVixcEFfSAOgQuIkOH9FixccJq9AgcEAWmdVixChRVjloHuhwBBA0KjpYXTpUA1vF2aNdJA017lixC2rBSIKVvEr3ql4sTCgNImSNt0mxGtla4O4y3zWLFTGk2hJOhEisNdFVh71ixbn0Z12dRwFw6hni78blixYs9FLP/9k="/>
          <p:cNvSpPr>
            <a:spLocks noChangeAspect="1" noChangeArrowheads="1"/>
          </p:cNvSpPr>
          <p:nvPr/>
        </p:nvSpPr>
        <p:spPr bwMode="auto">
          <a:xfrm>
            <a:off x="19970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 descr="http://t1.gstatic.com/images?q=tbn:ANd9GcSLje1dz5dlYlsDr-6G-T3AuVgBvfSqlxh6sl2KVnqfuwK4rGap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00" y="3610985"/>
            <a:ext cx="4317068" cy="2448272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sp>
        <p:nvSpPr>
          <p:cNvPr id="8" name="Cloud Callout 7"/>
          <p:cNvSpPr/>
          <p:nvPr/>
        </p:nvSpPr>
        <p:spPr>
          <a:xfrm>
            <a:off x="8048820" y="2818897"/>
            <a:ext cx="1619672" cy="1152128"/>
          </a:xfrm>
          <a:prstGeom prst="cloudCallout">
            <a:avLst>
              <a:gd name="adj1" fmla="val -66608"/>
              <a:gd name="adj2" fmla="val 4963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Sign?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8048820" y="5051145"/>
            <a:ext cx="1619672" cy="1152128"/>
          </a:xfrm>
          <a:prstGeom prst="cloudCallout">
            <a:avLst>
              <a:gd name="adj1" fmla="val -67116"/>
              <a:gd name="adj2" fmla="val -3760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Ask?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1316580" y="3250945"/>
            <a:ext cx="1619672" cy="1152128"/>
          </a:xfrm>
          <a:prstGeom prst="cloudCallout">
            <a:avLst>
              <a:gd name="adj1" fmla="val 68175"/>
              <a:gd name="adj2" fmla="val 3175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Walk around?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316580" y="5195161"/>
            <a:ext cx="1619672" cy="1152128"/>
          </a:xfrm>
          <a:prstGeom prst="cloudCallout">
            <a:avLst>
              <a:gd name="adj1" fmla="val 72244"/>
              <a:gd name="adj2" fmla="val -2473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Guess?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79" y="247097"/>
            <a:ext cx="8717950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A scenario of using binary search tree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92415"/>
              </p:ext>
            </p:extLst>
          </p:nvPr>
        </p:nvGraphicFramePr>
        <p:xfrm>
          <a:off x="1258153" y="1553156"/>
          <a:ext cx="8435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Account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#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Amout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1001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Smith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100,000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Simple Interest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Koh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50,000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Compound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Interest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1003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Moon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10,000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Simple Interest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1004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Kim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30,000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No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Interest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93909" y="1237824"/>
            <a:ext cx="386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Bank Account Management System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533193" y="3542080"/>
            <a:ext cx="936104" cy="576064"/>
            <a:chOff x="4051263" y="2106072"/>
            <a:chExt cx="936104" cy="576064"/>
          </a:xfrm>
          <a:noFill/>
        </p:grpSpPr>
        <p:grpSp>
          <p:nvGrpSpPr>
            <p:cNvPr id="8" name="Group 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0" name="Rectangle 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1003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1306" y="4622200"/>
            <a:ext cx="936104" cy="576064"/>
            <a:chOff x="6732240" y="4077072"/>
            <a:chExt cx="936104" cy="576064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1002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95682" y="4622200"/>
            <a:ext cx="936104" cy="576064"/>
            <a:chOff x="6732240" y="4077072"/>
            <a:chExt cx="936104" cy="576064"/>
          </a:xfrm>
          <a:noFill/>
        </p:grpSpPr>
        <p:sp>
          <p:nvSpPr>
            <p:cNvPr id="17" name="Rectangle 1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1004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9097" y="5846336"/>
            <a:ext cx="936104" cy="576064"/>
            <a:chOff x="6732240" y="4077072"/>
            <a:chExt cx="936104" cy="576064"/>
          </a:xfrm>
          <a:noFill/>
        </p:grpSpPr>
        <p:sp>
          <p:nvSpPr>
            <p:cNvPr id="21" name="Rectangle 20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1001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1" idx="2"/>
            <a:endCxn id="13" idx="0"/>
          </p:cNvCxnSpPr>
          <p:nvPr/>
        </p:nvCxnSpPr>
        <p:spPr>
          <a:xfrm flipH="1">
            <a:off x="7099358" y="4118144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7" idx="0"/>
          </p:cNvCxnSpPr>
          <p:nvPr/>
        </p:nvCxnSpPr>
        <p:spPr>
          <a:xfrm>
            <a:off x="8338128" y="4118144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21" idx="0"/>
          </p:cNvCxnSpPr>
          <p:nvPr/>
        </p:nvCxnSpPr>
        <p:spPr>
          <a:xfrm>
            <a:off x="6748319" y="5198264"/>
            <a:ext cx="38883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124481" y="4694208"/>
            <a:ext cx="936104" cy="576065"/>
            <a:chOff x="6732240" y="4077072"/>
            <a:chExt cx="936104" cy="576065"/>
          </a:xfrm>
          <a:noFill/>
        </p:grpSpPr>
        <p:sp>
          <p:nvSpPr>
            <p:cNvPr id="28" name="Rectangle 27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1001  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34318" y="4077073"/>
              <a:ext cx="234025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65136" y="4694208"/>
            <a:ext cx="936104" cy="576065"/>
            <a:chOff x="6732240" y="4077072"/>
            <a:chExt cx="936104" cy="576065"/>
          </a:xfrm>
          <a:noFill/>
        </p:grpSpPr>
        <p:sp>
          <p:nvSpPr>
            <p:cNvPr id="32" name="Rectangle 3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1002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34318" y="4077073"/>
              <a:ext cx="234025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05791" y="4694208"/>
            <a:ext cx="936104" cy="576065"/>
            <a:chOff x="6732240" y="4077072"/>
            <a:chExt cx="936104" cy="576065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1003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34318" y="4077073"/>
              <a:ext cx="234025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39991" y="4694208"/>
            <a:ext cx="936104" cy="576065"/>
            <a:chOff x="6732240" y="4077072"/>
            <a:chExt cx="936104" cy="576065"/>
          </a:xfrm>
          <a:noFill/>
        </p:grpSpPr>
        <p:sp>
          <p:nvSpPr>
            <p:cNvPr id="40" name="Rectangle 3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1004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34318" y="4077073"/>
              <a:ext cx="234025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Arrow Connector 42"/>
          <p:cNvCxnSpPr>
            <a:stCxn id="30" idx="3"/>
            <a:endCxn id="32" idx="1"/>
          </p:cNvCxnSpPr>
          <p:nvPr/>
        </p:nvCxnSpPr>
        <p:spPr>
          <a:xfrm flipV="1">
            <a:off x="2060584" y="4982240"/>
            <a:ext cx="40455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3"/>
            <a:endCxn id="36" idx="1"/>
          </p:cNvCxnSpPr>
          <p:nvPr/>
        </p:nvCxnSpPr>
        <p:spPr>
          <a:xfrm flipV="1">
            <a:off x="3401239" y="4982240"/>
            <a:ext cx="404552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  <a:endCxn id="40" idx="1"/>
          </p:cNvCxnSpPr>
          <p:nvPr/>
        </p:nvCxnSpPr>
        <p:spPr>
          <a:xfrm flipV="1">
            <a:off x="4741895" y="4982240"/>
            <a:ext cx="39809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66028" y="4324875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Linked List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92381" y="5477004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Binary Search Tree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06594" y="5347052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 retrievals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978588" y="5861212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retrievals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68498" y="3542081"/>
            <a:ext cx="575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1004 in the two abstract data types</a:t>
            </a:r>
            <a:endParaRPr lang="ko-KR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6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D59E29F-1B27-408B-B918-5A5AC2A4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31" y="1490080"/>
            <a:ext cx="3572366" cy="466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10" y="247724"/>
            <a:ext cx="10353762" cy="970450"/>
          </a:xfrm>
        </p:spPr>
        <p:txBody>
          <a:bodyPr/>
          <a:lstStyle/>
          <a:p>
            <a:r>
              <a:rPr lang="en-US" altLang="ko-KR" dirty="0"/>
              <a:t>Implementation of tree node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522" y="1281170"/>
            <a:ext cx="4546848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Has three references</a:t>
            </a:r>
          </a:p>
          <a:p>
            <a:pPr lvl="1"/>
            <a:r>
              <a:rPr lang="en-US" altLang="ko-KR" dirty="0"/>
              <a:t>Left hand side (LHS)</a:t>
            </a:r>
          </a:p>
          <a:p>
            <a:pPr lvl="1"/>
            <a:r>
              <a:rPr lang="en-US" altLang="ko-KR" dirty="0"/>
              <a:t>Right hand side (RHS)</a:t>
            </a:r>
          </a:p>
          <a:p>
            <a:pPr lvl="1"/>
            <a:r>
              <a:rPr lang="en-US" altLang="ko-KR" dirty="0"/>
              <a:t>Its own value</a:t>
            </a:r>
          </a:p>
          <a:p>
            <a:pPr lvl="1"/>
            <a:r>
              <a:rPr lang="en-US" altLang="ko-KR" dirty="0"/>
              <a:t>Its parent node</a:t>
            </a:r>
          </a:p>
          <a:p>
            <a:pPr lvl="1"/>
            <a:r>
              <a:rPr lang="en-US" altLang="ko-KR" dirty="0"/>
              <a:t>Not implemented here, but</a:t>
            </a:r>
          </a:p>
          <a:p>
            <a:pPr lvl="2"/>
            <a:r>
              <a:rPr lang="en-US" altLang="ko-KR" dirty="0"/>
              <a:t>LHS stores</a:t>
            </a:r>
          </a:p>
          <a:p>
            <a:pPr lvl="3"/>
            <a:r>
              <a:rPr lang="en-US" altLang="ko-KR" dirty="0"/>
              <a:t>Values have lower than its own value</a:t>
            </a:r>
          </a:p>
          <a:p>
            <a:pPr lvl="2"/>
            <a:r>
              <a:rPr lang="en-US" altLang="ko-KR" dirty="0"/>
              <a:t>RHS stores</a:t>
            </a:r>
          </a:p>
          <a:p>
            <a:pPr lvl="3"/>
            <a:r>
              <a:rPr lang="en-US" altLang="ko-KR" dirty="0"/>
              <a:t>Values have higher than its own value</a:t>
            </a:r>
          </a:p>
          <a:p>
            <a:pPr lvl="2"/>
            <a:r>
              <a:rPr lang="en-US" altLang="ko-KR" dirty="0"/>
              <a:t>Just as we all know that the department stores do not have a restroom on the first floor</a:t>
            </a:r>
          </a:p>
          <a:p>
            <a:r>
              <a:rPr lang="en-US" altLang="ko-KR" dirty="0"/>
              <a:t>Other than four references,</a:t>
            </a:r>
          </a:p>
          <a:p>
            <a:pPr lvl="1"/>
            <a:r>
              <a:rPr lang="en-US" altLang="ko-KR" dirty="0"/>
              <a:t>Simple get/set methods</a:t>
            </a:r>
          </a:p>
          <a:p>
            <a:pPr lvl="2"/>
            <a:r>
              <a:rPr lang="en-US" altLang="ko-KR" dirty="0"/>
              <a:t>What are the get/set methods?</a:t>
            </a:r>
          </a:p>
          <a:p>
            <a:pPr lvl="3"/>
            <a:r>
              <a:rPr lang="en-US" altLang="ko-KR" dirty="0"/>
              <a:t>Coming from encapsulation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287344" y="1794195"/>
            <a:ext cx="216024" cy="663255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3238" y="1941156"/>
            <a:ext cx="18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Four references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03378" y="812769"/>
            <a:ext cx="936104" cy="587102"/>
            <a:chOff x="6741820" y="1473746"/>
            <a:chExt cx="936104" cy="587102"/>
          </a:xfrm>
          <a:noFill/>
        </p:grpSpPr>
        <p:grpSp>
          <p:nvGrpSpPr>
            <p:cNvPr id="5" name="Group 4"/>
            <p:cNvGrpSpPr/>
            <p:nvPr/>
          </p:nvGrpSpPr>
          <p:grpSpPr>
            <a:xfrm>
              <a:off x="6741820" y="1484784"/>
              <a:ext cx="936104" cy="576064"/>
              <a:chOff x="4051263" y="2106072"/>
              <a:chExt cx="936104" cy="576064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4051263" y="2106072"/>
                <a:ext cx="936104" cy="576064"/>
                <a:chOff x="6732240" y="4077072"/>
                <a:chExt cx="936104" cy="576064"/>
              </a:xfrm>
              <a:grp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732240" y="4077072"/>
                  <a:ext cx="936104" cy="57606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732240" y="4437112"/>
                  <a:ext cx="234026" cy="216024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739845" y="2466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748566" y="1473746"/>
              <a:ext cx="929358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01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35" y="253077"/>
            <a:ext cx="10353762" cy="970450"/>
          </a:xfrm>
        </p:spPr>
        <p:txBody>
          <a:bodyPr/>
          <a:lstStyle/>
          <a:p>
            <a:r>
              <a:rPr lang="en-US" altLang="ko-KR" dirty="0"/>
              <a:t>Implementation of BST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847" y="4653069"/>
            <a:ext cx="5688632" cy="16561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BST handles the data stored through its root</a:t>
            </a:r>
          </a:p>
          <a:p>
            <a:pPr lvl="1"/>
            <a:r>
              <a:rPr lang="en-US" altLang="ko-KR" dirty="0"/>
              <a:t>Root has its own value</a:t>
            </a:r>
          </a:p>
          <a:p>
            <a:pPr lvl="1"/>
            <a:r>
              <a:rPr lang="en-US" altLang="ko-KR" dirty="0"/>
              <a:t>Tree instance access to the root</a:t>
            </a:r>
          </a:p>
          <a:p>
            <a:pPr lvl="1"/>
            <a:r>
              <a:rPr lang="en-US" altLang="ko-KR" dirty="0"/>
              <a:t>Only through the root, the tree instances access to the descendant nodes of the root</a:t>
            </a:r>
            <a:endParaRPr lang="ko-KR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79584" y="1593192"/>
            <a:ext cx="936104" cy="576064"/>
            <a:chOff x="4051263" y="2106072"/>
            <a:chExt cx="936104" cy="576064"/>
          </a:xfrm>
          <a:noFill/>
        </p:grpSpPr>
        <p:grpSp>
          <p:nvGrpSpPr>
            <p:cNvPr id="7" name="Group 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 (</a:t>
                </a:r>
                <a:r>
                  <a:rPr lang="en-US" altLang="ko-KR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root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739845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77697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42073" y="2673312"/>
            <a:ext cx="936104" cy="576064"/>
            <a:chOff x="6732240" y="4077072"/>
            <a:chExt cx="936104" cy="576064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95408" y="3897448"/>
            <a:ext cx="936104" cy="576064"/>
            <a:chOff x="6732240" y="4077072"/>
            <a:chExt cx="936104" cy="576064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03520" y="3897448"/>
            <a:ext cx="936104" cy="576064"/>
            <a:chOff x="6732240" y="4077072"/>
            <a:chExt cx="936104" cy="576064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 flipH="1">
            <a:off x="7045749" y="2169256"/>
            <a:ext cx="550848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6" idx="0"/>
          </p:cNvCxnSpPr>
          <p:nvPr/>
        </p:nvCxnSpPr>
        <p:spPr>
          <a:xfrm>
            <a:off x="8284519" y="2169256"/>
            <a:ext cx="525606" cy="5040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20" idx="0"/>
          </p:cNvCxnSpPr>
          <p:nvPr/>
        </p:nvCxnSpPr>
        <p:spPr>
          <a:xfrm flipH="1">
            <a:off x="6363460" y="3249376"/>
            <a:ext cx="33125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4" idx="0"/>
          </p:cNvCxnSpPr>
          <p:nvPr/>
        </p:nvCxnSpPr>
        <p:spPr>
          <a:xfrm flipH="1">
            <a:off x="7371572" y="3249376"/>
            <a:ext cx="25876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983640" y="3897448"/>
            <a:ext cx="936104" cy="576064"/>
            <a:chOff x="6732240" y="4077072"/>
            <a:chExt cx="936104" cy="576064"/>
          </a:xfrm>
          <a:noFill/>
        </p:grpSpPr>
        <p:sp>
          <p:nvSpPr>
            <p:cNvPr id="32" name="Rectangle 31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2240" y="4437112"/>
              <a:ext cx="234026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17" idx="2"/>
            <a:endCxn id="32" idx="0"/>
          </p:cNvCxnSpPr>
          <p:nvPr/>
        </p:nvCxnSpPr>
        <p:spPr>
          <a:xfrm flipH="1">
            <a:off x="8451692" y="3249376"/>
            <a:ext cx="7394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333615" y="729096"/>
            <a:ext cx="1217359" cy="5760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Tree 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2"/>
            <a:endCxn id="9" idx="0"/>
          </p:cNvCxnSpPr>
          <p:nvPr/>
        </p:nvCxnSpPr>
        <p:spPr>
          <a:xfrm>
            <a:off x="7942294" y="1305160"/>
            <a:ext cx="5342" cy="28803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59CCE5C-186D-4E29-A936-741ADC1F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39" y="1236762"/>
            <a:ext cx="3905667" cy="49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30" y="251488"/>
            <a:ext cx="10353762" cy="970450"/>
          </a:xfrm>
        </p:spPr>
        <p:txBody>
          <a:bodyPr/>
          <a:lstStyle/>
          <a:p>
            <a:r>
              <a:rPr lang="en-US" altLang="ko-KR" dirty="0"/>
              <a:t>Insert operation of binary search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170" y="1063042"/>
            <a:ext cx="8796199" cy="29234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Insertion operation</a:t>
            </a:r>
          </a:p>
          <a:p>
            <a:pPr lvl="1"/>
            <a:r>
              <a:rPr lang="en-US" altLang="ko-KR" dirty="0"/>
              <a:t>Retrieve the current node value</a:t>
            </a:r>
          </a:p>
          <a:p>
            <a:pPr lvl="2"/>
            <a:r>
              <a:rPr lang="en-US" altLang="ko-KR" dirty="0"/>
              <a:t>If the value is equal to the value to insert</a:t>
            </a:r>
          </a:p>
          <a:p>
            <a:pPr lvl="3"/>
            <a:r>
              <a:rPr lang="en-US" altLang="ko-KR" dirty="0"/>
              <a:t>Return already there!</a:t>
            </a:r>
          </a:p>
          <a:p>
            <a:pPr lvl="2"/>
            <a:r>
              <a:rPr lang="en-US" altLang="ko-KR" dirty="0"/>
              <a:t>If the value is smaller than the value to insert</a:t>
            </a:r>
          </a:p>
          <a:p>
            <a:pPr lvl="3"/>
            <a:r>
              <a:rPr lang="en-US" altLang="ko-KR" dirty="0"/>
              <a:t>If there is a node in the right hand-side (RHS), then move to the RHS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RHS, create a RHS node with the value to insert</a:t>
            </a:r>
          </a:p>
          <a:p>
            <a:pPr lvl="2"/>
            <a:r>
              <a:rPr lang="en-US" altLang="ko-KR" dirty="0"/>
              <a:t>If the value is larger than the value to insert</a:t>
            </a:r>
          </a:p>
          <a:p>
            <a:pPr lvl="3"/>
            <a:r>
              <a:rPr lang="en-US" altLang="ko-KR" dirty="0"/>
              <a:t>If there is a node in the left hand-side (LHS), then move to the LHS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LHS, create a LHS node with the value to insert</a:t>
            </a:r>
          </a:p>
          <a:p>
            <a:pPr lvl="3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7250820" y="4500232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74756" y="515550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992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98892" y="515758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97773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74956" y="589975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7166457" y="4875155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588693" y="5530429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7742521" y="4875155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0"/>
          </p:cNvCxnSpPr>
          <p:nvPr/>
        </p:nvCxnSpPr>
        <p:spPr>
          <a:xfrm flipH="1">
            <a:off x="7785805" y="5532508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1" idx="0"/>
          </p:cNvCxnSpPr>
          <p:nvPr/>
        </p:nvCxnSpPr>
        <p:spPr>
          <a:xfrm>
            <a:off x="8390594" y="5532508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1636" y="3986492"/>
            <a:ext cx="362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Insert numbers: 3, 2, 0, 5, 7, 4…..</a:t>
            </a:r>
            <a:endParaRPr lang="ko-KR" altLang="en-US" b="1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FA70E8-F912-4581-A91E-3A6C3716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36" y="3854476"/>
            <a:ext cx="2646707" cy="27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07" y="375971"/>
            <a:ext cx="10353762" cy="727909"/>
          </a:xfrm>
        </p:spPr>
        <p:txBody>
          <a:bodyPr>
            <a:noAutofit/>
          </a:bodyPr>
          <a:lstStyle/>
          <a:p>
            <a:r>
              <a:rPr lang="en-US" altLang="ko-KR" dirty="0"/>
              <a:t>Search operation of binary search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101" y="1281230"/>
            <a:ext cx="8496943" cy="297760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Search operation</a:t>
            </a:r>
          </a:p>
          <a:p>
            <a:pPr lvl="1"/>
            <a:r>
              <a:rPr lang="en-US" altLang="ko-KR" dirty="0"/>
              <a:t>Retrieve the current node value</a:t>
            </a:r>
          </a:p>
          <a:p>
            <a:pPr lvl="2"/>
            <a:r>
              <a:rPr lang="en-US" altLang="ko-KR" dirty="0"/>
              <a:t>If the value is equal to the value to search</a:t>
            </a:r>
          </a:p>
          <a:p>
            <a:pPr lvl="3"/>
            <a:r>
              <a:rPr lang="en-US" altLang="ko-KR" dirty="0"/>
              <a:t>Return </a:t>
            </a:r>
            <a:r>
              <a:rPr lang="en-US" altLang="ko-KR" b="1" dirty="0"/>
              <a:t>TRUE</a:t>
            </a:r>
          </a:p>
          <a:p>
            <a:pPr lvl="2"/>
            <a:r>
              <a:rPr lang="en-US" altLang="ko-KR" dirty="0"/>
              <a:t>If the value is smaller than the value to search</a:t>
            </a:r>
          </a:p>
          <a:p>
            <a:pPr lvl="3"/>
            <a:r>
              <a:rPr lang="en-US" altLang="ko-KR" dirty="0"/>
              <a:t>If there is a node in the right hand-side (RHS), then move to the RHS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RHS, return </a:t>
            </a:r>
            <a:r>
              <a:rPr lang="en-US" altLang="ko-KR" b="1" dirty="0"/>
              <a:t>FALSE</a:t>
            </a:r>
          </a:p>
          <a:p>
            <a:pPr lvl="2"/>
            <a:r>
              <a:rPr lang="en-US" altLang="ko-KR" dirty="0"/>
              <a:t>If the value is larger than the value to search</a:t>
            </a:r>
          </a:p>
          <a:p>
            <a:pPr lvl="3"/>
            <a:r>
              <a:rPr lang="en-US" altLang="ko-KR" dirty="0"/>
              <a:t>If there is a node in the left hand-side (LHS), then move to the LHS node (</a:t>
            </a:r>
            <a:r>
              <a:rPr lang="en-US" altLang="ko-KR" b="1" i="1" dirty="0"/>
              <a:t>Recursion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If there is no node in LHS, return </a:t>
            </a:r>
            <a:r>
              <a:rPr lang="en-US" altLang="ko-KR" b="1" dirty="0"/>
              <a:t>FALSE</a:t>
            </a:r>
          </a:p>
        </p:txBody>
      </p:sp>
      <p:sp>
        <p:nvSpPr>
          <p:cNvPr id="6" name="Oval 5"/>
          <p:cNvSpPr/>
          <p:nvPr/>
        </p:nvSpPr>
        <p:spPr>
          <a:xfrm>
            <a:off x="8380414" y="460819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04350" y="526346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26586" y="600772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486" y="526554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627367" y="600772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04550" y="600772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8296051" y="4983118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7718287" y="5638392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8872115" y="4983118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0"/>
          </p:cNvCxnSpPr>
          <p:nvPr/>
        </p:nvCxnSpPr>
        <p:spPr>
          <a:xfrm flipH="1">
            <a:off x="8915399" y="5640471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1" idx="0"/>
          </p:cNvCxnSpPr>
          <p:nvPr/>
        </p:nvCxnSpPr>
        <p:spPr>
          <a:xfrm>
            <a:off x="9520188" y="5640471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82247" y="4142715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Find 4 in the BST</a:t>
            </a:r>
            <a:endParaRPr lang="ko-KR" altLang="en-US" b="1" dirty="0"/>
          </a:p>
        </p:txBody>
      </p:sp>
      <p:sp>
        <p:nvSpPr>
          <p:cNvPr id="16" name="Freeform 15"/>
          <p:cNvSpPr/>
          <p:nvPr/>
        </p:nvSpPr>
        <p:spPr>
          <a:xfrm>
            <a:off x="9069420" y="4649830"/>
            <a:ext cx="685629" cy="1427148"/>
          </a:xfrm>
          <a:custGeom>
            <a:avLst/>
            <a:gdLst>
              <a:gd name="connsiteX0" fmla="*/ 0 w 685629"/>
              <a:gd name="connsiteY0" fmla="*/ 0 h 1427148"/>
              <a:gd name="connsiteX1" fmla="*/ 683664 w 685629"/>
              <a:gd name="connsiteY1" fmla="*/ 692210 h 1427148"/>
              <a:gd name="connsiteX2" fmla="*/ 222191 w 685629"/>
              <a:gd name="connsiteY2" fmla="*/ 1427148 h 142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629" h="1427148">
                <a:moveTo>
                  <a:pt x="0" y="0"/>
                </a:moveTo>
                <a:cubicBezTo>
                  <a:pt x="323316" y="227176"/>
                  <a:pt x="646632" y="454352"/>
                  <a:pt x="683664" y="692210"/>
                </a:cubicBezTo>
                <a:cubicBezTo>
                  <a:pt x="720696" y="930068"/>
                  <a:pt x="222191" y="1427148"/>
                  <a:pt x="222191" y="1427148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1A7B6-DCA2-44D7-9006-E24DDD0F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57" y="4111673"/>
            <a:ext cx="3065643" cy="24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9" y="247157"/>
            <a:ext cx="10353762" cy="970450"/>
          </a:xfrm>
        </p:spPr>
        <p:txBody>
          <a:bodyPr/>
          <a:lstStyle/>
          <a:p>
            <a:r>
              <a:rPr lang="en-US" altLang="ko-KR" dirty="0"/>
              <a:t>Delete operation of binary search tree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531" y="1275357"/>
            <a:ext cx="5446419" cy="5185421"/>
          </a:xfrm>
        </p:spPr>
        <p:txBody>
          <a:bodyPr>
            <a:normAutofit/>
          </a:bodyPr>
          <a:lstStyle/>
          <a:p>
            <a:r>
              <a:rPr lang="en-US" altLang="ko-KR" dirty="0"/>
              <a:t>First, you need to find the node to delete through recursions</a:t>
            </a:r>
          </a:p>
          <a:p>
            <a:r>
              <a:rPr lang="en-US" altLang="ko-KR" dirty="0"/>
              <a:t>Three deletion cases</a:t>
            </a:r>
          </a:p>
          <a:p>
            <a:pPr lvl="1"/>
            <a:r>
              <a:rPr lang="en-US" altLang="ko-KR" dirty="0"/>
              <a:t>Case 1: deleting a node with no children</a:t>
            </a:r>
          </a:p>
          <a:p>
            <a:pPr lvl="2"/>
            <a:r>
              <a:rPr lang="en-US" altLang="ko-KR" dirty="0"/>
              <a:t>Just remove the node by modifying its parent</a:t>
            </a:r>
          </a:p>
          <a:p>
            <a:pPr lvl="1"/>
            <a:r>
              <a:rPr lang="en-US" altLang="ko-KR" dirty="0"/>
              <a:t>Case 2: deleting a node with one child</a:t>
            </a:r>
          </a:p>
          <a:p>
            <a:pPr lvl="2"/>
            <a:r>
              <a:rPr lang="en-US" altLang="ko-KR" dirty="0"/>
              <a:t>Replace the node with the child</a:t>
            </a:r>
          </a:p>
          <a:p>
            <a:pPr lvl="1"/>
            <a:r>
              <a:rPr lang="en-US" altLang="ko-KR" dirty="0"/>
              <a:t>Case 3: deleting a node with two children</a:t>
            </a:r>
          </a:p>
          <a:p>
            <a:pPr lvl="2"/>
            <a:r>
              <a:rPr lang="en-US" altLang="ko-KR" dirty="0"/>
              <a:t>Find either</a:t>
            </a:r>
          </a:p>
          <a:p>
            <a:pPr lvl="3"/>
            <a:r>
              <a:rPr lang="en-US" altLang="ko-KR" dirty="0"/>
              <a:t>A maximum in the LHS or A minimum in the RHS</a:t>
            </a:r>
          </a:p>
          <a:p>
            <a:pPr lvl="3"/>
            <a:r>
              <a:rPr lang="en-US" altLang="ko-KR" dirty="0"/>
              <a:t>Substitute the node to delete with the found value</a:t>
            </a:r>
          </a:p>
          <a:p>
            <a:pPr lvl="3"/>
            <a:r>
              <a:rPr lang="en-US" altLang="ko-KR" dirty="0"/>
              <a:t>Delete the found node in the LHS or the RHS</a:t>
            </a:r>
          </a:p>
          <a:p>
            <a:pPr lvl="1"/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8049001" y="136198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72937" y="201725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95173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97073" y="201933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95954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273137" y="276150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7964638" y="1736906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7386874" y="2392180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8540702" y="1736906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8583986" y="2394259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9188775" y="2394259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83205" y="3296907"/>
            <a:ext cx="26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1: Just Remove ‘0’</a:t>
            </a:r>
            <a:endParaRPr lang="ko-KR" altLang="en-US" b="1" dirty="0"/>
          </a:p>
        </p:txBody>
      </p:sp>
      <p:sp>
        <p:nvSpPr>
          <p:cNvPr id="18" name="Oval 17"/>
          <p:cNvSpPr/>
          <p:nvPr/>
        </p:nvSpPr>
        <p:spPr>
          <a:xfrm>
            <a:off x="8049001" y="381025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72937" y="446552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95173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97073" y="446760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95954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273137" y="520978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19" idx="7"/>
          </p:cNvCxnSpPr>
          <p:nvPr/>
        </p:nvCxnSpPr>
        <p:spPr>
          <a:xfrm flipH="1">
            <a:off x="7964638" y="4185178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7"/>
          </p:cNvCxnSpPr>
          <p:nvPr/>
        </p:nvCxnSpPr>
        <p:spPr>
          <a:xfrm flipH="1">
            <a:off x="7386874" y="4840452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21" idx="1"/>
          </p:cNvCxnSpPr>
          <p:nvPr/>
        </p:nvCxnSpPr>
        <p:spPr>
          <a:xfrm>
            <a:off x="8540702" y="4185178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8583986" y="4842531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9188775" y="4842531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7181" y="5745179"/>
            <a:ext cx="29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2: Replace ‘2’ with ‘0’</a:t>
            </a:r>
            <a:endParaRPr lang="ko-KR" altLang="en-US" b="1" dirty="0"/>
          </a:p>
        </p:txBody>
      </p:sp>
      <p:sp>
        <p:nvSpPr>
          <p:cNvPr id="30" name="Freeform 29"/>
          <p:cNvSpPr/>
          <p:nvPr/>
        </p:nvSpPr>
        <p:spPr>
          <a:xfrm>
            <a:off x="6976847" y="4024804"/>
            <a:ext cx="1081030" cy="1210962"/>
          </a:xfrm>
          <a:custGeom>
            <a:avLst/>
            <a:gdLst>
              <a:gd name="connsiteX0" fmla="*/ 1081030 w 1081030"/>
              <a:gd name="connsiteY0" fmla="*/ 0 h 1210962"/>
              <a:gd name="connsiteX1" fmla="*/ 117203 w 1081030"/>
              <a:gd name="connsiteY1" fmla="*/ 222422 h 1210962"/>
              <a:gd name="connsiteX2" fmla="*/ 51301 w 1081030"/>
              <a:gd name="connsiteY2" fmla="*/ 1210962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030" h="1210962">
                <a:moveTo>
                  <a:pt x="1081030" y="0"/>
                </a:moveTo>
                <a:cubicBezTo>
                  <a:pt x="684927" y="10297"/>
                  <a:pt x="288824" y="20595"/>
                  <a:pt x="117203" y="222422"/>
                </a:cubicBezTo>
                <a:cubicBezTo>
                  <a:pt x="-54418" y="424249"/>
                  <a:pt x="-1559" y="817605"/>
                  <a:pt x="51301" y="1210962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06" y="254025"/>
            <a:ext cx="7463000" cy="970450"/>
          </a:xfrm>
        </p:spPr>
        <p:txBody>
          <a:bodyPr/>
          <a:lstStyle/>
          <a:p>
            <a:r>
              <a:rPr lang="en-US" altLang="ko-KR" dirty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81" y="1284291"/>
            <a:ext cx="7463000" cy="529045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This week, we study the tree data structure. Particularly, we will focus on the structure and the operation of the binary search tree.</a:t>
            </a:r>
          </a:p>
          <a:p>
            <a:r>
              <a:rPr lang="en-US" altLang="ko-KR" dirty="0"/>
              <a:t>Objectives are</a:t>
            </a:r>
          </a:p>
          <a:p>
            <a:pPr lvl="1"/>
            <a:r>
              <a:rPr lang="en-US" altLang="ko-KR" dirty="0"/>
              <a:t>Memorizing the definitions, the terminologies  and the characteristics of trees</a:t>
            </a:r>
          </a:p>
          <a:p>
            <a:pPr lvl="1"/>
            <a:r>
              <a:rPr lang="en-US" altLang="ko-KR" dirty="0"/>
              <a:t>Understanding the structures of trees </a:t>
            </a:r>
          </a:p>
          <a:p>
            <a:pPr lvl="1"/>
            <a:r>
              <a:rPr lang="en-US" altLang="ko-KR" dirty="0"/>
              <a:t>Understanding the structure and the operations of a binary search tree</a:t>
            </a:r>
          </a:p>
          <a:p>
            <a:pPr lvl="2"/>
            <a:r>
              <a:rPr lang="en-US" altLang="ko-KR" dirty="0"/>
              <a:t>Insert, search, delete operations</a:t>
            </a:r>
          </a:p>
          <a:p>
            <a:pPr lvl="2"/>
            <a:r>
              <a:rPr lang="en-US" altLang="ko-KR" dirty="0"/>
              <a:t>Tree traversing operations</a:t>
            </a:r>
          </a:p>
          <a:p>
            <a:pPr lvl="3"/>
            <a:r>
              <a:rPr lang="en-US" altLang="ko-KR" dirty="0"/>
              <a:t>Depth first search</a:t>
            </a:r>
          </a:p>
          <a:p>
            <a:pPr lvl="4"/>
            <a:r>
              <a:rPr lang="en-US" altLang="ko-KR" dirty="0"/>
              <a:t>In-order, post-order, pre-order sequences</a:t>
            </a:r>
          </a:p>
          <a:p>
            <a:pPr lvl="3"/>
            <a:r>
              <a:rPr lang="en-US" altLang="ko-KR" dirty="0"/>
              <a:t>Breadth first search</a:t>
            </a:r>
          </a:p>
          <a:p>
            <a:pPr lvl="3"/>
            <a:r>
              <a:rPr lang="en-US" altLang="ko-KR" dirty="0"/>
              <a:t>Level order search</a:t>
            </a:r>
          </a:p>
          <a:p>
            <a:pPr lvl="1"/>
            <a:r>
              <a:rPr lang="en-US" altLang="ko-KR" dirty="0"/>
              <a:t>Understanding the performance of binary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3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D5885-82C9-4E8C-BE85-0D5D7E92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75" y="95213"/>
            <a:ext cx="2646016" cy="4606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61" y="-150894"/>
            <a:ext cx="2576006" cy="150869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Delete operation of binary search tree (2)</a:t>
            </a:r>
            <a:endParaRPr lang="ko-KR" alt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783632" y="339042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07568" y="40456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29804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31704" y="404777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30585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07768" y="478995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699269" y="3765347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2121505" y="4420621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275333" y="3765347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3318617" y="4422700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3923406" y="4422700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28380" y="4782572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52316" y="543784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74552" y="61820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76452" y="543992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59495" y="61820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52516" y="618209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19" idx="7"/>
          </p:cNvCxnSpPr>
          <p:nvPr/>
        </p:nvCxnSpPr>
        <p:spPr>
          <a:xfrm flipH="1">
            <a:off x="6044017" y="5157495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7"/>
          </p:cNvCxnSpPr>
          <p:nvPr/>
        </p:nvCxnSpPr>
        <p:spPr>
          <a:xfrm flipH="1">
            <a:off x="5466253" y="5812769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5"/>
            <a:endCxn id="21" idx="1"/>
          </p:cNvCxnSpPr>
          <p:nvPr/>
        </p:nvCxnSpPr>
        <p:spPr>
          <a:xfrm>
            <a:off x="6620081" y="5157495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 flipH="1">
            <a:off x="6663365" y="5814848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7268154" y="5814848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Arrow 30"/>
          <p:cNvSpPr/>
          <p:nvPr/>
        </p:nvSpPr>
        <p:spPr>
          <a:xfrm rot="19081022">
            <a:off x="3519814" y="5375594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Replace ‘3’ with ‘4’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 rot="2668766">
            <a:off x="6949216" y="5230136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Replace ‘3’ with ‘2’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58787" y="332609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82723" y="398137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304959" y="472562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106859" y="398344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05740" y="472562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682923" y="472562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5" idx="7"/>
          </p:cNvCxnSpPr>
          <p:nvPr/>
        </p:nvCxnSpPr>
        <p:spPr>
          <a:xfrm flipH="1">
            <a:off x="9374424" y="3701020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6" idx="7"/>
          </p:cNvCxnSpPr>
          <p:nvPr/>
        </p:nvCxnSpPr>
        <p:spPr>
          <a:xfrm flipH="1">
            <a:off x="8796660" y="4356294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5"/>
            <a:endCxn id="37" idx="1"/>
          </p:cNvCxnSpPr>
          <p:nvPr/>
        </p:nvCxnSpPr>
        <p:spPr>
          <a:xfrm>
            <a:off x="9950488" y="3701020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0"/>
          </p:cNvCxnSpPr>
          <p:nvPr/>
        </p:nvCxnSpPr>
        <p:spPr>
          <a:xfrm flipH="1">
            <a:off x="9993772" y="4358373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9" idx="0"/>
          </p:cNvCxnSpPr>
          <p:nvPr/>
        </p:nvCxnSpPr>
        <p:spPr>
          <a:xfrm>
            <a:off x="10598561" y="4358373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Up Arrow 44"/>
          <p:cNvSpPr/>
          <p:nvPr/>
        </p:nvSpPr>
        <p:spPr>
          <a:xfrm>
            <a:off x="1973796" y="2680387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Delete ‘4’ in RHS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8578095" y="2697696"/>
            <a:ext cx="2195736" cy="504056"/>
          </a:xfrm>
          <a:prstGeom prst="upArrow">
            <a:avLst>
              <a:gd name="adj1" fmla="val 86017"/>
              <a:gd name="adj2" fmla="val 2548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Delete ‘2’ in LHS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70755" y="78201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594691" y="143728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9818827" y="1439365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417708" y="218153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394891" y="218153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7" idx="3"/>
            <a:endCxn id="48" idx="7"/>
          </p:cNvCxnSpPr>
          <p:nvPr/>
        </p:nvCxnSpPr>
        <p:spPr>
          <a:xfrm flipH="1">
            <a:off x="9086392" y="1156936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5"/>
            <a:endCxn id="50" idx="1"/>
          </p:cNvCxnSpPr>
          <p:nvPr/>
        </p:nvCxnSpPr>
        <p:spPr>
          <a:xfrm>
            <a:off x="9662456" y="1156936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51" idx="0"/>
          </p:cNvCxnSpPr>
          <p:nvPr/>
        </p:nvCxnSpPr>
        <p:spPr>
          <a:xfrm flipH="1">
            <a:off x="9705740" y="1814289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5"/>
            <a:endCxn id="52" idx="0"/>
          </p:cNvCxnSpPr>
          <p:nvPr/>
        </p:nvCxnSpPr>
        <p:spPr>
          <a:xfrm>
            <a:off x="10310529" y="1814289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00028" y="700377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323964" y="1355651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746200" y="209990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548100" y="1357729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24164" y="2099903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8" idx="3"/>
            <a:endCxn id="59" idx="7"/>
          </p:cNvCxnSpPr>
          <p:nvPr/>
        </p:nvCxnSpPr>
        <p:spPr>
          <a:xfrm flipH="1">
            <a:off x="2815665" y="1075300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60" idx="7"/>
          </p:cNvCxnSpPr>
          <p:nvPr/>
        </p:nvCxnSpPr>
        <p:spPr>
          <a:xfrm flipH="1">
            <a:off x="2237901" y="1730574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5"/>
            <a:endCxn id="61" idx="1"/>
          </p:cNvCxnSpPr>
          <p:nvPr/>
        </p:nvCxnSpPr>
        <p:spPr>
          <a:xfrm>
            <a:off x="3391729" y="1075300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5"/>
            <a:endCxn id="63" idx="0"/>
          </p:cNvCxnSpPr>
          <p:nvPr/>
        </p:nvCxnSpPr>
        <p:spPr>
          <a:xfrm>
            <a:off x="4039802" y="1732653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91362" y="6182098"/>
            <a:ext cx="293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3: Replace ‘3’ with ‘X’</a:t>
            </a:r>
            <a:endParaRPr lang="ko-KR" altLang="en-US" b="1" dirty="0"/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315" y="248296"/>
            <a:ext cx="10864060" cy="970450"/>
          </a:xfrm>
        </p:spPr>
        <p:txBody>
          <a:bodyPr/>
          <a:lstStyle/>
          <a:p>
            <a:r>
              <a:rPr lang="en-US" altLang="ko-KR" dirty="0"/>
              <a:t>Minimum and maximum in binary search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952" y="1276496"/>
            <a:ext cx="4186808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Finding minimum in a BST</a:t>
            </a:r>
          </a:p>
          <a:p>
            <a:pPr lvl="1"/>
            <a:r>
              <a:rPr lang="en-US" altLang="ko-KR" dirty="0"/>
              <a:t>Just keep following the LHS</a:t>
            </a:r>
          </a:p>
          <a:p>
            <a:pPr lvl="2"/>
            <a:r>
              <a:rPr lang="en-US" altLang="ko-KR" dirty="0"/>
              <a:t>Because this will always result in the smaller value than the value of the current node</a:t>
            </a:r>
          </a:p>
          <a:p>
            <a:pPr lvl="2"/>
            <a:r>
              <a:rPr lang="en-US" altLang="ko-KR" dirty="0"/>
              <a:t>When you can’t any LHS, then the value of the current node is the smallest</a:t>
            </a:r>
          </a:p>
          <a:p>
            <a:r>
              <a:rPr lang="en-US" altLang="ko-KR" dirty="0"/>
              <a:t>Finding maximum in a BST</a:t>
            </a:r>
          </a:p>
          <a:p>
            <a:pPr lvl="1"/>
            <a:r>
              <a:rPr lang="en-US" altLang="ko-KR" dirty="0"/>
              <a:t>Just keep following the RHS</a:t>
            </a:r>
          </a:p>
          <a:p>
            <a:pPr lvl="2"/>
            <a:r>
              <a:rPr lang="en-US" altLang="ko-KR" dirty="0"/>
              <a:t>Because this will always result in the larger value than the value of the current node</a:t>
            </a:r>
          </a:p>
          <a:p>
            <a:pPr lvl="2"/>
            <a:r>
              <a:rPr lang="en-US" altLang="ko-KR" dirty="0"/>
              <a:t>When you can’t any RHS, then the value of the current node is the largest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7980839" y="1586414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04775" y="2241688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27011" y="298594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8911" y="2243766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27792" y="298594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204975" y="2985940"/>
            <a:ext cx="576064" cy="439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7896476" y="1961337"/>
            <a:ext cx="168726" cy="3446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7318712" y="2616611"/>
            <a:ext cx="170426" cy="4336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8472540" y="1961337"/>
            <a:ext cx="240734" cy="3467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8515824" y="2618690"/>
            <a:ext cx="197450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9120613" y="2618690"/>
            <a:ext cx="372395" cy="3672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 rot="18689868">
            <a:off x="5883148" y="1804407"/>
            <a:ext cx="2304256" cy="825041"/>
          </a:xfrm>
          <a:prstGeom prst="lef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Finding Min.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671793">
            <a:off x="8268870" y="1737631"/>
            <a:ext cx="2448272" cy="792088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Finding Max.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557A02-B222-48D4-8B34-24FD73FF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37" y="3703880"/>
            <a:ext cx="28956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57" y="247704"/>
            <a:ext cx="10353762" cy="970450"/>
          </a:xfrm>
        </p:spPr>
        <p:txBody>
          <a:bodyPr/>
          <a:lstStyle/>
          <a:p>
            <a:r>
              <a:rPr lang="en-US" altLang="ko-KR" dirty="0"/>
              <a:t>Tree traversing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90" y="1278219"/>
            <a:ext cx="3754760" cy="4925144"/>
          </a:xfrm>
        </p:spPr>
        <p:txBody>
          <a:bodyPr>
            <a:normAutofit/>
          </a:bodyPr>
          <a:lstStyle/>
          <a:p>
            <a:r>
              <a:rPr lang="en-US" altLang="ko-KR" dirty="0"/>
              <a:t>Tree</a:t>
            </a:r>
          </a:p>
          <a:p>
            <a:pPr lvl="1"/>
            <a:r>
              <a:rPr lang="en-US" altLang="ko-KR" dirty="0"/>
              <a:t>Complicated than a list</a:t>
            </a:r>
          </a:p>
          <a:p>
            <a:pPr lvl="1"/>
            <a:r>
              <a:rPr lang="en-US" altLang="ko-KR" dirty="0"/>
              <a:t>Multiple ways to show the entire dataset</a:t>
            </a:r>
          </a:p>
          <a:p>
            <a:pPr lvl="2"/>
            <a:r>
              <a:rPr lang="en-US" altLang="ko-KR" dirty="0"/>
              <a:t>If it were a list</a:t>
            </a:r>
          </a:p>
          <a:p>
            <a:pPr lvl="3"/>
            <a:r>
              <a:rPr lang="en-US" altLang="ko-KR" dirty="0"/>
              <a:t>Just show the values from the beginning to the end</a:t>
            </a:r>
          </a:p>
          <a:p>
            <a:pPr lvl="2"/>
            <a:r>
              <a:rPr lang="en-US" altLang="ko-KR" dirty="0"/>
              <a:t>Since this is a BST</a:t>
            </a:r>
          </a:p>
          <a:p>
            <a:pPr lvl="3"/>
            <a:r>
              <a:rPr lang="en-US" altLang="ko-KR" dirty="0"/>
              <a:t>You have to choose what to show at a time</a:t>
            </a:r>
          </a:p>
          <a:p>
            <a:pPr lvl="4"/>
            <a:r>
              <a:rPr lang="en-US" altLang="ko-KR" dirty="0"/>
              <a:t>The value in LHS</a:t>
            </a:r>
          </a:p>
          <a:p>
            <a:pPr lvl="4"/>
            <a:r>
              <a:rPr lang="en-US" altLang="ko-KR" dirty="0"/>
              <a:t>The value in RHS</a:t>
            </a:r>
          </a:p>
          <a:p>
            <a:pPr lvl="4"/>
            <a:r>
              <a:rPr lang="en-US" altLang="ko-KR" dirty="0"/>
              <a:t>The value that you have</a:t>
            </a:r>
          </a:p>
          <a:p>
            <a:r>
              <a:rPr lang="en-US" altLang="ko-KR" dirty="0"/>
              <a:t>Hence there are multiple traversing approaches</a:t>
            </a:r>
          </a:p>
          <a:p>
            <a:pPr lvl="1"/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7576789" y="283602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2733" y="341208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77293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90046" y="341208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93019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720805" y="40601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24861" y="470823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72733" y="470823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16949" y="471353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28917" y="535630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7502972" y="3143337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1"/>
          </p:cNvCxnSpPr>
          <p:nvPr/>
        </p:nvCxnSpPr>
        <p:spPr>
          <a:xfrm>
            <a:off x="8007029" y="3143337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9" idx="0"/>
          </p:cNvCxnSpPr>
          <p:nvPr/>
        </p:nvCxnSpPr>
        <p:spPr>
          <a:xfrm>
            <a:off x="8520285" y="3719402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0"/>
          </p:cNvCxnSpPr>
          <p:nvPr/>
        </p:nvCxnSpPr>
        <p:spPr>
          <a:xfrm flipH="1">
            <a:off x="7972833" y="3719402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13" idx="0"/>
          </p:cNvCxnSpPr>
          <p:nvPr/>
        </p:nvCxnSpPr>
        <p:spPr>
          <a:xfrm>
            <a:off x="9023259" y="4367473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0"/>
          </p:cNvCxnSpPr>
          <p:nvPr/>
        </p:nvCxnSpPr>
        <p:spPr>
          <a:xfrm flipH="1">
            <a:off x="8476890" y="4367474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4" idx="0"/>
          </p:cNvCxnSpPr>
          <p:nvPr/>
        </p:nvCxnSpPr>
        <p:spPr>
          <a:xfrm flipH="1">
            <a:off x="8980946" y="5020846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7" idx="0"/>
          </p:cNvCxnSpPr>
          <p:nvPr/>
        </p:nvCxnSpPr>
        <p:spPr>
          <a:xfrm flipH="1">
            <a:off x="6829322" y="3719402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2" idx="0"/>
          </p:cNvCxnSpPr>
          <p:nvPr/>
        </p:nvCxnSpPr>
        <p:spPr>
          <a:xfrm>
            <a:off x="7007533" y="4367474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5200525" y="2583996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Level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212151" y="3202053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Level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5200525" y="3841646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Level 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229882" y="4420200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Level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5244225" y="5000156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Level 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1862" y="127165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 3, 2, 0, 5, 7, 4, 6, 1, 9, 8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6352653" y="1939816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LHS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8008837" y="1939816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>
                <a:solidFill>
                  <a:schemeClr val="tx1"/>
                </a:solidFill>
              </a:rPr>
              <a:t>HS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50" y="162796"/>
            <a:ext cx="8435280" cy="1138138"/>
          </a:xfrm>
        </p:spPr>
        <p:txBody>
          <a:bodyPr/>
          <a:lstStyle/>
          <a:p>
            <a:r>
              <a:rPr lang="en-US" altLang="ko-KR" dirty="0"/>
              <a:t>Depth first traverse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283" y="1284295"/>
            <a:ext cx="4402832" cy="233285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Pre-order traverse</a:t>
            </a:r>
          </a:p>
          <a:p>
            <a:pPr lvl="1"/>
            <a:r>
              <a:rPr lang="en-US" altLang="ko-KR" dirty="0"/>
              <a:t>Order: Current, LHS, RHS in </a:t>
            </a:r>
            <a:r>
              <a:rPr lang="en-US" altLang="ko-KR" b="1" i="1" dirty="0"/>
              <a:t>Recursion</a:t>
            </a:r>
            <a:endParaRPr lang="en-US" altLang="ko-KR" dirty="0"/>
          </a:p>
          <a:p>
            <a:pPr lvl="1"/>
            <a:r>
              <a:rPr lang="en-US" altLang="ko-KR" dirty="0"/>
              <a:t>3, 2, 0, 1, 5, 4, 7, 6, 9, 8</a:t>
            </a:r>
          </a:p>
          <a:p>
            <a:r>
              <a:rPr lang="en-US" altLang="ko-KR" dirty="0"/>
              <a:t>In-order traverse</a:t>
            </a:r>
          </a:p>
          <a:p>
            <a:pPr lvl="1"/>
            <a:r>
              <a:rPr lang="en-US" altLang="ko-KR" dirty="0"/>
              <a:t>Order: LHS, Current, RHS in </a:t>
            </a:r>
            <a:r>
              <a:rPr lang="en-US" altLang="ko-KR" b="1" i="1" dirty="0"/>
              <a:t>Recursion</a:t>
            </a:r>
            <a:endParaRPr lang="en-US" altLang="ko-KR" dirty="0"/>
          </a:p>
          <a:p>
            <a:pPr lvl="1"/>
            <a:r>
              <a:rPr lang="en-US" altLang="ko-KR" dirty="0"/>
              <a:t>0, 1, 2, 3, 4, 5, 6, 7, 8, 9</a:t>
            </a:r>
          </a:p>
          <a:p>
            <a:r>
              <a:rPr lang="en-US" altLang="ko-KR" dirty="0"/>
              <a:t>Post-order traverse</a:t>
            </a:r>
          </a:p>
          <a:p>
            <a:pPr lvl="1"/>
            <a:r>
              <a:rPr lang="en-US" altLang="ko-KR" dirty="0"/>
              <a:t>Order: LHS, RHS, Current in </a:t>
            </a:r>
            <a:r>
              <a:rPr lang="en-US" altLang="ko-KR" b="1" i="1" dirty="0"/>
              <a:t>Recursion</a:t>
            </a:r>
          </a:p>
          <a:p>
            <a:pPr lvl="1"/>
            <a:r>
              <a:rPr lang="en-US" altLang="ko-KR" dirty="0"/>
              <a:t>1, 0, 2, 4, 6, 8, 9, 7, 5, 3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2682204" y="361715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8148" y="41932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08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95461" y="41932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98434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6220" y="48412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30276" y="548935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78148" y="548935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22364" y="549466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34332" y="613743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608387" y="3924464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1"/>
          </p:cNvCxnSpPr>
          <p:nvPr/>
        </p:nvCxnSpPr>
        <p:spPr>
          <a:xfrm>
            <a:off x="3112444" y="3924464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9" idx="0"/>
          </p:cNvCxnSpPr>
          <p:nvPr/>
        </p:nvCxnSpPr>
        <p:spPr>
          <a:xfrm>
            <a:off x="3625700" y="4500529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0"/>
          </p:cNvCxnSpPr>
          <p:nvPr/>
        </p:nvCxnSpPr>
        <p:spPr>
          <a:xfrm flipH="1">
            <a:off x="3078248" y="4500529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0"/>
          </p:cNvCxnSpPr>
          <p:nvPr/>
        </p:nvCxnSpPr>
        <p:spPr>
          <a:xfrm>
            <a:off x="4128674" y="5148600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0"/>
          </p:cNvCxnSpPr>
          <p:nvPr/>
        </p:nvCxnSpPr>
        <p:spPr>
          <a:xfrm flipH="1">
            <a:off x="3582305" y="5148601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4" idx="0"/>
          </p:cNvCxnSpPr>
          <p:nvPr/>
        </p:nvCxnSpPr>
        <p:spPr>
          <a:xfrm flipH="1">
            <a:off x="4086361" y="5801973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0"/>
          </p:cNvCxnSpPr>
          <p:nvPr/>
        </p:nvCxnSpPr>
        <p:spPr>
          <a:xfrm flipH="1">
            <a:off x="1934737" y="4500529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2" idx="0"/>
          </p:cNvCxnSpPr>
          <p:nvPr/>
        </p:nvCxnSpPr>
        <p:spPr>
          <a:xfrm>
            <a:off x="2112948" y="5148601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69DA3-B749-4B89-B209-5ED2903F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12" y="577003"/>
            <a:ext cx="39624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065" y="381577"/>
            <a:ext cx="10353762" cy="711887"/>
          </a:xfrm>
        </p:spPr>
        <p:txBody>
          <a:bodyPr>
            <a:noAutofit/>
          </a:bodyPr>
          <a:lstStyle/>
          <a:p>
            <a:r>
              <a:rPr lang="en-US" altLang="ko-KR" dirty="0"/>
              <a:t>Breadth first traverse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88" y="981494"/>
            <a:ext cx="5112675" cy="26403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Queue-based level-order traverse</a:t>
            </a:r>
          </a:p>
          <a:p>
            <a:pPr lvl="1"/>
            <a:r>
              <a:rPr lang="en-US" altLang="ko-KR" dirty="0"/>
              <a:t>3, 2, 5, 0, 4, 7, 1, 6, 9, 8</a:t>
            </a:r>
          </a:p>
          <a:p>
            <a:pPr lvl="1"/>
            <a:r>
              <a:rPr lang="en-US" altLang="ko-KR" dirty="0" err="1"/>
              <a:t>Enqueue</a:t>
            </a:r>
            <a:r>
              <a:rPr lang="en-US" altLang="ko-KR" dirty="0"/>
              <a:t> the root</a:t>
            </a:r>
          </a:p>
          <a:p>
            <a:pPr lvl="2"/>
            <a:r>
              <a:rPr lang="en-US" altLang="ko-KR" dirty="0"/>
              <a:t>While until queue is empty</a:t>
            </a:r>
          </a:p>
          <a:p>
            <a:pPr lvl="3"/>
            <a:r>
              <a:rPr lang="en-US" altLang="ko-KR" dirty="0"/>
              <a:t>Current = </a:t>
            </a:r>
            <a:r>
              <a:rPr lang="en-US" altLang="ko-KR" dirty="0" err="1"/>
              <a:t>Dequeue</a:t>
            </a:r>
            <a:r>
              <a:rPr lang="en-US" altLang="ko-KR" dirty="0"/>
              <a:t> one element</a:t>
            </a:r>
          </a:p>
          <a:p>
            <a:pPr lvl="3"/>
            <a:r>
              <a:rPr lang="en-US" altLang="ko-KR" dirty="0"/>
              <a:t>Print current</a:t>
            </a:r>
          </a:p>
          <a:p>
            <a:pPr lvl="3"/>
            <a:r>
              <a:rPr lang="en-US" altLang="ko-KR" dirty="0"/>
              <a:t>If Current’s LHS exist</a:t>
            </a:r>
          </a:p>
          <a:p>
            <a:pPr lvl="4"/>
            <a:r>
              <a:rPr lang="en-US" altLang="ko-KR" dirty="0" err="1"/>
              <a:t>Enqueue</a:t>
            </a:r>
            <a:r>
              <a:rPr lang="en-US" altLang="ko-KR" dirty="0"/>
              <a:t> </a:t>
            </a:r>
            <a:r>
              <a:rPr lang="en-US" altLang="ko-KR" dirty="0" err="1"/>
              <a:t>current.LHS</a:t>
            </a:r>
            <a:endParaRPr lang="en-US" altLang="ko-KR" dirty="0"/>
          </a:p>
          <a:p>
            <a:pPr lvl="3"/>
            <a:r>
              <a:rPr lang="en-US" altLang="ko-KR" dirty="0"/>
              <a:t>If Current’s RHS exist</a:t>
            </a:r>
          </a:p>
          <a:p>
            <a:pPr lvl="4"/>
            <a:r>
              <a:rPr lang="en-US" altLang="ko-KR" dirty="0" err="1"/>
              <a:t>Enqueue</a:t>
            </a:r>
            <a:r>
              <a:rPr lang="en-US" altLang="ko-KR" dirty="0"/>
              <a:t> </a:t>
            </a:r>
            <a:r>
              <a:rPr lang="en-US" altLang="ko-KR" dirty="0" err="1"/>
              <a:t>current.RHS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7789345" y="84283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85289" y="141889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89849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302602" y="141889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05575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33361" y="20669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437417" y="271504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85289" y="271504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229505" y="272034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41473" y="336311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7715528" y="1150148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9" idx="1"/>
          </p:cNvCxnSpPr>
          <p:nvPr/>
        </p:nvCxnSpPr>
        <p:spPr>
          <a:xfrm>
            <a:off x="8219585" y="1150148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0"/>
          </p:cNvCxnSpPr>
          <p:nvPr/>
        </p:nvCxnSpPr>
        <p:spPr>
          <a:xfrm>
            <a:off x="8732841" y="1726213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0"/>
          </p:cNvCxnSpPr>
          <p:nvPr/>
        </p:nvCxnSpPr>
        <p:spPr>
          <a:xfrm flipH="1">
            <a:off x="8185389" y="1726213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4" idx="0"/>
          </p:cNvCxnSpPr>
          <p:nvPr/>
        </p:nvCxnSpPr>
        <p:spPr>
          <a:xfrm>
            <a:off x="9235815" y="2374284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2" idx="0"/>
          </p:cNvCxnSpPr>
          <p:nvPr/>
        </p:nvCxnSpPr>
        <p:spPr>
          <a:xfrm flipH="1">
            <a:off x="8689446" y="2374285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5" idx="0"/>
          </p:cNvCxnSpPr>
          <p:nvPr/>
        </p:nvCxnSpPr>
        <p:spPr>
          <a:xfrm flipH="1">
            <a:off x="9193502" y="3027657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0"/>
          </p:cNvCxnSpPr>
          <p:nvPr/>
        </p:nvCxnSpPr>
        <p:spPr>
          <a:xfrm flipH="1">
            <a:off x="7041878" y="1726213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3" idx="0"/>
          </p:cNvCxnSpPr>
          <p:nvPr/>
        </p:nvCxnSpPr>
        <p:spPr>
          <a:xfrm>
            <a:off x="7220089" y="2374285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81141"/>
              </p:ext>
            </p:extLst>
          </p:nvPr>
        </p:nvGraphicFramePr>
        <p:xfrm>
          <a:off x="1763807" y="3472526"/>
          <a:ext cx="410445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Current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2,</a:t>
                      </a:r>
                      <a:r>
                        <a:rPr lang="en-US" altLang="ko-KR" sz="11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5, 0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0, 4, 7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4, 7, 1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7, 1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1, 6, 9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6, 9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7845D41B-29A5-4121-A4CF-AE73BD67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849" y="3790373"/>
            <a:ext cx="2876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819" y="254301"/>
            <a:ext cx="10353762" cy="970450"/>
          </a:xfrm>
        </p:spPr>
        <p:txBody>
          <a:bodyPr/>
          <a:lstStyle/>
          <a:p>
            <a:r>
              <a:rPr lang="en-US" altLang="ko-KR" dirty="0"/>
              <a:t>Performance of binary search tree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423590"/>
              </p:ext>
            </p:extLst>
          </p:nvPr>
        </p:nvGraphicFramePr>
        <p:xfrm>
          <a:off x="2944865" y="1485900"/>
          <a:ext cx="5050904" cy="47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2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Linked 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Average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 Worst Case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Insert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Delete 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Traverse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639305" y="131333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35249" y="188939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11817" y="246546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152562" y="188939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55535" y="253747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83321" y="253747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9565488" y="1620647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9" idx="1"/>
          </p:cNvCxnSpPr>
          <p:nvPr/>
        </p:nvCxnSpPr>
        <p:spPr>
          <a:xfrm>
            <a:off x="10069545" y="1620647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0" idx="0"/>
          </p:cNvCxnSpPr>
          <p:nvPr/>
        </p:nvCxnSpPr>
        <p:spPr>
          <a:xfrm>
            <a:off x="10582801" y="2196712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0"/>
          </p:cNvCxnSpPr>
          <p:nvPr/>
        </p:nvCxnSpPr>
        <p:spPr>
          <a:xfrm flipH="1">
            <a:off x="10035349" y="2196712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0"/>
          </p:cNvCxnSpPr>
          <p:nvPr/>
        </p:nvCxnSpPr>
        <p:spPr>
          <a:xfrm flipH="1">
            <a:off x="8963846" y="2196712"/>
            <a:ext cx="245221" cy="2687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75913" y="456368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47571" y="417727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40181" y="377159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84025" y="535577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160089" y="578781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079969" y="496061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17" idx="1"/>
          </p:cNvCxnSpPr>
          <p:nvPr/>
        </p:nvCxnSpPr>
        <p:spPr>
          <a:xfrm>
            <a:off x="9477810" y="4484592"/>
            <a:ext cx="171920" cy="131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22" idx="1"/>
          </p:cNvCxnSpPr>
          <p:nvPr/>
        </p:nvCxnSpPr>
        <p:spPr>
          <a:xfrm>
            <a:off x="10006152" y="4870997"/>
            <a:ext cx="147634" cy="1423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1" idx="1"/>
          </p:cNvCxnSpPr>
          <p:nvPr/>
        </p:nvCxnSpPr>
        <p:spPr>
          <a:xfrm>
            <a:off x="11014264" y="5663084"/>
            <a:ext cx="219642" cy="1774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20" idx="1"/>
          </p:cNvCxnSpPr>
          <p:nvPr/>
        </p:nvCxnSpPr>
        <p:spPr>
          <a:xfrm>
            <a:off x="10510208" y="5267924"/>
            <a:ext cx="147634" cy="1405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5"/>
            <a:endCxn id="18" idx="1"/>
          </p:cNvCxnSpPr>
          <p:nvPr/>
        </p:nvCxnSpPr>
        <p:spPr>
          <a:xfrm>
            <a:off x="8970420" y="4078908"/>
            <a:ext cx="150968" cy="1510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96623" y="2967020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Average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429140" y="5489798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Worst Case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875617" y="333635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3, 2, 0, 5, 4, 7</a:t>
            </a:r>
            <a:endParaRPr lang="ko-KR" altLang="en-US" b="1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8443569" y="584054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0, 2, 3, 4, 5, 7</a:t>
            </a:r>
            <a:endParaRPr lang="ko-KR" altLang="en-US" b="1" i="1" dirty="0"/>
          </a:p>
        </p:txBody>
      </p:sp>
      <p:sp>
        <p:nvSpPr>
          <p:cNvPr id="59" name="Rectangular Callout 58"/>
          <p:cNvSpPr/>
          <p:nvPr/>
        </p:nvSpPr>
        <p:spPr>
          <a:xfrm>
            <a:off x="833154" y="1482146"/>
            <a:ext cx="1891991" cy="587272"/>
          </a:xfrm>
          <a:prstGeom prst="wedgeRectCallout">
            <a:avLst>
              <a:gd name="adj1" fmla="val 201612"/>
              <a:gd name="adj2" fmla="val 15071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Coming from divide and conquer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25</a:t>
            </a:fld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5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56" y="19250"/>
            <a:ext cx="10034750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Complete Implementation of BST (1)</a:t>
            </a:r>
            <a:endParaRPr lang="ko-KR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26</a:t>
            </a:fld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E4EA56-7362-44B2-A1A6-A0476CC9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86" y="694190"/>
            <a:ext cx="3647291" cy="5785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FB63C-808C-4281-B5FB-3F661FF4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77" y="694191"/>
            <a:ext cx="3679929" cy="5785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6992D0-5E9C-45A7-B76C-4E277FE75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06" y="694190"/>
            <a:ext cx="3692602" cy="57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26" y="36039"/>
            <a:ext cx="9561221" cy="50890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Complete Implementation of BST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6D55F6-9F9B-4FB7-9578-ED604ECF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6" y="670948"/>
            <a:ext cx="3800744" cy="58238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823345-118A-4993-BCAC-07768A79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90" y="670948"/>
            <a:ext cx="3608698" cy="5823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6E998-845C-4936-BB51-35AE4AD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288" y="668182"/>
            <a:ext cx="3439501" cy="58293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F3B6A8-8835-4BA7-BACF-9C5490814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957" y="5208915"/>
            <a:ext cx="1674832" cy="128589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180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73" y="354877"/>
            <a:ext cx="7209907" cy="762000"/>
          </a:xfrm>
        </p:spPr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/>
              <a:t>Abstract Data Types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070" y="1284372"/>
            <a:ext cx="8882743" cy="5581336"/>
          </a:xfrm>
        </p:spPr>
        <p:txBody>
          <a:bodyPr>
            <a:normAutofit/>
          </a:bodyPr>
          <a:lstStyle/>
          <a:p>
            <a:r>
              <a:rPr lang="en-US" altLang="ko-KR" dirty="0"/>
              <a:t>An abstract data type (ADT) is an abstraction of a data structure</a:t>
            </a:r>
          </a:p>
          <a:p>
            <a:pPr lvl="1"/>
            <a:r>
              <a:rPr lang="en-US" altLang="ko-KR" dirty="0"/>
              <a:t>An ADT specifies:</a:t>
            </a:r>
          </a:p>
          <a:p>
            <a:pPr lvl="2"/>
            <a:r>
              <a:rPr lang="en-US" altLang="ko-KR" dirty="0"/>
              <a:t>Data stored</a:t>
            </a:r>
          </a:p>
          <a:p>
            <a:pPr lvl="2"/>
            <a:r>
              <a:rPr lang="en-US" altLang="ko-KR" dirty="0"/>
              <a:t>Operations on the data</a:t>
            </a:r>
          </a:p>
          <a:p>
            <a:pPr lvl="2"/>
            <a:r>
              <a:rPr lang="en-US" altLang="ko-KR" dirty="0"/>
              <a:t>Error conditions associated with operations</a:t>
            </a:r>
          </a:p>
          <a:p>
            <a:r>
              <a:rPr lang="en-US" altLang="ko-KR" dirty="0"/>
              <a:t>Example: ADT modeling a simple stock trading system</a:t>
            </a:r>
          </a:p>
          <a:p>
            <a:pPr lvl="1"/>
            <a:r>
              <a:rPr lang="en-US" altLang="ko-KR" dirty="0"/>
              <a:t>The data stored are buy/sell orders</a:t>
            </a:r>
          </a:p>
          <a:p>
            <a:pPr lvl="1"/>
            <a:r>
              <a:rPr lang="en-US" altLang="ko-KR" dirty="0"/>
              <a:t>The operations supported are</a:t>
            </a:r>
          </a:p>
          <a:p>
            <a:pPr lvl="2"/>
            <a:r>
              <a:rPr lang="en-US" altLang="ko-KR" dirty="0"/>
              <a:t>order buy(stock, shares, price)</a:t>
            </a:r>
          </a:p>
          <a:p>
            <a:pPr lvl="2"/>
            <a:r>
              <a:rPr lang="en-US" altLang="ko-KR" dirty="0"/>
              <a:t>order sell(stock, shares, price)</a:t>
            </a:r>
          </a:p>
          <a:p>
            <a:pPr lvl="2"/>
            <a:r>
              <a:rPr lang="en-US" altLang="ko-KR" dirty="0"/>
              <a:t>void cancel(order)</a:t>
            </a:r>
          </a:p>
          <a:p>
            <a:pPr lvl="1"/>
            <a:r>
              <a:rPr lang="en-US" altLang="ko-KR" dirty="0"/>
              <a:t>Error conditions:</a:t>
            </a:r>
          </a:p>
          <a:p>
            <a:pPr lvl="2"/>
            <a:r>
              <a:rPr lang="en-US" altLang="ko-KR" dirty="0"/>
              <a:t>Buy/sell a nonexistent stock</a:t>
            </a:r>
          </a:p>
          <a:p>
            <a:pPr lvl="2"/>
            <a:r>
              <a:rPr lang="en-US" altLang="ko-KR" dirty="0"/>
              <a:t>Cancel a nonexistent order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968208" y="4530918"/>
            <a:ext cx="2148160" cy="1850411"/>
            <a:chOff x="5664200" y="3866226"/>
            <a:chExt cx="2148160" cy="185041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670823" y="4437112"/>
              <a:ext cx="2141537" cy="1279525"/>
              <a:chOff x="2355" y="1713"/>
              <a:chExt cx="1349" cy="806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355" y="1713"/>
                <a:ext cx="1349" cy="806"/>
              </a:xfrm>
              <a:custGeom>
                <a:avLst/>
                <a:gdLst>
                  <a:gd name="T0" fmla="*/ 257 w 1512"/>
                  <a:gd name="T1" fmla="*/ 33 h 1411"/>
                  <a:gd name="T2" fmla="*/ 433 w 1512"/>
                  <a:gd name="T3" fmla="*/ 21 h 1411"/>
                  <a:gd name="T4" fmla="*/ 433 w 1512"/>
                  <a:gd name="T5" fmla="*/ 115 h 1411"/>
                  <a:gd name="T6" fmla="*/ 51 w 1512"/>
                  <a:gd name="T7" fmla="*/ 262 h 1411"/>
                  <a:gd name="T8" fmla="*/ 166 w 1512"/>
                  <a:gd name="T9" fmla="*/ 434 h 1411"/>
                  <a:gd name="T10" fmla="*/ 1045 w 1512"/>
                  <a:gd name="T11" fmla="*/ 419 h 1411"/>
                  <a:gd name="T12" fmla="*/ 1121 w 1512"/>
                  <a:gd name="T13" fmla="*/ 243 h 1411"/>
                  <a:gd name="T14" fmla="*/ 708 w 1512"/>
                  <a:gd name="T15" fmla="*/ 106 h 1411"/>
                  <a:gd name="T16" fmla="*/ 761 w 1512"/>
                  <a:gd name="T17" fmla="*/ 11 h 1411"/>
                  <a:gd name="T18" fmla="*/ 945 w 1512"/>
                  <a:gd name="T19" fmla="*/ 36 h 14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12"/>
                  <a:gd name="T31" fmla="*/ 0 h 1411"/>
                  <a:gd name="T32" fmla="*/ 1512 w 1512"/>
                  <a:gd name="T33" fmla="*/ 1411 h 14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12" h="1411">
                    <a:moveTo>
                      <a:pt x="323" y="102"/>
                    </a:moveTo>
                    <a:cubicBezTo>
                      <a:pt x="360" y="96"/>
                      <a:pt x="507" y="22"/>
                      <a:pt x="544" y="63"/>
                    </a:cubicBezTo>
                    <a:cubicBezTo>
                      <a:pt x="581" y="104"/>
                      <a:pt x="624" y="228"/>
                      <a:pt x="544" y="351"/>
                    </a:cubicBezTo>
                    <a:cubicBezTo>
                      <a:pt x="464" y="474"/>
                      <a:pt x="120" y="640"/>
                      <a:pt x="64" y="803"/>
                    </a:cubicBezTo>
                    <a:cubicBezTo>
                      <a:pt x="8" y="966"/>
                      <a:pt x="0" y="1251"/>
                      <a:pt x="208" y="1331"/>
                    </a:cubicBezTo>
                    <a:cubicBezTo>
                      <a:pt x="416" y="1411"/>
                      <a:pt x="1112" y="1381"/>
                      <a:pt x="1312" y="1283"/>
                    </a:cubicBezTo>
                    <a:cubicBezTo>
                      <a:pt x="1512" y="1185"/>
                      <a:pt x="1478" y="905"/>
                      <a:pt x="1408" y="745"/>
                    </a:cubicBezTo>
                    <a:cubicBezTo>
                      <a:pt x="1338" y="585"/>
                      <a:pt x="964" y="441"/>
                      <a:pt x="889" y="323"/>
                    </a:cubicBezTo>
                    <a:cubicBezTo>
                      <a:pt x="814" y="205"/>
                      <a:pt x="906" y="70"/>
                      <a:pt x="956" y="35"/>
                    </a:cubicBezTo>
                    <a:cubicBezTo>
                      <a:pt x="1006" y="0"/>
                      <a:pt x="1139" y="95"/>
                      <a:pt x="1187" y="1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621" y="2084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150" y="2084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841" y="2151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3302" y="2236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2572" y="2324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965" y="2353"/>
                <a:ext cx="173" cy="11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Tahoma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5" name="Freeform 4"/>
            <p:cNvSpPr/>
            <p:nvPr/>
          </p:nvSpPr>
          <p:spPr>
            <a:xfrm>
              <a:off x="6790267" y="3970867"/>
              <a:ext cx="965200" cy="609600"/>
            </a:xfrm>
            <a:custGeom>
              <a:avLst/>
              <a:gdLst>
                <a:gd name="connsiteX0" fmla="*/ 0 w 965200"/>
                <a:gd name="connsiteY0" fmla="*/ 609600 h 609600"/>
                <a:gd name="connsiteX1" fmla="*/ 296333 w 965200"/>
                <a:gd name="connsiteY1" fmla="*/ 127000 h 609600"/>
                <a:gd name="connsiteX2" fmla="*/ 965200 w 965200"/>
                <a:gd name="connsiteY2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609600">
                  <a:moveTo>
                    <a:pt x="0" y="609600"/>
                  </a:moveTo>
                  <a:cubicBezTo>
                    <a:pt x="67733" y="419100"/>
                    <a:pt x="135466" y="228600"/>
                    <a:pt x="296333" y="127000"/>
                  </a:cubicBezTo>
                  <a:cubicBezTo>
                    <a:pt x="457200" y="25400"/>
                    <a:pt x="826911" y="21167"/>
                    <a:pt x="965200" y="0"/>
                  </a:cubicBezTo>
                </a:path>
              </a:pathLst>
            </a:cu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664200" y="3866226"/>
              <a:ext cx="957769" cy="688841"/>
            </a:xfrm>
            <a:custGeom>
              <a:avLst/>
              <a:gdLst>
                <a:gd name="connsiteX0" fmla="*/ 0 w 957769"/>
                <a:gd name="connsiteY0" fmla="*/ 223174 h 688841"/>
                <a:gd name="connsiteX1" fmla="*/ 575733 w 957769"/>
                <a:gd name="connsiteY1" fmla="*/ 3041 h 688841"/>
                <a:gd name="connsiteX2" fmla="*/ 905933 w 957769"/>
                <a:gd name="connsiteY2" fmla="*/ 367107 h 688841"/>
                <a:gd name="connsiteX3" fmla="*/ 956733 w 957769"/>
                <a:gd name="connsiteY3" fmla="*/ 688841 h 68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769" h="688841">
                  <a:moveTo>
                    <a:pt x="0" y="223174"/>
                  </a:moveTo>
                  <a:cubicBezTo>
                    <a:pt x="212372" y="101113"/>
                    <a:pt x="424744" y="-20948"/>
                    <a:pt x="575733" y="3041"/>
                  </a:cubicBezTo>
                  <a:cubicBezTo>
                    <a:pt x="726722" y="27030"/>
                    <a:pt x="842433" y="252807"/>
                    <a:pt x="905933" y="367107"/>
                  </a:cubicBezTo>
                  <a:cubicBezTo>
                    <a:pt x="969433" y="481407"/>
                    <a:pt x="956733" y="688841"/>
                    <a:pt x="956733" y="688841"/>
                  </a:cubicBezTo>
                </a:path>
              </a:pathLst>
            </a:cu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21968" y="4161585"/>
            <a:ext cx="136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Operations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9124" y="5881807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Stored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262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57" y="247070"/>
            <a:ext cx="8605999" cy="970450"/>
          </a:xfrm>
        </p:spPr>
        <p:txBody>
          <a:bodyPr/>
          <a:lstStyle/>
          <a:p>
            <a:r>
              <a:rPr lang="en-US" altLang="ko-KR" dirty="0"/>
              <a:t>Tree as an abstract data type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677" y="1278248"/>
            <a:ext cx="6035642" cy="5061823"/>
          </a:xfrm>
        </p:spPr>
        <p:txBody>
          <a:bodyPr/>
          <a:lstStyle/>
          <a:p>
            <a:r>
              <a:rPr lang="en-US" altLang="ko-KR" dirty="0"/>
              <a:t>Tree structure</a:t>
            </a:r>
          </a:p>
          <a:p>
            <a:pPr lvl="1"/>
            <a:r>
              <a:rPr lang="en-US" altLang="ko-KR" dirty="0"/>
              <a:t>Abstract data type</a:t>
            </a:r>
          </a:p>
          <a:p>
            <a:pPr lvl="1"/>
            <a:r>
              <a:rPr lang="en-US" altLang="ko-KR" dirty="0"/>
              <a:t>Data stored</a:t>
            </a:r>
          </a:p>
          <a:p>
            <a:pPr lvl="2"/>
            <a:r>
              <a:rPr lang="en-US" altLang="ko-KR" dirty="0"/>
              <a:t>As a tree structure</a:t>
            </a:r>
          </a:p>
          <a:p>
            <a:pPr lvl="1"/>
            <a:r>
              <a:rPr lang="en-US" altLang="ko-KR" dirty="0"/>
              <a:t>Operations</a:t>
            </a:r>
          </a:p>
          <a:p>
            <a:pPr lvl="2"/>
            <a:r>
              <a:rPr lang="en-US" altLang="ko-KR" dirty="0"/>
              <a:t>Ordinary data structure operations just as linked lists</a:t>
            </a:r>
          </a:p>
          <a:p>
            <a:pPr lvl="3"/>
            <a:r>
              <a:rPr lang="en-US" altLang="ko-KR" dirty="0"/>
              <a:t>Insert</a:t>
            </a:r>
          </a:p>
          <a:p>
            <a:pPr lvl="3"/>
            <a:r>
              <a:rPr lang="en-US" altLang="ko-KR" dirty="0"/>
              <a:t>Delete</a:t>
            </a:r>
          </a:p>
          <a:p>
            <a:pPr lvl="3"/>
            <a:r>
              <a:rPr lang="en-US" altLang="ko-KR" dirty="0"/>
              <a:t>Search</a:t>
            </a:r>
          </a:p>
          <a:p>
            <a:pPr lvl="2"/>
            <a:r>
              <a:rPr lang="en-US" altLang="ko-KR" dirty="0"/>
              <a:t>Special searching approaches for trees and networks</a:t>
            </a:r>
          </a:p>
          <a:p>
            <a:pPr lvl="3"/>
            <a:r>
              <a:rPr lang="en-US" altLang="ko-KR" dirty="0"/>
              <a:t>Traverse</a:t>
            </a:r>
          </a:p>
          <a:p>
            <a:pPr lvl="3"/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7849026" y="4133973"/>
            <a:ext cx="936104" cy="576064"/>
            <a:chOff x="6732240" y="4077072"/>
            <a:chExt cx="936104" cy="576064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97098" y="4979048"/>
            <a:ext cx="936104" cy="576064"/>
            <a:chOff x="6732240" y="4077072"/>
            <a:chExt cx="936104" cy="576064"/>
          </a:xfrm>
          <a:noFill/>
        </p:grpSpPr>
        <p:sp>
          <p:nvSpPr>
            <p:cNvPr id="27" name="Rectangle 2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48826" y="5843144"/>
            <a:ext cx="936104" cy="576064"/>
            <a:chOff x="6732240" y="4077072"/>
            <a:chExt cx="936104" cy="576064"/>
          </a:xfrm>
          <a:noFill/>
        </p:grpSpPr>
        <p:sp>
          <p:nvSpPr>
            <p:cNvPr id="35" name="Rectangle 34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49433" y="5843144"/>
            <a:ext cx="936104" cy="576064"/>
            <a:chOff x="6732240" y="4077072"/>
            <a:chExt cx="936104" cy="576064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72185" y="5008600"/>
            <a:ext cx="936104" cy="576064"/>
            <a:chOff x="6732240" y="4077072"/>
            <a:chExt cx="936104" cy="576064"/>
          </a:xfrm>
          <a:noFill/>
        </p:grpSpPr>
        <p:sp>
          <p:nvSpPr>
            <p:cNvPr id="43" name="Rectangle 42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Arrow Connector 7"/>
          <p:cNvCxnSpPr>
            <a:stCxn id="11" idx="2"/>
            <a:endCxn id="43" idx="0"/>
          </p:cNvCxnSpPr>
          <p:nvPr/>
        </p:nvCxnSpPr>
        <p:spPr>
          <a:xfrm flipH="1">
            <a:off x="7740238" y="4710038"/>
            <a:ext cx="342815" cy="298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497098" y="5843144"/>
            <a:ext cx="936104" cy="576064"/>
            <a:chOff x="6732240" y="4077072"/>
            <a:chExt cx="936104" cy="576064"/>
          </a:xfrm>
          <a:noFill/>
        </p:grpSpPr>
        <p:sp>
          <p:nvSpPr>
            <p:cNvPr id="47" name="Rectangle 46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97705" y="5843144"/>
            <a:ext cx="936104" cy="576064"/>
            <a:chOff x="6732240" y="4077072"/>
            <a:chExt cx="936104" cy="576064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02934" y="4437112"/>
              <a:ext cx="46541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Straight Arrow Connector 53"/>
          <p:cNvCxnSpPr>
            <a:stCxn id="12" idx="2"/>
            <a:endCxn id="27" idx="0"/>
          </p:cNvCxnSpPr>
          <p:nvPr/>
        </p:nvCxnSpPr>
        <p:spPr>
          <a:xfrm>
            <a:off x="8552426" y="4710038"/>
            <a:ext cx="412725" cy="269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35" idx="0"/>
          </p:cNvCxnSpPr>
          <p:nvPr/>
        </p:nvCxnSpPr>
        <p:spPr>
          <a:xfrm flipH="1">
            <a:off x="6516879" y="5584664"/>
            <a:ext cx="989333" cy="25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9" idx="0"/>
          </p:cNvCxnSpPr>
          <p:nvPr/>
        </p:nvCxnSpPr>
        <p:spPr>
          <a:xfrm flipH="1">
            <a:off x="7717486" y="5584664"/>
            <a:ext cx="258099" cy="25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2"/>
            <a:endCxn id="47" idx="0"/>
          </p:cNvCxnSpPr>
          <p:nvPr/>
        </p:nvCxnSpPr>
        <p:spPr>
          <a:xfrm>
            <a:off x="8731124" y="5555112"/>
            <a:ext cx="23402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2"/>
            <a:endCxn id="51" idx="0"/>
          </p:cNvCxnSpPr>
          <p:nvPr/>
        </p:nvCxnSpPr>
        <p:spPr>
          <a:xfrm>
            <a:off x="9200497" y="5555112"/>
            <a:ext cx="96526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85" y="1282368"/>
            <a:ext cx="1933575" cy="2752725"/>
          </a:xfrm>
          <a:prstGeom prst="rect">
            <a:avLst/>
          </a:prstGeom>
        </p:spPr>
      </p:pic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6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70" y="341765"/>
            <a:ext cx="8263099" cy="782150"/>
          </a:xfrm>
        </p:spPr>
        <p:txBody>
          <a:bodyPr/>
          <a:lstStyle/>
          <a:p>
            <a:r>
              <a:rPr lang="en-US" altLang="ko-KR" dirty="0"/>
              <a:t>Why do we use trees?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45" y="1283517"/>
            <a:ext cx="5755820" cy="3150401"/>
          </a:xfrm>
        </p:spPr>
        <p:txBody>
          <a:bodyPr>
            <a:normAutofit/>
          </a:bodyPr>
          <a:lstStyle/>
          <a:p>
            <a:r>
              <a:rPr lang="en-US" altLang="ko-KR" dirty="0"/>
              <a:t>Because the structure of trees is a good analogy to the various real world structures</a:t>
            </a:r>
          </a:p>
          <a:p>
            <a:pPr lvl="1"/>
            <a:r>
              <a:rPr lang="en-US" altLang="ko-KR" dirty="0"/>
              <a:t>Corporate structures</a:t>
            </a:r>
          </a:p>
          <a:p>
            <a:pPr lvl="1"/>
            <a:r>
              <a:rPr lang="en-US" altLang="ko-KR" dirty="0"/>
              <a:t>Group bank accounts</a:t>
            </a:r>
          </a:p>
          <a:p>
            <a:pPr lvl="1"/>
            <a:r>
              <a:rPr lang="en-US" altLang="ko-KR" dirty="0"/>
              <a:t>Command and control structures</a:t>
            </a:r>
          </a:p>
          <a:p>
            <a:r>
              <a:rPr lang="en-US" altLang="ko-KR" dirty="0"/>
              <a:t>Why is the structure one of the most favorite structures?</a:t>
            </a:r>
          </a:p>
          <a:p>
            <a:pPr lvl="1"/>
            <a:r>
              <a:rPr lang="en-US" altLang="ko-KR" dirty="0"/>
              <a:t>A clear approach of </a:t>
            </a:r>
            <a:r>
              <a:rPr lang="en-US" altLang="ko-KR" i="1" dirty="0"/>
              <a:t>Divide and Conquer</a:t>
            </a:r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19" y="966719"/>
            <a:ext cx="2228850" cy="317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369" y="4298146"/>
            <a:ext cx="7924800" cy="2133600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27" y="422562"/>
            <a:ext cx="8435280" cy="634082"/>
          </a:xfrm>
        </p:spPr>
        <p:txBody>
          <a:bodyPr>
            <a:noAutofit/>
          </a:bodyPr>
          <a:lstStyle/>
          <a:p>
            <a:r>
              <a:rPr lang="en-US" altLang="ko-KR" dirty="0"/>
              <a:t>Structure of stored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002" y="5184909"/>
            <a:ext cx="8435280" cy="139533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Nothing but with multiple </a:t>
            </a:r>
            <a:r>
              <a:rPr lang="en-US" altLang="ko-KR" b="1" i="1" dirty="0"/>
              <a:t>‘</a:t>
            </a:r>
            <a:r>
              <a:rPr lang="en-US" altLang="ko-KR" b="1" i="1" dirty="0" err="1"/>
              <a:t>next’</a:t>
            </a:r>
            <a:r>
              <a:rPr lang="en-US" altLang="ko-KR" dirty="0" err="1"/>
              <a:t>s</a:t>
            </a:r>
            <a:endParaRPr lang="en-US" altLang="ko-KR" dirty="0"/>
          </a:p>
          <a:p>
            <a:pPr lvl="1"/>
            <a:r>
              <a:rPr lang="en-US" altLang="ko-KR" dirty="0"/>
              <a:t>Each node has multiple next nodes</a:t>
            </a:r>
          </a:p>
          <a:p>
            <a:pPr lvl="1"/>
            <a:r>
              <a:rPr lang="en-US" altLang="ko-KR" dirty="0"/>
              <a:t>Particularly, this structure maintains the next nodes </a:t>
            </a:r>
            <a:br>
              <a:rPr lang="en-US" altLang="ko-KR" dirty="0"/>
            </a:br>
            <a:r>
              <a:rPr lang="en-US" altLang="ko-KR" dirty="0"/>
              <a:t>as an array or variables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72951" y="2573566"/>
            <a:ext cx="936104" cy="576064"/>
            <a:chOff x="4051263" y="2106072"/>
            <a:chExt cx="936104" cy="576064"/>
          </a:xfrm>
          <a:noFill/>
        </p:grpSpPr>
        <p:grpSp>
          <p:nvGrpSpPr>
            <p:cNvPr id="5" name="Group 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42872" y="3505724"/>
            <a:ext cx="936104" cy="576064"/>
            <a:chOff x="4051263" y="2106072"/>
            <a:chExt cx="936104" cy="576064"/>
          </a:xfrm>
          <a:noFill/>
        </p:grpSpPr>
        <p:grpSp>
          <p:nvGrpSpPr>
            <p:cNvPr id="17" name="Group 1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33191" y="3477140"/>
            <a:ext cx="936104" cy="576064"/>
            <a:chOff x="4051263" y="2106072"/>
            <a:chExt cx="936104" cy="576064"/>
          </a:xfrm>
          <a:noFill/>
        </p:grpSpPr>
        <p:grpSp>
          <p:nvGrpSpPr>
            <p:cNvPr id="24" name="Group 2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68308" y="3505724"/>
            <a:ext cx="936104" cy="576064"/>
            <a:chOff x="4051263" y="2106072"/>
            <a:chExt cx="936104" cy="576064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92431" y="4513836"/>
            <a:ext cx="936104" cy="576064"/>
            <a:chOff x="4051263" y="2106072"/>
            <a:chExt cx="936104" cy="576064"/>
          </a:xfrm>
          <a:noFill/>
        </p:grpSpPr>
        <p:grpSp>
          <p:nvGrpSpPr>
            <p:cNvPr id="38" name="Group 3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1" name="Rectangle 4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3086" y="4513836"/>
            <a:ext cx="936104" cy="576064"/>
            <a:chOff x="4051263" y="2106072"/>
            <a:chExt cx="936104" cy="576064"/>
          </a:xfrm>
          <a:noFill/>
        </p:grpSpPr>
        <p:grpSp>
          <p:nvGrpSpPr>
            <p:cNvPr id="45" name="Group 4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8" name="Rectangle 4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773741" y="4513836"/>
            <a:ext cx="936104" cy="576064"/>
            <a:chOff x="4051263" y="2106072"/>
            <a:chExt cx="936104" cy="576064"/>
          </a:xfrm>
          <a:noFill/>
        </p:grpSpPr>
        <p:grpSp>
          <p:nvGrpSpPr>
            <p:cNvPr id="52" name="Group 51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14395" y="4513836"/>
            <a:ext cx="936104" cy="576064"/>
            <a:chOff x="4051263" y="2106072"/>
            <a:chExt cx="936104" cy="576064"/>
          </a:xfrm>
          <a:noFill/>
        </p:grpSpPr>
        <p:grpSp>
          <p:nvGrpSpPr>
            <p:cNvPr id="59" name="Group 58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Straight Arrow Connector 9"/>
          <p:cNvCxnSpPr>
            <a:stCxn id="7" idx="2"/>
            <a:endCxn id="20" idx="0"/>
          </p:cNvCxnSpPr>
          <p:nvPr/>
        </p:nvCxnSpPr>
        <p:spPr>
          <a:xfrm flipH="1">
            <a:off x="3610924" y="3149630"/>
            <a:ext cx="2279040" cy="3560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2"/>
            <a:endCxn id="34" idx="0"/>
          </p:cNvCxnSpPr>
          <p:nvPr/>
        </p:nvCxnSpPr>
        <p:spPr>
          <a:xfrm flipH="1">
            <a:off x="5236360" y="3149630"/>
            <a:ext cx="886970" cy="3560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27" idx="0"/>
          </p:cNvCxnSpPr>
          <p:nvPr/>
        </p:nvCxnSpPr>
        <p:spPr>
          <a:xfrm>
            <a:off x="6592703" y="3149630"/>
            <a:ext cx="1808541" cy="3275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2"/>
            <a:endCxn id="41" idx="0"/>
          </p:cNvCxnSpPr>
          <p:nvPr/>
        </p:nvCxnSpPr>
        <p:spPr>
          <a:xfrm flipH="1">
            <a:off x="1560483" y="4081788"/>
            <a:ext cx="1699402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2"/>
            <a:endCxn id="48" idx="0"/>
          </p:cNvCxnSpPr>
          <p:nvPr/>
        </p:nvCxnSpPr>
        <p:spPr>
          <a:xfrm flipH="1">
            <a:off x="2901139" y="4081788"/>
            <a:ext cx="592113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2"/>
            <a:endCxn id="55" idx="0"/>
          </p:cNvCxnSpPr>
          <p:nvPr/>
        </p:nvCxnSpPr>
        <p:spPr>
          <a:xfrm>
            <a:off x="3729919" y="4081788"/>
            <a:ext cx="511875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2" idx="2"/>
            <a:endCxn id="62" idx="0"/>
          </p:cNvCxnSpPr>
          <p:nvPr/>
        </p:nvCxnSpPr>
        <p:spPr>
          <a:xfrm>
            <a:off x="3962623" y="4081788"/>
            <a:ext cx="1619824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" idx="2"/>
            <a:endCxn id="91" idx="0"/>
          </p:cNvCxnSpPr>
          <p:nvPr/>
        </p:nvCxnSpPr>
        <p:spPr>
          <a:xfrm>
            <a:off x="6359997" y="3149630"/>
            <a:ext cx="446208" cy="3560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338153" y="3505724"/>
            <a:ext cx="936104" cy="576064"/>
            <a:chOff x="5785274" y="3425054"/>
            <a:chExt cx="936104" cy="576064"/>
          </a:xfrm>
          <a:noFill/>
        </p:grpSpPr>
        <p:grpSp>
          <p:nvGrpSpPr>
            <p:cNvPr id="88" name="Group 87"/>
            <p:cNvGrpSpPr/>
            <p:nvPr/>
          </p:nvGrpSpPr>
          <p:grpSpPr>
            <a:xfrm>
              <a:off x="5785274" y="3425054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1" name="Rectangle 9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6255967" y="3785094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19300" y="3785094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812511" y="1647781"/>
            <a:ext cx="1368152" cy="576064"/>
            <a:chOff x="1259632" y="3933056"/>
            <a:chExt cx="1368152" cy="576064"/>
          </a:xfrm>
          <a:noFill/>
        </p:grpSpPr>
        <p:sp>
          <p:nvSpPr>
            <p:cNvPr id="117" name="Rectangle 116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12711" y="1647781"/>
            <a:ext cx="1368152" cy="576064"/>
            <a:chOff x="1259632" y="3933056"/>
            <a:chExt cx="1368152" cy="576064"/>
          </a:xfrm>
          <a:noFill/>
        </p:grpSpPr>
        <p:sp>
          <p:nvSpPr>
            <p:cNvPr id="121" name="Rectangle 120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412911" y="1647781"/>
            <a:ext cx="1368152" cy="576064"/>
            <a:chOff x="1259632" y="3933056"/>
            <a:chExt cx="1368152" cy="576064"/>
          </a:xfrm>
          <a:noFill/>
        </p:grpSpPr>
        <p:sp>
          <p:nvSpPr>
            <p:cNvPr id="125" name="Rectangle 124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213111" y="1647781"/>
            <a:ext cx="1368152" cy="576064"/>
            <a:chOff x="1259632" y="3933056"/>
            <a:chExt cx="1368152" cy="576064"/>
          </a:xfrm>
          <a:noFill/>
        </p:grpSpPr>
        <p:sp>
          <p:nvSpPr>
            <p:cNvPr id="129" name="Rectangle 128"/>
            <p:cNvSpPr/>
            <p:nvPr/>
          </p:nvSpPr>
          <p:spPr>
            <a:xfrm>
              <a:off x="1259632" y="3933056"/>
              <a:ext cx="136815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67744" y="3933056"/>
              <a:ext cx="360040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N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e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x</a:t>
              </a:r>
              <a:br>
                <a:rPr lang="en-US" altLang="ko-KR" sz="800" b="1" dirty="0">
                  <a:solidFill>
                    <a:schemeClr val="tx1"/>
                  </a:solidFill>
                </a:rPr>
              </a:br>
              <a:r>
                <a:rPr lang="en-US" altLang="ko-KR" sz="800" b="1" dirty="0">
                  <a:solidFill>
                    <a:schemeClr val="tx1"/>
                  </a:solidFill>
                </a:rPr>
                <a:t>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259632" y="3933056"/>
              <a:ext cx="1008112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Object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18" idx="3"/>
            <a:endCxn id="121" idx="1"/>
          </p:cNvCxnSpPr>
          <p:nvPr/>
        </p:nvCxnSpPr>
        <p:spPr>
          <a:xfrm>
            <a:off x="3180663" y="1935813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1" idx="3"/>
          </p:cNvCxnSpPr>
          <p:nvPr/>
        </p:nvCxnSpPr>
        <p:spPr>
          <a:xfrm>
            <a:off x="4980863" y="1935813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3"/>
          </p:cNvCxnSpPr>
          <p:nvPr/>
        </p:nvCxnSpPr>
        <p:spPr>
          <a:xfrm>
            <a:off x="6781063" y="1935813"/>
            <a:ext cx="43204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29339" y="222384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7607076" y="2223845"/>
            <a:ext cx="58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Tail</a:t>
            </a:r>
            <a:endParaRPr lang="ko-KR" alt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40640" y="1171124"/>
            <a:ext cx="174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92432" y="2693054"/>
            <a:ext cx="78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0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52" y="247912"/>
            <a:ext cx="10353762" cy="970450"/>
          </a:xfrm>
        </p:spPr>
        <p:txBody>
          <a:bodyPr/>
          <a:lstStyle/>
          <a:p>
            <a:r>
              <a:rPr lang="en-US" altLang="ko-KR" dirty="0"/>
              <a:t>Terminologies of tree structure (1)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92783" y="1720304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67742" y="3410186"/>
            <a:ext cx="936104" cy="576064"/>
            <a:chOff x="4051263" y="2106072"/>
            <a:chExt cx="936104" cy="576064"/>
          </a:xfrm>
          <a:noFill/>
        </p:grpSpPr>
        <p:grpSp>
          <p:nvGrpSpPr>
            <p:cNvPr id="13" name="Group 1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558061" y="3381602"/>
            <a:ext cx="936104" cy="576064"/>
            <a:chOff x="4051263" y="2106072"/>
            <a:chExt cx="936104" cy="576064"/>
          </a:xfrm>
          <a:noFill/>
        </p:grpSpPr>
        <p:grpSp>
          <p:nvGrpSpPr>
            <p:cNvPr id="20" name="Group 1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93178" y="3410186"/>
            <a:ext cx="936104" cy="576064"/>
            <a:chOff x="4051263" y="2106072"/>
            <a:chExt cx="936104" cy="576064"/>
          </a:xfrm>
          <a:noFill/>
        </p:grpSpPr>
        <p:grpSp>
          <p:nvGrpSpPr>
            <p:cNvPr id="27" name="Group 2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17301" y="5210386"/>
            <a:ext cx="936104" cy="576064"/>
            <a:chOff x="4051263" y="2106072"/>
            <a:chExt cx="936104" cy="576064"/>
          </a:xfrm>
          <a:noFill/>
        </p:grpSpPr>
        <p:grpSp>
          <p:nvGrpSpPr>
            <p:cNvPr id="34" name="Group 3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7" name="Rectangle 3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57956" y="5210386"/>
            <a:ext cx="936104" cy="576064"/>
            <a:chOff x="4051263" y="2106072"/>
            <a:chExt cx="936104" cy="576064"/>
          </a:xfrm>
          <a:noFill/>
        </p:grpSpPr>
        <p:grpSp>
          <p:nvGrpSpPr>
            <p:cNvPr id="41" name="Group 4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98611" y="5210386"/>
            <a:ext cx="936104" cy="576064"/>
            <a:chOff x="4051263" y="2106072"/>
            <a:chExt cx="936104" cy="576064"/>
          </a:xfrm>
          <a:noFill/>
        </p:grpSpPr>
        <p:grpSp>
          <p:nvGrpSpPr>
            <p:cNvPr id="48" name="Group 4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739265" y="5210386"/>
            <a:ext cx="936104" cy="576064"/>
            <a:chOff x="4051263" y="2106072"/>
            <a:chExt cx="936104" cy="576064"/>
          </a:xfrm>
          <a:noFill/>
        </p:grpSpPr>
        <p:grpSp>
          <p:nvGrpSpPr>
            <p:cNvPr id="55" name="Group 5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8" name="Rectangle 5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4235794" y="2296368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 flipH="1">
            <a:off x="5861230" y="2296368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>
          <a:xfrm>
            <a:off x="6412535" y="2296368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2185353" y="3986250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44" idx="0"/>
          </p:cNvCxnSpPr>
          <p:nvPr/>
        </p:nvCxnSpPr>
        <p:spPr>
          <a:xfrm flipH="1">
            <a:off x="3526009" y="3986250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51" idx="0"/>
          </p:cNvCxnSpPr>
          <p:nvPr/>
        </p:nvCxnSpPr>
        <p:spPr>
          <a:xfrm>
            <a:off x="4354789" y="3986250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>
            <a:off x="4587493" y="3986250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  <a:endCxn id="70" idx="0"/>
          </p:cNvCxnSpPr>
          <p:nvPr/>
        </p:nvCxnSpPr>
        <p:spPr>
          <a:xfrm>
            <a:off x="6179829" y="2296368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963023" y="3410186"/>
            <a:ext cx="936104" cy="576064"/>
            <a:chOff x="6732240" y="4077072"/>
            <a:chExt cx="936104" cy="576064"/>
          </a:xfrm>
          <a:noFill/>
        </p:grpSpPr>
        <p:sp>
          <p:nvSpPr>
            <p:cNvPr id="70" name="Rectangle 6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433717" y="3770226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97050" y="3770226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16895" y="1397908"/>
            <a:ext cx="943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57261" y="4998308"/>
            <a:ext cx="5605762" cy="10081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89709" y="1541925"/>
            <a:ext cx="1355322" cy="918199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943992" y="1361260"/>
            <a:ext cx="4879817" cy="2888055"/>
          </a:xfrm>
          <a:custGeom>
            <a:avLst/>
            <a:gdLst>
              <a:gd name="connsiteX0" fmla="*/ 552261 w 4879817"/>
              <a:gd name="connsiteY0" fmla="*/ 0 h 2888055"/>
              <a:gd name="connsiteX1" fmla="*/ 0 w 4879817"/>
              <a:gd name="connsiteY1" fmla="*/ 362138 h 2888055"/>
              <a:gd name="connsiteX2" fmla="*/ 307817 w 4879817"/>
              <a:gd name="connsiteY2" fmla="*/ 1294645 h 2888055"/>
              <a:gd name="connsiteX3" fmla="*/ 2263366 w 4879817"/>
              <a:gd name="connsiteY3" fmla="*/ 1548142 h 2888055"/>
              <a:gd name="connsiteX4" fmla="*/ 3277354 w 4879817"/>
              <a:gd name="connsiteY4" fmla="*/ 1901227 h 2888055"/>
              <a:gd name="connsiteX5" fmla="*/ 3322621 w 4879817"/>
              <a:gd name="connsiteY5" fmla="*/ 2888055 h 2888055"/>
              <a:gd name="connsiteX6" fmla="*/ 4879817 w 4879817"/>
              <a:gd name="connsiteY6" fmla="*/ 2888055 h 2888055"/>
              <a:gd name="connsiteX7" fmla="*/ 4879817 w 4879817"/>
              <a:gd name="connsiteY7" fmla="*/ 1747319 h 2888055"/>
              <a:gd name="connsiteX8" fmla="*/ 2163778 w 4879817"/>
              <a:gd name="connsiteY8" fmla="*/ 9053 h 2888055"/>
              <a:gd name="connsiteX9" fmla="*/ 552261 w 4879817"/>
              <a:gd name="connsiteY9" fmla="*/ 0 h 288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79817" h="2888055">
                <a:moveTo>
                  <a:pt x="552261" y="0"/>
                </a:moveTo>
                <a:lnTo>
                  <a:pt x="0" y="362138"/>
                </a:lnTo>
                <a:lnTo>
                  <a:pt x="307817" y="1294645"/>
                </a:lnTo>
                <a:lnTo>
                  <a:pt x="2263366" y="1548142"/>
                </a:lnTo>
                <a:lnTo>
                  <a:pt x="3277354" y="1901227"/>
                </a:lnTo>
                <a:lnTo>
                  <a:pt x="3322621" y="2888055"/>
                </a:lnTo>
                <a:lnTo>
                  <a:pt x="4879817" y="2888055"/>
                </a:lnTo>
                <a:lnTo>
                  <a:pt x="4879817" y="1747319"/>
                </a:lnTo>
                <a:lnTo>
                  <a:pt x="2163778" y="9053"/>
                </a:lnTo>
                <a:lnTo>
                  <a:pt x="55226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1268284" y="3135738"/>
            <a:ext cx="8356348" cy="3141552"/>
          </a:xfrm>
          <a:custGeom>
            <a:avLst/>
            <a:gdLst>
              <a:gd name="connsiteX0" fmla="*/ 3992578 w 8356348"/>
              <a:gd name="connsiteY0" fmla="*/ 0 h 3141552"/>
              <a:gd name="connsiteX1" fmla="*/ 3929204 w 8356348"/>
              <a:gd name="connsiteY1" fmla="*/ 977774 h 3141552"/>
              <a:gd name="connsiteX2" fmla="*/ 4952245 w 8356348"/>
              <a:gd name="connsiteY2" fmla="*/ 1584356 h 3141552"/>
              <a:gd name="connsiteX3" fmla="*/ 9053 w 8356348"/>
              <a:gd name="connsiteY3" fmla="*/ 1611517 h 3141552"/>
              <a:gd name="connsiteX4" fmla="*/ 0 w 8356348"/>
              <a:gd name="connsiteY4" fmla="*/ 3141552 h 3141552"/>
              <a:gd name="connsiteX5" fmla="*/ 6065821 w 8356348"/>
              <a:gd name="connsiteY5" fmla="*/ 3096285 h 3141552"/>
              <a:gd name="connsiteX6" fmla="*/ 5776111 w 8356348"/>
              <a:gd name="connsiteY6" fmla="*/ 1629624 h 3141552"/>
              <a:gd name="connsiteX7" fmla="*/ 5115208 w 8356348"/>
              <a:gd name="connsiteY7" fmla="*/ 1122630 h 3141552"/>
              <a:gd name="connsiteX8" fmla="*/ 8347295 w 8356348"/>
              <a:gd name="connsiteY8" fmla="*/ 968721 h 3141552"/>
              <a:gd name="connsiteX9" fmla="*/ 8356348 w 8356348"/>
              <a:gd name="connsiteY9" fmla="*/ 81481 h 3141552"/>
              <a:gd name="connsiteX10" fmla="*/ 3992578 w 8356348"/>
              <a:gd name="connsiteY10" fmla="*/ 0 h 314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6348" h="3141552">
                <a:moveTo>
                  <a:pt x="3992578" y="0"/>
                </a:moveTo>
                <a:lnTo>
                  <a:pt x="3929204" y="977774"/>
                </a:lnTo>
                <a:lnTo>
                  <a:pt x="4952245" y="1584356"/>
                </a:lnTo>
                <a:lnTo>
                  <a:pt x="9053" y="1611517"/>
                </a:lnTo>
                <a:cubicBezTo>
                  <a:pt x="6035" y="2121529"/>
                  <a:pt x="3018" y="2631540"/>
                  <a:pt x="0" y="3141552"/>
                </a:cubicBezTo>
                <a:lnTo>
                  <a:pt x="6065821" y="3096285"/>
                </a:lnTo>
                <a:lnTo>
                  <a:pt x="5776111" y="1629624"/>
                </a:lnTo>
                <a:lnTo>
                  <a:pt x="5115208" y="1122630"/>
                </a:lnTo>
                <a:lnTo>
                  <a:pt x="8347295" y="968721"/>
                </a:lnTo>
                <a:cubicBezTo>
                  <a:pt x="8350313" y="672974"/>
                  <a:pt x="8353330" y="377228"/>
                  <a:pt x="8356348" y="81481"/>
                </a:cubicBezTo>
                <a:lnTo>
                  <a:pt x="3992578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260047" y="1460847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ectangular Callout 83"/>
          <p:cNvSpPr/>
          <p:nvPr/>
        </p:nvSpPr>
        <p:spPr>
          <a:xfrm>
            <a:off x="8198021" y="1361260"/>
            <a:ext cx="1063438" cy="468697"/>
          </a:xfrm>
          <a:prstGeom prst="wedgeRectCallout">
            <a:avLst>
              <a:gd name="adj1" fmla="val -186844"/>
              <a:gd name="adj2" fmla="val 3932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8260368" y="5642435"/>
            <a:ext cx="1551386" cy="868041"/>
          </a:xfrm>
          <a:prstGeom prst="wedgeRectCallout">
            <a:avLst>
              <a:gd name="adj1" fmla="val -111424"/>
              <a:gd name="adj2" fmla="val -2577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Leaves, Terminal Nodes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1483668" y="4103655"/>
            <a:ext cx="1551386" cy="434021"/>
          </a:xfrm>
          <a:prstGeom prst="wedgeRectCallout">
            <a:avLst>
              <a:gd name="adj1" fmla="val 11126"/>
              <a:gd name="adj2" fmla="val 15570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Siblings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Rectangular Callout 87"/>
          <p:cNvSpPr/>
          <p:nvPr/>
        </p:nvSpPr>
        <p:spPr>
          <a:xfrm>
            <a:off x="2093615" y="2498014"/>
            <a:ext cx="1551386" cy="637724"/>
          </a:xfrm>
          <a:prstGeom prst="wedgeRectCallout">
            <a:avLst>
              <a:gd name="adj1" fmla="val 32718"/>
              <a:gd name="adj2" fmla="val 6421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Internal Nodes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7638603" y="4598318"/>
            <a:ext cx="1838916" cy="612068"/>
          </a:xfrm>
          <a:prstGeom prst="wedgeRectCallout">
            <a:avLst>
              <a:gd name="adj1" fmla="val 8246"/>
              <a:gd name="adj2" fmla="val -10268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is D’s Parent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 is A’s Child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Rectangular Callout 89"/>
          <p:cNvSpPr/>
          <p:nvPr/>
        </p:nvSpPr>
        <p:spPr>
          <a:xfrm>
            <a:off x="8908439" y="2177221"/>
            <a:ext cx="1063438" cy="468697"/>
          </a:xfrm>
          <a:prstGeom prst="wedgeRectCallout">
            <a:avLst>
              <a:gd name="adj1" fmla="val -18279"/>
              <a:gd name="adj2" fmla="val 20737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7680869" y="2188357"/>
            <a:ext cx="1063438" cy="468697"/>
          </a:xfrm>
          <a:prstGeom prst="wedgeRectCallout">
            <a:avLst>
              <a:gd name="adj1" fmla="val -50630"/>
              <a:gd name="adj2" fmla="val 8181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55" y="249378"/>
            <a:ext cx="10353762" cy="970450"/>
          </a:xfrm>
        </p:spPr>
        <p:txBody>
          <a:bodyPr/>
          <a:lstStyle/>
          <a:p>
            <a:r>
              <a:rPr lang="en-US" altLang="ko-KR" dirty="0"/>
              <a:t>Terminologies of tree structure (2)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93142" y="1782095"/>
            <a:ext cx="936104" cy="576064"/>
            <a:chOff x="4051263" y="2106072"/>
            <a:chExt cx="936104" cy="576064"/>
          </a:xfrm>
          <a:noFill/>
        </p:grpSpPr>
        <p:grpSp>
          <p:nvGrpSpPr>
            <p:cNvPr id="6" name="Group 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68101" y="3471977"/>
            <a:ext cx="936104" cy="576064"/>
            <a:chOff x="4051263" y="2106072"/>
            <a:chExt cx="936104" cy="576064"/>
          </a:xfrm>
          <a:noFill/>
        </p:grpSpPr>
        <p:grpSp>
          <p:nvGrpSpPr>
            <p:cNvPr id="13" name="Group 1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58420" y="3443393"/>
            <a:ext cx="936104" cy="576064"/>
            <a:chOff x="4051263" y="2106072"/>
            <a:chExt cx="936104" cy="576064"/>
          </a:xfrm>
          <a:noFill/>
        </p:grpSpPr>
        <p:grpSp>
          <p:nvGrpSpPr>
            <p:cNvPr id="20" name="Group 1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93537" y="3471977"/>
            <a:ext cx="936104" cy="576064"/>
            <a:chOff x="4051263" y="2106072"/>
            <a:chExt cx="936104" cy="576064"/>
          </a:xfrm>
          <a:noFill/>
        </p:grpSpPr>
        <p:grpSp>
          <p:nvGrpSpPr>
            <p:cNvPr id="27" name="Group 2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017660" y="5272177"/>
            <a:ext cx="936104" cy="576064"/>
            <a:chOff x="4051263" y="2106072"/>
            <a:chExt cx="936104" cy="576064"/>
          </a:xfrm>
          <a:noFill/>
        </p:grpSpPr>
        <p:grpSp>
          <p:nvGrpSpPr>
            <p:cNvPr id="34" name="Group 3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7" name="Rectangle 3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58315" y="5272177"/>
            <a:ext cx="936104" cy="576064"/>
            <a:chOff x="4051263" y="2106072"/>
            <a:chExt cx="936104" cy="576064"/>
          </a:xfrm>
          <a:noFill/>
        </p:grpSpPr>
        <p:grpSp>
          <p:nvGrpSpPr>
            <p:cNvPr id="41" name="Group 4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98970" y="5272177"/>
            <a:ext cx="936104" cy="576064"/>
            <a:chOff x="4051263" y="2106072"/>
            <a:chExt cx="936104" cy="576064"/>
          </a:xfrm>
          <a:noFill/>
        </p:grpSpPr>
        <p:grpSp>
          <p:nvGrpSpPr>
            <p:cNvPr id="48" name="Group 47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1" name="Rectangle 50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39624" y="5272177"/>
            <a:ext cx="936104" cy="576064"/>
            <a:chOff x="4051263" y="2106072"/>
            <a:chExt cx="936104" cy="576064"/>
          </a:xfrm>
          <a:noFill/>
        </p:grpSpPr>
        <p:grpSp>
          <p:nvGrpSpPr>
            <p:cNvPr id="55" name="Group 54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8" name="Rectangle 57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Straight Arrow Connector 60"/>
          <p:cNvCxnSpPr>
            <a:stCxn id="10" idx="2"/>
            <a:endCxn id="16" idx="0"/>
          </p:cNvCxnSpPr>
          <p:nvPr/>
        </p:nvCxnSpPr>
        <p:spPr>
          <a:xfrm flipH="1">
            <a:off x="4536153" y="2358159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30" idx="0"/>
          </p:cNvCxnSpPr>
          <p:nvPr/>
        </p:nvCxnSpPr>
        <p:spPr>
          <a:xfrm flipH="1">
            <a:off x="6161589" y="2358159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2"/>
            <a:endCxn id="23" idx="0"/>
          </p:cNvCxnSpPr>
          <p:nvPr/>
        </p:nvCxnSpPr>
        <p:spPr>
          <a:xfrm>
            <a:off x="6712894" y="2358159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  <a:endCxn id="37" idx="0"/>
          </p:cNvCxnSpPr>
          <p:nvPr/>
        </p:nvCxnSpPr>
        <p:spPr>
          <a:xfrm flipH="1">
            <a:off x="2485712" y="4048041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44" idx="0"/>
          </p:cNvCxnSpPr>
          <p:nvPr/>
        </p:nvCxnSpPr>
        <p:spPr>
          <a:xfrm flipH="1">
            <a:off x="3826368" y="4048041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51" idx="0"/>
          </p:cNvCxnSpPr>
          <p:nvPr/>
        </p:nvCxnSpPr>
        <p:spPr>
          <a:xfrm>
            <a:off x="4655148" y="4048041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2"/>
            <a:endCxn id="58" idx="0"/>
          </p:cNvCxnSpPr>
          <p:nvPr/>
        </p:nvCxnSpPr>
        <p:spPr>
          <a:xfrm>
            <a:off x="4887852" y="4048041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2"/>
            <a:endCxn id="70" idx="0"/>
          </p:cNvCxnSpPr>
          <p:nvPr/>
        </p:nvCxnSpPr>
        <p:spPr>
          <a:xfrm>
            <a:off x="6480188" y="2358159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263382" y="3471977"/>
            <a:ext cx="936104" cy="576064"/>
            <a:chOff x="6732240" y="4077072"/>
            <a:chExt cx="936104" cy="576064"/>
          </a:xfrm>
          <a:noFill/>
        </p:grpSpPr>
        <p:sp>
          <p:nvSpPr>
            <p:cNvPr id="70" name="Rectangle 69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734076" y="3832017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97409" y="3832017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73644" y="3259899"/>
            <a:ext cx="8022444" cy="28083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60406" y="1522638"/>
            <a:ext cx="3920151" cy="2942376"/>
          </a:xfrm>
          <a:custGeom>
            <a:avLst/>
            <a:gdLst>
              <a:gd name="connsiteX0" fmla="*/ 2091351 w 3920151"/>
              <a:gd name="connsiteY0" fmla="*/ 0 h 2942376"/>
              <a:gd name="connsiteX1" fmla="*/ 0 w 3920151"/>
              <a:gd name="connsiteY1" fmla="*/ 1883121 h 2942376"/>
              <a:gd name="connsiteX2" fmla="*/ 398353 w 3920151"/>
              <a:gd name="connsiteY2" fmla="*/ 2942376 h 2942376"/>
              <a:gd name="connsiteX3" fmla="*/ 1629624 w 3920151"/>
              <a:gd name="connsiteY3" fmla="*/ 2924269 h 2942376"/>
              <a:gd name="connsiteX4" fmla="*/ 1720158 w 3920151"/>
              <a:gd name="connsiteY4" fmla="*/ 2136618 h 2942376"/>
              <a:gd name="connsiteX5" fmla="*/ 2290527 w 3920151"/>
              <a:gd name="connsiteY5" fmla="*/ 1412340 h 2942376"/>
              <a:gd name="connsiteX6" fmla="*/ 3920151 w 3920151"/>
              <a:gd name="connsiteY6" fmla="*/ 1050202 h 2942376"/>
              <a:gd name="connsiteX7" fmla="*/ 3920151 w 3920151"/>
              <a:gd name="connsiteY7" fmla="*/ 36214 h 2942376"/>
              <a:gd name="connsiteX8" fmla="*/ 2091351 w 3920151"/>
              <a:gd name="connsiteY8" fmla="*/ 0 h 29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0151" h="2942376">
                <a:moveTo>
                  <a:pt x="2091351" y="0"/>
                </a:moveTo>
                <a:lnTo>
                  <a:pt x="0" y="1883121"/>
                </a:lnTo>
                <a:lnTo>
                  <a:pt x="398353" y="2942376"/>
                </a:lnTo>
                <a:lnTo>
                  <a:pt x="1629624" y="2924269"/>
                </a:lnTo>
                <a:lnTo>
                  <a:pt x="1720158" y="2136618"/>
                </a:lnTo>
                <a:lnTo>
                  <a:pt x="2290527" y="1412340"/>
                </a:lnTo>
                <a:lnTo>
                  <a:pt x="3920151" y="1050202"/>
                </a:lnTo>
                <a:lnTo>
                  <a:pt x="3920151" y="36214"/>
                </a:lnTo>
                <a:lnTo>
                  <a:pt x="2091351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686339" y="1368729"/>
            <a:ext cx="6210677" cy="5106154"/>
          </a:xfrm>
          <a:custGeom>
            <a:avLst/>
            <a:gdLst>
              <a:gd name="connsiteX0" fmla="*/ 3684760 w 6210677"/>
              <a:gd name="connsiteY0" fmla="*/ 63374 h 5106154"/>
              <a:gd name="connsiteX1" fmla="*/ 380245 w 6210677"/>
              <a:gd name="connsiteY1" fmla="*/ 2969537 h 5106154"/>
              <a:gd name="connsiteX2" fmla="*/ 0 w 6210677"/>
              <a:gd name="connsiteY2" fmla="*/ 3992578 h 5106154"/>
              <a:gd name="connsiteX3" fmla="*/ 108641 w 6210677"/>
              <a:gd name="connsiteY3" fmla="*/ 5106154 h 5106154"/>
              <a:gd name="connsiteX4" fmla="*/ 1240324 w 6210677"/>
              <a:gd name="connsiteY4" fmla="*/ 4997513 h 5106154"/>
              <a:gd name="connsiteX5" fmla="*/ 1575303 w 6210677"/>
              <a:gd name="connsiteY5" fmla="*/ 3883937 h 5106154"/>
              <a:gd name="connsiteX6" fmla="*/ 2073243 w 6210677"/>
              <a:gd name="connsiteY6" fmla="*/ 3485584 h 5106154"/>
              <a:gd name="connsiteX7" fmla="*/ 3612332 w 6210677"/>
              <a:gd name="connsiteY7" fmla="*/ 3494638 h 5106154"/>
              <a:gd name="connsiteX8" fmla="*/ 3802455 w 6210677"/>
              <a:gd name="connsiteY8" fmla="*/ 2209045 h 5106154"/>
              <a:gd name="connsiteX9" fmla="*/ 4246075 w 6210677"/>
              <a:gd name="connsiteY9" fmla="*/ 1738265 h 5106154"/>
              <a:gd name="connsiteX10" fmla="*/ 6210677 w 6210677"/>
              <a:gd name="connsiteY10" fmla="*/ 1294645 h 5106154"/>
              <a:gd name="connsiteX11" fmla="*/ 6020554 w 6210677"/>
              <a:gd name="connsiteY11" fmla="*/ 0 h 5106154"/>
              <a:gd name="connsiteX12" fmla="*/ 3684760 w 6210677"/>
              <a:gd name="connsiteY12" fmla="*/ 63374 h 510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0677" h="5106154">
                <a:moveTo>
                  <a:pt x="3684760" y="63374"/>
                </a:moveTo>
                <a:lnTo>
                  <a:pt x="380245" y="2969537"/>
                </a:lnTo>
                <a:lnTo>
                  <a:pt x="0" y="3992578"/>
                </a:lnTo>
                <a:lnTo>
                  <a:pt x="108641" y="5106154"/>
                </a:lnTo>
                <a:lnTo>
                  <a:pt x="1240324" y="4997513"/>
                </a:lnTo>
                <a:lnTo>
                  <a:pt x="1575303" y="3883937"/>
                </a:lnTo>
                <a:lnTo>
                  <a:pt x="2073243" y="3485584"/>
                </a:lnTo>
                <a:lnTo>
                  <a:pt x="3612332" y="3494638"/>
                </a:lnTo>
                <a:lnTo>
                  <a:pt x="3802455" y="2209045"/>
                </a:lnTo>
                <a:lnTo>
                  <a:pt x="4246075" y="1738265"/>
                </a:lnTo>
                <a:lnTo>
                  <a:pt x="6210677" y="1294645"/>
                </a:lnTo>
                <a:lnTo>
                  <a:pt x="6020554" y="0"/>
                </a:lnTo>
                <a:lnTo>
                  <a:pt x="3684760" y="63374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ular Callout 81"/>
          <p:cNvSpPr/>
          <p:nvPr/>
        </p:nvSpPr>
        <p:spPr>
          <a:xfrm>
            <a:off x="8083132" y="1504299"/>
            <a:ext cx="1551386" cy="434021"/>
          </a:xfrm>
          <a:prstGeom prst="wedgeRectCallout">
            <a:avLst>
              <a:gd name="adj1" fmla="val -67073"/>
              <a:gd name="adj2" fmla="val 10981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Path to 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8669772" y="2487814"/>
            <a:ext cx="1551386" cy="555807"/>
          </a:xfrm>
          <a:prstGeom prst="wedgeRectCallout">
            <a:avLst>
              <a:gd name="adj1" fmla="val 621"/>
              <a:gd name="adj2" fmla="val 12135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Descendants of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Rectangular Callout 85"/>
          <p:cNvSpPr/>
          <p:nvPr/>
        </p:nvSpPr>
        <p:spPr>
          <a:xfrm>
            <a:off x="1801636" y="2173578"/>
            <a:ext cx="1860820" cy="434021"/>
          </a:xfrm>
          <a:prstGeom prst="wedgeRectCallout">
            <a:avLst>
              <a:gd name="adj1" fmla="val 71330"/>
              <a:gd name="adj2" fmla="val 13275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Ancestors of 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3" grpId="0" animBg="1"/>
      <p:bldP spid="3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24" y="246067"/>
            <a:ext cx="10353762" cy="970450"/>
          </a:xfrm>
        </p:spPr>
        <p:txBody>
          <a:bodyPr/>
          <a:lstStyle/>
          <a:p>
            <a:r>
              <a:rPr lang="en-US" altLang="ko-KR" dirty="0"/>
              <a:t>Terminologies of tree structure (3)</a:t>
            </a:r>
            <a:endParaRPr lang="ko-KR" altLang="en-US" dirty="0"/>
          </a:p>
        </p:txBody>
      </p:sp>
      <p:sp>
        <p:nvSpPr>
          <p:cNvPr id="84" name="Down Arrow 83"/>
          <p:cNvSpPr/>
          <p:nvPr/>
        </p:nvSpPr>
        <p:spPr>
          <a:xfrm flipV="1">
            <a:off x="9821032" y="1781237"/>
            <a:ext cx="432048" cy="4066146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Rectangular Callout 86"/>
          <p:cNvSpPr/>
          <p:nvPr/>
        </p:nvSpPr>
        <p:spPr>
          <a:xfrm>
            <a:off x="7983221" y="5054309"/>
            <a:ext cx="1551386" cy="434021"/>
          </a:xfrm>
          <a:prstGeom prst="wedgeRectCallout">
            <a:avLst>
              <a:gd name="adj1" fmla="val 81154"/>
              <a:gd name="adj2" fmla="val 6809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Height of 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Down Arrow 84"/>
          <p:cNvSpPr/>
          <p:nvPr/>
        </p:nvSpPr>
        <p:spPr>
          <a:xfrm>
            <a:off x="2785857" y="1659517"/>
            <a:ext cx="432048" cy="2264778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ectangular Callout 87"/>
          <p:cNvSpPr/>
          <p:nvPr/>
        </p:nvSpPr>
        <p:spPr>
          <a:xfrm>
            <a:off x="3401097" y="1923281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Depth and level of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Left-Right Arrow 75"/>
          <p:cNvSpPr/>
          <p:nvPr/>
        </p:nvSpPr>
        <p:spPr>
          <a:xfrm>
            <a:off x="1618216" y="6031453"/>
            <a:ext cx="5174092" cy="360040"/>
          </a:xfrm>
          <a:prstGeom prst="left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Rectangular Callout 88"/>
          <p:cNvSpPr/>
          <p:nvPr/>
        </p:nvSpPr>
        <p:spPr>
          <a:xfrm>
            <a:off x="6910457" y="5903633"/>
            <a:ext cx="1551386" cy="615681"/>
          </a:xfrm>
          <a:prstGeom prst="wedgeRectCallout">
            <a:avLst>
              <a:gd name="adj1" fmla="val -59487"/>
              <a:gd name="adj2" fmla="val -392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Degree of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389021" y="1404086"/>
            <a:ext cx="8274867" cy="4544839"/>
          </a:xfrm>
          <a:custGeom>
            <a:avLst/>
            <a:gdLst>
              <a:gd name="connsiteX0" fmla="*/ 4345663 w 8274867"/>
              <a:gd name="connsiteY0" fmla="*/ 0 h 4544839"/>
              <a:gd name="connsiteX1" fmla="*/ 3802455 w 8274867"/>
              <a:gd name="connsiteY1" fmla="*/ 534154 h 4544839"/>
              <a:gd name="connsiteX2" fmla="*/ 3720974 w 8274867"/>
              <a:gd name="connsiteY2" fmla="*/ 1032095 h 4544839"/>
              <a:gd name="connsiteX3" fmla="*/ 2317687 w 8274867"/>
              <a:gd name="connsiteY3" fmla="*/ 1810693 h 4544839"/>
              <a:gd name="connsiteX4" fmla="*/ 1846906 w 8274867"/>
              <a:gd name="connsiteY4" fmla="*/ 2634558 h 4544839"/>
              <a:gd name="connsiteX5" fmla="*/ 0 w 8274867"/>
              <a:gd name="connsiteY5" fmla="*/ 3865830 h 4544839"/>
              <a:gd name="connsiteX6" fmla="*/ 99588 w 8274867"/>
              <a:gd name="connsiteY6" fmla="*/ 4526732 h 4544839"/>
              <a:gd name="connsiteX7" fmla="*/ 5341544 w 8274867"/>
              <a:gd name="connsiteY7" fmla="*/ 4544839 h 4544839"/>
              <a:gd name="connsiteX8" fmla="*/ 5459239 w 8274867"/>
              <a:gd name="connsiteY8" fmla="*/ 3476530 h 4544839"/>
              <a:gd name="connsiteX9" fmla="*/ 5097101 w 8274867"/>
              <a:gd name="connsiteY9" fmla="*/ 1674891 h 4544839"/>
              <a:gd name="connsiteX10" fmla="*/ 6292158 w 8274867"/>
              <a:gd name="connsiteY10" fmla="*/ 1702051 h 4544839"/>
              <a:gd name="connsiteX11" fmla="*/ 7125077 w 8274867"/>
              <a:gd name="connsiteY11" fmla="*/ 2915216 h 4544839"/>
              <a:gd name="connsiteX12" fmla="*/ 8274867 w 8274867"/>
              <a:gd name="connsiteY12" fmla="*/ 2806574 h 4544839"/>
              <a:gd name="connsiteX13" fmla="*/ 8193386 w 8274867"/>
              <a:gd name="connsiteY13" fmla="*/ 1774479 h 4544839"/>
              <a:gd name="connsiteX14" fmla="*/ 4345663 w 8274867"/>
              <a:gd name="connsiteY14" fmla="*/ 0 h 454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74867" h="4544839">
                <a:moveTo>
                  <a:pt x="4345663" y="0"/>
                </a:moveTo>
                <a:lnTo>
                  <a:pt x="3802455" y="534154"/>
                </a:lnTo>
                <a:lnTo>
                  <a:pt x="3720974" y="1032095"/>
                </a:lnTo>
                <a:lnTo>
                  <a:pt x="2317687" y="1810693"/>
                </a:lnTo>
                <a:lnTo>
                  <a:pt x="1846906" y="2634558"/>
                </a:lnTo>
                <a:lnTo>
                  <a:pt x="0" y="3865830"/>
                </a:lnTo>
                <a:lnTo>
                  <a:pt x="99588" y="4526732"/>
                </a:lnTo>
                <a:lnTo>
                  <a:pt x="5341544" y="4544839"/>
                </a:lnTo>
                <a:lnTo>
                  <a:pt x="5459239" y="3476530"/>
                </a:lnTo>
                <a:lnTo>
                  <a:pt x="5097101" y="1674891"/>
                </a:lnTo>
                <a:lnTo>
                  <a:pt x="6292158" y="1702051"/>
                </a:lnTo>
                <a:lnTo>
                  <a:pt x="7125077" y="2915216"/>
                </a:lnTo>
                <a:lnTo>
                  <a:pt x="8274867" y="2806574"/>
                </a:lnTo>
                <a:lnTo>
                  <a:pt x="8193386" y="1774479"/>
                </a:lnTo>
                <a:lnTo>
                  <a:pt x="4345663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ular Callout 89"/>
          <p:cNvSpPr/>
          <p:nvPr/>
        </p:nvSpPr>
        <p:spPr>
          <a:xfrm>
            <a:off x="7983221" y="1404086"/>
            <a:ext cx="1551386" cy="615681"/>
          </a:xfrm>
          <a:prstGeom prst="wedgeRectCallout">
            <a:avLst>
              <a:gd name="adj1" fmla="val -73493"/>
              <a:gd name="adj2" fmla="val 9312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 of 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93698" y="1781237"/>
            <a:ext cx="936104" cy="576064"/>
            <a:chOff x="4051263" y="2106072"/>
            <a:chExt cx="936104" cy="576064"/>
          </a:xfrm>
          <a:noFill/>
        </p:grpSpPr>
        <p:grpSp>
          <p:nvGrpSpPr>
            <p:cNvPr id="12" name="Group 11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15" name="Rectangle 14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8657" y="3471119"/>
            <a:ext cx="936104" cy="576064"/>
            <a:chOff x="4051263" y="2106072"/>
            <a:chExt cx="936104" cy="576064"/>
          </a:xfrm>
          <a:noFill/>
        </p:grpSpPr>
        <p:grpSp>
          <p:nvGrpSpPr>
            <p:cNvPr id="19" name="Group 18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32240" y="4437112"/>
                <a:ext cx="234026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458976" y="3442535"/>
            <a:ext cx="936104" cy="576064"/>
            <a:chOff x="4051263" y="2106072"/>
            <a:chExt cx="936104" cy="576064"/>
          </a:xfrm>
          <a:noFill/>
        </p:grpSpPr>
        <p:grpSp>
          <p:nvGrpSpPr>
            <p:cNvPr id="26" name="Group 25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94093" y="3471119"/>
            <a:ext cx="936104" cy="576064"/>
            <a:chOff x="4051263" y="2106072"/>
            <a:chExt cx="936104" cy="576064"/>
          </a:xfrm>
          <a:noFill/>
        </p:grpSpPr>
        <p:grpSp>
          <p:nvGrpSpPr>
            <p:cNvPr id="33" name="Group 32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36" name="Rectangle 35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18216" y="5271319"/>
            <a:ext cx="936104" cy="576064"/>
            <a:chOff x="4051263" y="2106072"/>
            <a:chExt cx="936104" cy="576064"/>
          </a:xfrm>
          <a:noFill/>
        </p:grpSpPr>
        <p:grpSp>
          <p:nvGrpSpPr>
            <p:cNvPr id="40" name="Group 39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43" name="Rectangle 42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58871" y="5271319"/>
            <a:ext cx="936104" cy="576064"/>
            <a:chOff x="4051263" y="2106072"/>
            <a:chExt cx="936104" cy="576064"/>
          </a:xfrm>
          <a:noFill/>
        </p:grpSpPr>
        <p:grpSp>
          <p:nvGrpSpPr>
            <p:cNvPr id="47" name="Group 46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99526" y="5271319"/>
            <a:ext cx="936104" cy="576064"/>
            <a:chOff x="4051263" y="2106072"/>
            <a:chExt cx="936104" cy="576064"/>
          </a:xfrm>
          <a:noFill/>
        </p:grpSpPr>
        <p:grpSp>
          <p:nvGrpSpPr>
            <p:cNvPr id="54" name="Group 53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57" name="Rectangle 56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40180" y="5271319"/>
            <a:ext cx="936104" cy="576064"/>
            <a:chOff x="4051263" y="2106072"/>
            <a:chExt cx="936104" cy="576064"/>
          </a:xfrm>
          <a:noFill/>
        </p:grpSpPr>
        <p:grpSp>
          <p:nvGrpSpPr>
            <p:cNvPr id="61" name="Group 60"/>
            <p:cNvGrpSpPr/>
            <p:nvPr/>
          </p:nvGrpSpPr>
          <p:grpSpPr>
            <a:xfrm>
              <a:off x="4051263" y="2106072"/>
              <a:ext cx="936104" cy="576064"/>
              <a:chOff x="6732240" y="4077072"/>
              <a:chExt cx="936104" cy="576064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6732240" y="4077072"/>
                <a:ext cx="936104" cy="57606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32240" y="4437112"/>
                <a:ext cx="468052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435638" y="4437112"/>
                <a:ext cx="232705" cy="21602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4521956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85289" y="2466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16" idx="2"/>
            <a:endCxn id="22" idx="0"/>
          </p:cNvCxnSpPr>
          <p:nvPr/>
        </p:nvCxnSpPr>
        <p:spPr>
          <a:xfrm flipH="1">
            <a:off x="4136709" y="2357301"/>
            <a:ext cx="147400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36" idx="0"/>
          </p:cNvCxnSpPr>
          <p:nvPr/>
        </p:nvCxnSpPr>
        <p:spPr>
          <a:xfrm flipH="1">
            <a:off x="5762145" y="2357301"/>
            <a:ext cx="81932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2"/>
            <a:endCxn id="29" idx="0"/>
          </p:cNvCxnSpPr>
          <p:nvPr/>
        </p:nvCxnSpPr>
        <p:spPr>
          <a:xfrm>
            <a:off x="6313450" y="2357301"/>
            <a:ext cx="2613579" cy="10852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2"/>
            <a:endCxn id="43" idx="0"/>
          </p:cNvCxnSpPr>
          <p:nvPr/>
        </p:nvCxnSpPr>
        <p:spPr>
          <a:xfrm flipH="1">
            <a:off x="2086268" y="4047183"/>
            <a:ext cx="1699402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2"/>
            <a:endCxn id="50" idx="0"/>
          </p:cNvCxnSpPr>
          <p:nvPr/>
        </p:nvCxnSpPr>
        <p:spPr>
          <a:xfrm flipH="1">
            <a:off x="3426924" y="4047183"/>
            <a:ext cx="592113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2"/>
            <a:endCxn id="57" idx="0"/>
          </p:cNvCxnSpPr>
          <p:nvPr/>
        </p:nvCxnSpPr>
        <p:spPr>
          <a:xfrm>
            <a:off x="4255704" y="4047183"/>
            <a:ext cx="511875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64" idx="0"/>
          </p:cNvCxnSpPr>
          <p:nvPr/>
        </p:nvCxnSpPr>
        <p:spPr>
          <a:xfrm>
            <a:off x="4488408" y="4047183"/>
            <a:ext cx="1619824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" idx="2"/>
            <a:endCxn id="78" idx="0"/>
          </p:cNvCxnSpPr>
          <p:nvPr/>
        </p:nvCxnSpPr>
        <p:spPr>
          <a:xfrm>
            <a:off x="6080744" y="2357301"/>
            <a:ext cx="1251246" cy="11138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6863938" y="3471119"/>
            <a:ext cx="936104" cy="576064"/>
            <a:chOff x="6732240" y="4077072"/>
            <a:chExt cx="936104" cy="576064"/>
          </a:xfrm>
          <a:noFill/>
        </p:grpSpPr>
        <p:sp>
          <p:nvSpPr>
            <p:cNvPr id="78" name="Rectangle 77"/>
            <p:cNvSpPr/>
            <p:nvPr/>
          </p:nvSpPr>
          <p:spPr>
            <a:xfrm>
              <a:off x="6732240" y="4077072"/>
              <a:ext cx="936104" cy="57606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32240" y="4437112"/>
              <a:ext cx="468052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435638" y="4437112"/>
              <a:ext cx="232705" cy="216024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334632" y="3831159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7965" y="3831159"/>
            <a:ext cx="232705" cy="21602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982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7" grpId="0" animBg="1"/>
      <p:bldP spid="87" grpId="1" animBg="1"/>
      <p:bldP spid="85" grpId="0" animBg="1"/>
      <p:bldP spid="85" grpId="1" animBg="1"/>
      <p:bldP spid="88" grpId="0" animBg="1"/>
      <p:bldP spid="88" grpId="1" animBg="1"/>
      <p:bldP spid="76" grpId="0" animBg="1"/>
      <p:bldP spid="76" grpId="1" animBg="1"/>
      <p:bldP spid="89" grpId="0" animBg="1"/>
      <p:bldP spid="89" grpId="1" animBg="1"/>
      <p:bldP spid="77" grpId="0" animBg="1"/>
      <p:bldP spid="77" grpId="1" animBg="1"/>
      <p:bldP spid="90" grpId="0" animBg="1"/>
      <p:bldP spid="90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54E55F99-99B4-4F73-9226-F1F5BE55C0EC}" vid="{7375C336-446F-492B-900C-1EA649161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6956</Words>
  <Application>Microsoft Office PowerPoint</Application>
  <PresentationFormat>와이드스크린</PresentationFormat>
  <Paragraphs>824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HY헤드라인M</vt:lpstr>
      <vt:lpstr>굴림</vt:lpstr>
      <vt:lpstr>맑은 고딕</vt:lpstr>
      <vt:lpstr>Arial</vt:lpstr>
      <vt:lpstr>Cambria</vt:lpstr>
      <vt:lpstr>Cambria Math</vt:lpstr>
      <vt:lpstr>Tahoma</vt:lpstr>
      <vt:lpstr>Times New Roman</vt:lpstr>
      <vt:lpstr>테마1</vt:lpstr>
      <vt:lpstr>Tree</vt:lpstr>
      <vt:lpstr>Weekly Objectives</vt:lpstr>
      <vt:lpstr>Detour: Abstract Data Types</vt:lpstr>
      <vt:lpstr>Tree as an abstract data type</vt:lpstr>
      <vt:lpstr>Why do we use trees?</vt:lpstr>
      <vt:lpstr>Structure of stored data</vt:lpstr>
      <vt:lpstr>Terminologies of tree structure (1)</vt:lpstr>
      <vt:lpstr>Terminologies of tree structure (2)</vt:lpstr>
      <vt:lpstr>Terminologies of tree structure (3)</vt:lpstr>
      <vt:lpstr>Terminologies of tree structure (4)</vt:lpstr>
      <vt:lpstr>Characteristics of trees</vt:lpstr>
      <vt:lpstr>Binary search tree: a simple structure</vt:lpstr>
      <vt:lpstr>Detour: Intuitive Analogy  – Finding Restroom in Building</vt:lpstr>
      <vt:lpstr>A scenario of using binary search tree</vt:lpstr>
      <vt:lpstr>Implementation of tree node</vt:lpstr>
      <vt:lpstr>Implementation of BST</vt:lpstr>
      <vt:lpstr>Insert operation of binary search tree</vt:lpstr>
      <vt:lpstr>Search operation of binary search tree</vt:lpstr>
      <vt:lpstr>Delete operation of binary search tree (1)</vt:lpstr>
      <vt:lpstr>Delete operation of binary search tree (2)</vt:lpstr>
      <vt:lpstr>Minimum and maximum in binary search tree</vt:lpstr>
      <vt:lpstr>Tree traversing</vt:lpstr>
      <vt:lpstr>Depth first traverse</vt:lpstr>
      <vt:lpstr>Breadth first traverse</vt:lpstr>
      <vt:lpstr>Performance of binary search tree</vt:lpstr>
      <vt:lpstr>Complete Implementation of BST (1)</vt:lpstr>
      <vt:lpstr>Complete Implementation of BST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USER</cp:lastModifiedBy>
  <cp:revision>355</cp:revision>
  <dcterms:created xsi:type="dcterms:W3CDTF">2013-08-14T02:12:56Z</dcterms:created>
  <dcterms:modified xsi:type="dcterms:W3CDTF">2019-03-15T14:01:24Z</dcterms:modified>
</cp:coreProperties>
</file>