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93" r:id="rId2"/>
    <p:sldId id="481" r:id="rId3"/>
    <p:sldId id="482" r:id="rId4"/>
    <p:sldId id="483" r:id="rId5"/>
    <p:sldId id="484" r:id="rId6"/>
    <p:sldId id="485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6" r:id="rId15"/>
    <p:sldId id="498" r:id="rId16"/>
    <p:sldId id="49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808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54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486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7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415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432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1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31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871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68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934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2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782" y="1982438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/>
              <a:t>Algorithm Analysis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782" y="3811237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8455" y="6612467"/>
            <a:ext cx="753545" cy="229663"/>
          </a:xfrm>
        </p:spPr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243840"/>
            <a:ext cx="7936528" cy="970450"/>
          </a:xfrm>
        </p:spPr>
        <p:txBody>
          <a:bodyPr/>
          <a:lstStyle/>
          <a:p>
            <a:r>
              <a:rPr lang="en-US" altLang="ko-KR" dirty="0"/>
              <a:t>Asymptotic notation: Big-Oh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897" y="1281665"/>
            <a:ext cx="8735784" cy="4963886"/>
          </a:xfrm>
        </p:spPr>
        <p:txBody>
          <a:bodyPr>
            <a:normAutofit/>
          </a:bodyPr>
          <a:lstStyle/>
          <a:p>
            <a:r>
              <a:rPr lang="en-US" altLang="ko-KR" dirty="0"/>
              <a:t>What do O(N) and O(N</a:t>
            </a:r>
            <a:r>
              <a:rPr lang="en-US" altLang="ko-KR" baseline="30000" dirty="0"/>
              <a:t>2</a:t>
            </a:r>
            <a:r>
              <a:rPr lang="en-US" altLang="ko-KR" dirty="0"/>
              <a:t>) mean?</a:t>
            </a:r>
          </a:p>
          <a:p>
            <a:r>
              <a:rPr lang="en-US" altLang="ko-KR" dirty="0"/>
              <a:t>That’s the Big-Oh notation</a:t>
            </a:r>
          </a:p>
          <a:p>
            <a:pPr lvl="1"/>
            <a:r>
              <a:rPr lang="en-US" altLang="ko-KR" dirty="0"/>
              <a:t>Notation to show the </a:t>
            </a:r>
            <a:r>
              <a:rPr lang="en-US" altLang="ko-KR" b="1" dirty="0">
                <a:solidFill>
                  <a:srgbClr val="FF0000"/>
                </a:solidFill>
              </a:rPr>
              <a:t>worst-case</a:t>
            </a:r>
            <a:r>
              <a:rPr lang="en-US" altLang="ko-KR" dirty="0"/>
              <a:t> running time</a:t>
            </a:r>
          </a:p>
          <a:p>
            <a:pPr lvl="2"/>
            <a:r>
              <a:rPr lang="en-US" altLang="ko-KR" dirty="0"/>
              <a:t>Do you remember?</a:t>
            </a:r>
          </a:p>
          <a:p>
            <a:pPr lvl="3"/>
            <a:r>
              <a:rPr lang="en-US" altLang="ko-KR" dirty="0"/>
              <a:t>Assuming that “</a:t>
            </a:r>
            <a:r>
              <a:rPr lang="en-US" altLang="ko-KR" i="1" dirty="0"/>
              <a:t>if”</a:t>
            </a:r>
            <a:r>
              <a:rPr lang="en-US" altLang="ko-KR" dirty="0"/>
              <a:t> always results in true</a:t>
            </a:r>
          </a:p>
          <a:p>
            <a:pPr lvl="3"/>
            <a:r>
              <a:rPr lang="en-US" altLang="ko-KR" dirty="0"/>
              <a:t>So, this is a worst scenario for the run-time</a:t>
            </a:r>
          </a:p>
          <a:p>
            <a:pPr lvl="4"/>
            <a:r>
              <a:rPr lang="en-US" altLang="ko-KR" dirty="0"/>
              <a:t>Because the program should run the statements in the “if” block</a:t>
            </a:r>
          </a:p>
          <a:p>
            <a:r>
              <a:rPr lang="en-US" altLang="ko-KR" dirty="0"/>
              <a:t>Definition of the Big-Oh notations</a:t>
            </a:r>
          </a:p>
          <a:p>
            <a:pPr lvl="1"/>
            <a:r>
              <a:rPr lang="en-US" altLang="ko-KR" i="1" dirty="0"/>
              <a:t>f(N)</a:t>
            </a:r>
            <a:r>
              <a:rPr lang="en-US" altLang="ko-KR" dirty="0"/>
              <a:t> = O(</a:t>
            </a:r>
            <a:r>
              <a:rPr lang="en-US" altLang="ko-KR" i="1" dirty="0"/>
              <a:t>g(N)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There are positive constants </a:t>
            </a:r>
            <a:r>
              <a:rPr lang="en-US" altLang="ko-KR" i="1" dirty="0"/>
              <a:t>c</a:t>
            </a:r>
            <a:r>
              <a:rPr lang="en-US" altLang="ko-KR" dirty="0"/>
              <a:t> and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dirty="0"/>
              <a:t> such that </a:t>
            </a:r>
          </a:p>
          <a:p>
            <a:pPr lvl="2"/>
            <a:r>
              <a:rPr lang="en-US" altLang="ko-KR" i="1" dirty="0"/>
              <a:t>f(N)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≦ </a:t>
            </a:r>
            <a:r>
              <a:rPr lang="en-US" altLang="ko-KR" i="1" dirty="0"/>
              <a:t>c g(N)</a:t>
            </a:r>
            <a:r>
              <a:rPr lang="en-US" altLang="ko-KR" dirty="0"/>
              <a:t> when </a:t>
            </a:r>
            <a:r>
              <a:rPr lang="en-US" altLang="ko-KR" i="1" dirty="0"/>
              <a:t>N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≧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</a:p>
          <a:p>
            <a:pPr lvl="1"/>
            <a:r>
              <a:rPr lang="en-US" altLang="ko-KR" dirty="0"/>
              <a:t>The growth rate of </a:t>
            </a:r>
            <a:r>
              <a:rPr lang="en-US" altLang="ko-KR" i="1" dirty="0"/>
              <a:t>f(N)</a:t>
            </a:r>
            <a:r>
              <a:rPr lang="en-US" altLang="ko-KR" dirty="0"/>
              <a:t> is less than or equal to the growth rate of </a:t>
            </a:r>
            <a:r>
              <a:rPr lang="en-US" altLang="ko-KR" i="1" dirty="0"/>
              <a:t>g(N)</a:t>
            </a:r>
          </a:p>
          <a:p>
            <a:pPr lvl="1"/>
            <a:r>
              <a:rPr lang="en-US" altLang="ko-KR" i="1" dirty="0"/>
              <a:t>g(N)</a:t>
            </a:r>
            <a:r>
              <a:rPr lang="en-US" altLang="ko-KR" dirty="0"/>
              <a:t> is an upper bound on </a:t>
            </a:r>
            <a:r>
              <a:rPr lang="en-US" altLang="ko-KR" i="1" dirty="0"/>
              <a:t>f(N)</a:t>
            </a:r>
            <a:endParaRPr lang="ko-KR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1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11" y="1481880"/>
            <a:ext cx="5181600" cy="3638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90" y="250152"/>
            <a:ext cx="10353762" cy="970450"/>
          </a:xfrm>
        </p:spPr>
        <p:txBody>
          <a:bodyPr/>
          <a:lstStyle/>
          <a:p>
            <a:r>
              <a:rPr lang="en-US" altLang="ko-KR" dirty="0"/>
              <a:t>Growth rate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255" y="1275712"/>
            <a:ext cx="3868218" cy="4925144"/>
          </a:xfrm>
        </p:spPr>
        <p:txBody>
          <a:bodyPr/>
          <a:lstStyle/>
          <a:p>
            <a:r>
              <a:rPr lang="en-US" altLang="ko-KR" dirty="0"/>
              <a:t>Definition of the Big-Oh notations</a:t>
            </a:r>
          </a:p>
          <a:p>
            <a:pPr lvl="1"/>
            <a:r>
              <a:rPr lang="en-US" altLang="ko-KR" i="1" dirty="0"/>
              <a:t>f(N)</a:t>
            </a:r>
            <a:r>
              <a:rPr lang="en-US" altLang="ko-KR" dirty="0"/>
              <a:t> = O(</a:t>
            </a:r>
            <a:r>
              <a:rPr lang="en-US" altLang="ko-KR" i="1" dirty="0"/>
              <a:t>g(N)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There are positive constants </a:t>
            </a:r>
            <a:r>
              <a:rPr lang="en-US" altLang="ko-KR" i="1" dirty="0"/>
              <a:t>c</a:t>
            </a:r>
            <a:r>
              <a:rPr lang="en-US" altLang="ko-KR" dirty="0"/>
              <a:t> and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dirty="0"/>
              <a:t> such that </a:t>
            </a:r>
          </a:p>
          <a:p>
            <a:pPr lvl="2"/>
            <a:r>
              <a:rPr lang="en-US" altLang="ko-KR" i="1" dirty="0"/>
              <a:t>f(N)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≦ </a:t>
            </a:r>
            <a:r>
              <a:rPr lang="en-US" altLang="ko-KR" i="1" dirty="0"/>
              <a:t>c g(N)</a:t>
            </a:r>
            <a:r>
              <a:rPr lang="en-US" altLang="ko-KR" dirty="0"/>
              <a:t> when </a:t>
            </a:r>
            <a:r>
              <a:rPr lang="en-US" altLang="ko-KR" i="1" dirty="0"/>
              <a:t>N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≧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The growth rate of </a:t>
            </a:r>
            <a:r>
              <a:rPr lang="en-US" altLang="ko-KR" b="1" i="1" dirty="0">
                <a:solidFill>
                  <a:srgbClr val="FF0000"/>
                </a:solidFill>
              </a:rPr>
              <a:t>f(N)</a:t>
            </a:r>
            <a:r>
              <a:rPr lang="en-US" altLang="ko-KR" b="1" dirty="0">
                <a:solidFill>
                  <a:srgbClr val="FF0000"/>
                </a:solidFill>
              </a:rPr>
              <a:t> is less than or equal to the growth rate of </a:t>
            </a:r>
            <a:r>
              <a:rPr lang="en-US" altLang="ko-KR" b="1" i="1" dirty="0">
                <a:solidFill>
                  <a:srgbClr val="FF0000"/>
                </a:solidFill>
              </a:rPr>
              <a:t>g(N)</a:t>
            </a:r>
          </a:p>
          <a:p>
            <a:pPr lvl="1"/>
            <a:r>
              <a:rPr lang="en-US" altLang="ko-KR" i="1" dirty="0"/>
              <a:t>g(N)</a:t>
            </a:r>
            <a:r>
              <a:rPr lang="en-US" altLang="ko-KR" dirty="0"/>
              <a:t> is an upper bound on </a:t>
            </a:r>
            <a:r>
              <a:rPr lang="en-US" altLang="ko-KR" i="1" dirty="0"/>
              <a:t>f(N)</a:t>
            </a:r>
            <a:endParaRPr lang="ko-KR" altLang="en-US" i="1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Rectangular Callout 5"/>
          <p:cNvSpPr/>
          <p:nvPr/>
        </p:nvSpPr>
        <p:spPr>
          <a:xfrm>
            <a:off x="4844006" y="583926"/>
            <a:ext cx="2808312" cy="792088"/>
          </a:xfrm>
          <a:prstGeom prst="wedgeRectCallout">
            <a:avLst>
              <a:gd name="adj1" fmla="val 57018"/>
              <a:gd name="adj2" fmla="val 21246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Exponential function (</a:t>
            </a:r>
            <a:r>
              <a:rPr lang="en-US" altLang="ko-KR" dirty="0" err="1">
                <a:solidFill>
                  <a:schemeClr val="tx1"/>
                </a:solidFill>
              </a:rPr>
              <a:t>c</a:t>
            </a:r>
            <a:r>
              <a:rPr lang="en-US" altLang="ko-KR" baseline="30000" dirty="0" err="1">
                <a:solidFill>
                  <a:schemeClr val="tx1"/>
                </a:solidFill>
              </a:rPr>
              <a:t>n</a:t>
            </a:r>
            <a:r>
              <a:rPr lang="en-US" altLang="ko-KR" dirty="0">
                <a:solidFill>
                  <a:schemeClr val="tx1"/>
                </a:solidFill>
              </a:rPr>
              <a:t>) grows more than cubic function (n</a:t>
            </a:r>
            <a:r>
              <a:rPr lang="en-US" altLang="ko-KR" baseline="30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baseline="300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70476" y="5120430"/>
            <a:ext cx="2808312" cy="792088"/>
          </a:xfrm>
          <a:prstGeom prst="wedgeRectCallout">
            <a:avLst>
              <a:gd name="adj1" fmla="val 19589"/>
              <a:gd name="adj2" fmla="val -10580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Quadratic function (n</a:t>
            </a:r>
            <a:r>
              <a:rPr lang="en-US" altLang="ko-KR" baseline="30000" dirty="0">
                <a:solidFill>
                  <a:schemeClr val="tx1"/>
                </a:solidFill>
              </a:rPr>
              <a:t>2</a:t>
            </a:r>
            <a:r>
              <a:rPr lang="en-US" altLang="ko-KR" dirty="0">
                <a:solidFill>
                  <a:schemeClr val="tx1"/>
                </a:solidFill>
              </a:rPr>
              <a:t>) grows more than linear function (n)</a:t>
            </a:r>
            <a:endParaRPr lang="ko-KR" alt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49" y="246848"/>
            <a:ext cx="8557014" cy="970450"/>
          </a:xfrm>
        </p:spPr>
        <p:txBody>
          <a:bodyPr/>
          <a:lstStyle/>
          <a:p>
            <a:r>
              <a:rPr lang="en-US" altLang="ko-KR" dirty="0"/>
              <a:t>Examples of Big-Oh notation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22" y="1284673"/>
            <a:ext cx="9184821" cy="5016692"/>
          </a:xfrm>
        </p:spPr>
        <p:txBody>
          <a:bodyPr numCol="2">
            <a:normAutofit/>
          </a:bodyPr>
          <a:lstStyle/>
          <a:p>
            <a:r>
              <a:rPr lang="en-US" altLang="ko-KR" dirty="0"/>
              <a:t>Assume f(N) = 7N</a:t>
            </a:r>
            <a:r>
              <a:rPr lang="en-US" altLang="ko-KR" baseline="30000" dirty="0"/>
              <a:t>2</a:t>
            </a:r>
            <a:r>
              <a:rPr lang="en-US" altLang="ko-KR" dirty="0"/>
              <a:t>.  Then</a:t>
            </a:r>
          </a:p>
          <a:p>
            <a:pPr lvl="1"/>
            <a:r>
              <a:rPr lang="en-US" altLang="ko-KR" dirty="0"/>
              <a:t>f(N) = O(N</a:t>
            </a:r>
            <a:r>
              <a:rPr lang="en-US" altLang="ko-KR" baseline="30000" dirty="0"/>
              <a:t>4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f(N) = O(N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f(N) = O(N</a:t>
            </a:r>
            <a:r>
              <a:rPr lang="en-US" altLang="ko-KR" baseline="30000" dirty="0"/>
              <a:t>2</a:t>
            </a:r>
            <a:r>
              <a:rPr lang="en-US" altLang="ko-KR" dirty="0"/>
              <a:t>) (best answer, asymptotically tight)</a:t>
            </a:r>
          </a:p>
          <a:p>
            <a:r>
              <a:rPr lang="en-US" altLang="zh-CN" sz="2400" dirty="0">
                <a:ea typeface="宋体" charset="-122"/>
              </a:rPr>
              <a:t>N</a:t>
            </a:r>
            <a:r>
              <a:rPr lang="en-US" altLang="zh-CN" sz="2400" baseline="30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 / 2 – 3N </a:t>
            </a:r>
          </a:p>
          <a:p>
            <a:pPr lvl="1"/>
            <a:r>
              <a:rPr lang="en-US" altLang="zh-CN" dirty="0">
                <a:ea typeface="宋体" charset="-122"/>
              </a:rPr>
              <a:t>O(N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</a:t>
            </a:r>
          </a:p>
          <a:p>
            <a:r>
              <a:rPr lang="en-US" altLang="zh-CN" sz="2400" dirty="0">
                <a:ea typeface="宋体" charset="-122"/>
              </a:rPr>
              <a:t>1 + 4N </a:t>
            </a:r>
          </a:p>
          <a:p>
            <a:pPr lvl="1"/>
            <a:r>
              <a:rPr lang="en-US" altLang="zh-CN" dirty="0">
                <a:ea typeface="宋体" charset="-122"/>
              </a:rPr>
              <a:t>O(N)</a:t>
            </a:r>
          </a:p>
          <a:p>
            <a:r>
              <a:rPr lang="en-US" altLang="zh-CN" sz="2400" dirty="0">
                <a:ea typeface="宋体" charset="-122"/>
              </a:rPr>
              <a:t>7N</a:t>
            </a:r>
            <a:r>
              <a:rPr lang="en-US" altLang="zh-CN" sz="2400" baseline="30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 + 10N + 3 </a:t>
            </a:r>
          </a:p>
          <a:p>
            <a:pPr lvl="1"/>
            <a:r>
              <a:rPr lang="en-US" altLang="zh-CN" dirty="0">
                <a:ea typeface="宋体" charset="-122"/>
              </a:rPr>
              <a:t>O(N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</a:t>
            </a:r>
          </a:p>
          <a:p>
            <a:r>
              <a:rPr lang="en-US" altLang="zh-CN" sz="2600" dirty="0">
                <a:ea typeface="宋体" charset="-122"/>
              </a:rPr>
              <a:t>log</a:t>
            </a:r>
            <a:r>
              <a:rPr lang="en-US" altLang="zh-CN" sz="2600" baseline="-25000" dirty="0">
                <a:ea typeface="宋体" charset="-122"/>
              </a:rPr>
              <a:t>10</a:t>
            </a:r>
            <a:r>
              <a:rPr lang="en-US" altLang="zh-CN" sz="2600" dirty="0">
                <a:ea typeface="宋体" charset="-122"/>
              </a:rPr>
              <a:t> N = log</a:t>
            </a:r>
            <a:r>
              <a:rPr lang="en-US" altLang="zh-CN" sz="2600" baseline="-25000" dirty="0">
                <a:ea typeface="宋体" charset="-122"/>
              </a:rPr>
              <a:t>2</a:t>
            </a:r>
            <a:r>
              <a:rPr lang="en-US" altLang="zh-CN" sz="2600" dirty="0">
                <a:ea typeface="宋体" charset="-122"/>
              </a:rPr>
              <a:t> N / log</a:t>
            </a:r>
            <a:r>
              <a:rPr lang="en-US" altLang="zh-CN" sz="2600" baseline="-25000" dirty="0">
                <a:ea typeface="宋体" charset="-122"/>
              </a:rPr>
              <a:t>2</a:t>
            </a:r>
            <a:r>
              <a:rPr lang="en-US" altLang="zh-CN" sz="2600" dirty="0">
                <a:ea typeface="宋体" charset="-122"/>
              </a:rPr>
              <a:t> 10</a:t>
            </a:r>
          </a:p>
          <a:p>
            <a:pPr lvl="1"/>
            <a:r>
              <a:rPr lang="en-US" altLang="zh-CN" sz="2400" dirty="0">
                <a:ea typeface="宋体" charset="-122"/>
              </a:rPr>
              <a:t>O(log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 N) = O(log N)</a:t>
            </a:r>
          </a:p>
          <a:p>
            <a:r>
              <a:rPr lang="en-US" altLang="zh-CN" sz="2400" dirty="0">
                <a:ea typeface="宋体" charset="-122"/>
              </a:rPr>
              <a:t>sin N</a:t>
            </a:r>
          </a:p>
          <a:p>
            <a:pPr lvl="1"/>
            <a:r>
              <a:rPr lang="en-US" altLang="zh-CN" dirty="0">
                <a:ea typeface="宋体" charset="-122"/>
              </a:rPr>
              <a:t>O(1)</a:t>
            </a:r>
          </a:p>
          <a:p>
            <a:r>
              <a:rPr lang="en-US" altLang="zh-CN" dirty="0">
                <a:ea typeface="宋体" charset="-122"/>
              </a:rPr>
              <a:t>10</a:t>
            </a:r>
          </a:p>
          <a:p>
            <a:pPr lvl="1"/>
            <a:r>
              <a:rPr lang="en-US" altLang="zh-CN" dirty="0">
                <a:ea typeface="宋体" charset="-122"/>
              </a:rPr>
              <a:t>O(1)</a:t>
            </a:r>
          </a:p>
          <a:p>
            <a:r>
              <a:rPr lang="en-US" altLang="zh-CN" dirty="0">
                <a:ea typeface="宋体" charset="-122"/>
              </a:rPr>
              <a:t>10</a:t>
            </a:r>
            <a:r>
              <a:rPr lang="en-US" altLang="zh-CN" baseline="30000" dirty="0">
                <a:ea typeface="宋体" charset="-122"/>
              </a:rPr>
              <a:t>10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/>
            <a:r>
              <a:rPr lang="en-US" altLang="zh-CN" dirty="0">
                <a:ea typeface="宋体" charset="-122"/>
              </a:rPr>
              <a:t>O(1)</a:t>
            </a:r>
          </a:p>
          <a:p>
            <a:r>
              <a:rPr lang="en-US" altLang="zh-CN" sz="2400" dirty="0">
                <a:ea typeface="宋体" charset="-122"/>
              </a:rPr>
              <a:t>log N + N</a:t>
            </a:r>
          </a:p>
          <a:p>
            <a:pPr lvl="1"/>
            <a:r>
              <a:rPr lang="en-US" altLang="zh-CN" dirty="0">
                <a:ea typeface="宋体" charset="-122"/>
              </a:rPr>
              <a:t>O(N)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12" y="252694"/>
            <a:ext cx="7487493" cy="970450"/>
          </a:xfrm>
        </p:spPr>
        <p:txBody>
          <a:bodyPr/>
          <a:lstStyle/>
          <a:p>
            <a:r>
              <a:rPr lang="en-US" altLang="ko-KR" dirty="0"/>
              <a:t>Rules of Big-Oh notation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374" y="1280894"/>
            <a:ext cx="8752114" cy="511900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When considering the growth rate of a function using Big-Oh</a:t>
            </a:r>
          </a:p>
          <a:p>
            <a:pPr lvl="1"/>
            <a:r>
              <a:rPr lang="en-US" altLang="zh-CN" dirty="0">
                <a:ea typeface="宋体" charset="-122"/>
              </a:rPr>
              <a:t>Ignore the lower order terms and the coefficients of the highest-order term</a:t>
            </a:r>
          </a:p>
          <a:p>
            <a:pPr lvl="2"/>
            <a:r>
              <a:rPr lang="en-US" altLang="zh-CN" dirty="0">
                <a:ea typeface="宋体" charset="-122"/>
              </a:rPr>
              <a:t>When we have N</a:t>
            </a:r>
            <a:r>
              <a:rPr lang="en-US" altLang="zh-CN" baseline="30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, then 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and N means nothing in terms of Big-Oh</a:t>
            </a:r>
          </a:p>
          <a:p>
            <a:pPr lvl="2"/>
            <a:r>
              <a:rPr lang="en-US" altLang="zh-CN" dirty="0">
                <a:ea typeface="宋体" charset="-122"/>
              </a:rPr>
              <a:t>From the growth rate order</a:t>
            </a:r>
          </a:p>
          <a:p>
            <a:pPr lvl="3"/>
            <a:r>
              <a:rPr lang="en-US" altLang="zh-CN" dirty="0" err="1">
                <a:ea typeface="宋体" charset="-122"/>
              </a:rPr>
              <a:t>c</a:t>
            </a:r>
            <a:r>
              <a:rPr lang="en-US" altLang="zh-CN" baseline="300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&gt; </a:t>
            </a:r>
            <a:r>
              <a:rPr lang="en-US" altLang="zh-CN" dirty="0" err="1">
                <a:ea typeface="宋体" charset="-122"/>
              </a:rPr>
              <a:t>N</a:t>
            </a:r>
            <a:r>
              <a:rPr lang="en-US" altLang="zh-CN" baseline="30000" dirty="0" err="1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&gt; 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&gt; </a:t>
            </a:r>
            <a:r>
              <a:rPr lang="en-US" altLang="zh-CN" dirty="0" err="1">
                <a:ea typeface="宋体" charset="-122"/>
              </a:rPr>
              <a:t>NlogN</a:t>
            </a:r>
            <a:r>
              <a:rPr lang="en-US" altLang="zh-CN" dirty="0">
                <a:ea typeface="宋体" charset="-122"/>
              </a:rPr>
              <a:t> &gt; N &gt; </a:t>
            </a:r>
            <a:r>
              <a:rPr lang="en-US" altLang="zh-CN" dirty="0" err="1">
                <a:ea typeface="宋体" charset="-122"/>
              </a:rPr>
              <a:t>logN</a:t>
            </a:r>
            <a:r>
              <a:rPr lang="en-US" altLang="zh-CN" dirty="0">
                <a:ea typeface="宋体" charset="-122"/>
              </a:rPr>
              <a:t> &gt; C</a:t>
            </a:r>
          </a:p>
          <a:p>
            <a:pPr lvl="3"/>
            <a:r>
              <a:rPr lang="en-US" altLang="zh-CN" dirty="0">
                <a:ea typeface="宋体" charset="-122"/>
              </a:rPr>
              <a:t>C &gt;= 2 and k &gt; 2</a:t>
            </a:r>
          </a:p>
          <a:p>
            <a:pPr lvl="1"/>
            <a:r>
              <a:rPr lang="en-US" altLang="zh-CN" dirty="0">
                <a:ea typeface="宋体" charset="-122"/>
              </a:rPr>
              <a:t>No need to specify the base of logarithm</a:t>
            </a:r>
          </a:p>
          <a:p>
            <a:pPr lvl="2"/>
            <a:r>
              <a:rPr lang="en-US" altLang="zh-CN" dirty="0">
                <a:ea typeface="宋体" charset="-122"/>
              </a:rPr>
              <a:t>O(</a:t>
            </a:r>
            <a:r>
              <a:rPr lang="en-US" altLang="zh-CN" dirty="0" err="1">
                <a:ea typeface="宋体" charset="-122"/>
              </a:rPr>
              <a:t>logN</a:t>
            </a:r>
            <a:r>
              <a:rPr lang="en-US" altLang="zh-CN" dirty="0">
                <a:ea typeface="宋体" charset="-122"/>
              </a:rPr>
              <a:t>) = O(</a:t>
            </a:r>
            <a:r>
              <a:rPr lang="en-US" altLang="zh-CN" dirty="0" err="1">
                <a:ea typeface="宋体" charset="-122"/>
              </a:rPr>
              <a:t>log</a:t>
            </a:r>
            <a:r>
              <a:rPr lang="en-US" altLang="zh-CN" baseline="-25000" dirty="0" err="1">
                <a:ea typeface="宋体" charset="-122"/>
              </a:rPr>
              <a:t>C</a:t>
            </a:r>
            <a:r>
              <a:rPr lang="en-US" altLang="zh-CN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)</a:t>
            </a:r>
          </a:p>
          <a:p>
            <a:r>
              <a:rPr lang="en-US" altLang="zh-CN" sz="2400" dirty="0">
                <a:ea typeface="宋体" charset="-122"/>
              </a:rPr>
              <a:t>If T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(N) = O(f(N)) and T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(N) = O(g(N)), then</a:t>
            </a:r>
          </a:p>
          <a:p>
            <a:pPr lvl="1"/>
            <a:r>
              <a:rPr lang="en-US" altLang="zh-CN" dirty="0">
                <a:ea typeface="宋体" charset="-122"/>
              </a:rPr>
              <a:t>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(N) +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(N) = max(O(f(N)),  O(g(N)))</a:t>
            </a:r>
          </a:p>
          <a:p>
            <a:pPr lvl="2"/>
            <a:r>
              <a:rPr lang="en-US" altLang="zh-CN" dirty="0">
                <a:ea typeface="宋体" charset="-122"/>
              </a:rPr>
              <a:t>max(O(N), O(N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)) = O(N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en-US" altLang="zh-CN" dirty="0">
                <a:ea typeface="宋体" charset="-122"/>
              </a:rPr>
              <a:t>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(N) *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(N) = O(f(N) * g(N))</a:t>
            </a:r>
          </a:p>
          <a:p>
            <a:pPr lvl="2"/>
            <a:r>
              <a:rPr lang="en-US" altLang="ko-KR" dirty="0">
                <a:ea typeface="宋体" charset="-122"/>
              </a:rPr>
              <a:t>O(N) * O(</a:t>
            </a:r>
            <a:r>
              <a:rPr lang="en-US" altLang="ko-KR" dirty="0" err="1">
                <a:ea typeface="宋体" charset="-122"/>
              </a:rPr>
              <a:t>logN</a:t>
            </a:r>
            <a:r>
              <a:rPr lang="en-US" altLang="ko-KR" dirty="0">
                <a:ea typeface="宋体" charset="-122"/>
              </a:rPr>
              <a:t>) = O(</a:t>
            </a:r>
            <a:r>
              <a:rPr lang="en-US" altLang="ko-KR" dirty="0" err="1">
                <a:ea typeface="宋体" charset="-122"/>
              </a:rPr>
              <a:t>NlogN</a:t>
            </a:r>
            <a:r>
              <a:rPr lang="en-US" altLang="ko-KR" dirty="0">
                <a:ea typeface="宋体" charset="-122"/>
              </a:rPr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2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5480" y="254410"/>
            <a:ext cx="9177500" cy="970450"/>
          </a:xfrm>
        </p:spPr>
        <p:txBody>
          <a:bodyPr/>
          <a:lstStyle/>
          <a:p>
            <a:r>
              <a:rPr lang="en-US" altLang="ko-KR" dirty="0"/>
              <a:t>Big-Oh notation of list, stack and queue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84997"/>
              </p:ext>
            </p:extLst>
          </p:nvPr>
        </p:nvGraphicFramePr>
        <p:xfrm>
          <a:off x="1063787" y="1469192"/>
          <a:ext cx="1007264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List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Stack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Pop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 retrieval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Push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 retrieval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Enqueue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 retrieval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Dequeue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 retrieval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 retrieval</a:t>
                      </a:r>
                      <a:br>
                        <a:rPr lang="en-US" altLang="ko-KR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(if the target instance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br>
                        <a:rPr lang="en-US" altLang="ko-KR" baseline="0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at </a:t>
                      </a:r>
                      <a:r>
                        <a:rPr lang="en-US" altLang="ko-KR" baseline="0" dirty="0" err="1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altLang="ko-KR" baseline="30000" dirty="0" err="1">
                          <a:solidFill>
                            <a:schemeClr val="tx2"/>
                          </a:solidFill>
                        </a:rPr>
                        <a:t>th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in the list)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(Does not allow search in the stack)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(Does not allow search in the queue)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5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44" y="247009"/>
            <a:ext cx="10353762" cy="970450"/>
          </a:xfrm>
        </p:spPr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Performance of binary search tree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0578"/>
              </p:ext>
            </p:extLst>
          </p:nvPr>
        </p:nvGraphicFramePr>
        <p:xfrm>
          <a:off x="2588729" y="1485900"/>
          <a:ext cx="5050904" cy="478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62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Linked List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BST in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Average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BST in Worst Case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Insert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after 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Delete after 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Traverse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283169" y="131333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79113" y="188939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55681" y="246546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96426" y="188939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99399" y="253747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27185" y="253747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9209352" y="1620647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9" idx="1"/>
          </p:cNvCxnSpPr>
          <p:nvPr/>
        </p:nvCxnSpPr>
        <p:spPr>
          <a:xfrm>
            <a:off x="9713409" y="1620647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0" idx="0"/>
          </p:cNvCxnSpPr>
          <p:nvPr/>
        </p:nvCxnSpPr>
        <p:spPr>
          <a:xfrm>
            <a:off x="10226665" y="2196712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0"/>
          </p:cNvCxnSpPr>
          <p:nvPr/>
        </p:nvCxnSpPr>
        <p:spPr>
          <a:xfrm flipH="1">
            <a:off x="9679213" y="2196712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0"/>
          </p:cNvCxnSpPr>
          <p:nvPr/>
        </p:nvCxnSpPr>
        <p:spPr>
          <a:xfrm flipH="1">
            <a:off x="8607710" y="2196712"/>
            <a:ext cx="245221" cy="268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219777" y="456368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91435" y="417727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84045" y="377159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27889" y="53557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803953" y="578781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723833" y="496061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17" idx="1"/>
          </p:cNvCxnSpPr>
          <p:nvPr/>
        </p:nvCxnSpPr>
        <p:spPr>
          <a:xfrm>
            <a:off x="9121674" y="4484592"/>
            <a:ext cx="171920" cy="131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22" idx="1"/>
          </p:cNvCxnSpPr>
          <p:nvPr/>
        </p:nvCxnSpPr>
        <p:spPr>
          <a:xfrm>
            <a:off x="9650016" y="4870997"/>
            <a:ext cx="147634" cy="1423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1" idx="1"/>
          </p:cNvCxnSpPr>
          <p:nvPr/>
        </p:nvCxnSpPr>
        <p:spPr>
          <a:xfrm>
            <a:off x="10658128" y="5663084"/>
            <a:ext cx="219642" cy="1774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20" idx="1"/>
          </p:cNvCxnSpPr>
          <p:nvPr/>
        </p:nvCxnSpPr>
        <p:spPr>
          <a:xfrm>
            <a:off x="10154072" y="5267924"/>
            <a:ext cx="147634" cy="1405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18" idx="1"/>
          </p:cNvCxnSpPr>
          <p:nvPr/>
        </p:nvCxnSpPr>
        <p:spPr>
          <a:xfrm>
            <a:off x="8614284" y="4078908"/>
            <a:ext cx="150968" cy="1510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640487" y="2967020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BST in Average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073004" y="5489798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BST in Worst Case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519481" y="333635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Insert 3, 2, 0, 5, 4, 7</a:t>
            </a:r>
            <a:endParaRPr lang="ko-KR" altLang="en-US" b="1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8087433" y="584054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Insert 0, 2, 3, 4, 5, 7</a:t>
            </a:r>
            <a:endParaRPr lang="ko-KR" altLang="en-US" b="1" i="1" dirty="0"/>
          </a:p>
        </p:txBody>
      </p:sp>
      <p:sp>
        <p:nvSpPr>
          <p:cNvPr id="59" name="Rectangular Callout 58"/>
          <p:cNvSpPr/>
          <p:nvPr/>
        </p:nvSpPr>
        <p:spPr>
          <a:xfrm>
            <a:off x="477018" y="1482146"/>
            <a:ext cx="1891991" cy="587272"/>
          </a:xfrm>
          <a:prstGeom prst="wedgeRectCallout">
            <a:avLst>
              <a:gd name="adj1" fmla="val 201612"/>
              <a:gd name="adj2" fmla="val 15071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Coming from divide and conquer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3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12" y="168760"/>
            <a:ext cx="11247040" cy="1138138"/>
          </a:xfrm>
        </p:spPr>
        <p:txBody>
          <a:bodyPr/>
          <a:lstStyle/>
          <a:p>
            <a:r>
              <a:rPr lang="en-US" altLang="ko-KR" dirty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80" y="1278023"/>
            <a:ext cx="11247040" cy="4925144"/>
          </a:xfrm>
        </p:spPr>
        <p:txBody>
          <a:bodyPr/>
          <a:lstStyle/>
          <a:p>
            <a:r>
              <a:rPr lang="en-US" altLang="ko-KR" dirty="0"/>
              <a:t>Introductions to Algorithms by </a:t>
            </a:r>
            <a:r>
              <a:rPr lang="en-US" altLang="ko-KR" dirty="0" err="1"/>
              <a:t>Cormen</a:t>
            </a:r>
            <a:r>
              <a:rPr lang="en-US" altLang="ko-KR" dirty="0"/>
              <a:t> et al.</a:t>
            </a:r>
          </a:p>
          <a:p>
            <a:pPr lvl="1"/>
            <a:r>
              <a:rPr lang="en-US" altLang="ko-KR" dirty="0"/>
              <a:t>pp. 5-61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478" y="245534"/>
            <a:ext cx="7201743" cy="970450"/>
          </a:xfrm>
        </p:spPr>
        <p:txBody>
          <a:bodyPr/>
          <a:lstStyle/>
          <a:p>
            <a:r>
              <a:rPr lang="en-US" altLang="ko-KR" dirty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15" y="1275248"/>
            <a:ext cx="7585464" cy="4058751"/>
          </a:xfrm>
        </p:spPr>
        <p:txBody>
          <a:bodyPr>
            <a:normAutofit/>
          </a:bodyPr>
          <a:lstStyle/>
          <a:p>
            <a:r>
              <a:rPr lang="en-US" altLang="ko-KR" dirty="0"/>
              <a:t>This week, we learn how to analyze the efficiency of our program</a:t>
            </a:r>
          </a:p>
          <a:p>
            <a:pPr lvl="1"/>
            <a:r>
              <a:rPr lang="en-US" altLang="ko-KR" dirty="0"/>
              <a:t>Algorithm analysis</a:t>
            </a:r>
          </a:p>
          <a:p>
            <a:r>
              <a:rPr lang="en-US" altLang="ko-KR" dirty="0"/>
              <a:t>Objectives are</a:t>
            </a:r>
          </a:p>
          <a:p>
            <a:pPr lvl="1"/>
            <a:r>
              <a:rPr lang="en-US" altLang="ko-KR" dirty="0"/>
              <a:t>Memorizing the definition and the rules of the big-Oh notation</a:t>
            </a:r>
          </a:p>
          <a:p>
            <a:pPr lvl="1"/>
            <a:r>
              <a:rPr lang="en-US" altLang="ko-KR" dirty="0"/>
              <a:t>Understanding what determines the efficiency of programs</a:t>
            </a:r>
          </a:p>
          <a:p>
            <a:pPr lvl="1"/>
            <a:r>
              <a:rPr lang="en-US" altLang="ko-KR" dirty="0"/>
              <a:t>Understanding simple algorithms</a:t>
            </a:r>
          </a:p>
          <a:p>
            <a:pPr lvl="2"/>
            <a:r>
              <a:rPr lang="en-US" altLang="ko-KR" dirty="0"/>
              <a:t>Memorizing the insert and the delete of lists, stacks, and queues</a:t>
            </a:r>
          </a:p>
          <a:p>
            <a:pPr lvl="2"/>
            <a:r>
              <a:rPr lang="en-US" altLang="ko-KR" dirty="0"/>
              <a:t>Memorizing the bubble sort</a:t>
            </a:r>
          </a:p>
          <a:p>
            <a:pPr lvl="1"/>
            <a:r>
              <a:rPr lang="en-US" altLang="ko-KR" dirty="0"/>
              <a:t>Able to apply the big-Oh notation analysis to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3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154" y="245533"/>
            <a:ext cx="7340536" cy="970450"/>
          </a:xfrm>
        </p:spPr>
        <p:txBody>
          <a:bodyPr/>
          <a:lstStyle/>
          <a:p>
            <a:r>
              <a:rPr lang="en-US" altLang="ko-KR" dirty="0"/>
              <a:t>Factors of program’s efficiency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49" y="1275744"/>
            <a:ext cx="5842992" cy="4925144"/>
          </a:xfrm>
        </p:spPr>
        <p:txBody>
          <a:bodyPr>
            <a:normAutofit/>
          </a:bodyPr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A clearly specified set of simple instructions to be followed to solve a problem</a:t>
            </a:r>
          </a:p>
          <a:p>
            <a:pPr lvl="2"/>
            <a:r>
              <a:rPr lang="en-US" altLang="ko-KR" dirty="0"/>
              <a:t>Takes a set of values as inputs</a:t>
            </a:r>
          </a:p>
          <a:p>
            <a:pPr lvl="2"/>
            <a:r>
              <a:rPr lang="en-US" altLang="ko-KR" dirty="0"/>
              <a:t>Produces a set of values as outputs</a:t>
            </a:r>
          </a:p>
          <a:p>
            <a:pPr lvl="1"/>
            <a:r>
              <a:rPr lang="en-US" altLang="ko-KR" dirty="0"/>
              <a:t>Specified in</a:t>
            </a:r>
          </a:p>
          <a:p>
            <a:pPr lvl="2"/>
            <a:r>
              <a:rPr lang="en-US" altLang="ko-KR" dirty="0"/>
              <a:t>English</a:t>
            </a:r>
          </a:p>
          <a:p>
            <a:pPr lvl="2"/>
            <a:r>
              <a:rPr lang="en-US" altLang="ko-KR" dirty="0"/>
              <a:t>A computer program</a:t>
            </a:r>
          </a:p>
          <a:p>
            <a:pPr lvl="2"/>
            <a:r>
              <a:rPr lang="en-US" altLang="ko-KR" dirty="0"/>
              <a:t>Pseudo-code</a:t>
            </a:r>
          </a:p>
          <a:p>
            <a:r>
              <a:rPr lang="en-US" altLang="ko-KR" dirty="0"/>
              <a:t>Data structures	</a:t>
            </a:r>
          </a:p>
          <a:p>
            <a:pPr lvl="1"/>
            <a:r>
              <a:rPr lang="en-US" altLang="ko-KR" dirty="0"/>
              <a:t>Methods of organizing data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= algorithms + data structures</a:t>
            </a:r>
            <a:endParaRPr lang="ko-KR" altLang="en-US" dirty="0"/>
          </a:p>
        </p:txBody>
      </p:sp>
      <p:sp>
        <p:nvSpPr>
          <p:cNvPr id="5" name="Explosion 2 4"/>
          <p:cNvSpPr/>
          <p:nvPr/>
        </p:nvSpPr>
        <p:spPr>
          <a:xfrm>
            <a:off x="6910141" y="3159454"/>
            <a:ext cx="2808312" cy="1440160"/>
          </a:xfrm>
          <a:prstGeom prst="irregularSeal2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Insertion Algorithm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054157" y="1719294"/>
            <a:ext cx="1440160" cy="1080120"/>
          </a:xfrm>
          <a:prstGeom prst="wedgeRectCallout">
            <a:avLst>
              <a:gd name="adj1" fmla="val 65224"/>
              <a:gd name="adj2" fmla="val 3101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N</a:t>
            </a:r>
            <a:r>
              <a:rPr lang="en-US" altLang="ko-KR" dirty="0">
                <a:solidFill>
                  <a:schemeClr val="tx1"/>
                </a:solidFill>
              </a:rPr>
              <a:t> iterations with Array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l-Chul Moon\AppData\Local\Microsoft\Windows\Temporary Internet Files\Content.IE5\I4A1NPPA\MC90043487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09" y="2079334"/>
            <a:ext cx="987326" cy="98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8195892" y="4887646"/>
            <a:ext cx="1440160" cy="1080120"/>
          </a:xfrm>
          <a:prstGeom prst="wedgeRectCallout">
            <a:avLst>
              <a:gd name="adj1" fmla="val -81702"/>
              <a:gd name="adj2" fmla="val 2262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>
                <a:solidFill>
                  <a:schemeClr val="tx1"/>
                </a:solidFill>
              </a:rPr>
              <a:t>logN</a:t>
            </a:r>
            <a:r>
              <a:rPr lang="en-US" altLang="ko-KR" dirty="0">
                <a:solidFill>
                  <a:schemeClr val="tx1"/>
                </a:solidFill>
              </a:rPr>
              <a:t> iterations with BST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Il-Chul Moon\AppData\Local\Microsoft\Windows\Temporary Internet Files\Content.IE5\L3F56OW4\MC90043487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79" y="4980440"/>
            <a:ext cx="987326" cy="98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45" y="246931"/>
            <a:ext cx="7536478" cy="970450"/>
          </a:xfrm>
        </p:spPr>
        <p:txBody>
          <a:bodyPr/>
          <a:lstStyle/>
          <a:p>
            <a:r>
              <a:rPr lang="en-US" altLang="ko-KR" dirty="0"/>
              <a:t>Bubble sort algorithm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44" y="1284757"/>
            <a:ext cx="5698976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Examples of algorithms</a:t>
            </a:r>
          </a:p>
          <a:p>
            <a:pPr lvl="1"/>
            <a:r>
              <a:rPr lang="en-US" altLang="ko-KR" dirty="0"/>
              <a:t>Insertion, deletion, search of linked lists, stacks, queues…</a:t>
            </a:r>
          </a:p>
          <a:p>
            <a:pPr lvl="1"/>
            <a:r>
              <a:rPr lang="en-US" altLang="ko-KR" dirty="0"/>
              <a:t>Sorting of linked lists…</a:t>
            </a:r>
          </a:p>
          <a:p>
            <a:pPr lvl="2"/>
            <a:r>
              <a:rPr lang="en-US" altLang="ko-KR" dirty="0"/>
              <a:t>Various sorting methods</a:t>
            </a:r>
          </a:p>
          <a:p>
            <a:pPr lvl="3"/>
            <a:r>
              <a:rPr lang="en-US" altLang="ko-KR" dirty="0"/>
              <a:t>Bubble sort, Quick sort, Merge sort…</a:t>
            </a:r>
          </a:p>
          <a:p>
            <a:r>
              <a:rPr lang="en-US" altLang="ko-KR" dirty="0"/>
              <a:t>Bubble Sort(list)</a:t>
            </a:r>
          </a:p>
          <a:p>
            <a:pPr lvl="1"/>
            <a:r>
              <a:rPr lang="en-US" altLang="ko-KR" dirty="0"/>
              <a:t>For itr1=0 to length(list)</a:t>
            </a:r>
          </a:p>
          <a:p>
            <a:pPr lvl="2"/>
            <a:r>
              <a:rPr lang="en-US" altLang="ko-KR" dirty="0"/>
              <a:t>For itr2=itr+1 to length(list)</a:t>
            </a:r>
          </a:p>
          <a:p>
            <a:pPr lvl="3"/>
            <a:r>
              <a:rPr lang="en-US" altLang="ko-KR" dirty="0"/>
              <a:t>If list[itr1] &lt; list[itr2]</a:t>
            </a:r>
          </a:p>
          <a:p>
            <a:pPr lvl="4"/>
            <a:r>
              <a:rPr lang="en-US" altLang="ko-KR" dirty="0"/>
              <a:t>Swap list[itr1], list[itr2]</a:t>
            </a:r>
          </a:p>
          <a:p>
            <a:pPr lvl="1"/>
            <a:r>
              <a:rPr lang="en-US" altLang="ko-KR" dirty="0"/>
              <a:t>Return list</a:t>
            </a:r>
          </a:p>
          <a:p>
            <a:r>
              <a:rPr lang="en-US" altLang="ko-KR" dirty="0"/>
              <a:t>This program uses</a:t>
            </a:r>
          </a:p>
          <a:p>
            <a:pPr lvl="1"/>
            <a:r>
              <a:rPr lang="en-US" altLang="ko-KR" dirty="0"/>
              <a:t>Data structure: List </a:t>
            </a:r>
          </a:p>
          <a:p>
            <a:pPr lvl="1"/>
            <a:r>
              <a:rPr lang="en-US" altLang="ko-KR" dirty="0"/>
              <a:t>Algorithm: Bubble sort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57E2A7-CAC6-4F99-BE70-B2618F5DD9C4}"/>
              </a:ext>
            </a:extLst>
          </p:cNvPr>
          <p:cNvGrpSpPr/>
          <p:nvPr/>
        </p:nvGrpSpPr>
        <p:grpSpPr>
          <a:xfrm>
            <a:off x="6889853" y="1284757"/>
            <a:ext cx="3505200" cy="5067300"/>
            <a:chOff x="6889853" y="1284757"/>
            <a:chExt cx="3505200" cy="50673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0D69F4-B5B6-45E3-A3EB-5F82A1725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853" y="1284757"/>
              <a:ext cx="3505200" cy="50673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98ADDF-F5DA-46F5-AA18-677B985FA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961"/>
            <a:stretch/>
          </p:blipFill>
          <p:spPr>
            <a:xfrm>
              <a:off x="6889853" y="5542432"/>
              <a:ext cx="3505200" cy="80962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169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81" y="404551"/>
            <a:ext cx="8418221" cy="659160"/>
          </a:xfrm>
        </p:spPr>
        <p:txBody>
          <a:bodyPr>
            <a:noAutofit/>
          </a:bodyPr>
          <a:lstStyle/>
          <a:p>
            <a:r>
              <a:rPr lang="en-US" altLang="ko-KR" dirty="0"/>
              <a:t>Example of bubble sort execution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627" y="1280574"/>
                <a:ext cx="8435280" cy="5256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Let’s observe the execution of the bubble sort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Total iterations</a:t>
                </a:r>
              </a:p>
              <a:p>
                <a:pPr lvl="1"/>
                <a:r>
                  <a:rPr lang="en-US" altLang="ko-KR" dirty="0"/>
                  <a:t>= 9+8+….+1</a:t>
                </a:r>
              </a:p>
              <a:p>
                <a:pPr lvl="1"/>
                <a:r>
                  <a:rPr lang="en-US" altLang="ko-KR" dirty="0"/>
                  <a:t>=45 iterations</a:t>
                </a:r>
              </a:p>
              <a:p>
                <a:pPr lvl="1"/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627" y="1280574"/>
                <a:ext cx="8435280" cy="5256584"/>
              </a:xfrm>
              <a:blipFill>
                <a:blip r:embed="rId2"/>
                <a:stretch>
                  <a:fillRect t="-1508" b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77255" y="1703333"/>
            <a:ext cx="44088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[2, 5, 0, 3, 3, 3, 1, 5, 4, 2]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(itr1 = 0, itr2=1..9) = 9 iterations</a:t>
            </a:r>
          </a:p>
          <a:p>
            <a:pPr marL="742950" lvl="1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(itr1 = 0, itr2 = 1)</a:t>
            </a:r>
          </a:p>
          <a:p>
            <a:pPr marL="1200150" lvl="2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2 &lt; 5, Hit and swap!!!</a:t>
            </a:r>
          </a:p>
          <a:p>
            <a:pPr marL="1200150" lvl="2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list[0] = 5, list[1] = 2 from now</a:t>
            </a:r>
          </a:p>
          <a:p>
            <a:pPr marL="742950" lvl="1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(itr1 = 0, itr2 = 2)</a:t>
            </a:r>
          </a:p>
          <a:p>
            <a:pPr marL="1200150" lvl="2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5&lt;0, No hit</a:t>
            </a:r>
          </a:p>
          <a:p>
            <a:pPr marL="742950" lvl="1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(itr1 = 0, itr2 = 3)</a:t>
            </a:r>
          </a:p>
          <a:p>
            <a:pPr marL="1200150" lvl="2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5&lt;3, No hit</a:t>
            </a:r>
          </a:p>
          <a:p>
            <a:pPr marL="742950" lvl="1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…..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(itr1 = 1, itr2=2..9) = 8 iterations</a:t>
            </a:r>
          </a:p>
          <a:p>
            <a:pPr marL="742950" lvl="1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….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….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(itr1 = 8, itr2=9..9) = 1 iterations</a:t>
            </a:r>
          </a:p>
          <a:p>
            <a:pPr marL="742950" lvl="1" indent="-285750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…..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210D3E-655F-4C6B-88D9-E552E6C5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43" y="1884194"/>
            <a:ext cx="4605057" cy="27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16" y="254193"/>
            <a:ext cx="8948900" cy="970450"/>
          </a:xfrm>
        </p:spPr>
        <p:txBody>
          <a:bodyPr/>
          <a:lstStyle/>
          <a:p>
            <a:r>
              <a:rPr lang="en-US" altLang="ko-KR" dirty="0"/>
              <a:t>Why do we care about efficiency?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5" y="1284628"/>
            <a:ext cx="9152163" cy="5323114"/>
          </a:xfrm>
        </p:spPr>
        <p:txBody>
          <a:bodyPr>
            <a:normAutofit/>
          </a:bodyPr>
          <a:lstStyle/>
          <a:p>
            <a:r>
              <a:rPr lang="en-US" altLang="ko-KR" dirty="0"/>
              <a:t>Writing a working program is not good enough</a:t>
            </a:r>
          </a:p>
          <a:p>
            <a:pPr lvl="1"/>
            <a:r>
              <a:rPr lang="en-US" altLang="ko-KR" dirty="0"/>
              <a:t>The program could be inefficient</a:t>
            </a:r>
          </a:p>
          <a:p>
            <a:pPr lvl="1"/>
            <a:r>
              <a:rPr lang="en-US" altLang="ko-KR" dirty="0"/>
              <a:t>If the program runs on a large data, the running time becomes a big issue</a:t>
            </a:r>
          </a:p>
          <a:p>
            <a:pPr lvl="2"/>
            <a:r>
              <a:rPr lang="en-US" altLang="ko-KR" dirty="0"/>
              <a:t>Sometimes, a program may not be usable because of the efficiency</a:t>
            </a:r>
          </a:p>
          <a:p>
            <a:pPr lvl="2"/>
            <a:r>
              <a:rPr lang="en-US" altLang="ko-KR" dirty="0"/>
              <a:t>Imagine a transaction system of a financial company</a:t>
            </a:r>
          </a:p>
          <a:p>
            <a:pPr lvl="3"/>
            <a:r>
              <a:rPr lang="en-US" altLang="ko-KR" dirty="0"/>
              <a:t>1 transaction = 0.001 sec</a:t>
            </a:r>
          </a:p>
          <a:p>
            <a:pPr lvl="3"/>
            <a:r>
              <a:rPr lang="en-US" altLang="ko-KR" dirty="0"/>
              <a:t>10 transactions by 10,000 account holders = 100 sec</a:t>
            </a:r>
          </a:p>
          <a:p>
            <a:pPr lvl="3"/>
            <a:r>
              <a:rPr lang="en-US" altLang="ko-KR" dirty="0"/>
              <a:t>Side effect 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If there is no reaction from the system, the users click the request again!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Increased requests when there is a delay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Imagine a bubble sorting function for bank accounts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10,000 accounts  roughly 50,000,000 iterations for sorting</a:t>
            </a:r>
          </a:p>
          <a:p>
            <a:r>
              <a:rPr lang="en-US" altLang="ko-KR" dirty="0">
                <a:sym typeface="Wingdings" pitchFamily="2" charset="2"/>
              </a:rPr>
              <a:t>Therefore, we need a guarantee of the worst-case scenario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worst-case running time of a single transaction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worst-case transaction request numbers of a single day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50" y="249770"/>
            <a:ext cx="10353762" cy="970450"/>
          </a:xfrm>
        </p:spPr>
        <p:txBody>
          <a:bodyPr/>
          <a:lstStyle/>
          <a:p>
            <a:r>
              <a:rPr lang="en-US" altLang="ko-KR" dirty="0"/>
              <a:t>Definition of Algorithm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13" y="1276487"/>
            <a:ext cx="9095013" cy="5519058"/>
          </a:xfrm>
        </p:spPr>
        <p:txBody>
          <a:bodyPr>
            <a:normAutofit/>
          </a:bodyPr>
          <a:lstStyle/>
          <a:p>
            <a:r>
              <a:rPr lang="en-US" altLang="ko-KR" dirty="0"/>
              <a:t>Analyzing an algorithm</a:t>
            </a:r>
          </a:p>
          <a:p>
            <a:pPr lvl="1"/>
            <a:r>
              <a:rPr lang="en-US" altLang="ko-KR" dirty="0"/>
              <a:t>Estimating the resources that the algorithm requires</a:t>
            </a:r>
          </a:p>
          <a:p>
            <a:pPr lvl="2"/>
            <a:r>
              <a:rPr lang="en-US" altLang="ko-KR" dirty="0"/>
              <a:t>Memory</a:t>
            </a:r>
          </a:p>
          <a:p>
            <a:pPr lvl="2"/>
            <a:r>
              <a:rPr lang="en-US" altLang="ko-KR" dirty="0"/>
              <a:t>Communication bandwidth</a:t>
            </a:r>
          </a:p>
          <a:p>
            <a:pPr lvl="2"/>
            <a:r>
              <a:rPr lang="en-US" altLang="ko-KR" dirty="0"/>
              <a:t>Computational time (the most important resource in the most of cases)</a:t>
            </a:r>
          </a:p>
          <a:p>
            <a:r>
              <a:rPr lang="en-US" altLang="ko-KR" dirty="0"/>
              <a:t>Factors affecting the running time</a:t>
            </a:r>
          </a:p>
          <a:p>
            <a:pPr lvl="1"/>
            <a:r>
              <a:rPr lang="en-US" altLang="ko-KR" dirty="0"/>
              <a:t>Computer used for executions</a:t>
            </a:r>
          </a:p>
          <a:p>
            <a:pPr lvl="1"/>
            <a:r>
              <a:rPr lang="en-US" altLang="ko-KR" dirty="0"/>
              <a:t>Algorithms</a:t>
            </a:r>
          </a:p>
          <a:p>
            <a:pPr lvl="1"/>
            <a:r>
              <a:rPr lang="en-US" altLang="ko-KR" dirty="0"/>
              <a:t>Data structures</a:t>
            </a:r>
          </a:p>
          <a:p>
            <a:pPr lvl="1"/>
            <a:r>
              <a:rPr lang="en-US" altLang="ko-KR" dirty="0"/>
              <a:t>Input data size</a:t>
            </a:r>
          </a:p>
          <a:p>
            <a:r>
              <a:rPr lang="en-US" altLang="ko-KR" dirty="0"/>
              <a:t>After analyzing the algorithms</a:t>
            </a:r>
          </a:p>
          <a:p>
            <a:pPr lvl="1"/>
            <a:r>
              <a:rPr lang="en-US" altLang="ko-KR" dirty="0"/>
              <a:t>We estimate the worst-case of the costs by the factors</a:t>
            </a:r>
          </a:p>
          <a:p>
            <a:pPr lvl="2"/>
            <a:r>
              <a:rPr lang="en-US" altLang="ko-KR" dirty="0"/>
              <a:t>i.e. Computational time by input data size</a:t>
            </a:r>
          </a:p>
          <a:p>
            <a:pPr lvl="2"/>
            <a:r>
              <a:rPr lang="en-US" altLang="ko-KR" dirty="0"/>
              <a:t>i.e. Iterations by input data size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50AD82-AA2E-4072-B964-EC9E7C06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03" y="1225961"/>
            <a:ext cx="5409626" cy="2104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976" y="247240"/>
            <a:ext cx="9487504" cy="970450"/>
          </a:xfrm>
        </p:spPr>
        <p:txBody>
          <a:bodyPr/>
          <a:lstStyle/>
          <a:p>
            <a:r>
              <a:rPr lang="en-US" altLang="ko-KR" dirty="0"/>
              <a:t>Simple algorithm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26" y="3434999"/>
            <a:ext cx="8435280" cy="25202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Line 1 to 4</a:t>
            </a:r>
          </a:p>
          <a:p>
            <a:pPr lvl="1"/>
            <a:r>
              <a:rPr lang="en-US" altLang="ko-KR" dirty="0"/>
              <a:t>Line 1 : 1 iteration</a:t>
            </a:r>
          </a:p>
          <a:p>
            <a:pPr lvl="1"/>
            <a:r>
              <a:rPr lang="en-US" altLang="ko-KR" dirty="0"/>
              <a:t>Line 2, 3: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intTo-intFrom</a:t>
            </a:r>
            <a:r>
              <a:rPr lang="en-US" altLang="ko-KR" dirty="0"/>
              <a:t>) iterations X 2 lines= N iterations X 2lines</a:t>
            </a:r>
            <a:br>
              <a:rPr lang="en-US" altLang="ko-KR" dirty="0"/>
            </a:br>
            <a:r>
              <a:rPr lang="en-US" altLang="ko-KR" dirty="0"/>
              <a:t> = 2N iterations</a:t>
            </a:r>
          </a:p>
          <a:p>
            <a:pPr lvl="1"/>
            <a:r>
              <a:rPr lang="en-US" altLang="ko-KR" dirty="0"/>
              <a:t>Line 4: 1 iteration</a:t>
            </a:r>
          </a:p>
          <a:p>
            <a:r>
              <a:rPr lang="en-US" altLang="ko-KR" dirty="0"/>
              <a:t>Total # of iterations = 2N+2 iterations=</a:t>
            </a:r>
            <a:r>
              <a:rPr lang="en-US" altLang="ko-KR" b="1" dirty="0">
                <a:solidFill>
                  <a:srgbClr val="FF0000"/>
                </a:solidFill>
              </a:rPr>
              <a:t>O(N)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72877" y="18099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877" y="20934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2877" y="247207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783" y="14072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10898B-FE31-4109-93E3-03142746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73" y="1232848"/>
            <a:ext cx="5774733" cy="1933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30" y="353690"/>
            <a:ext cx="8361071" cy="766877"/>
          </a:xfrm>
        </p:spPr>
        <p:txBody>
          <a:bodyPr/>
          <a:lstStyle/>
          <a:p>
            <a:r>
              <a:rPr lang="en-US" altLang="ko-KR" dirty="0"/>
              <a:t>Bubble sort algorithm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7975" y="3435009"/>
                <a:ext cx="8883065" cy="30636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Line 1 to 5</a:t>
                </a:r>
              </a:p>
              <a:p>
                <a:pPr lvl="1"/>
                <a:r>
                  <a:rPr lang="en-US" altLang="ko-KR" dirty="0"/>
                  <a:t>Line 1 :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iterations</a:t>
                </a:r>
              </a:p>
              <a:p>
                <a:pPr lvl="1"/>
                <a:r>
                  <a:rPr lang="en-US" altLang="ko-KR" dirty="0"/>
                  <a:t>Line 2, 3, 4 : </a:t>
                </a:r>
                <a:r>
                  <a:rPr lang="en-US" altLang="ko-KR" i="1" dirty="0"/>
                  <a:t>N-i</a:t>
                </a:r>
                <a:r>
                  <a:rPr lang="en-US" altLang="ko-KR" dirty="0"/>
                  <a:t> iterations (</a:t>
                </a:r>
                <a:r>
                  <a:rPr lang="en-US" altLang="ko-KR" i="1" dirty="0"/>
                  <a:t>i</a:t>
                </a:r>
                <a:r>
                  <a:rPr lang="en-US" altLang="ko-KR" dirty="0"/>
                  <a:t> is from </a:t>
                </a:r>
                <a:r>
                  <a:rPr lang="en-US" altLang="ko-KR" i="1" dirty="0"/>
                  <a:t>0</a:t>
                </a:r>
                <a:r>
                  <a:rPr lang="en-US" altLang="ko-KR" dirty="0"/>
                  <a:t> to </a:t>
                </a:r>
                <a:r>
                  <a:rPr lang="en-US" altLang="ko-KR" i="1" dirty="0"/>
                  <a:t>N-1</a:t>
                </a:r>
                <a:r>
                  <a:rPr lang="en-US" altLang="ko-KR" dirty="0"/>
                  <a:t>) X 3 lines</a:t>
                </a:r>
              </a:p>
              <a:p>
                <a:pPr lvl="2"/>
                <a:r>
                  <a:rPr lang="en-US" altLang="ko-KR" dirty="0"/>
                  <a:t>1 to N, 2 to N, ….., N-1 to N</a:t>
                </a:r>
              </a:p>
              <a:p>
                <a:pPr lvl="2"/>
                <a:r>
                  <a:rPr lang="en-US" altLang="ko-KR" dirty="0"/>
                  <a:t>In other words,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dirty="0"/>
                  <a:t>) iterations X 3 lines</a:t>
                </a:r>
              </a:p>
              <a:p>
                <a:pPr lvl="2"/>
                <a:r>
                  <a:rPr lang="en-US" altLang="ko-KR" dirty="0"/>
                  <a:t>Assuming that “</a:t>
                </a:r>
                <a:r>
                  <a:rPr lang="en-US" altLang="ko-KR" i="1" dirty="0"/>
                  <a:t>if”</a:t>
                </a:r>
                <a:r>
                  <a:rPr lang="en-US" altLang="ko-KR" dirty="0"/>
                  <a:t> always results in true</a:t>
                </a:r>
              </a:p>
              <a:p>
                <a:pPr lvl="1"/>
                <a:r>
                  <a:rPr lang="en-US" altLang="ko-KR" dirty="0"/>
                  <a:t>Line 5: 1 iteration</a:t>
                </a:r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/>
                  <a:t>Total # of iterations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b="0" i="1" dirty="0" smtClean="0">
                        <a:latin typeface="Cambria Math"/>
                      </a:rPr>
                      <m:t>+</m:t>
                    </m:r>
                    <m:r>
                      <a:rPr lang="en-US" altLang="ko-KR" b="0" i="1" dirty="0" smtClean="0">
                        <a:latin typeface="Cambria Math"/>
                      </a:rPr>
                      <m:t>𝑛</m:t>
                    </m:r>
                    <m:r>
                      <a:rPr lang="en-US" altLang="ko-KR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ko-KR" dirty="0"/>
                  <a:t> iterations=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O(N</a:t>
                </a:r>
                <a:r>
                  <a:rPr lang="en-US" altLang="ko-KR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7975" y="3435009"/>
                <a:ext cx="8883065" cy="3063687"/>
              </a:xfrm>
              <a:blipFill>
                <a:blip r:embed="rId3"/>
                <a:stretch>
                  <a:fillRect t="-2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89169" y="172177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169" y="195704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9169" y="228890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9169" y="14290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9169" y="270710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1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54E55F99-99B4-4F73-9226-F1F5BE55C0EC}" vid="{7375C336-446F-492B-900C-1EA649161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</TotalTime>
  <Words>1385</Words>
  <Application>Microsoft Office PowerPoint</Application>
  <PresentationFormat>와이드스크린</PresentationFormat>
  <Paragraphs>273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HY헤드라인M</vt:lpstr>
      <vt:lpstr>宋体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테마1</vt:lpstr>
      <vt:lpstr>Algorithm Analysis</vt:lpstr>
      <vt:lpstr>Weekly Objectives</vt:lpstr>
      <vt:lpstr>Factors of program’s efficiency </vt:lpstr>
      <vt:lpstr>Bubble sort algorithm</vt:lpstr>
      <vt:lpstr>Example of bubble sort execution </vt:lpstr>
      <vt:lpstr>Why do we care about efficiency?</vt:lpstr>
      <vt:lpstr>Definition of Algorithm Analysis</vt:lpstr>
      <vt:lpstr>Simple algorithm analysis</vt:lpstr>
      <vt:lpstr>Bubble sort algorithm analysis</vt:lpstr>
      <vt:lpstr>Asymptotic notation: Big-Oh</vt:lpstr>
      <vt:lpstr>Growth rate</vt:lpstr>
      <vt:lpstr>Examples of Big-Oh notation</vt:lpstr>
      <vt:lpstr>Rules of Big-Oh notation</vt:lpstr>
      <vt:lpstr>Big-Oh notation of list, stack and queue</vt:lpstr>
      <vt:lpstr>Detour: Performance of binary search tree</vt:lpstr>
      <vt:lpstr>Further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USER</cp:lastModifiedBy>
  <cp:revision>347</cp:revision>
  <dcterms:created xsi:type="dcterms:W3CDTF">2013-08-14T02:12:56Z</dcterms:created>
  <dcterms:modified xsi:type="dcterms:W3CDTF">2019-03-17T15:01:50Z</dcterms:modified>
</cp:coreProperties>
</file>