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8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6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2EC763-5FE7-BE42-B314-3C3EAA58A181}" type="datetimeFigureOut">
              <a:rPr lang="en-US" smtClean="0"/>
              <a:t>6/22/19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FCA468-085E-4347-90FC-D3FA1E42B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827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543EC-1BEE-D343-BEE4-C543D0151997}" type="datetimeFigureOut">
              <a:rPr lang="en-US" smtClean="0"/>
              <a:t>6/22/19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68388-104F-3B43-BD49-60F415F80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453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68388-104F-3B43-BD49-60F415F806A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13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DF62-BAC8-0E47-8DE7-D58B96916245}" type="datetime1">
              <a:rPr lang="en-US" smtClean="0"/>
              <a:t>6/22/19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7EC10-8DAD-AF4F-A369-6CC72841F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04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910B-30DD-5E4F-9227-31E3B385E357}" type="datetime1">
              <a:rPr lang="en-US" smtClean="0"/>
              <a:t>6/22/19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7EC10-8DAD-AF4F-A369-6CC72841F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72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F77C-D8CC-3941-A991-E0228042F460}" type="datetime1">
              <a:rPr lang="en-US" smtClean="0"/>
              <a:t>6/22/19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7EC10-8DAD-AF4F-A369-6CC72841F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90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648B-9444-9F4A-86D8-CFCD7D14FFD9}" type="datetime1">
              <a:rPr lang="en-US" smtClean="0"/>
              <a:t>6/22/19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7EC10-8DAD-AF4F-A369-6CC72841F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00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B288-7DFE-4342-8551-0058B66AA421}" type="datetime1">
              <a:rPr lang="en-US" smtClean="0"/>
              <a:t>6/22/19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7EC10-8DAD-AF4F-A369-6CC72841F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88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0E3D7-E13C-3748-888B-87A46743446A}" type="datetime1">
              <a:rPr lang="en-US" smtClean="0"/>
              <a:t>6/22/19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7EC10-8DAD-AF4F-A369-6CC72841F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1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AA19-6FA6-FA43-B568-F6329319156F}" type="datetime1">
              <a:rPr lang="en-US" smtClean="0"/>
              <a:t>6/22/19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7EC10-8DAD-AF4F-A369-6CC72841F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55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1381-50C5-E748-8F4D-D7A589DF14DF}" type="datetime1">
              <a:rPr lang="en-US" smtClean="0"/>
              <a:t>6/22/19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7EC10-8DAD-AF4F-A369-6CC72841F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90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D5F1-E961-A643-AA1F-862276B2D0D1}" type="datetime1">
              <a:rPr lang="en-US" smtClean="0"/>
              <a:t>6/22/19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7EC10-8DAD-AF4F-A369-6CC72841F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95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68951-FAD0-2949-9CDC-C7B4F5D61B7F}" type="datetime1">
              <a:rPr lang="en-US" smtClean="0"/>
              <a:t>6/22/19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7EC10-8DAD-AF4F-A369-6CC72841F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01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55282-AB29-EE4C-97B1-242C86E14860}" type="datetime1">
              <a:rPr lang="en-US" smtClean="0"/>
              <a:t>6/22/19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7EC10-8DAD-AF4F-A369-6CC72841F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19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77A40-5926-3641-94C9-D067C2B894AF}" type="datetime1">
              <a:rPr lang="en-US" smtClean="0"/>
              <a:t>6/22/19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7EC10-8DAD-AF4F-A369-6CC72841F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72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Neoantigen</a:t>
            </a:r>
            <a:r>
              <a:rPr lang="en-US" dirty="0" smtClean="0"/>
              <a:t> Identification and Screening Using a Personalized Genomics Approach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Yeting Zhang, PhD</a:t>
            </a:r>
          </a:p>
          <a:p>
            <a:r>
              <a:rPr lang="en-US" dirty="0" smtClean="0"/>
              <a:t>June 22</a:t>
            </a:r>
            <a:r>
              <a:rPr lang="en-US" baseline="30000" dirty="0" smtClean="0"/>
              <a:t>nd</a:t>
            </a:r>
            <a:r>
              <a:rPr lang="en-US" dirty="0" smtClean="0"/>
              <a:t>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58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One peptide is predicted as high binders for HLA-A0301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7EC10-8DAD-AF4F-A369-6CC72841FD03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 descr="test_result1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5345"/>
            <a:ext cx="9144000" cy="23925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4064" y="1669925"/>
            <a:ext cx="1365766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HLLKL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  <a:r>
              <a:rPr lang="en-US" dirty="0" smtClean="0"/>
              <a:t>QNIK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49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into </a:t>
            </a:r>
            <a:r>
              <a:rPr lang="en-US" dirty="0" err="1" smtClean="0"/>
              <a:t>NetMHCII</a:t>
            </a:r>
            <a:r>
              <a:rPr lang="en-US" dirty="0" smtClean="0"/>
              <a:t> prediction</a:t>
            </a:r>
          </a:p>
          <a:p>
            <a:r>
              <a:rPr lang="en-US" dirty="0" smtClean="0"/>
              <a:t>For TCGA-OV projects, extract all possible novel mutations and focus on the novel ones that are over represented in all patient individual.</a:t>
            </a:r>
          </a:p>
          <a:p>
            <a:pPr lvl="1"/>
            <a:r>
              <a:rPr lang="en-US" dirty="0" smtClean="0"/>
              <a:t>So this is an approach to focus on certain type of cancers when there’s limited information on individual level of genomics/</a:t>
            </a:r>
            <a:r>
              <a:rPr lang="en-US" dirty="0" err="1" smtClean="0"/>
              <a:t>transcriptomics</a:t>
            </a:r>
            <a:r>
              <a:rPr lang="en-US" dirty="0" smtClean="0"/>
              <a:t> profiling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7EC10-8DAD-AF4F-A369-6CC72841FD0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70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7EC10-8DAD-AF4F-A369-6CC72841FD03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1206500"/>
            <a:ext cx="6350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717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rationale and strategy behind </a:t>
            </a:r>
            <a:r>
              <a:rPr lang="en-US" dirty="0" err="1" smtClean="0"/>
              <a:t>neoantigen</a:t>
            </a:r>
            <a:r>
              <a:rPr lang="en-US" dirty="0" smtClean="0"/>
              <a:t>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identify tumor specific non-synonymous mutation (SNP, small </a:t>
            </a:r>
            <a:r>
              <a:rPr lang="en-US" dirty="0" err="1" smtClean="0"/>
              <a:t>indels</a:t>
            </a:r>
            <a:r>
              <a:rPr lang="en-US" dirty="0" smtClean="0"/>
              <a:t>) using matched tumor </a:t>
            </a:r>
            <a:r>
              <a:rPr lang="en-US" dirty="0" err="1" smtClean="0"/>
              <a:t>vs</a:t>
            </a:r>
            <a:r>
              <a:rPr lang="en-US" dirty="0" smtClean="0"/>
              <a:t> normal WES data.</a:t>
            </a:r>
          </a:p>
          <a:p>
            <a:r>
              <a:rPr lang="en-US" dirty="0" smtClean="0"/>
              <a:t>Ideally the mutated genes should have high expression in tumor samples, while low expression in non-tumor samples. Utilizing RNA </a:t>
            </a:r>
            <a:r>
              <a:rPr lang="en-US" dirty="0" err="1" smtClean="0"/>
              <a:t>seq</a:t>
            </a:r>
            <a:r>
              <a:rPr lang="en-US" dirty="0" smtClean="0"/>
              <a:t> data.</a:t>
            </a:r>
          </a:p>
          <a:p>
            <a:r>
              <a:rPr lang="en-US" dirty="0" smtClean="0"/>
              <a:t>HLA binding filtering for further prioritization.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7EC10-8DAD-AF4F-A369-6CC72841FD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44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Pilot Run using TCGA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Project ID: TCGA-OV (ovary)</a:t>
            </a:r>
          </a:p>
          <a:p>
            <a:r>
              <a:rPr lang="en-US" dirty="0" smtClean="0"/>
              <a:t>MAF file is available for this project.</a:t>
            </a:r>
          </a:p>
          <a:p>
            <a:pPr lvl="1"/>
            <a:r>
              <a:rPr lang="en-US" dirty="0" smtClean="0"/>
              <a:t>From the MAF file, extracted the first individual (</a:t>
            </a:r>
            <a:r>
              <a:rPr lang="en-US" b="1" dirty="0" smtClean="0"/>
              <a:t>case ID: TCGA-13-1477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For this individual, in total there are 34 tumor specific variants. Among these, 9 variants are novel and 4 out of the 9 variants are missense mutation.</a:t>
            </a:r>
          </a:p>
          <a:p>
            <a:pPr lvl="1"/>
            <a:r>
              <a:rPr lang="en-US" dirty="0" smtClean="0"/>
              <a:t>Filtering based on the 4 variants.</a:t>
            </a:r>
          </a:p>
          <a:p>
            <a:pPr lvl="1"/>
            <a:r>
              <a:rPr lang="en-US" dirty="0" smtClean="0"/>
              <a:t>Raw data is in the attached spreadsheet.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7EC10-8DAD-AF4F-A369-6CC72841FD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34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351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Further Filtering Based on Matched Tumor </a:t>
            </a:r>
            <a:r>
              <a:rPr lang="en-US" dirty="0" err="1" smtClean="0"/>
              <a:t>RNAseq</a:t>
            </a:r>
            <a:r>
              <a:rPr lang="en-US" dirty="0" smtClean="0"/>
              <a:t> FPKM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63925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RNAseq</a:t>
            </a:r>
            <a:r>
              <a:rPr lang="en-US" dirty="0" smtClean="0"/>
              <a:t> FPKM results are available for this specific tumor sample.</a:t>
            </a:r>
          </a:p>
          <a:p>
            <a:r>
              <a:rPr lang="en-US" dirty="0" smtClean="0"/>
              <a:t>Extracted the FPKM values for the 4 variants described in the previous slides.</a:t>
            </a:r>
          </a:p>
          <a:p>
            <a:r>
              <a:rPr lang="en-US" dirty="0" smtClean="0"/>
              <a:t>CNTNAP3 and TRPM1 RNA expression too low, so excluded.</a:t>
            </a:r>
          </a:p>
          <a:p>
            <a:r>
              <a:rPr lang="en-US" dirty="0" smtClean="0"/>
              <a:t>ANKRA2 and NOTCH1 were passed onto next step of filtering.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929687"/>
              </p:ext>
            </p:extLst>
          </p:nvPr>
        </p:nvGraphicFramePr>
        <p:xfrm>
          <a:off x="457200" y="5106987"/>
          <a:ext cx="5781675" cy="15875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3872631"/>
                <a:gridCol w="1909044"/>
              </a:tblGrid>
              <a:tr h="30892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FPKM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Hugo_Symbol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08928">
                <a:tc>
                  <a:txBody>
                    <a:bodyPr/>
                    <a:lstStyle/>
                    <a:p>
                      <a:pPr algn="l" fontAlgn="b"/>
                      <a:r>
                        <a:rPr lang="is-IS" sz="2000" u="none" strike="noStrike">
                          <a:solidFill>
                            <a:srgbClr val="FF0000"/>
                          </a:solidFill>
                          <a:effectLst/>
                        </a:rPr>
                        <a:t>6.42520705</a:t>
                      </a:r>
                      <a:endParaRPr lang="is-IS" sz="20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ANKRA2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08928">
                <a:tc>
                  <a:txBody>
                    <a:bodyPr/>
                    <a:lstStyle/>
                    <a:p>
                      <a:pPr algn="l" fontAlgn="b"/>
                      <a:r>
                        <a:rPr lang="nb-NO" sz="2000" u="none" strike="noStrike" dirty="0">
                          <a:effectLst/>
                        </a:rPr>
                        <a:t>0.038888252</a:t>
                      </a:r>
                      <a:endParaRPr lang="nb-NO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CNTNAP3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08928">
                <a:tc>
                  <a:txBody>
                    <a:bodyPr/>
                    <a:lstStyle/>
                    <a:p>
                      <a:pPr algn="l" fontAlgn="b"/>
                      <a:r>
                        <a:rPr lang="is-IS" sz="2000" u="none" strike="noStrike">
                          <a:solidFill>
                            <a:srgbClr val="FF0000"/>
                          </a:solidFill>
                          <a:effectLst/>
                        </a:rPr>
                        <a:t>4.802180066</a:t>
                      </a:r>
                      <a:endParaRPr lang="is-IS" sz="20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NOTCH1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08928">
                <a:tc>
                  <a:txBody>
                    <a:bodyPr/>
                    <a:lstStyle/>
                    <a:p>
                      <a:pPr algn="l" fontAlgn="b"/>
                      <a:r>
                        <a:rPr lang="nb-NO" sz="2000" u="none" strike="noStrike" dirty="0">
                          <a:effectLst/>
                        </a:rPr>
                        <a:t>0.014191998</a:t>
                      </a:r>
                      <a:endParaRPr lang="nb-NO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TRPM1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7EC10-8DAD-AF4F-A369-6CC72841FD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57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Using </a:t>
            </a:r>
            <a:r>
              <a:rPr lang="en-US" sz="3600" dirty="0" err="1" smtClean="0"/>
              <a:t>GTEx</a:t>
            </a:r>
            <a:r>
              <a:rPr lang="en-US" sz="3600" dirty="0" smtClean="0"/>
              <a:t> </a:t>
            </a:r>
            <a:r>
              <a:rPr lang="en-US" sz="3600" dirty="0" err="1" smtClean="0"/>
              <a:t>RNAseq</a:t>
            </a:r>
            <a:r>
              <a:rPr lang="en-US" sz="3600" dirty="0" smtClean="0"/>
              <a:t> Database to Look for RNA Expression Overall Pattern across Other Tissues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Ideally, we would use the patients’ own </a:t>
            </a:r>
            <a:r>
              <a:rPr lang="en-US" sz="2800" dirty="0" err="1" smtClean="0"/>
              <a:t>RNAseq</a:t>
            </a:r>
            <a:r>
              <a:rPr lang="en-US" sz="2800" dirty="0" smtClean="0"/>
              <a:t> profiling to examine RNA expression of potential </a:t>
            </a:r>
            <a:r>
              <a:rPr lang="en-US" sz="2800" dirty="0" err="1" smtClean="0"/>
              <a:t>neoantigen’s</a:t>
            </a:r>
            <a:r>
              <a:rPr lang="en-US" sz="2800" dirty="0" smtClean="0"/>
              <a:t> originating gene.</a:t>
            </a:r>
          </a:p>
          <a:p>
            <a:r>
              <a:rPr lang="en-US" sz="2800" dirty="0" smtClean="0"/>
              <a:t>When such data is not available, a good proxy to use is healthy donors’ </a:t>
            </a:r>
            <a:r>
              <a:rPr lang="en-US" sz="2800" dirty="0" err="1" smtClean="0"/>
              <a:t>transcriptome</a:t>
            </a:r>
            <a:r>
              <a:rPr lang="en-US" sz="2800" dirty="0" smtClean="0"/>
              <a:t> profiling among a range of normal tissues. </a:t>
            </a:r>
            <a:r>
              <a:rPr lang="en-US" sz="2800" dirty="0" err="1" smtClean="0"/>
              <a:t>GTEx</a:t>
            </a:r>
            <a:r>
              <a:rPr lang="en-US" sz="2800" dirty="0" smtClean="0"/>
              <a:t> consortium provided a good resource for such purpose (https://</a:t>
            </a:r>
            <a:r>
              <a:rPr lang="en-US" sz="2800" dirty="0" err="1" smtClean="0"/>
              <a:t>www.gtexportal.org</a:t>
            </a:r>
            <a:r>
              <a:rPr lang="en-US" sz="2800" dirty="0" smtClean="0"/>
              <a:t>/home/).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7EC10-8DAD-AF4F-A369-6CC72841FD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32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OTCH1_GTEx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737"/>
            <a:ext cx="9144000" cy="56460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64121" y="20664"/>
            <a:ext cx="2179879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Based on </a:t>
            </a:r>
            <a:r>
              <a:rPr lang="en-US" dirty="0" err="1" smtClean="0"/>
              <a:t>GTEx</a:t>
            </a:r>
            <a:r>
              <a:rPr lang="en-US" dirty="0" smtClean="0"/>
              <a:t> Portal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3550" y="5670788"/>
            <a:ext cx="75124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concern is that NOTCH1 gene expression is also high</a:t>
            </a:r>
          </a:p>
          <a:p>
            <a:r>
              <a:rPr lang="en-US" dirty="0" smtClean="0"/>
              <a:t>in lung tissues. </a:t>
            </a:r>
            <a:r>
              <a:rPr lang="en-US" dirty="0"/>
              <a:t> </a:t>
            </a:r>
            <a:r>
              <a:rPr lang="en-US" dirty="0" smtClean="0"/>
              <a:t>Concerns for cytotoxicity side effect in lung tissues if designing</a:t>
            </a:r>
          </a:p>
          <a:p>
            <a:r>
              <a:rPr lang="en-US" dirty="0" err="1" smtClean="0"/>
              <a:t>neoantigen</a:t>
            </a:r>
            <a:r>
              <a:rPr lang="en-US" dirty="0" smtClean="0"/>
              <a:t> based on NOTCH1 mutation.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7EC10-8DAD-AF4F-A369-6CC72841FD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69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KRA2_GTEx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3040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116273"/>
            <a:ext cx="2179879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Based on </a:t>
            </a:r>
            <a:r>
              <a:rPr lang="en-US" dirty="0" err="1" smtClean="0"/>
              <a:t>GTEx</a:t>
            </a:r>
            <a:r>
              <a:rPr lang="en-US" dirty="0" smtClean="0"/>
              <a:t> Portal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7EC10-8DAD-AF4F-A369-6CC72841FD03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644258" y="5618602"/>
            <a:ext cx="61350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ANKRA2 is highly expressed in reproductive organs.</a:t>
            </a:r>
          </a:p>
          <a:p>
            <a:r>
              <a:rPr lang="en-US" dirty="0" smtClean="0"/>
              <a:t>So overall a good target gene to design for ovary related cancer</a:t>
            </a:r>
          </a:p>
          <a:p>
            <a:r>
              <a:rPr lang="en-US" dirty="0" err="1" smtClean="0"/>
              <a:t>neoantigen</a:t>
            </a:r>
            <a:r>
              <a:rPr lang="en-US" dirty="0" smtClean="0"/>
              <a:t> </a:t>
            </a:r>
            <a:r>
              <a:rPr lang="en-US" b="1" dirty="0" smtClean="0"/>
              <a:t>for this patient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86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Closer Inspection of this Novel Variant in ANKRA2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7EC10-8DAD-AF4F-A369-6CC72841FD03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683038"/>
              </p:ext>
            </p:extLst>
          </p:nvPr>
        </p:nvGraphicFramePr>
        <p:xfrm>
          <a:off x="457200" y="1784470"/>
          <a:ext cx="7951329" cy="1033528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883481"/>
                <a:gridCol w="883481"/>
                <a:gridCol w="883481"/>
                <a:gridCol w="883481"/>
                <a:gridCol w="883481"/>
                <a:gridCol w="883481"/>
                <a:gridCol w="883481"/>
                <a:gridCol w="883481"/>
                <a:gridCol w="883481"/>
              </a:tblGrid>
              <a:tr h="5167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FPKM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Hugo_Symbol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t_depth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t_ref_count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t_alt_count</a:t>
                      </a:r>
                      <a:endParaRPr lang="en-US" sz="14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n_depth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HGVSp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HGVSp_Short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CCDS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516764"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u="none" strike="noStrike">
                          <a:effectLst/>
                        </a:rPr>
                        <a:t>6.42520705</a:t>
                      </a:r>
                      <a:endParaRPr lang="is-IS" sz="14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ANKRA2</a:t>
                      </a:r>
                      <a:endParaRPr lang="en-US" sz="14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u="none" strike="noStrike">
                          <a:effectLst/>
                        </a:rPr>
                        <a:t>209</a:t>
                      </a:r>
                      <a:endParaRPr lang="is-IS" sz="14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u="none" strike="noStrike">
                          <a:effectLst/>
                        </a:rPr>
                        <a:t>129</a:t>
                      </a:r>
                      <a:endParaRPr lang="is-IS" sz="14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80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u="none" strike="noStrike">
                          <a:effectLst/>
                        </a:rPr>
                        <a:t>121</a:t>
                      </a:r>
                      <a:endParaRPr lang="cs-CZ" sz="14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p.Leu308His</a:t>
                      </a:r>
                      <a:endParaRPr lang="en-US" sz="14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400" u="none" strike="noStrike">
                          <a:effectLst/>
                        </a:rPr>
                        <a:t>p.L308H</a:t>
                      </a:r>
                      <a:endParaRPr lang="nb-NO" sz="14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CCDS4020.1</a:t>
                      </a:r>
                      <a:endParaRPr lang="pt-BR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4087838"/>
            <a:ext cx="83150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alternative allele mapping reads counts is also not low (80 out of 209). </a:t>
            </a:r>
          </a:p>
          <a:p>
            <a:r>
              <a:rPr lang="en-US" dirty="0" smtClean="0"/>
              <a:t>So confidence in this variant is high. </a:t>
            </a:r>
          </a:p>
          <a:p>
            <a:endParaRPr lang="en-US" dirty="0"/>
          </a:p>
          <a:p>
            <a:r>
              <a:rPr lang="en-US" dirty="0" smtClean="0"/>
              <a:t>PCR confirm this variant is still recommended in the real experiment design, regardless</a:t>
            </a:r>
          </a:p>
          <a:p>
            <a:r>
              <a:rPr lang="en-US" dirty="0" smtClean="0"/>
              <a:t>how confident the variant call is based on read mapping.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327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ANKRA2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&gt;CCDS_4020.1</a:t>
            </a:r>
          </a:p>
          <a:p>
            <a:pPr marL="0" indent="0">
              <a:buNone/>
            </a:pPr>
            <a:r>
              <a:rPr lang="en-US" dirty="0" smtClean="0"/>
              <a:t>MDTSTNLDIGAQLIVEECPSTYSLTGMPDIKIEHPLDPNSEEGSAQGVAMGMKFILPNRFDMNVCSRFVKSLNEEDSKNIQDQVNSDLEVASVLFKAECNIHTSPSPGIQVRHVYTPSTTKHFSPIKQSTTLTNKHRGNEVSTTPLLANSLSVHQLAAQGEMLYLATRIEQENVINHTDEEGFTPLMWAAAHGQIAVVEFLLQNGADPQLLGKGRESALSLACSKGYTDIVKMLLDCGVDVNEYDWNGGTPLLYAVHGNHVKCVKMLLESGADPTIETDSGYNSMDLAVALGYRSVQQVIESHLLKLLQNIKE</a:t>
            </a:r>
          </a:p>
          <a:p>
            <a:endParaRPr lang="en-US" dirty="0" smtClean="0"/>
          </a:p>
          <a:p>
            <a:r>
              <a:rPr lang="en-US" dirty="0" smtClean="0"/>
              <a:t>For testing HLA binding (input </a:t>
            </a:r>
            <a:r>
              <a:rPr lang="en-US" dirty="0" err="1" smtClean="0"/>
              <a:t>seq</a:t>
            </a:r>
            <a:r>
              <a:rPr lang="en-US" dirty="0" smtClean="0"/>
              <a:t> for NetMHC-4.0 )</a:t>
            </a:r>
          </a:p>
          <a:p>
            <a:pPr marL="0" indent="0">
              <a:buNone/>
            </a:pPr>
            <a:r>
              <a:rPr lang="en-US" dirty="0" smtClean="0"/>
              <a:t>ESHLLKL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  <a:r>
              <a:rPr lang="en-US" dirty="0" smtClean="0"/>
              <a:t>QNIKE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7EC10-8DAD-AF4F-A369-6CC72841FD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95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549</Words>
  <Application>Microsoft Macintosh PowerPoint</Application>
  <PresentationFormat>On-screen Show (4:3)</PresentationFormat>
  <Paragraphs>88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Neoantigen Identification and Screening Using a Personalized Genomics Approach</vt:lpstr>
      <vt:lpstr>The rationale and strategy behind neoantigen identification</vt:lpstr>
      <vt:lpstr>A Pilot Run using TCGA Database</vt:lpstr>
      <vt:lpstr>Further Filtering Based on Matched Tumor RNAseq FPKM Results</vt:lpstr>
      <vt:lpstr>Using GTEx RNAseq Database to Look for RNA Expression Overall Pattern across Other Tissues</vt:lpstr>
      <vt:lpstr>PowerPoint Presentation</vt:lpstr>
      <vt:lpstr>PowerPoint Presentation</vt:lpstr>
      <vt:lpstr>Closer Inspection of this Novel Variant in ANKRA2</vt:lpstr>
      <vt:lpstr>ANKRA2</vt:lpstr>
      <vt:lpstr>One peptide is predicted as high binders for HLA-A0301</vt:lpstr>
      <vt:lpstr>Next Steps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Neoantigen Identification and Screening Using a Personalized Genomics Approach</dc:title>
  <dc:creator>Yeting Zhang</dc:creator>
  <cp:lastModifiedBy>Yeting Zhang</cp:lastModifiedBy>
  <cp:revision>17</cp:revision>
  <dcterms:created xsi:type="dcterms:W3CDTF">2019-06-22T10:59:35Z</dcterms:created>
  <dcterms:modified xsi:type="dcterms:W3CDTF">2019-06-22T13:57:30Z</dcterms:modified>
</cp:coreProperties>
</file>