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9AF5-B65F-0D49-9879-28E1447A5E25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7B39-69AE-F346-8777-8452BFD4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5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9AF5-B65F-0D49-9879-28E1447A5E25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7B39-69AE-F346-8777-8452BFD4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8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9AF5-B65F-0D49-9879-28E1447A5E25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7B39-69AE-F346-8777-8452BFD4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4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9AF5-B65F-0D49-9879-28E1447A5E25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7B39-69AE-F346-8777-8452BFD4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2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9AF5-B65F-0D49-9879-28E1447A5E25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7B39-69AE-F346-8777-8452BFD4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6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9AF5-B65F-0D49-9879-28E1447A5E25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7B39-69AE-F346-8777-8452BFD4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2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9AF5-B65F-0D49-9879-28E1447A5E25}" type="datetimeFigureOut">
              <a:rPr lang="en-US" smtClean="0"/>
              <a:t>8/2/19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7B39-69AE-F346-8777-8452BFD4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0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9AF5-B65F-0D49-9879-28E1447A5E25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7B39-69AE-F346-8777-8452BFD4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9AF5-B65F-0D49-9879-28E1447A5E25}" type="datetimeFigureOut">
              <a:rPr lang="en-US" smtClean="0"/>
              <a:t>8/2/19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7B39-69AE-F346-8777-8452BFD4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7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9AF5-B65F-0D49-9879-28E1447A5E25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7B39-69AE-F346-8777-8452BFD4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7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9AF5-B65F-0D49-9879-28E1447A5E25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7B39-69AE-F346-8777-8452BFD4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C9AF5-B65F-0D49-9879-28E1447A5E25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27B39-69AE-F346-8777-8452BFD4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1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Single Cell </a:t>
            </a:r>
            <a:r>
              <a:rPr lang="en-US" dirty="0" err="1" smtClean="0"/>
              <a:t>RNAseq</a:t>
            </a:r>
            <a:r>
              <a:rPr lang="en-US" dirty="0" smtClean="0"/>
              <a:t> Exploration Using Public Available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Yeting Zhang,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2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8C2B718-A3A3-6049-8276-7792585DF4F5}"/>
              </a:ext>
            </a:extLst>
          </p:cNvPr>
          <p:cNvSpPr txBox="1">
            <a:spLocks/>
          </p:cNvSpPr>
          <p:nvPr/>
        </p:nvSpPr>
        <p:spPr>
          <a:xfrm>
            <a:off x="457199" y="-279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Utilizing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vailable 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scRNA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3A91C474-F767-CA4B-BD72-01C7C80EF21D}"/>
              </a:ext>
            </a:extLst>
          </p:cNvPr>
          <p:cNvSpPr txBox="1">
            <a:spLocks/>
          </p:cNvSpPr>
          <p:nvPr/>
        </p:nvSpPr>
        <p:spPr>
          <a:xfrm>
            <a:off x="457199" y="906104"/>
            <a:ext cx="8425544" cy="2338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PBMC from 10X Genomics (3000, 5000 cells, healthy donors).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Phenotype molding of stromal cells in the lung tumor microenvironment (over 50,000 cells).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Human Cell Atlas Project (raw data is available).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Single-Cell RNA-Seq Reveals AML Hierarchies Relevant to Disease Progression and Immunity (bone marrow healthy donor &gt; 7000 cells).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7" name="Picture 4" descr="PBMC_seurat.tiff">
            <a:extLst>
              <a:ext uri="{FF2B5EF4-FFF2-40B4-BE49-F238E27FC236}">
                <a16:creationId xmlns="" xmlns:a16="http://schemas.microsoft.com/office/drawing/2014/main" id="{DE95CC91-9F13-334E-A9F7-CB2FA41BA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16" y="4737001"/>
            <a:ext cx="3931729" cy="2133600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="" xmlns:a16="http://schemas.microsoft.com/office/drawing/2014/main" id="{1382C0B7-EC42-AE48-9CB4-12D8B50ABEE1}"/>
              </a:ext>
            </a:extLst>
          </p:cNvPr>
          <p:cNvSpPr txBox="1"/>
          <p:nvPr/>
        </p:nvSpPr>
        <p:spPr>
          <a:xfrm>
            <a:off x="3223318" y="6581002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 10X Genomics PBMC data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="" xmlns:a16="http://schemas.microsoft.com/office/drawing/2014/main" id="{76056DFF-2C8E-694E-B149-CCDFD00A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B9F3-7DB5-644C-9A3E-E533A4C4B485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39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6673E989-48B1-FB48-9383-70BBA87D8D22}"/>
              </a:ext>
            </a:extLst>
          </p:cNvPr>
          <p:cNvSpPr txBox="1">
            <a:spLocks/>
          </p:cNvSpPr>
          <p:nvPr/>
        </p:nvSpPr>
        <p:spPr>
          <a:xfrm>
            <a:off x="93579" y="258016"/>
            <a:ext cx="85932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pilot study using public dataset:</a:t>
            </a:r>
          </a:p>
          <a:p>
            <a:r>
              <a:rPr lang="en-US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scRNA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in understanding 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blood 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ancer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enomics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– Multiple Myeloma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372603D-9CBD-0843-80BA-75E709771578}"/>
              </a:ext>
            </a:extLst>
          </p:cNvPr>
          <p:cNvSpPr txBox="1">
            <a:spLocks/>
          </p:cNvSpPr>
          <p:nvPr/>
        </p:nvSpPr>
        <p:spPr>
          <a:xfrm>
            <a:off x="457200" y="2557060"/>
            <a:ext cx="5041901" cy="2231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C93E53"/>
                </a:solidFill>
              </a:rPr>
              <a:t>Research Strategy</a:t>
            </a:r>
          </a:p>
          <a:p>
            <a:r>
              <a:rPr lang="en-US" altLang="zh-CN" sz="2200" dirty="0">
                <a:cs typeface="Calibri"/>
              </a:rPr>
              <a:t>Raw data from GEO database (GSE118900)</a:t>
            </a:r>
          </a:p>
          <a:p>
            <a:r>
              <a:rPr lang="en-US" altLang="zh-CN" sz="2200" dirty="0">
                <a:cs typeface="Calibri"/>
              </a:rPr>
              <a:t>Seurat pipeline (https://</a:t>
            </a:r>
            <a:r>
              <a:rPr lang="en-US" altLang="zh-CN" sz="2200" dirty="0" err="1">
                <a:cs typeface="Calibri"/>
              </a:rPr>
              <a:t>satijalab.org</a:t>
            </a:r>
            <a:r>
              <a:rPr lang="en-US" altLang="zh-CN" sz="2200" dirty="0">
                <a:cs typeface="Calibri"/>
              </a:rPr>
              <a:t>/</a:t>
            </a:r>
            <a:r>
              <a:rPr lang="en-US" altLang="zh-CN" sz="2200" dirty="0" err="1">
                <a:cs typeface="Calibri"/>
              </a:rPr>
              <a:t>seurat</a:t>
            </a:r>
            <a:r>
              <a:rPr lang="en-US" altLang="zh-CN" sz="2200" dirty="0">
                <a:cs typeface="Calibri"/>
              </a:rPr>
              <a:t>/)</a:t>
            </a:r>
          </a:p>
          <a:p>
            <a:r>
              <a:rPr lang="en-US" altLang="zh-CN" sz="2200" dirty="0">
                <a:cs typeface="Calibri"/>
              </a:rPr>
              <a:t>Cell cluster Identification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2528B31-5083-3649-A241-0CC61078343F}"/>
              </a:ext>
            </a:extLst>
          </p:cNvPr>
          <p:cNvSpPr/>
          <p:nvPr/>
        </p:nvSpPr>
        <p:spPr>
          <a:xfrm>
            <a:off x="457201" y="1574800"/>
            <a:ext cx="6505807" cy="571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C93E53"/>
                </a:solidFill>
              </a:rPr>
              <a:t>CD138+ cells (in total, 597 cells)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EF0CCDD-CF19-7D4E-985F-9ED17D68029D}"/>
              </a:ext>
            </a:extLst>
          </p:cNvPr>
          <p:cNvSpPr/>
          <p:nvPr/>
        </p:nvSpPr>
        <p:spPr>
          <a:xfrm>
            <a:off x="457201" y="2059246"/>
            <a:ext cx="6505807" cy="571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C93E53"/>
                </a:solidFill>
              </a:rPr>
              <a:t>Four cell clusters based on the publication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="" xmlns:a16="http://schemas.microsoft.com/office/drawing/2014/main" id="{5FFA662E-8A7F-6245-AB46-8070090F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B9F3-7DB5-644C-9A3E-E533A4C4B485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pic>
        <p:nvPicPr>
          <p:cNvPr id="9" name="Picture 6" descr="scRNA-MM.tiff">
            <a:extLst>
              <a:ext uri="{FF2B5EF4-FFF2-40B4-BE49-F238E27FC236}">
                <a16:creationId xmlns="" xmlns:a16="http://schemas.microsoft.com/office/drawing/2014/main" id="{ECEBE203-C3FF-7C4C-BF35-740E71725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94" y="5030620"/>
            <a:ext cx="6505807" cy="18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6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30B7B81-BCAB-E445-BCB7-55E10C3399B6}"/>
              </a:ext>
            </a:extLst>
          </p:cNvPr>
          <p:cNvSpPr txBox="1">
            <a:spLocks/>
          </p:cNvSpPr>
          <p:nvPr/>
        </p:nvSpPr>
        <p:spPr>
          <a:xfrm>
            <a:off x="127591" y="2393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Seven 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cell clusters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dentified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four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lusters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ccording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publication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umap.png">
            <a:extLst>
              <a:ext uri="{FF2B5EF4-FFF2-40B4-BE49-F238E27FC236}">
                <a16:creationId xmlns="" xmlns:a16="http://schemas.microsoft.com/office/drawing/2014/main" id="{D10B97A7-88B7-E841-99E5-7E7D2DD9A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09398"/>
            <a:ext cx="7924801" cy="4348542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940E66C-DF5C-C040-91F2-CAFB95E1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B9F3-7DB5-644C-9A3E-E533A4C4B485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80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6EFDAED3-D9C0-824E-8142-4C007CD482AD}"/>
              </a:ext>
            </a:extLst>
          </p:cNvPr>
          <p:cNvSpPr txBox="1">
            <a:spLocks/>
          </p:cNvSpPr>
          <p:nvPr/>
        </p:nvSpPr>
        <p:spPr>
          <a:xfrm>
            <a:off x="457199" y="1123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CD138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positive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ell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ypes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CD138_vln.png">
            <a:extLst>
              <a:ext uri="{FF2B5EF4-FFF2-40B4-BE49-F238E27FC236}">
                <a16:creationId xmlns="" xmlns:a16="http://schemas.microsoft.com/office/drawing/2014/main" id="{D4804FFD-C6A0-E544-A115-A178AE731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79" y="2121409"/>
            <a:ext cx="6595243" cy="37424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6D49E75-3145-424F-A479-E186C8C42C96}"/>
              </a:ext>
            </a:extLst>
          </p:cNvPr>
          <p:cNvSpPr/>
          <p:nvPr/>
        </p:nvSpPr>
        <p:spPr>
          <a:xfrm>
            <a:off x="457201" y="1197733"/>
            <a:ext cx="85526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Cluster 6 has the lowest CD138 expression level. </a:t>
            </a:r>
          </a:p>
          <a:p>
            <a:r>
              <a:rPr lang="en-US" altLang="zh-CN" sz="2200" dirty="0"/>
              <a:t>Is this immune </a:t>
            </a:r>
            <a:r>
              <a:rPr lang="en-US" altLang="zh-CN" sz="2200" dirty="0" smtClean="0"/>
              <a:t>cell cluster </a:t>
            </a:r>
            <a:r>
              <a:rPr lang="en-US" altLang="zh-CN" sz="2200" dirty="0"/>
              <a:t>(TILs)?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E5442428-2280-E149-B122-74FEF314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B9F3-7DB5-644C-9A3E-E533A4C4B485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57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59DEAEF7-77E6-DA4F-9C23-A14C2E2542D0}"/>
              </a:ext>
            </a:extLst>
          </p:cNvPr>
          <p:cNvSpPr txBox="1">
            <a:spLocks/>
          </p:cNvSpPr>
          <p:nvPr/>
        </p:nvSpPr>
        <p:spPr>
          <a:xfrm>
            <a:off x="457199" y="2393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Very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small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mount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Treg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ells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may be present at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pic>
        <p:nvPicPr>
          <p:cNvPr id="5" name="Picture 4" descr="Treg.png">
            <a:extLst>
              <a:ext uri="{FF2B5EF4-FFF2-40B4-BE49-F238E27FC236}">
                <a16:creationId xmlns="" xmlns:a16="http://schemas.microsoft.com/office/drawing/2014/main" id="{087C85D6-F824-5544-8D9E-B784633EB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7" y="1677702"/>
            <a:ext cx="8898523" cy="4202399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EC2C8AF-12DA-CB43-9F49-86F01070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B9F3-7DB5-644C-9A3E-E533A4C4B485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7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E299272-427A-144C-9416-2BC9A9D8D97A}"/>
              </a:ext>
            </a:extLst>
          </p:cNvPr>
          <p:cNvSpPr txBox="1">
            <a:spLocks/>
          </p:cNvSpPr>
          <p:nvPr/>
        </p:nvSpPr>
        <p:spPr>
          <a:xfrm>
            <a:off x="310480" y="1131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expression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ene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nalysis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6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o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ther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lusters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0D8CAB3-DAC9-F141-AE1F-16B30B17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B9F3-7DB5-644C-9A3E-E533A4C4B485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="" xmlns:a16="http://schemas.microsoft.com/office/drawing/2014/main" id="{25831D21-2F41-104A-BB68-4EF65AD23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33999"/>
              </p:ext>
            </p:extLst>
          </p:nvPr>
        </p:nvGraphicFramePr>
        <p:xfrm>
          <a:off x="241301" y="1200824"/>
          <a:ext cx="8775699" cy="5544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8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14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3E53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p_val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3E53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avg_logFC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3E53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pct.1</a:t>
                      </a:r>
                      <a:endParaRPr lang="nb-NO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3E53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pct.2</a:t>
                      </a:r>
                      <a:endParaRPr lang="nb-NO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3E53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p_val_adj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3E53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3E5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de-DE" sz="1400" u="none" strike="noStrike" dirty="0">
                          <a:effectLst/>
                        </a:rPr>
                        <a:t>MIR650-chr22-23165270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5.75E-59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0.438229034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0.618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>
                          <a:effectLst/>
                        </a:rPr>
                        <a:t>0.012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1.35E-54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cs-CZ" sz="1400" u="none" strike="noStrike" dirty="0">
                          <a:effectLst/>
                        </a:rPr>
                        <a:t>ADAM23-chr2-207308368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1.88E-53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cs-CZ" sz="1400" u="none" strike="noStrike" dirty="0">
                          <a:effectLst/>
                        </a:rPr>
                        <a:t>0.312150888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0.412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4.39E-49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is-IS" sz="1400" u="none" strike="noStrike" dirty="0">
                          <a:effectLst/>
                        </a:rPr>
                        <a:t>DDX60-chr4-169137442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3.67E-51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is-IS" sz="1400" u="none" strike="noStrike" dirty="0">
                          <a:effectLst/>
                        </a:rPr>
                        <a:t>0.723577056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pl-PL" sz="1400" u="none" strike="noStrike" dirty="0">
                          <a:effectLst/>
                        </a:rPr>
                        <a:t>0.706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0.034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8.58E-47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de-DE" sz="1400" u="none" strike="noStrike" dirty="0">
                          <a:effectLst/>
                        </a:rPr>
                        <a:t>HPGD-chr4-175411328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3.60E-42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is-IS" sz="1400" u="none" strike="noStrike" dirty="0">
                          <a:effectLst/>
                        </a:rPr>
                        <a:t>0.740459196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hr-HR" sz="1400" u="none" strike="noStrike" dirty="0">
                          <a:effectLst/>
                        </a:rPr>
                        <a:t>0.324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8.41E-38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400" u="none" strike="noStrike" dirty="0">
                          <a:effectLst/>
                        </a:rPr>
                        <a:t>LY6E-chr8-144099902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fi-FI" sz="1400" u="none" strike="noStrike" dirty="0">
                          <a:effectLst/>
                        </a:rPr>
                        <a:t>8.79E-41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is-IS" sz="1400" u="none" strike="noStrike" dirty="0">
                          <a:effectLst/>
                        </a:rPr>
                        <a:t>1.261901297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it-IT" sz="1400" u="none" strike="noStrike" dirty="0">
                          <a:effectLst/>
                        </a:rPr>
                        <a:t>0.941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hr-HR" sz="1400" u="none" strike="noStrike" dirty="0">
                          <a:effectLst/>
                        </a:rPr>
                        <a:t>0.123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2.06E-36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de-DE" sz="1400" u="none" strike="noStrike" dirty="0">
                          <a:effectLst/>
                        </a:rPr>
                        <a:t>KLHL4-chrX-86772715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9.82E-41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is-IS" sz="1400" u="none" strike="noStrike" dirty="0">
                          <a:effectLst/>
                        </a:rPr>
                        <a:t>0.471421333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0.559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0.025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2.30E-36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de-DE" sz="1400" u="none" strike="noStrike" dirty="0">
                          <a:effectLst/>
                        </a:rPr>
                        <a:t>GPR63-chr6-97241998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1.20E-33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0.850186669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0.529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0.032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2.81E-29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de-DE" sz="1400" u="none" strike="noStrike" dirty="0">
                          <a:effectLst/>
                        </a:rPr>
                        <a:t>ST6GALNAC3-chr1-76540389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7.54E-32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0.380830147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it-IT" sz="1400" u="none" strike="noStrike" dirty="0">
                          <a:effectLst/>
                        </a:rPr>
                        <a:t>0.294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is-IS" sz="1400" u="none" strike="noStrike" dirty="0">
                          <a:effectLst/>
                        </a:rPr>
                        <a:t>0.004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1.76E-27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de-DE" sz="1400" u="none" strike="noStrike" dirty="0">
                          <a:effectLst/>
                        </a:rPr>
                        <a:t>RAB31-chr18-9708228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7.23E-29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cs-CZ" sz="1400" u="none" strike="noStrike" dirty="0">
                          <a:effectLst/>
                        </a:rPr>
                        <a:t>1.148367798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hr-HR" sz="1400" u="none" strike="noStrike" dirty="0">
                          <a:effectLst/>
                        </a:rPr>
                        <a:t>0.824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0.128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1.69E-24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400" u="none" strike="noStrike" dirty="0">
                          <a:effectLst/>
                        </a:rPr>
                        <a:t>SNX9-chr6-158244294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1.57E-27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fi-FI" sz="1400" u="none" strike="noStrike" dirty="0">
                          <a:effectLst/>
                        </a:rPr>
                        <a:t>1.031014624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0.912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it-IT" sz="1400" u="none" strike="noStrike" dirty="0">
                          <a:effectLst/>
                        </a:rPr>
                        <a:t>0.195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nb-NO" sz="1400" u="none" strike="noStrike" dirty="0">
                          <a:effectLst/>
                        </a:rPr>
                        <a:t>3.67E-23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180000" algn="l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28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6EE06FF-E8D2-A646-A86E-DA961D4A0B2E}"/>
              </a:ext>
            </a:extLst>
          </p:cNvPr>
          <p:cNvSpPr txBox="1">
            <a:spLocks/>
          </p:cNvSpPr>
          <p:nvPr/>
        </p:nvSpPr>
        <p:spPr>
          <a:xfrm>
            <a:off x="457199" y="2393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Acknowledgement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8B458E69-DE7B-E447-BF5B-5A611D0BDA02}"/>
              </a:ext>
            </a:extLst>
          </p:cNvPr>
          <p:cNvGrpSpPr/>
          <p:nvPr/>
        </p:nvGrpSpPr>
        <p:grpSpPr>
          <a:xfrm>
            <a:off x="457199" y="1634358"/>
            <a:ext cx="8335876" cy="2586128"/>
            <a:chOff x="457199" y="2219894"/>
            <a:chExt cx="8335876" cy="2586128"/>
          </a:xfrm>
        </p:grpSpPr>
        <p:pic>
          <p:nvPicPr>
            <p:cNvPr id="5" name="Picture 4" descr="USTC.tiff">
              <a:extLst>
                <a:ext uri="{FF2B5EF4-FFF2-40B4-BE49-F238E27FC236}">
                  <a16:creationId xmlns:a16="http://schemas.microsoft.com/office/drawing/2014/main" xmlns="" id="{202769F9-4324-D24E-A43D-C0738514F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" y="2235133"/>
              <a:ext cx="3111501" cy="648954"/>
            </a:xfrm>
            <a:prstGeom prst="rect">
              <a:avLst/>
            </a:prstGeom>
          </p:spPr>
        </p:pic>
        <p:pic>
          <p:nvPicPr>
            <p:cNvPr id="6" name="Picture 5" descr="PSU.tiff">
              <a:extLst>
                <a:ext uri="{FF2B5EF4-FFF2-40B4-BE49-F238E27FC236}">
                  <a16:creationId xmlns:a16="http://schemas.microsoft.com/office/drawing/2014/main" xmlns="" id="{F81721C3-047B-DB47-8C3B-4867511DF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187" y="2235133"/>
              <a:ext cx="1435101" cy="650513"/>
            </a:xfrm>
            <a:prstGeom prst="rect">
              <a:avLst/>
            </a:prstGeom>
          </p:spPr>
        </p:pic>
        <p:pic>
          <p:nvPicPr>
            <p:cNvPr id="7" name="Picture 6" descr="Rutgers.tiff">
              <a:extLst>
                <a:ext uri="{FF2B5EF4-FFF2-40B4-BE49-F238E27FC236}">
                  <a16:creationId xmlns:a16="http://schemas.microsoft.com/office/drawing/2014/main" xmlns="" id="{5D223A59-6424-FD43-A28A-5578373DF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774" y="2219894"/>
              <a:ext cx="2400301" cy="66419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0F0D4D74-555B-5544-810C-572847438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878" y="3602562"/>
              <a:ext cx="1738141" cy="115876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38F31132-DC56-524C-AB74-6605DF24B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55349" y="3559834"/>
              <a:ext cx="1246188" cy="124618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45A4F7C1-7D3B-0346-8297-D1EFA5780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4937" y="3753621"/>
              <a:ext cx="2295975" cy="860991"/>
            </a:xfrm>
            <a:prstGeom prst="rect">
              <a:avLst/>
            </a:prstGeom>
          </p:spPr>
        </p:pic>
      </p:grp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xmlns="" id="{0D64799B-3109-E04D-9B19-383C8DC9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B9F3-7DB5-644C-9A3E-E533A4C4B485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02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Macintosh PowerPoint</Application>
  <PresentationFormat>On-screen Show (4:3)</PresentationFormat>
  <Paragraphs>110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Single Cell RNAseq Exploration Using Public Available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Cell RNAseq Exploration Using Public Available Dataset</dc:title>
  <dc:creator>Yeting Zhang</dc:creator>
  <cp:lastModifiedBy>Yeting Zhang</cp:lastModifiedBy>
  <cp:revision>2</cp:revision>
  <dcterms:created xsi:type="dcterms:W3CDTF">2019-08-02T22:05:07Z</dcterms:created>
  <dcterms:modified xsi:type="dcterms:W3CDTF">2019-08-02T22:06:30Z</dcterms:modified>
</cp:coreProperties>
</file>