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608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5114-75F4-B945-B57D-0490505B41AD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7C16E-F128-8F4B-9032-46BFB254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902A-3C75-1148-858F-1A6A1DEE07BE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25F63-4503-4F4C-A102-A5E9BE3E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5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5F63-4503-4F4C-A102-A5E9BE3E1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 plots were only shown for postpartum dataset. All other plots can be found in the HTML report.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5F63-4503-4F4C-A102-A5E9BE3E1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25F63-4503-4F4C-A102-A5E9BE3E1C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357-3836-174D-A0F1-811EB36ADDEF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2E0D-0DCC-0B42-9933-FB72F400F0B9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6A0-45B2-B44E-80A7-FF78060721BF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600C-142B-5D40-A9E7-69BD3A0305D2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BA07-EEB1-3142-88A8-23F74D88C96E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85CA-DE58-C84F-AC9C-81486D0477F2}" type="datetime1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5A2-34B3-F247-BE3C-4BBE201558EF}" type="datetime1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9CB3-144F-DA45-96C3-E10BEFA20B50}" type="datetime1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606B-D0DD-9B4B-A3EF-6C6F197DF43C}" type="datetime1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0DC-3473-8340-ACBD-0D05F4F150D8}" type="datetime1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239C-7988-7B41-8366-D30709E8F06E}" type="datetime1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F00C-6A2A-6B42-AF3F-13ECE14CA8EF}" type="datetime1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2DC8-EE63-5B49-8567-C25F9963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alab.stanford.edu/wp-content/uploads/pregnancymultiomics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332" y="1106078"/>
            <a:ext cx="8458200" cy="18257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Challenge </a:t>
            </a:r>
            <a:r>
              <a:rPr lang="en-US" b="1" dirty="0" smtClean="0"/>
              <a:t>Project:</a:t>
            </a:r>
            <a:br>
              <a:rPr lang="en-US" b="1" dirty="0" smtClean="0"/>
            </a:br>
            <a:r>
              <a:rPr lang="en-US" b="1" dirty="0" smtClean="0"/>
              <a:t>Can we infer more biological meaningful information from outlier/s identified?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Yeting Zhang</a:t>
            </a:r>
          </a:p>
          <a:p>
            <a:r>
              <a:rPr lang="en-US" dirty="0" smtClean="0"/>
              <a:t>Aug 2</a:t>
            </a:r>
            <a:r>
              <a:rPr lang="en-US" baseline="30000" dirty="0" smtClean="0"/>
              <a:t>nd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PTLG016 identified as a potential </a:t>
            </a:r>
            <a:r>
              <a:rPr lang="en-US" sz="3600" b="1" dirty="0" smtClean="0"/>
              <a:t>outlier</a:t>
            </a:r>
            <a:br>
              <a:rPr lang="en-US" sz="3600" b="1" dirty="0" smtClean="0"/>
            </a:br>
            <a:r>
              <a:rPr lang="en-US" sz="3600" b="1" dirty="0" smtClean="0"/>
              <a:t>Can we find out the true reason?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applied a machine learning approach to identify a possible causal set of features, in this case, a set of bacteria, that’s making PTGL016 distinguished from the other patients. </a:t>
            </a:r>
          </a:p>
          <a:p>
            <a:r>
              <a:rPr lang="en-US" dirty="0" smtClean="0"/>
              <a:t>The command and workflow is included the HTML report, named as </a:t>
            </a:r>
            <a:r>
              <a:rPr lang="en-US" dirty="0" err="1" smtClean="0"/>
              <a:t>Problem_speciesDetection.html</a:t>
            </a:r>
            <a:r>
              <a:rPr lang="en-US" dirty="0" smtClean="0"/>
              <a:t> (</a:t>
            </a:r>
            <a:r>
              <a:rPr lang="en-US" dirty="0" err="1" smtClean="0"/>
              <a:t>Rmd</a:t>
            </a:r>
            <a:r>
              <a:rPr lang="en-US" dirty="0" smtClean="0"/>
              <a:t> file is also attached)</a:t>
            </a:r>
          </a:p>
          <a:p>
            <a:r>
              <a:rPr lang="en-US" dirty="0" smtClean="0"/>
              <a:t>The top ten bacteria identified is listed in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Are any of these bacteria pathogenic?</a:t>
            </a:r>
            <a:br>
              <a:rPr lang="en-US" b="1" dirty="0" smtClean="0"/>
            </a:br>
            <a:r>
              <a:rPr lang="en-US" b="1" dirty="0" smtClean="0"/>
              <a:t>Pathogenic species were highlighted in red color.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54752"/>
              </p:ext>
            </p:extLst>
          </p:nvPr>
        </p:nvGraphicFramePr>
        <p:xfrm>
          <a:off x="690994" y="1792691"/>
          <a:ext cx="7995806" cy="456365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14977"/>
                <a:gridCol w="5580829"/>
              </a:tblGrid>
              <a:tr h="41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 err="1">
                          <a:effectLst/>
                        </a:rPr>
                        <a:t>Model_importance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effectLst/>
                        </a:rPr>
                        <a:t>Bacteria genus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5.15E-02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effectLst/>
                        </a:rPr>
                        <a:t>VaginalSwab_Lactobacillus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4.85E-02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VaginalSwab</a:t>
                      </a:r>
                      <a:r>
                        <a:rPr lang="en-US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r>
                        <a:rPr lang="en-US" sz="2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Prevotella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4.43E-02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VaginalSwab_</a:t>
                      </a:r>
                      <a:r>
                        <a:rPr lang="en-US" sz="2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Campylobacter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4.43E-02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 err="1">
                          <a:effectLst/>
                        </a:rPr>
                        <a:t>VaginalSwab_</a:t>
                      </a:r>
                      <a:r>
                        <a:rPr lang="en-US" sz="2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Actinomyces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4.43E-02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effectLst/>
                        </a:rPr>
                        <a:t>VaginalSwab_Ruminococcaceae_UCG-005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4.43E-02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 err="1">
                          <a:effectLst/>
                        </a:rPr>
                        <a:t>VaginalSwab_Ezakiella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3.08E-02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effectLst/>
                        </a:rPr>
                        <a:t>VaginalSwab_</a:t>
                      </a:r>
                      <a:r>
                        <a:rPr lang="en-US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Prevotella</a:t>
                      </a:r>
                      <a:r>
                        <a:rPr lang="en-US" sz="2000" b="0" u="none" strike="noStrike" dirty="0">
                          <a:effectLst/>
                        </a:rPr>
                        <a:t>_6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3.08E-02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effectLst/>
                        </a:rPr>
                        <a:t>VaginalSwab_Ruminococcus_1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3.08E-02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 err="1">
                          <a:effectLst/>
                        </a:rPr>
                        <a:t>VaginalSwab_</a:t>
                      </a:r>
                      <a:r>
                        <a:rPr lang="en-US" sz="2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Haemophilus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14878"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u="none" strike="noStrike">
                          <a:effectLst/>
                        </a:rPr>
                        <a:t>3.08E-02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effectLst/>
                        </a:rPr>
                        <a:t>VaginalSwab_</a:t>
                      </a:r>
                      <a:r>
                        <a:rPr lang="en-US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Prevotella</a:t>
                      </a:r>
                      <a:r>
                        <a:rPr lang="en-US" sz="2000" b="0" u="none" strike="noStrike" dirty="0">
                          <a:effectLst/>
                        </a:rPr>
                        <a:t>_9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6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Potential pathogenic bacteria identified that may explain why PTLG016 as an outlier </a:t>
            </a:r>
            <a:r>
              <a:rPr lang="en-US" sz="3600" b="1" i="1" dirty="0" smtClean="0"/>
              <a:t>(</a:t>
            </a:r>
            <a:r>
              <a:rPr lang="en-US" sz="3600" b="1" i="1" dirty="0" err="1" smtClean="0"/>
              <a:t>Prevotella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spp</a:t>
            </a:r>
            <a:r>
              <a:rPr lang="en-US" sz="3600" b="1" i="1" dirty="0" smtClean="0"/>
              <a:t>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Prevotella</a:t>
            </a:r>
            <a:r>
              <a:rPr lang="en-US" dirty="0" smtClean="0"/>
              <a:t> species are also common vaginal commensals. Increased abundance of </a:t>
            </a:r>
            <a:r>
              <a:rPr lang="en-US" dirty="0" err="1" smtClean="0"/>
              <a:t>Prevotella</a:t>
            </a:r>
            <a:r>
              <a:rPr lang="en-US" dirty="0" smtClean="0"/>
              <a:t> in vaginal mucosa has been associated to bacterial </a:t>
            </a:r>
            <a:r>
              <a:rPr lang="en-US" dirty="0" err="1" smtClean="0"/>
              <a:t>vaginosis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 smtClean="0"/>
              <a:t>Question to link back to the health care provider: Does PTLG016 patient have </a:t>
            </a:r>
            <a:r>
              <a:rPr lang="en-US" b="1" dirty="0" err="1" smtClean="0"/>
              <a:t>vaginosis</a:t>
            </a:r>
            <a:r>
              <a:rPr lang="en-US" b="1" dirty="0" smtClean="0"/>
              <a:t> or perhaps on the edge of developing symptoms of it?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457" y="6356350"/>
            <a:ext cx="39678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Prevotella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5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Potential pathogenic bacteria identified that may explain why PTLG016 as an outlier </a:t>
            </a:r>
            <a:r>
              <a:rPr lang="en-US" sz="3600" b="1" i="1" dirty="0" smtClean="0"/>
              <a:t>(</a:t>
            </a:r>
            <a:r>
              <a:rPr lang="en-US" sz="3600" b="1" i="1" dirty="0" err="1" smtClean="0"/>
              <a:t>Prevotella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spp</a:t>
            </a:r>
            <a:r>
              <a:rPr lang="en-US" sz="3600" b="1" i="1" dirty="0" smtClean="0"/>
              <a:t>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Campylobacter can cause a gastrointestinal infection called </a:t>
            </a:r>
            <a:r>
              <a:rPr lang="en-US" dirty="0" err="1" smtClean="0"/>
              <a:t>campylobacteriosis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Question to link back to the health care provider: Does PTLG016 patient have any GI tract symptoms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Any inflammation detected at an early stage is</a:t>
            </a:r>
          </a:p>
          <a:p>
            <a:pPr marL="0" indent="0">
              <a:buNone/>
            </a:pPr>
            <a:r>
              <a:rPr lang="en-US" b="1" dirty="0" smtClean="0"/>
              <a:t>vital to a healthy pregnancy.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121275"/>
          </a:xfrm>
        </p:spPr>
        <p:txBody>
          <a:bodyPr/>
          <a:lstStyle/>
          <a:p>
            <a:r>
              <a:rPr lang="en-US" dirty="0" smtClean="0"/>
              <a:t>Exploring patient related health care data, e.g., </a:t>
            </a:r>
            <a:r>
              <a:rPr lang="en-US" dirty="0" err="1" smtClean="0"/>
              <a:t>metagenomics</a:t>
            </a:r>
            <a:r>
              <a:rPr lang="en-US" dirty="0" smtClean="0"/>
              <a:t> data, we may be able to detect more subtle health related issues.</a:t>
            </a:r>
          </a:p>
          <a:p>
            <a:r>
              <a:rPr lang="en-US" dirty="0" smtClean="0"/>
              <a:t>Scenario to apply to:</a:t>
            </a:r>
          </a:p>
          <a:p>
            <a:pPr lvl="1"/>
            <a:r>
              <a:rPr lang="en-US" dirty="0" smtClean="0"/>
              <a:t>For each regular pregnancy check ups, a non-invasive swab can provide </a:t>
            </a:r>
            <a:r>
              <a:rPr lang="en-US" dirty="0" err="1" smtClean="0"/>
              <a:t>metagenomic</a:t>
            </a:r>
            <a:r>
              <a:rPr lang="en-US" dirty="0" smtClean="0"/>
              <a:t> </a:t>
            </a:r>
            <a:r>
              <a:rPr lang="en-US" dirty="0" smtClean="0"/>
              <a:t>information. </a:t>
            </a:r>
          </a:p>
          <a:p>
            <a:pPr lvl="1"/>
            <a:r>
              <a:rPr lang="en-US" dirty="0" smtClean="0"/>
              <a:t>Comparing across patients or comparing patients themselves (in a time course) can help early detection of health related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4" y="890676"/>
            <a:ext cx="6710340" cy="47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Publication: “</a:t>
            </a:r>
            <a:r>
              <a:rPr lang="en-US" dirty="0" err="1" smtClean="0"/>
              <a:t>Multiomics</a:t>
            </a:r>
            <a:r>
              <a:rPr lang="en-US" dirty="0" smtClean="0"/>
              <a:t> </a:t>
            </a:r>
            <a:r>
              <a:rPr lang="en-US" dirty="0" smtClean="0"/>
              <a:t>modeling of the </a:t>
            </a:r>
            <a:r>
              <a:rPr lang="en-US" dirty="0" err="1" smtClean="0"/>
              <a:t>immunome</a:t>
            </a:r>
            <a:r>
              <a:rPr lang="en-US" dirty="0" smtClean="0"/>
              <a:t>, </a:t>
            </a:r>
            <a:r>
              <a:rPr lang="en-US" dirty="0" err="1" smtClean="0"/>
              <a:t>transcriptome</a:t>
            </a:r>
            <a:r>
              <a:rPr lang="en-US" dirty="0" smtClean="0"/>
              <a:t>, </a:t>
            </a:r>
            <a:r>
              <a:rPr lang="en-US" dirty="0" err="1" smtClean="0"/>
              <a:t>microbiome</a:t>
            </a:r>
            <a:r>
              <a:rPr lang="en-US" dirty="0" smtClean="0"/>
              <a:t>, proteome and </a:t>
            </a:r>
            <a:r>
              <a:rPr lang="en-US" dirty="0" err="1" smtClean="0"/>
              <a:t>metabolome</a:t>
            </a:r>
            <a:r>
              <a:rPr lang="en-US" dirty="0" smtClean="0"/>
              <a:t> adaptations during human pregnancy” by </a:t>
            </a:r>
            <a:r>
              <a:rPr lang="en-US" dirty="0" err="1" smtClean="0"/>
              <a:t>Ghaemi</a:t>
            </a:r>
            <a:r>
              <a:rPr lang="en-US" dirty="0" smtClean="0"/>
              <a:t> et al, Bioinformatics 2018.</a:t>
            </a:r>
          </a:p>
          <a:p>
            <a:r>
              <a:rPr lang="en-US" dirty="0" smtClean="0"/>
              <a:t>Datasets was downloaded from </a:t>
            </a:r>
            <a:r>
              <a:rPr lang="en-US" dirty="0" smtClean="0">
                <a:hlinkClick r:id="rId2"/>
              </a:rPr>
              <a:t>https://nalab.stanford.edu/wp-content/uploads/pregnancymultiomics.zip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08"/>
            <a:ext cx="8229600" cy="1143000"/>
          </a:xfrm>
        </p:spPr>
        <p:txBody>
          <a:bodyPr/>
          <a:lstStyle/>
          <a:p>
            <a:r>
              <a:rPr lang="en-US" dirty="0" smtClean="0"/>
              <a:t>Question trying to answer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242"/>
            <a:ext cx="8229600" cy="4937921"/>
          </a:xfrm>
        </p:spPr>
        <p:txBody>
          <a:bodyPr/>
          <a:lstStyle/>
          <a:p>
            <a:r>
              <a:rPr lang="en-US" dirty="0" smtClean="0"/>
              <a:t>I started with looking into the </a:t>
            </a:r>
            <a:r>
              <a:rPr lang="en-US" dirty="0" err="1" smtClean="0"/>
              <a:t>microbiome</a:t>
            </a:r>
            <a:r>
              <a:rPr lang="en-US" dirty="0" smtClean="0"/>
              <a:t> dataset.</a:t>
            </a:r>
          </a:p>
          <a:p>
            <a:r>
              <a:rPr lang="en-US" dirty="0" smtClean="0"/>
              <a:t>First question is that if outliers are present in the dataset.</a:t>
            </a:r>
          </a:p>
          <a:p>
            <a:r>
              <a:rPr lang="en-US" dirty="0" smtClean="0"/>
              <a:t>Second question is that if there’re any, can we find a biological explanation or perhaps this may indicate some hidden fact, which might be patient health related/predictive information.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449"/>
            <a:ext cx="8229600" cy="1143000"/>
          </a:xfrm>
        </p:spPr>
        <p:txBody>
          <a:bodyPr/>
          <a:lstStyle/>
          <a:p>
            <a:r>
              <a:rPr lang="en-US" dirty="0" smtClean="0"/>
              <a:t>Planned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922"/>
            <a:ext cx="8433298" cy="50580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Step1. PCA analyses performed on all four gestational stages </a:t>
            </a:r>
            <a:r>
              <a:rPr lang="en-US" dirty="0" smtClean="0"/>
              <a:t>separately (</a:t>
            </a:r>
            <a:r>
              <a:rPr lang="en-US" dirty="0" err="1" smtClean="0"/>
              <a:t>challengeQuestion_modified.html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Step 2. Using feature selection machine learning approach to identify the causal set of bacteria that distinguishes outlier from all other patients’ </a:t>
            </a:r>
            <a:r>
              <a:rPr lang="en-US" dirty="0" smtClean="0"/>
              <a:t>samples (</a:t>
            </a:r>
            <a:r>
              <a:rPr lang="en-US" dirty="0" err="1" smtClean="0"/>
              <a:t>Problem_speciesDection.html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Step 3. Infer meaningful biology fact based on the output from step 2 using literature search </a:t>
            </a:r>
            <a:r>
              <a:rPr lang="en-US" dirty="0" smtClean="0"/>
              <a:t>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into the postpartum dataset first (control dataset)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314"/>
            <a:ext cx="9144000" cy="5649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4165" y="1269775"/>
            <a:ext cx="36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top 2 components can already</a:t>
            </a:r>
          </a:p>
          <a:p>
            <a:r>
              <a:rPr lang="en-US" dirty="0" smtClean="0"/>
              <a:t>explain the major source of variance.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PTLG016 stands out as a potential outlier based on postpartum dataset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494" b="549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PTLG016 stands out again as a potential outlier based on 1</a:t>
            </a:r>
            <a:r>
              <a:rPr lang="en-US" sz="3600" b="1" baseline="30000" dirty="0" smtClean="0"/>
              <a:t>st</a:t>
            </a:r>
            <a:r>
              <a:rPr lang="en-US" sz="3600" b="1" dirty="0" smtClean="0"/>
              <a:t> trimester dataset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5494" b="549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2</a:t>
            </a:r>
            <a:r>
              <a:rPr lang="en-US" sz="3600" b="1" baseline="30000" dirty="0" smtClean="0"/>
              <a:t>nd</a:t>
            </a:r>
            <a:r>
              <a:rPr lang="en-US" sz="3600" b="1" dirty="0" smtClean="0"/>
              <a:t> Trimester look more scattered and no obvious outlier identified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14"/>
            <a:ext cx="9144000" cy="56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3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PTLG016 stands out again as a potential outlier based on 3rd trimester dataset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2DC8-EE63-5B49-8567-C25F9963C92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789"/>
            <a:ext cx="9144000" cy="56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612</Words>
  <Application>Microsoft Macintosh PowerPoint</Application>
  <PresentationFormat>On-screen Show (4:3)</PresentationFormat>
  <Paragraphs>83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Challenge Project: Can we infer more biological meaningful information from outlier/s identified?</vt:lpstr>
      <vt:lpstr>Data Resource</vt:lpstr>
      <vt:lpstr>Question trying to answer here</vt:lpstr>
      <vt:lpstr>Planned approaches</vt:lpstr>
      <vt:lpstr>Looking into the postpartum dataset first (control dataset)</vt:lpstr>
      <vt:lpstr>PTLG016 stands out as a potential outlier based on postpartum dataset</vt:lpstr>
      <vt:lpstr>PTLG016 stands out again as a potential outlier based on 1st trimester dataset</vt:lpstr>
      <vt:lpstr>2nd Trimester look more scattered and no obvious outlier identified</vt:lpstr>
      <vt:lpstr>PTLG016 stands out again as a potential outlier based on 3rd trimester dataset</vt:lpstr>
      <vt:lpstr>PTLG016 identified as a potential outlier Can we find out the true reason?</vt:lpstr>
      <vt:lpstr>Are any of these bacteria pathogenic? Pathogenic species were highlighted in red color.</vt:lpstr>
      <vt:lpstr>Potential pathogenic bacteria identified that may explain why PTLG016 as an outlier (Prevotella spp)</vt:lpstr>
      <vt:lpstr>Potential pathogenic bacteria identified that may explain why PTLG016 as an outlier (Prevotella spp)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Project</dc:title>
  <dc:creator>Yeting Zhang</dc:creator>
  <cp:lastModifiedBy>Yeting Zhang</cp:lastModifiedBy>
  <cp:revision>11</cp:revision>
  <dcterms:created xsi:type="dcterms:W3CDTF">2019-08-02T17:06:47Z</dcterms:created>
  <dcterms:modified xsi:type="dcterms:W3CDTF">2019-08-02T18:06:03Z</dcterms:modified>
</cp:coreProperties>
</file>