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7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Lst>
  <p:sldSz cx="6858000" cy="9144000" type="letter"/>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86" d="100"/>
          <a:sy n="86" d="100"/>
        </p:scale>
        <p:origin x="1910"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6DA194-9738-4142-8731-B68989DD3CD3}" type="datetimeFigureOut">
              <a:rPr lang="fr-CA" smtClean="0"/>
              <a:t>2017-01-21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7E0F791-2D8F-4C4B-8A99-1731BD39C4FF}" type="slidenum">
              <a:rPr lang="fr-CA" smtClean="0"/>
              <a:t>‹#›</a:t>
            </a:fld>
            <a:endParaRPr lang="fr-CA"/>
          </a:p>
        </p:txBody>
      </p:sp>
    </p:spTree>
    <p:extLst>
      <p:ext uri="{BB962C8B-B14F-4D97-AF65-F5344CB8AC3E}">
        <p14:creationId xmlns:p14="http://schemas.microsoft.com/office/powerpoint/2010/main" val="188890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6DA194-9738-4142-8731-B68989DD3CD3}" type="datetimeFigureOut">
              <a:rPr lang="fr-CA" smtClean="0"/>
              <a:t>2017-01-21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7E0F791-2D8F-4C4B-8A99-1731BD39C4FF}" type="slidenum">
              <a:rPr lang="fr-CA" smtClean="0"/>
              <a:t>‹#›</a:t>
            </a:fld>
            <a:endParaRPr lang="fr-CA"/>
          </a:p>
        </p:txBody>
      </p:sp>
    </p:spTree>
    <p:extLst>
      <p:ext uri="{BB962C8B-B14F-4D97-AF65-F5344CB8AC3E}">
        <p14:creationId xmlns:p14="http://schemas.microsoft.com/office/powerpoint/2010/main" val="3931093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6DA194-9738-4142-8731-B68989DD3CD3}" type="datetimeFigureOut">
              <a:rPr lang="fr-CA" smtClean="0"/>
              <a:t>2017-01-21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7E0F791-2D8F-4C4B-8A99-1731BD39C4FF}" type="slidenum">
              <a:rPr lang="fr-CA" smtClean="0"/>
              <a:t>‹#›</a:t>
            </a:fld>
            <a:endParaRPr lang="fr-CA"/>
          </a:p>
        </p:txBody>
      </p:sp>
    </p:spTree>
    <p:extLst>
      <p:ext uri="{BB962C8B-B14F-4D97-AF65-F5344CB8AC3E}">
        <p14:creationId xmlns:p14="http://schemas.microsoft.com/office/powerpoint/2010/main" val="311192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6DA194-9738-4142-8731-B68989DD3CD3}" type="datetimeFigureOut">
              <a:rPr lang="fr-CA" smtClean="0"/>
              <a:t>2017-01-21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7E0F791-2D8F-4C4B-8A99-1731BD39C4FF}" type="slidenum">
              <a:rPr lang="fr-CA" smtClean="0"/>
              <a:t>‹#›</a:t>
            </a:fld>
            <a:endParaRPr lang="fr-CA"/>
          </a:p>
        </p:txBody>
      </p:sp>
    </p:spTree>
    <p:extLst>
      <p:ext uri="{BB962C8B-B14F-4D97-AF65-F5344CB8AC3E}">
        <p14:creationId xmlns:p14="http://schemas.microsoft.com/office/powerpoint/2010/main" val="4218916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6DA194-9738-4142-8731-B68989DD3CD3}" type="datetimeFigureOut">
              <a:rPr lang="fr-CA" smtClean="0"/>
              <a:t>2017-01-21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7E0F791-2D8F-4C4B-8A99-1731BD39C4FF}" type="slidenum">
              <a:rPr lang="fr-CA" smtClean="0"/>
              <a:t>‹#›</a:t>
            </a:fld>
            <a:endParaRPr lang="fr-CA"/>
          </a:p>
        </p:txBody>
      </p:sp>
    </p:spTree>
    <p:extLst>
      <p:ext uri="{BB962C8B-B14F-4D97-AF65-F5344CB8AC3E}">
        <p14:creationId xmlns:p14="http://schemas.microsoft.com/office/powerpoint/2010/main" val="363119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6DA194-9738-4142-8731-B68989DD3CD3}" type="datetimeFigureOut">
              <a:rPr lang="fr-CA" smtClean="0"/>
              <a:t>2017-01-21</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7E0F791-2D8F-4C4B-8A99-1731BD39C4FF}" type="slidenum">
              <a:rPr lang="fr-CA" smtClean="0"/>
              <a:t>‹#›</a:t>
            </a:fld>
            <a:endParaRPr lang="fr-CA"/>
          </a:p>
        </p:txBody>
      </p:sp>
    </p:spTree>
    <p:extLst>
      <p:ext uri="{BB962C8B-B14F-4D97-AF65-F5344CB8AC3E}">
        <p14:creationId xmlns:p14="http://schemas.microsoft.com/office/powerpoint/2010/main" val="97384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6DA194-9738-4142-8731-B68989DD3CD3}" type="datetimeFigureOut">
              <a:rPr lang="fr-CA" smtClean="0"/>
              <a:t>2017-01-21</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87E0F791-2D8F-4C4B-8A99-1731BD39C4FF}" type="slidenum">
              <a:rPr lang="fr-CA" smtClean="0"/>
              <a:t>‹#›</a:t>
            </a:fld>
            <a:endParaRPr lang="fr-CA"/>
          </a:p>
        </p:txBody>
      </p:sp>
    </p:spTree>
    <p:extLst>
      <p:ext uri="{BB962C8B-B14F-4D97-AF65-F5344CB8AC3E}">
        <p14:creationId xmlns:p14="http://schemas.microsoft.com/office/powerpoint/2010/main" val="409436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6DA194-9738-4142-8731-B68989DD3CD3}" type="datetimeFigureOut">
              <a:rPr lang="fr-CA" smtClean="0"/>
              <a:t>2017-01-21</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87E0F791-2D8F-4C4B-8A99-1731BD39C4FF}" type="slidenum">
              <a:rPr lang="fr-CA" smtClean="0"/>
              <a:t>‹#›</a:t>
            </a:fld>
            <a:endParaRPr lang="fr-CA"/>
          </a:p>
        </p:txBody>
      </p:sp>
    </p:spTree>
    <p:extLst>
      <p:ext uri="{BB962C8B-B14F-4D97-AF65-F5344CB8AC3E}">
        <p14:creationId xmlns:p14="http://schemas.microsoft.com/office/powerpoint/2010/main" val="341576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DA194-9738-4142-8731-B68989DD3CD3}" type="datetimeFigureOut">
              <a:rPr lang="fr-CA" smtClean="0"/>
              <a:t>2017-01-21</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87E0F791-2D8F-4C4B-8A99-1731BD39C4FF}" type="slidenum">
              <a:rPr lang="fr-CA" smtClean="0"/>
              <a:t>‹#›</a:t>
            </a:fld>
            <a:endParaRPr lang="fr-CA"/>
          </a:p>
        </p:txBody>
      </p:sp>
    </p:spTree>
    <p:extLst>
      <p:ext uri="{BB962C8B-B14F-4D97-AF65-F5344CB8AC3E}">
        <p14:creationId xmlns:p14="http://schemas.microsoft.com/office/powerpoint/2010/main" val="1220230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6DA194-9738-4142-8731-B68989DD3CD3}" type="datetimeFigureOut">
              <a:rPr lang="fr-CA" smtClean="0"/>
              <a:t>2017-01-21</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7E0F791-2D8F-4C4B-8A99-1731BD39C4FF}" type="slidenum">
              <a:rPr lang="fr-CA" smtClean="0"/>
              <a:t>‹#›</a:t>
            </a:fld>
            <a:endParaRPr lang="fr-CA"/>
          </a:p>
        </p:txBody>
      </p:sp>
    </p:spTree>
    <p:extLst>
      <p:ext uri="{BB962C8B-B14F-4D97-AF65-F5344CB8AC3E}">
        <p14:creationId xmlns:p14="http://schemas.microsoft.com/office/powerpoint/2010/main" val="308732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6DA194-9738-4142-8731-B68989DD3CD3}" type="datetimeFigureOut">
              <a:rPr lang="fr-CA" smtClean="0"/>
              <a:t>2017-01-21</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7E0F791-2D8F-4C4B-8A99-1731BD39C4FF}" type="slidenum">
              <a:rPr lang="fr-CA" smtClean="0"/>
              <a:t>‹#›</a:t>
            </a:fld>
            <a:endParaRPr lang="fr-CA"/>
          </a:p>
        </p:txBody>
      </p:sp>
    </p:spTree>
    <p:extLst>
      <p:ext uri="{BB962C8B-B14F-4D97-AF65-F5344CB8AC3E}">
        <p14:creationId xmlns:p14="http://schemas.microsoft.com/office/powerpoint/2010/main" val="4268384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6E6DA194-9738-4142-8731-B68989DD3CD3}" type="datetimeFigureOut">
              <a:rPr lang="fr-CA" smtClean="0"/>
              <a:t>2017-01-21</a:t>
            </a:fld>
            <a:endParaRPr lang="fr-CA"/>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CA"/>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87E0F791-2D8F-4C4B-8A99-1731BD39C4FF}" type="slidenum">
              <a:rPr lang="fr-CA" smtClean="0"/>
              <a:t>‹#›</a:t>
            </a:fld>
            <a:endParaRPr lang="fr-CA"/>
          </a:p>
        </p:txBody>
      </p:sp>
    </p:spTree>
    <p:extLst>
      <p:ext uri="{BB962C8B-B14F-4D97-AF65-F5344CB8AC3E}">
        <p14:creationId xmlns:p14="http://schemas.microsoft.com/office/powerpoint/2010/main" val="14194638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3316"/>
            <a:ext cx="6858000" cy="9203267"/>
          </a:xfrm>
          <a:prstGeom prst="rect">
            <a:avLst/>
          </a:prstGeom>
        </p:spPr>
      </p:pic>
      <p:sp>
        <p:nvSpPr>
          <p:cNvPr id="4" name="TextBox 3"/>
          <p:cNvSpPr txBox="1"/>
          <p:nvPr/>
        </p:nvSpPr>
        <p:spPr>
          <a:xfrm>
            <a:off x="338316" y="627153"/>
            <a:ext cx="2785207" cy="1523494"/>
          </a:xfrm>
          <a:prstGeom prst="rect">
            <a:avLst/>
          </a:prstGeom>
          <a:noFill/>
        </p:spPr>
        <p:txBody>
          <a:bodyPr wrap="square" rtlCol="0">
            <a:spAutoFit/>
          </a:bodyPr>
          <a:lstStyle/>
          <a:p>
            <a:r>
              <a:rPr lang="fr-CA" sz="3300" b="1" i="1" u="sng" dirty="0">
                <a:solidFill>
                  <a:srgbClr val="FF0000"/>
                </a:solidFill>
              </a:rPr>
              <a:t>La Découverte </a:t>
            </a:r>
          </a:p>
          <a:p>
            <a:r>
              <a:rPr lang="fr-CA" sz="3300" b="1" i="1" u="sng" dirty="0">
                <a:solidFill>
                  <a:srgbClr val="FF0000"/>
                </a:solidFill>
              </a:rPr>
              <a:t>du Siècle</a:t>
            </a:r>
            <a:endParaRPr lang="fr-CA" sz="3300" dirty="0">
              <a:solidFill>
                <a:srgbClr val="FF0000"/>
              </a:solidFill>
            </a:endParaRPr>
          </a:p>
          <a:p>
            <a:r>
              <a:rPr lang="fr-CA" sz="1350" dirty="0"/>
              <a:t/>
            </a:r>
            <a:br>
              <a:rPr lang="fr-CA" sz="1350" dirty="0"/>
            </a:br>
            <a:endParaRPr lang="fr-CA" sz="1350" dirty="0"/>
          </a:p>
        </p:txBody>
      </p:sp>
      <p:sp>
        <p:nvSpPr>
          <p:cNvPr id="7" name="TextBox 6"/>
          <p:cNvSpPr txBox="1"/>
          <p:nvPr/>
        </p:nvSpPr>
        <p:spPr>
          <a:xfrm>
            <a:off x="1449917" y="8551333"/>
            <a:ext cx="1405467" cy="300082"/>
          </a:xfrm>
          <a:prstGeom prst="rect">
            <a:avLst/>
          </a:prstGeom>
          <a:noFill/>
        </p:spPr>
        <p:txBody>
          <a:bodyPr wrap="square" rtlCol="0">
            <a:spAutoFit/>
          </a:bodyPr>
          <a:lstStyle/>
          <a:p>
            <a:r>
              <a:rPr lang="en-CA" sz="1350" dirty="0">
                <a:solidFill>
                  <a:srgbClr val="FF0000"/>
                </a:solidFill>
              </a:rPr>
              <a:t>Par: Vedant Shah</a:t>
            </a:r>
            <a:endParaRPr lang="fr-CA" sz="1350" dirty="0">
              <a:solidFill>
                <a:srgbClr val="FF0000"/>
              </a:solidFill>
            </a:endParaRPr>
          </a:p>
        </p:txBody>
      </p:sp>
      <p:sp>
        <p:nvSpPr>
          <p:cNvPr id="8" name="TextBox 7"/>
          <p:cNvSpPr txBox="1"/>
          <p:nvPr/>
        </p:nvSpPr>
        <p:spPr>
          <a:xfrm>
            <a:off x="3461839" y="1164923"/>
            <a:ext cx="2785207" cy="1523494"/>
          </a:xfrm>
          <a:prstGeom prst="rect">
            <a:avLst/>
          </a:prstGeom>
          <a:noFill/>
        </p:spPr>
        <p:txBody>
          <a:bodyPr wrap="square" rtlCol="0">
            <a:spAutoFit/>
          </a:bodyPr>
          <a:lstStyle/>
          <a:p>
            <a:r>
              <a:rPr lang="en-CA" sz="3300" b="1" i="1" u="sng" dirty="0">
                <a:solidFill>
                  <a:srgbClr val="FF0000"/>
                </a:solidFill>
              </a:rPr>
              <a:t>The Discovery of the Century</a:t>
            </a:r>
            <a:endParaRPr lang="fr-CA" sz="3300" dirty="0">
              <a:solidFill>
                <a:srgbClr val="FF0000"/>
              </a:solidFill>
            </a:endParaRPr>
          </a:p>
          <a:p>
            <a:r>
              <a:rPr lang="fr-CA" sz="1350" dirty="0"/>
              <a:t/>
            </a:r>
            <a:br>
              <a:rPr lang="fr-CA" sz="1350" dirty="0"/>
            </a:br>
            <a:endParaRPr lang="fr-CA" sz="1350" dirty="0"/>
          </a:p>
        </p:txBody>
      </p:sp>
      <p:sp>
        <p:nvSpPr>
          <p:cNvPr id="9" name="TextBox 8"/>
          <p:cNvSpPr txBox="1"/>
          <p:nvPr/>
        </p:nvSpPr>
        <p:spPr>
          <a:xfrm>
            <a:off x="4265084" y="8551333"/>
            <a:ext cx="1405467" cy="300082"/>
          </a:xfrm>
          <a:prstGeom prst="rect">
            <a:avLst/>
          </a:prstGeom>
          <a:noFill/>
        </p:spPr>
        <p:txBody>
          <a:bodyPr wrap="square" rtlCol="0">
            <a:spAutoFit/>
          </a:bodyPr>
          <a:lstStyle/>
          <a:p>
            <a:r>
              <a:rPr lang="en-CA" sz="1350" dirty="0">
                <a:solidFill>
                  <a:srgbClr val="FF0000"/>
                </a:solidFill>
              </a:rPr>
              <a:t>By: Vedant Shah</a:t>
            </a:r>
            <a:endParaRPr lang="fr-CA" sz="1350" dirty="0">
              <a:solidFill>
                <a:srgbClr val="FF0000"/>
              </a:solidFill>
            </a:endParaRPr>
          </a:p>
        </p:txBody>
      </p:sp>
    </p:spTree>
    <p:extLst>
      <p:ext uri="{BB962C8B-B14F-4D97-AF65-F5344CB8AC3E}">
        <p14:creationId xmlns:p14="http://schemas.microsoft.com/office/powerpoint/2010/main" val="4052132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4183" y="135857"/>
            <a:ext cx="6258467" cy="1506512"/>
          </a:xfrm>
        </p:spPr>
        <p:txBody>
          <a:bodyPr>
            <a:noAutofit/>
          </a:bodyPr>
          <a:lstStyle/>
          <a:p>
            <a:pPr algn="l">
              <a:lnSpc>
                <a:spcPct val="170000"/>
              </a:lnSpc>
            </a:pPr>
            <a:r>
              <a:rPr lang="fr-CA" sz="1200" b="1" dirty="0">
                <a:latin typeface="Arial" panose="020B0604020202020204" pitchFamily="34" charset="0"/>
                <a:cs typeface="Arial" panose="020B0604020202020204" pitchFamily="34" charset="0"/>
              </a:rPr>
              <a:t>Puis, deux ans ont passé et tout allait bien. Cependant, avant d’entrer en 8</a:t>
            </a:r>
            <a:r>
              <a:rPr lang="fr-CA" sz="1200" b="1" baseline="30000" dirty="0">
                <a:latin typeface="Arial" panose="020B0604020202020204" pitchFamily="34" charset="0"/>
                <a:cs typeface="Arial" panose="020B0604020202020204" pitchFamily="34" charset="0"/>
              </a:rPr>
              <a:t>e</a:t>
            </a:r>
            <a:r>
              <a:rPr lang="fr-CA" sz="1200" b="1" dirty="0">
                <a:latin typeface="Arial" panose="020B0604020202020204" pitchFamily="34" charset="0"/>
                <a:cs typeface="Arial" panose="020B0604020202020204" pitchFamily="34" charset="0"/>
              </a:rPr>
              <a:t> année, ma sœur est morte en raison du cancer. Ma sœur était mon meilleur ami. Sur des nuits chaudes d’été, nous sommes allés à Frontenac du Nord, Ontario, pour l’observation des étoiles et elle était la raison pour laquelle j’ai voulu être un ingénieur aérospatial! J’étais très triste. J’ai pensé quelque chose d’épouvantable, semblable à ma sœur allait m’arriver. Finalement, mes parents ont parlé avec moi et j’ai commencé à sentir mieux. Plus tard, j’ai utilisé la mort de ma sœur comme ma force dans l’accomplissement de beaucoup de choses. Une leçon que je veux vous partager </a:t>
            </a:r>
            <a:r>
              <a:rPr lang="fr-CA" sz="1200" b="1" dirty="0" smtClean="0">
                <a:latin typeface="Arial" panose="020B0604020202020204" pitchFamily="34" charset="0"/>
                <a:cs typeface="Arial" panose="020B0604020202020204" pitchFamily="34" charset="0"/>
              </a:rPr>
              <a:t>est: </a:t>
            </a:r>
            <a:r>
              <a:rPr lang="fr-CA" sz="1200" b="1" dirty="0">
                <a:solidFill>
                  <a:srgbClr val="FF0000"/>
                </a:solidFill>
                <a:latin typeface="Arial" panose="020B0604020202020204" pitchFamily="34" charset="0"/>
                <a:cs typeface="Arial" panose="020B0604020202020204" pitchFamily="34" charset="0"/>
              </a:rPr>
              <a:t>si vous utilisez vos expériences négatives comme vos forces, il aidera beaucoup dans la vie.</a:t>
            </a:r>
            <a:r>
              <a:rPr lang="fr-CA" sz="1200" dirty="0">
                <a:solidFill>
                  <a:srgbClr val="FF0000"/>
                </a:solidFill>
                <a:latin typeface="Arial" panose="020B0604020202020204" pitchFamily="34" charset="0"/>
                <a:cs typeface="Arial" panose="020B0604020202020204" pitchFamily="34" charset="0"/>
              </a:rPr>
              <a:t/>
            </a:r>
            <a:br>
              <a:rPr lang="fr-CA" sz="1200" dirty="0">
                <a:solidFill>
                  <a:srgbClr val="FF0000"/>
                </a:solidFill>
                <a:latin typeface="Arial" panose="020B0604020202020204" pitchFamily="34" charset="0"/>
                <a:cs typeface="Arial" panose="020B0604020202020204" pitchFamily="34" charset="0"/>
              </a:rPr>
            </a:br>
            <a:r>
              <a:rPr lang="fr-CA" sz="1200" dirty="0">
                <a:solidFill>
                  <a:srgbClr val="FF0000"/>
                </a:solidFill>
                <a:latin typeface="Arial" panose="020B0604020202020204" pitchFamily="34" charset="0"/>
                <a:cs typeface="Arial" panose="020B0604020202020204" pitchFamily="34" charset="0"/>
              </a:rPr>
              <a:t/>
            </a:r>
            <a:br>
              <a:rPr lang="fr-CA" sz="1200" dirty="0">
                <a:solidFill>
                  <a:srgbClr val="FF0000"/>
                </a:solidFill>
                <a:latin typeface="Arial" panose="020B0604020202020204" pitchFamily="34" charset="0"/>
                <a:cs typeface="Arial" panose="020B0604020202020204" pitchFamily="34" charset="0"/>
              </a:rPr>
            </a:br>
            <a:r>
              <a:rPr lang="fr-CA" sz="1200" dirty="0">
                <a:solidFill>
                  <a:srgbClr val="FF0000"/>
                </a:solidFill>
                <a:latin typeface="Arial" panose="020B0604020202020204" pitchFamily="34" charset="0"/>
                <a:cs typeface="Arial" panose="020B0604020202020204" pitchFamily="34" charset="0"/>
              </a:rPr>
              <a:t/>
            </a:r>
            <a:br>
              <a:rPr lang="fr-CA" sz="1200" dirty="0">
                <a:solidFill>
                  <a:srgbClr val="FF0000"/>
                </a:solidFill>
                <a:latin typeface="Arial" panose="020B0604020202020204" pitchFamily="34" charset="0"/>
                <a:cs typeface="Arial" panose="020B0604020202020204" pitchFamily="34" charset="0"/>
              </a:rPr>
            </a:br>
            <a:r>
              <a:rPr lang="fr-CA" sz="1200" dirty="0" smtClean="0">
                <a:solidFill>
                  <a:srgbClr val="FF0000"/>
                </a:solidFill>
                <a:latin typeface="Arial" panose="020B0604020202020204" pitchFamily="34" charset="0"/>
                <a:cs typeface="Arial" panose="020B0604020202020204" pitchFamily="34" charset="0"/>
              </a:rPr>
              <a:t/>
            </a:r>
            <a:br>
              <a:rPr lang="fr-CA" sz="1200" dirty="0" smtClean="0">
                <a:solidFill>
                  <a:srgbClr val="FF0000"/>
                </a:solidFill>
                <a:latin typeface="Arial" panose="020B0604020202020204" pitchFamily="34" charset="0"/>
                <a:cs typeface="Arial" panose="020B0604020202020204" pitchFamily="34" charset="0"/>
              </a:rPr>
            </a:br>
            <a:r>
              <a:rPr lang="fr-CA" sz="1200" dirty="0" smtClean="0">
                <a:solidFill>
                  <a:srgbClr val="FF0000"/>
                </a:solidFill>
                <a:latin typeface="Arial" panose="020B0604020202020204" pitchFamily="34" charset="0"/>
                <a:cs typeface="Arial" panose="020B0604020202020204" pitchFamily="34" charset="0"/>
              </a:rPr>
              <a:t/>
            </a:r>
            <a:br>
              <a:rPr lang="fr-CA" sz="1200" dirty="0" smtClean="0">
                <a:solidFill>
                  <a:srgbClr val="FF0000"/>
                </a:solidFill>
                <a:latin typeface="Arial" panose="020B0604020202020204" pitchFamily="34" charset="0"/>
                <a:cs typeface="Arial" panose="020B0604020202020204" pitchFamily="34" charset="0"/>
              </a:rPr>
            </a:br>
            <a:endParaRPr lang="fr-CA" sz="1200" dirty="0">
              <a:solidFill>
                <a:srgbClr val="FF0000"/>
              </a:solidFill>
              <a:latin typeface="Arial" panose="020B0604020202020204" pitchFamily="34" charset="0"/>
              <a:cs typeface="Arial" panose="020B0604020202020204" pitchFamily="34" charset="0"/>
            </a:endParaRPr>
          </a:p>
        </p:txBody>
      </p:sp>
      <p:sp>
        <p:nvSpPr>
          <p:cNvPr id="4" name="TextBox 3"/>
          <p:cNvSpPr txBox="1"/>
          <p:nvPr/>
        </p:nvSpPr>
        <p:spPr>
          <a:xfrm>
            <a:off x="355401" y="6684408"/>
            <a:ext cx="6382745" cy="2677656"/>
          </a:xfrm>
          <a:prstGeom prst="rect">
            <a:avLst/>
          </a:prstGeom>
          <a:noFill/>
        </p:spPr>
        <p:txBody>
          <a:bodyPr wrap="square" rtlCol="0">
            <a:spAutoFit/>
          </a:bodyPr>
          <a:lstStyle/>
          <a:p>
            <a:pPr>
              <a:lnSpc>
                <a:spcPct val="150000"/>
              </a:lnSpc>
            </a:pPr>
            <a:r>
              <a:rPr lang="en-CA" sz="1200" b="1" dirty="0">
                <a:latin typeface="Arial" panose="020B0604020202020204" pitchFamily="34" charset="0"/>
                <a:cs typeface="Arial" panose="020B0604020202020204" pitchFamily="34" charset="0"/>
              </a:rPr>
              <a:t>Then, two years passed and everything was going fine. However, before entering in 8th grade, my sister died due to cancer. My sister was my best friend. On hot summer nights, we went to North Frontenac, Ontario, to observe the stars and it was the reason for which I wanted to be an aerospace engineer! I was very sad. I thought something dreadful, similar to my sister was going to happen to me. Finally, my parents spoke with me and I began to feel better. Later, I used the death of my sister as my strength in accomplishing many things. A lesson that I want to share is: </a:t>
            </a:r>
            <a:r>
              <a:rPr lang="en-CA" sz="1200" b="1" dirty="0">
                <a:solidFill>
                  <a:srgbClr val="FF0000"/>
                </a:solidFill>
                <a:latin typeface="Arial" panose="020B0604020202020204" pitchFamily="34" charset="0"/>
                <a:cs typeface="Arial" panose="020B0604020202020204" pitchFamily="34" charset="0"/>
              </a:rPr>
              <a:t>if you use your negative experiences as your strength, it will help you a lot in life.  </a:t>
            </a:r>
            <a:endParaRPr lang="en-CA" sz="1200" b="0" dirty="0" smtClean="0">
              <a:solidFill>
                <a:srgbClr val="FF0000"/>
              </a:solidFill>
              <a:effectLst/>
              <a:latin typeface="Arial" panose="020B0604020202020204" pitchFamily="34" charset="0"/>
              <a:cs typeface="Arial" panose="020B0604020202020204" pitchFamily="34" charset="0"/>
            </a:endParaRPr>
          </a:p>
          <a:p>
            <a:r>
              <a:rPr lang="en-CA" sz="1200" dirty="0" smtClean="0"/>
              <a:t/>
            </a:r>
            <a:br>
              <a:rPr lang="en-CA" sz="1200" dirty="0" smtClean="0"/>
            </a:br>
            <a:endParaRPr lang="fr-CA" sz="12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1457926" y="3275813"/>
            <a:ext cx="3797655" cy="3511040"/>
          </a:xfrm>
          <a:prstGeom prst="rect">
            <a:avLst/>
          </a:prstGeom>
        </p:spPr>
      </p:pic>
    </p:spTree>
    <p:extLst>
      <p:ext uri="{BB962C8B-B14F-4D97-AF65-F5344CB8AC3E}">
        <p14:creationId xmlns:p14="http://schemas.microsoft.com/office/powerpoint/2010/main" val="614206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4183" y="135857"/>
            <a:ext cx="6258467" cy="1506512"/>
          </a:xfrm>
        </p:spPr>
        <p:txBody>
          <a:bodyPr>
            <a:noAutofit/>
          </a:bodyPr>
          <a:lstStyle/>
          <a:p>
            <a:pPr algn="l">
              <a:lnSpc>
                <a:spcPct val="150000"/>
              </a:lnSpc>
            </a:pPr>
            <a:r>
              <a:rPr lang="fr-CA" sz="1200" b="1" dirty="0">
                <a:latin typeface="Arial" panose="020B0604020202020204" pitchFamily="34" charset="0"/>
                <a:cs typeface="Arial" panose="020B0604020202020204" pitchFamily="34" charset="0"/>
              </a:rPr>
              <a:t>En 8</a:t>
            </a:r>
            <a:r>
              <a:rPr lang="fr-CA" sz="1200" b="1" baseline="30000" dirty="0">
                <a:latin typeface="Arial" panose="020B0604020202020204" pitchFamily="34" charset="0"/>
                <a:cs typeface="Arial" panose="020B0604020202020204" pitchFamily="34" charset="0"/>
              </a:rPr>
              <a:t>e</a:t>
            </a:r>
            <a:r>
              <a:rPr lang="fr-CA" sz="1200" b="1" dirty="0">
                <a:latin typeface="Arial" panose="020B0604020202020204" pitchFamily="34" charset="0"/>
                <a:cs typeface="Arial" panose="020B0604020202020204" pitchFamily="34" charset="0"/>
              </a:rPr>
              <a:t> année, je me suis inscrit à « Northview </a:t>
            </a:r>
            <a:r>
              <a:rPr lang="fr-CA" sz="1200" b="1" dirty="0" err="1">
                <a:latin typeface="Arial" panose="020B0604020202020204" pitchFamily="34" charset="0"/>
                <a:cs typeface="Arial" panose="020B0604020202020204" pitchFamily="34" charset="0"/>
              </a:rPr>
              <a:t>Heights</a:t>
            </a:r>
            <a:r>
              <a:rPr lang="fr-CA" sz="1200" b="1" dirty="0">
                <a:latin typeface="Arial" panose="020B0604020202020204" pitchFamily="34" charset="0"/>
                <a:cs typeface="Arial" panose="020B0604020202020204" pitchFamily="34" charset="0"/>
              </a:rPr>
              <a:t> </a:t>
            </a:r>
            <a:r>
              <a:rPr lang="fr-CA" sz="1200" b="1" dirty="0" err="1">
                <a:latin typeface="Arial" panose="020B0604020202020204" pitchFamily="34" charset="0"/>
                <a:cs typeface="Arial" panose="020B0604020202020204" pitchFamily="34" charset="0"/>
              </a:rPr>
              <a:t>Secondary</a:t>
            </a:r>
            <a:r>
              <a:rPr lang="fr-CA" sz="1200" b="1" dirty="0">
                <a:latin typeface="Arial" panose="020B0604020202020204" pitchFamily="34" charset="0"/>
                <a:cs typeface="Arial" panose="020B0604020202020204" pitchFamily="34" charset="0"/>
              </a:rPr>
              <a:t> </a:t>
            </a:r>
            <a:r>
              <a:rPr lang="fr-CA" sz="1200" b="1" dirty="0" err="1">
                <a:latin typeface="Arial" panose="020B0604020202020204" pitchFamily="34" charset="0"/>
                <a:cs typeface="Arial" panose="020B0604020202020204" pitchFamily="34" charset="0"/>
              </a:rPr>
              <a:t>School</a:t>
            </a:r>
            <a:r>
              <a:rPr lang="fr-CA" sz="1200" b="1" dirty="0">
                <a:latin typeface="Arial" panose="020B0604020202020204" pitchFamily="34" charset="0"/>
                <a:cs typeface="Arial" panose="020B0604020202020204" pitchFamily="34" charset="0"/>
              </a:rPr>
              <a:t> » pour un programme, « HMST ». J’ai travaillé très dur pour deux semaines. J’ai lu tous les livres de 7</a:t>
            </a:r>
            <a:r>
              <a:rPr lang="fr-CA" sz="1200" b="1" baseline="30000" dirty="0">
                <a:latin typeface="Arial" panose="020B0604020202020204" pitchFamily="34" charset="0"/>
                <a:cs typeface="Arial" panose="020B0604020202020204" pitchFamily="34" charset="0"/>
              </a:rPr>
              <a:t>e</a:t>
            </a:r>
            <a:r>
              <a:rPr lang="fr-CA" sz="1200" b="1" dirty="0">
                <a:latin typeface="Arial" panose="020B0604020202020204" pitchFamily="34" charset="0"/>
                <a:cs typeface="Arial" panose="020B0604020202020204" pitchFamily="34" charset="0"/>
              </a:rPr>
              <a:t> année, 8</a:t>
            </a:r>
            <a:r>
              <a:rPr lang="fr-CA" sz="1200" b="1" baseline="30000" dirty="0">
                <a:latin typeface="Arial" panose="020B0604020202020204" pitchFamily="34" charset="0"/>
                <a:cs typeface="Arial" panose="020B0604020202020204" pitchFamily="34" charset="0"/>
              </a:rPr>
              <a:t>e</a:t>
            </a:r>
            <a:r>
              <a:rPr lang="fr-CA" sz="1200" b="1" dirty="0">
                <a:latin typeface="Arial" panose="020B0604020202020204" pitchFamily="34" charset="0"/>
                <a:cs typeface="Arial" panose="020B0604020202020204" pitchFamily="34" charset="0"/>
              </a:rPr>
              <a:t> année, et 9</a:t>
            </a:r>
            <a:r>
              <a:rPr lang="fr-CA" sz="1200" b="1" baseline="30000" dirty="0">
                <a:latin typeface="Arial" panose="020B0604020202020204" pitchFamily="34" charset="0"/>
                <a:cs typeface="Arial" panose="020B0604020202020204" pitchFamily="34" charset="0"/>
              </a:rPr>
              <a:t>e</a:t>
            </a:r>
            <a:r>
              <a:rPr lang="fr-CA" sz="1200" b="1" dirty="0">
                <a:latin typeface="Arial" panose="020B0604020202020204" pitchFamily="34" charset="0"/>
                <a:cs typeface="Arial" panose="020B0604020202020204" pitchFamily="34" charset="0"/>
              </a:rPr>
              <a:t> année. De plus, je suis resté à ma maison pour deux jours avant l’examen pour étudier. L’examen est allé super. Le jour les résultats sont venus, mes parents regardaient un film. Soudainement, ma maman a crié et elle m’a dit les bonnes nouvelles. Elle a découvert cela parce que c'était dans sa messagerie. Ma famille et moi étions heureux! Aussi, j’ai travaillé très dur cette année que dans la cérémonie de remise des diplômes, j’ai gagné deux prix. Travaillez fort toujours!</a:t>
            </a:r>
            <a:endParaRPr lang="fr-CA" sz="1200" dirty="0">
              <a:latin typeface="Arial" panose="020B0604020202020204" pitchFamily="34" charset="0"/>
              <a:cs typeface="Arial" panose="020B0604020202020204" pitchFamily="34" charset="0"/>
            </a:endParaRPr>
          </a:p>
          <a:p>
            <a:pPr algn="l"/>
            <a:r>
              <a:rPr lang="fr-CA" sz="1200" dirty="0"/>
              <a:t/>
            </a:r>
            <a:br>
              <a:rPr lang="fr-CA" sz="1200" dirty="0"/>
            </a:br>
            <a:endParaRPr lang="fr-CA" sz="1200" dirty="0">
              <a:solidFill>
                <a:srgbClr val="FF0000"/>
              </a:solidFill>
              <a:latin typeface="Arial" panose="020B0604020202020204" pitchFamily="34" charset="0"/>
              <a:cs typeface="Arial" panose="020B0604020202020204" pitchFamily="34" charset="0"/>
            </a:endParaRPr>
          </a:p>
        </p:txBody>
      </p:sp>
      <p:sp>
        <p:nvSpPr>
          <p:cNvPr id="4" name="TextBox 3"/>
          <p:cNvSpPr txBox="1"/>
          <p:nvPr/>
        </p:nvSpPr>
        <p:spPr>
          <a:xfrm>
            <a:off x="355401" y="6684408"/>
            <a:ext cx="6382745" cy="2862322"/>
          </a:xfrm>
          <a:prstGeom prst="rect">
            <a:avLst/>
          </a:prstGeom>
          <a:noFill/>
        </p:spPr>
        <p:txBody>
          <a:bodyPr wrap="square" rtlCol="0">
            <a:spAutoFit/>
          </a:bodyPr>
          <a:lstStyle/>
          <a:p>
            <a:pPr>
              <a:lnSpc>
                <a:spcPct val="150000"/>
              </a:lnSpc>
            </a:pPr>
            <a:r>
              <a:rPr lang="en-CA" sz="1200" b="1" dirty="0">
                <a:latin typeface="Arial" panose="020B0604020202020204" pitchFamily="34" charset="0"/>
                <a:cs typeface="Arial" panose="020B0604020202020204" pitchFamily="34" charset="0"/>
              </a:rPr>
              <a:t>In grade 8, I applied to study at “Northview Heights Secondary School” for a program called “HMST”. I worked very hard for two weeks to prepare for my entrance test. I read all the books from grade 7, grade 8, and grade 9. Moreover, I stayed at my home for two days prior to the exam to study. The exam went </a:t>
            </a:r>
            <a:r>
              <a:rPr lang="en-CA" sz="1200" b="1" dirty="0" smtClean="0">
                <a:latin typeface="Arial" panose="020B0604020202020204" pitchFamily="34" charset="0"/>
                <a:cs typeface="Arial" panose="020B0604020202020204" pitchFamily="34" charset="0"/>
              </a:rPr>
              <a:t>great. </a:t>
            </a:r>
            <a:r>
              <a:rPr lang="en-CA" sz="1200" b="1" dirty="0">
                <a:latin typeface="Arial" panose="020B0604020202020204" pitchFamily="34" charset="0"/>
                <a:cs typeface="Arial" panose="020B0604020202020204" pitchFamily="34" charset="0"/>
              </a:rPr>
              <a:t>The day the results came, my parents were watching a film. Suddenly, my mother screamed and she told me the good news. She found this because it was in her e-mail. My family and I were happy. Also, I worked very hard that year that in the graduation ceremony, I won two awards. Always work hard! </a:t>
            </a:r>
            <a:endParaRPr lang="en-CA" sz="1200" b="0" dirty="0" smtClean="0">
              <a:effectLst/>
              <a:latin typeface="Arial" panose="020B0604020202020204" pitchFamily="34" charset="0"/>
              <a:cs typeface="Arial" panose="020B0604020202020204" pitchFamily="34" charset="0"/>
            </a:endParaRPr>
          </a:p>
          <a:p>
            <a:r>
              <a:rPr lang="en-CA" sz="1200" dirty="0" smtClean="0"/>
              <a:t/>
            </a:r>
            <a:br>
              <a:rPr lang="en-CA" sz="1200" dirty="0" smtClean="0"/>
            </a:br>
            <a:r>
              <a:rPr lang="en-CA" sz="1200" dirty="0" smtClean="0"/>
              <a:t/>
            </a:r>
            <a:br>
              <a:rPr lang="en-CA" sz="1200" dirty="0" smtClean="0"/>
            </a:br>
            <a:endParaRPr lang="fr-CA" sz="12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506225" y="2702911"/>
            <a:ext cx="3992316" cy="3981497"/>
          </a:xfrm>
          <a:prstGeom prst="rect">
            <a:avLst/>
          </a:prstGeom>
        </p:spPr>
      </p:pic>
    </p:spTree>
    <p:extLst>
      <p:ext uri="{BB962C8B-B14F-4D97-AF65-F5344CB8AC3E}">
        <p14:creationId xmlns:p14="http://schemas.microsoft.com/office/powerpoint/2010/main" val="4288341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4183" y="135857"/>
            <a:ext cx="6258467" cy="1506512"/>
          </a:xfrm>
        </p:spPr>
        <p:txBody>
          <a:bodyPr>
            <a:noAutofit/>
          </a:bodyPr>
          <a:lstStyle/>
          <a:p>
            <a:pPr algn="l">
              <a:lnSpc>
                <a:spcPct val="150000"/>
              </a:lnSpc>
            </a:pPr>
            <a:r>
              <a:rPr lang="fr-CA" sz="1200" b="1" dirty="0">
                <a:latin typeface="Arial" panose="020B0604020202020204" pitchFamily="34" charset="0"/>
                <a:cs typeface="Arial" panose="020B0604020202020204" pitchFamily="34" charset="0"/>
              </a:rPr>
              <a:t>Dans lycée, mes amis </a:t>
            </a:r>
            <a:r>
              <a:rPr lang="fr-CA" sz="1200" b="1" dirty="0" err="1">
                <a:latin typeface="Arial" panose="020B0604020202020204" pitchFamily="34" charset="0"/>
                <a:cs typeface="Arial" panose="020B0604020202020204" pitchFamily="34" charset="0"/>
              </a:rPr>
              <a:t>Lazar</a:t>
            </a:r>
            <a:r>
              <a:rPr lang="fr-CA" sz="1200" b="1" dirty="0">
                <a:latin typeface="Arial" panose="020B0604020202020204" pitchFamily="34" charset="0"/>
                <a:cs typeface="Arial" panose="020B0604020202020204" pitchFamily="34" charset="0"/>
              </a:rPr>
              <a:t>, Yiyang, Max, et Nathaniel, étaient mes meilleurs amis! Nous nous sommes beaucoup amusés comme des adolescents. En 10</a:t>
            </a:r>
            <a:r>
              <a:rPr lang="fr-CA" sz="1200" b="1" baseline="30000" dirty="0">
                <a:latin typeface="Arial" panose="020B0604020202020204" pitchFamily="34" charset="0"/>
                <a:cs typeface="Arial" panose="020B0604020202020204" pitchFamily="34" charset="0"/>
              </a:rPr>
              <a:t>e</a:t>
            </a:r>
            <a:r>
              <a:rPr lang="fr-CA" sz="1200" b="1" dirty="0">
                <a:latin typeface="Arial" panose="020B0604020202020204" pitchFamily="34" charset="0"/>
                <a:cs typeface="Arial" panose="020B0604020202020204" pitchFamily="34" charset="0"/>
              </a:rPr>
              <a:t>, année, j’avais une professeure de français et elle s’appelait Madame </a:t>
            </a:r>
            <a:r>
              <a:rPr lang="fr-CA" sz="1200" b="1" dirty="0" err="1">
                <a:latin typeface="Arial" panose="020B0604020202020204" pitchFamily="34" charset="0"/>
                <a:cs typeface="Arial" panose="020B0604020202020204" pitchFamily="34" charset="0"/>
              </a:rPr>
              <a:t>Whitfield</a:t>
            </a:r>
            <a:r>
              <a:rPr lang="fr-CA" sz="1200" b="1" dirty="0">
                <a:latin typeface="Arial" panose="020B0604020202020204" pitchFamily="34" charset="0"/>
                <a:cs typeface="Arial" panose="020B0604020202020204" pitchFamily="34" charset="0"/>
              </a:rPr>
              <a:t>. Elle était une professeure intelligente et gentille. Elle m’a enseignée beaucoup de Français et c’était étonnant. Aussi, j’ai aimé les sciences, particulièrement la physique et des maths. J’ai toujours posé des questions pour en apprendre de nouvelles choses. </a:t>
            </a:r>
            <a:r>
              <a:rPr lang="fr-CA" sz="1200" b="1" dirty="0">
                <a:solidFill>
                  <a:srgbClr val="FF0000"/>
                </a:solidFill>
                <a:latin typeface="Arial" panose="020B0604020202020204" pitchFamily="34" charset="0"/>
                <a:cs typeface="Arial" panose="020B0604020202020204" pitchFamily="34" charset="0"/>
              </a:rPr>
              <a:t>La leçon est à aimer école et à faire bon amis qui auront un impact sur vous de manière positive. Vous aurez beaucoup d’énergies positives!</a:t>
            </a:r>
            <a:endParaRPr lang="fr-CA" sz="1200" dirty="0">
              <a:solidFill>
                <a:srgbClr val="FF0000"/>
              </a:solidFill>
              <a:latin typeface="Arial" panose="020B0604020202020204" pitchFamily="34" charset="0"/>
              <a:cs typeface="Arial" panose="020B0604020202020204" pitchFamily="34" charset="0"/>
            </a:endParaRPr>
          </a:p>
          <a:p>
            <a:r>
              <a:rPr lang="fr-CA" sz="1200" dirty="0"/>
              <a:t/>
            </a:r>
            <a:br>
              <a:rPr lang="fr-CA" sz="1200" dirty="0"/>
            </a:br>
            <a:r>
              <a:rPr lang="fr-CA" sz="1200" dirty="0"/>
              <a:t/>
            </a:r>
            <a:br>
              <a:rPr lang="fr-CA" sz="1200" dirty="0"/>
            </a:br>
            <a:endParaRPr lang="fr-CA" sz="1200" dirty="0">
              <a:solidFill>
                <a:srgbClr val="FF0000"/>
              </a:solidFill>
              <a:latin typeface="Arial" panose="020B0604020202020204" pitchFamily="34" charset="0"/>
              <a:cs typeface="Arial" panose="020B0604020202020204" pitchFamily="34" charset="0"/>
            </a:endParaRPr>
          </a:p>
        </p:txBody>
      </p:sp>
      <p:sp>
        <p:nvSpPr>
          <p:cNvPr id="4" name="TextBox 3"/>
          <p:cNvSpPr txBox="1"/>
          <p:nvPr/>
        </p:nvSpPr>
        <p:spPr>
          <a:xfrm>
            <a:off x="382043" y="6524610"/>
            <a:ext cx="6382745" cy="2769989"/>
          </a:xfrm>
          <a:prstGeom prst="rect">
            <a:avLst/>
          </a:prstGeom>
          <a:noFill/>
        </p:spPr>
        <p:txBody>
          <a:bodyPr wrap="square" rtlCol="0">
            <a:spAutoFit/>
          </a:bodyPr>
          <a:lstStyle/>
          <a:p>
            <a:pPr>
              <a:lnSpc>
                <a:spcPct val="150000"/>
              </a:lnSpc>
            </a:pPr>
            <a:r>
              <a:rPr lang="en-CA" sz="1200" b="1" dirty="0">
                <a:latin typeface="Arial" panose="020B0604020202020204" pitchFamily="34" charset="0"/>
                <a:cs typeface="Arial" panose="020B0604020202020204" pitchFamily="34" charset="0"/>
              </a:rPr>
              <a:t>In high school, my friends Lazar, </a:t>
            </a:r>
            <a:r>
              <a:rPr lang="en-CA" sz="1200" b="1" dirty="0" err="1">
                <a:latin typeface="Arial" panose="020B0604020202020204" pitchFamily="34" charset="0"/>
                <a:cs typeface="Arial" panose="020B0604020202020204" pitchFamily="34" charset="0"/>
              </a:rPr>
              <a:t>Yiyang</a:t>
            </a:r>
            <a:r>
              <a:rPr lang="en-CA" sz="1200" b="1" dirty="0">
                <a:latin typeface="Arial" panose="020B0604020202020204" pitchFamily="34" charset="0"/>
                <a:cs typeface="Arial" panose="020B0604020202020204" pitchFamily="34" charset="0"/>
              </a:rPr>
              <a:t>, Max, and Nathaniel, were my best friends. We had lots of fun as teenagers. In grade 10, I had a French teacher and her name was Madame Whitfield. She was intelligent and nice. She taught me a lot of French and it was amazing! Also, I liked science, particularly physics and mathematics. I always asked questions To learn new things. </a:t>
            </a:r>
            <a:r>
              <a:rPr lang="en-CA" sz="1200" b="1" dirty="0">
                <a:solidFill>
                  <a:srgbClr val="FF0000"/>
                </a:solidFill>
                <a:latin typeface="Arial" panose="020B0604020202020204" pitchFamily="34" charset="0"/>
                <a:cs typeface="Arial" panose="020B0604020202020204" pitchFamily="34" charset="0"/>
              </a:rPr>
              <a:t>The lesson is to love school and to make good friends who will have an impact on you in a positive manner. You will have a lot of positive energy. </a:t>
            </a:r>
            <a:endParaRPr lang="en-CA" sz="1200" b="0" dirty="0" smtClean="0">
              <a:solidFill>
                <a:srgbClr val="FF0000"/>
              </a:solidFill>
              <a:effectLst/>
              <a:latin typeface="Arial" panose="020B0604020202020204" pitchFamily="34" charset="0"/>
              <a:cs typeface="Arial" panose="020B0604020202020204" pitchFamily="34" charset="0"/>
            </a:endParaRPr>
          </a:p>
          <a:p>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endParaRPr lang="fr-CA" sz="12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1257856" y="2379301"/>
            <a:ext cx="4068746" cy="4145309"/>
          </a:xfrm>
          <a:prstGeom prst="rect">
            <a:avLst/>
          </a:prstGeom>
        </p:spPr>
      </p:pic>
    </p:spTree>
    <p:extLst>
      <p:ext uri="{BB962C8B-B14F-4D97-AF65-F5344CB8AC3E}">
        <p14:creationId xmlns:p14="http://schemas.microsoft.com/office/powerpoint/2010/main" val="67242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4183" y="135857"/>
            <a:ext cx="6258467" cy="1506512"/>
          </a:xfrm>
        </p:spPr>
        <p:txBody>
          <a:bodyPr>
            <a:noAutofit/>
          </a:bodyPr>
          <a:lstStyle/>
          <a:p>
            <a:pPr algn="l">
              <a:lnSpc>
                <a:spcPct val="150000"/>
              </a:lnSpc>
            </a:pPr>
            <a:r>
              <a:rPr lang="fr-CA" sz="1200" b="1" dirty="0">
                <a:latin typeface="Arial" panose="020B0604020202020204" pitchFamily="34" charset="0"/>
                <a:cs typeface="Arial" panose="020B0604020202020204" pitchFamily="34" charset="0"/>
              </a:rPr>
              <a:t>Après, j’ai voulu prendre des leçons d’avions en 10e année, mais je savais que mes parents ne seraient pas en mesure de payer tout l’argent parce qu’ils économisaient de l’argent pour mon université. Donc, j’ai travaillé à mon l’aéroport local. J’ai lavé les planchers et j’ai travaillé à la zone de réclamation des bagages. Après j'ai travaillé pendant quatre mois, un homme est venu et il m'a demandé pourquoi j'ai essuyé des planchers à l'aéroport. Je lui ai dit la raison et il a été stupéfié. Il voulait que je gagne le salarié du mois prix. Il m’a dit qu’il n’y avait pas de petites pièces, seulement des petits acteurs. Puis, je me suis souvenu que l'homme était Chris </a:t>
            </a:r>
            <a:r>
              <a:rPr lang="fr-CA" sz="1200" b="1" dirty="0" err="1">
                <a:latin typeface="Arial" panose="020B0604020202020204" pitchFamily="34" charset="0"/>
                <a:cs typeface="Arial" panose="020B0604020202020204" pitchFamily="34" charset="0"/>
              </a:rPr>
              <a:t>Hadfield</a:t>
            </a:r>
            <a:r>
              <a:rPr lang="fr-CA" sz="1200" b="1" dirty="0">
                <a:latin typeface="Arial" panose="020B0604020202020204" pitchFamily="34" charset="0"/>
                <a:cs typeface="Arial" panose="020B0604020202020204" pitchFamily="34" charset="0"/>
              </a:rPr>
              <a:t>. J'ai été très heureux. A cause d’avoir rencontré Chris et mon travail acharné, j'ai gagné l'employé du mois prix. C'était excellent!</a:t>
            </a:r>
            <a:endParaRPr lang="fr-CA" sz="1200" dirty="0">
              <a:latin typeface="Arial" panose="020B0604020202020204" pitchFamily="34" charset="0"/>
              <a:cs typeface="Arial" panose="020B0604020202020204" pitchFamily="34" charset="0"/>
            </a:endParaRPr>
          </a:p>
          <a:p>
            <a:r>
              <a:rPr lang="fr-CA" sz="1200" dirty="0"/>
              <a:t/>
            </a:r>
            <a:br>
              <a:rPr lang="fr-CA" sz="1200" dirty="0"/>
            </a:br>
            <a:r>
              <a:rPr lang="fr-CA" sz="1200" dirty="0"/>
              <a:t/>
            </a:r>
            <a:br>
              <a:rPr lang="fr-CA" sz="1200" dirty="0"/>
            </a:br>
            <a:r>
              <a:rPr lang="fr-CA" sz="1200" dirty="0"/>
              <a:t/>
            </a:r>
            <a:br>
              <a:rPr lang="fr-CA" sz="1200" dirty="0"/>
            </a:br>
            <a:endParaRPr lang="fr-CA" sz="1200" dirty="0">
              <a:solidFill>
                <a:srgbClr val="FF0000"/>
              </a:solidFill>
              <a:latin typeface="Arial" panose="020B0604020202020204" pitchFamily="34" charset="0"/>
              <a:cs typeface="Arial" panose="020B0604020202020204" pitchFamily="34" charset="0"/>
            </a:endParaRPr>
          </a:p>
        </p:txBody>
      </p:sp>
      <p:sp>
        <p:nvSpPr>
          <p:cNvPr id="4" name="TextBox 3"/>
          <p:cNvSpPr txBox="1"/>
          <p:nvPr/>
        </p:nvSpPr>
        <p:spPr>
          <a:xfrm>
            <a:off x="382043" y="6524610"/>
            <a:ext cx="6382745" cy="3508653"/>
          </a:xfrm>
          <a:prstGeom prst="rect">
            <a:avLst/>
          </a:prstGeom>
          <a:noFill/>
        </p:spPr>
        <p:txBody>
          <a:bodyPr wrap="square" rtlCol="0">
            <a:spAutoFit/>
          </a:bodyPr>
          <a:lstStyle/>
          <a:p>
            <a:pPr>
              <a:lnSpc>
                <a:spcPct val="150000"/>
              </a:lnSpc>
            </a:pPr>
            <a:r>
              <a:rPr lang="en-CA" sz="1200" b="1" dirty="0">
                <a:latin typeface="Arial" panose="020B0604020202020204" pitchFamily="34" charset="0"/>
                <a:cs typeface="Arial" panose="020B0604020202020204" pitchFamily="34" charset="0"/>
              </a:rPr>
              <a:t>After, I wanted to take plane lessons in 10th grade, but I knew that my parents would not be able to pay all the money because they were saving money for my university. Therefore, I worked at my local airport. I washed the floors and I worked in the area of baggage claim. After I worked for four months, a man came and he asked me why I wiped the floors at the airport. I told him the reason and he was amazed. He wanted that I win the Employee of the Month award. He told me that there were no small parts, only small actors</a:t>
            </a:r>
            <a:r>
              <a:rPr lang="en-CA" sz="1200" b="1" dirty="0" smtClean="0">
                <a:latin typeface="Arial" panose="020B0604020202020204" pitchFamily="34" charset="0"/>
                <a:cs typeface="Arial" panose="020B0604020202020204" pitchFamily="34" charset="0"/>
              </a:rPr>
              <a:t>. Then</a:t>
            </a:r>
            <a:r>
              <a:rPr lang="en-CA" sz="1200" b="1" dirty="0">
                <a:latin typeface="Arial" panose="020B0604020202020204" pitchFamily="34" charset="0"/>
                <a:cs typeface="Arial" panose="020B0604020202020204" pitchFamily="34" charset="0"/>
              </a:rPr>
              <a:t>, I remembered that the man was Chris Hadfield. I was very happy. Due to my meeting with Chris and my hard work, I won the Employee of the Month award.</a:t>
            </a:r>
            <a:endParaRPr lang="en-CA" sz="1200" b="0" dirty="0" smtClean="0">
              <a:effectLst/>
              <a:latin typeface="Arial" panose="020B0604020202020204" pitchFamily="34" charset="0"/>
              <a:cs typeface="Arial" panose="020B0604020202020204" pitchFamily="34" charset="0"/>
            </a:endParaRPr>
          </a:p>
          <a:p>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endParaRPr lang="fr-CA" sz="12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1621838" y="3021475"/>
            <a:ext cx="3438433" cy="3503135"/>
          </a:xfrm>
          <a:prstGeom prst="rect">
            <a:avLst/>
          </a:prstGeom>
        </p:spPr>
      </p:pic>
    </p:spTree>
    <p:extLst>
      <p:ext uri="{BB962C8B-B14F-4D97-AF65-F5344CB8AC3E}">
        <p14:creationId xmlns:p14="http://schemas.microsoft.com/office/powerpoint/2010/main" val="1932248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4183" y="295656"/>
            <a:ext cx="6258467" cy="1506512"/>
          </a:xfrm>
        </p:spPr>
        <p:txBody>
          <a:bodyPr>
            <a:noAutofit/>
          </a:bodyPr>
          <a:lstStyle/>
          <a:p>
            <a:pPr algn="l">
              <a:lnSpc>
                <a:spcPct val="150000"/>
              </a:lnSpc>
            </a:pPr>
            <a:r>
              <a:rPr lang="fr-CA" sz="1200" b="1" dirty="0">
                <a:latin typeface="Arial" panose="020B0604020202020204" pitchFamily="34" charset="0"/>
                <a:cs typeface="Arial" panose="020B0604020202020204" pitchFamily="34" charset="0"/>
              </a:rPr>
              <a:t>Bientôt, je suis arrivé en 12</a:t>
            </a:r>
            <a:r>
              <a:rPr lang="fr-CA" sz="1200" b="1" baseline="30000" dirty="0">
                <a:latin typeface="Arial" panose="020B0604020202020204" pitchFamily="34" charset="0"/>
                <a:cs typeface="Arial" panose="020B0604020202020204" pitchFamily="34" charset="0"/>
              </a:rPr>
              <a:t>e</a:t>
            </a:r>
            <a:r>
              <a:rPr lang="fr-CA" sz="1200" b="1" dirty="0">
                <a:latin typeface="Arial" panose="020B0604020202020204" pitchFamily="34" charset="0"/>
                <a:cs typeface="Arial" panose="020B0604020202020204" pitchFamily="34" charset="0"/>
              </a:rPr>
              <a:t> année. C’était le temps pour m’inscrire aux universités. J’avais fait beaucoup des recherches sur les universités que j’avais autant de connaissance que d’avoir un doctorat dans des universités! J’ai appliqué à l'Université de Stanford, à l’Université de Toronto, et à l’Université McMaster! J’ai été accepté à toutes les trois universités. Cependant, j’ai voulu aller à l’Université Stanford, mais je deviens nostalgique souvent. Ainsi, j’ai accepté l’invitation à l’Université de Toronto. </a:t>
            </a:r>
            <a:r>
              <a:rPr lang="fr-CA" sz="1200" b="1" dirty="0" smtClean="0">
                <a:latin typeface="Arial" panose="020B0604020202020204" pitchFamily="34" charset="0"/>
                <a:cs typeface="Arial" panose="020B0604020202020204" pitchFamily="34" charset="0"/>
              </a:rPr>
              <a:t>C’était </a:t>
            </a:r>
            <a:r>
              <a:rPr lang="fr-CA" sz="1200" b="1" dirty="0">
                <a:latin typeface="Arial" panose="020B0604020202020204" pitchFamily="34" charset="0"/>
                <a:cs typeface="Arial" panose="020B0604020202020204" pitchFamily="34" charset="0"/>
              </a:rPr>
              <a:t>une université excellente.</a:t>
            </a:r>
            <a:endParaRPr lang="fr-CA" sz="1200" dirty="0">
              <a:latin typeface="Arial" panose="020B0604020202020204" pitchFamily="34" charset="0"/>
              <a:cs typeface="Arial" panose="020B0604020202020204" pitchFamily="34" charset="0"/>
            </a:endParaRPr>
          </a:p>
          <a:p>
            <a:r>
              <a:rPr lang="fr-CA" sz="1200" dirty="0"/>
              <a:t/>
            </a:r>
            <a:br>
              <a:rPr lang="fr-CA" sz="1200" dirty="0"/>
            </a:br>
            <a:r>
              <a:rPr lang="fr-CA" sz="1200" dirty="0"/>
              <a:t/>
            </a:r>
            <a:br>
              <a:rPr lang="fr-CA" sz="1200" dirty="0"/>
            </a:br>
            <a:r>
              <a:rPr lang="fr-CA" sz="1200" dirty="0"/>
              <a:t/>
            </a:r>
            <a:br>
              <a:rPr lang="fr-CA" sz="1200" dirty="0"/>
            </a:br>
            <a:r>
              <a:rPr lang="fr-CA" sz="1200" dirty="0"/>
              <a:t/>
            </a:r>
            <a:br>
              <a:rPr lang="fr-CA" sz="1200" dirty="0"/>
            </a:br>
            <a:endParaRPr lang="fr-CA" sz="1200" dirty="0">
              <a:solidFill>
                <a:srgbClr val="FF0000"/>
              </a:solidFill>
              <a:latin typeface="Arial" panose="020B0604020202020204" pitchFamily="34" charset="0"/>
              <a:cs typeface="Arial" panose="020B0604020202020204" pitchFamily="34" charset="0"/>
            </a:endParaRPr>
          </a:p>
        </p:txBody>
      </p:sp>
      <p:sp>
        <p:nvSpPr>
          <p:cNvPr id="4" name="TextBox 3"/>
          <p:cNvSpPr txBox="1"/>
          <p:nvPr/>
        </p:nvSpPr>
        <p:spPr>
          <a:xfrm>
            <a:off x="382043" y="6631146"/>
            <a:ext cx="6382745" cy="2862322"/>
          </a:xfrm>
          <a:prstGeom prst="rect">
            <a:avLst/>
          </a:prstGeom>
          <a:noFill/>
        </p:spPr>
        <p:txBody>
          <a:bodyPr wrap="square" rtlCol="0">
            <a:spAutoFit/>
          </a:bodyPr>
          <a:lstStyle/>
          <a:p>
            <a:pPr>
              <a:lnSpc>
                <a:spcPct val="150000"/>
              </a:lnSpc>
            </a:pPr>
            <a:r>
              <a:rPr lang="en-CA" sz="1200" b="1" dirty="0">
                <a:latin typeface="Arial" panose="020B0604020202020204" pitchFamily="34" charset="0"/>
                <a:cs typeface="Arial" panose="020B0604020202020204" pitchFamily="34" charset="0"/>
              </a:rPr>
              <a:t>Soon, I found myself in grade 12. It was time for me to apply to universities. I had done a lot of research on the universities that I had as much knowledge to have a doctorate in universities! I applied to Stanford University, University of Toronto, and McMaster University! I was accepted to all three universities. However, I wanted to go to Stanford University, but I often became homesick. So, I accepted the invitation to the University of Toronto. It was an excellent university. </a:t>
            </a:r>
            <a:endParaRPr lang="en-CA" sz="1200" b="0" dirty="0" smtClean="0">
              <a:effectLst/>
              <a:latin typeface="Arial" panose="020B0604020202020204" pitchFamily="34" charset="0"/>
              <a:cs typeface="Arial" panose="020B0604020202020204" pitchFamily="34" charset="0"/>
            </a:endParaRPr>
          </a:p>
          <a:p>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endParaRPr lang="fr-CA" sz="12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262616" y="2385273"/>
            <a:ext cx="4090619" cy="4178827"/>
          </a:xfrm>
          <a:prstGeom prst="rect">
            <a:avLst/>
          </a:prstGeom>
        </p:spPr>
      </p:pic>
    </p:spTree>
    <p:extLst>
      <p:ext uri="{BB962C8B-B14F-4D97-AF65-F5344CB8AC3E}">
        <p14:creationId xmlns:p14="http://schemas.microsoft.com/office/powerpoint/2010/main" val="1317632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4183" y="-727973"/>
            <a:ext cx="6258467" cy="2867486"/>
          </a:xfrm>
        </p:spPr>
        <p:txBody>
          <a:bodyPr>
            <a:noAutofit/>
          </a:bodyPr>
          <a:lstStyle/>
          <a:p>
            <a:pPr algn="l">
              <a:lnSpc>
                <a:spcPct val="150000"/>
              </a:lnSpc>
            </a:pPr>
            <a:r>
              <a:rPr lang="fr-CA" sz="1200" dirty="0">
                <a:latin typeface="Arial" panose="020B0604020202020204" pitchFamily="34" charset="0"/>
                <a:cs typeface="Arial" panose="020B0604020202020204" pitchFamily="34" charset="0"/>
              </a:rPr>
              <a:t/>
            </a:r>
            <a:br>
              <a:rPr lang="fr-CA" sz="1200" dirty="0">
                <a:latin typeface="Arial" panose="020B0604020202020204" pitchFamily="34" charset="0"/>
                <a:cs typeface="Arial" panose="020B0604020202020204" pitchFamily="34" charset="0"/>
              </a:rPr>
            </a:br>
            <a:r>
              <a:rPr lang="fr-CA" sz="1200" dirty="0">
                <a:latin typeface="Arial" panose="020B0604020202020204" pitchFamily="34" charset="0"/>
                <a:cs typeface="Arial" panose="020B0604020202020204" pitchFamily="34" charset="0"/>
              </a:rPr>
              <a:t/>
            </a:r>
            <a:br>
              <a:rPr lang="fr-CA" sz="1200" dirty="0">
                <a:latin typeface="Arial" panose="020B0604020202020204" pitchFamily="34" charset="0"/>
                <a:cs typeface="Arial" panose="020B0604020202020204" pitchFamily="34" charset="0"/>
              </a:rPr>
            </a:br>
            <a:r>
              <a:rPr lang="fr-CA" sz="1200" dirty="0">
                <a:latin typeface="Arial" panose="020B0604020202020204" pitchFamily="34" charset="0"/>
                <a:cs typeface="Arial" panose="020B0604020202020204" pitchFamily="34" charset="0"/>
              </a:rPr>
              <a:t/>
            </a:r>
            <a:br>
              <a:rPr lang="fr-CA" sz="1200" dirty="0">
                <a:latin typeface="Arial" panose="020B0604020202020204" pitchFamily="34" charset="0"/>
                <a:cs typeface="Arial" panose="020B0604020202020204" pitchFamily="34" charset="0"/>
              </a:rPr>
            </a:br>
            <a:r>
              <a:rPr lang="fr-CA" sz="1200" b="1" dirty="0">
                <a:latin typeface="Arial" panose="020B0604020202020204" pitchFamily="34" charset="0"/>
                <a:cs typeface="Arial" panose="020B0604020202020204" pitchFamily="34" charset="0"/>
              </a:rPr>
              <a:t>Puis, il y avait des nouvelles qu’un étudiant à l’Université de Toronto a trouvé un moyen pour envoyer à un « rover » à Neptune. Cet étudiant est moi! J’étais dans ma dernière année de l’université. Je voulais à essayer de résoudre le mystère. J’ai travaillé toute la journée pour trois mois dans l’été et j’ai trouvé la solution au problème. En raison de cette découverte, Boeing m’a embauché pour travailler pour eux et ils ont payé pour tous mes frais de scolarité. Ma famille était très heureuse. J’ai complété ma maîtrise à l’Université de Toronto et également, j’ai mérité un doctorat en ingénieur aérospatial. La résolution d’un problème n’est pas difficile. Si vous mettez votre esprit pour accomplir quelque chose, vous réussirez.   </a:t>
            </a:r>
            <a:r>
              <a:rPr lang="fr-CA" sz="1200" dirty="0">
                <a:latin typeface="Arial" panose="020B0604020202020204" pitchFamily="34" charset="0"/>
                <a:cs typeface="Arial" panose="020B0604020202020204" pitchFamily="34" charset="0"/>
              </a:rPr>
              <a:t/>
            </a:r>
            <a:br>
              <a:rPr lang="fr-CA" sz="1200" dirty="0">
                <a:latin typeface="Arial" panose="020B0604020202020204" pitchFamily="34" charset="0"/>
                <a:cs typeface="Arial" panose="020B0604020202020204" pitchFamily="34" charset="0"/>
              </a:rPr>
            </a:br>
            <a:endParaRPr lang="fr-CA" sz="1200" dirty="0">
              <a:solidFill>
                <a:srgbClr val="FF0000"/>
              </a:solidFill>
              <a:latin typeface="Arial" panose="020B0604020202020204" pitchFamily="34" charset="0"/>
              <a:cs typeface="Arial" panose="020B0604020202020204" pitchFamily="34" charset="0"/>
            </a:endParaRPr>
          </a:p>
        </p:txBody>
      </p:sp>
      <p:sp>
        <p:nvSpPr>
          <p:cNvPr id="4" name="TextBox 3"/>
          <p:cNvSpPr txBox="1"/>
          <p:nvPr/>
        </p:nvSpPr>
        <p:spPr>
          <a:xfrm>
            <a:off x="382043" y="6631146"/>
            <a:ext cx="6382745" cy="3600986"/>
          </a:xfrm>
          <a:prstGeom prst="rect">
            <a:avLst/>
          </a:prstGeom>
          <a:noFill/>
        </p:spPr>
        <p:txBody>
          <a:bodyPr wrap="square" rtlCol="0">
            <a:spAutoFit/>
          </a:bodyPr>
          <a:lstStyle/>
          <a:p>
            <a:pPr>
              <a:lnSpc>
                <a:spcPct val="150000"/>
              </a:lnSpc>
            </a:pPr>
            <a:r>
              <a:rPr lang="en-CA" sz="1200" b="1" dirty="0">
                <a:latin typeface="Arial" panose="020B0604020202020204" pitchFamily="34" charset="0"/>
                <a:cs typeface="Arial" panose="020B0604020202020204" pitchFamily="34" charset="0"/>
              </a:rPr>
              <a:t>Then, there were news that a student at the University of Toronto found a way to send a "rover" to Neptune. That student is me! I was in my last year of university. I wanted to try to solve the mystery. I worked all day for three months in the summer and I have found the solution to the problem. Due to this discovery, Boeing hired me to work for them and they have paid all my tuition fees. My family was very happy. I completed my Masters degree at the University of Toronto, and also, I earned a doctorate in aerospace engineering. The solution of a problem is not difficult. If you put your mind to accomplish something, you will succeed.</a:t>
            </a:r>
            <a:endParaRPr lang="en-CA" sz="1200" b="0" dirty="0" smtClean="0">
              <a:effectLst/>
              <a:latin typeface="Arial" panose="020B0604020202020204" pitchFamily="34" charset="0"/>
              <a:cs typeface="Arial" panose="020B0604020202020204" pitchFamily="34" charset="0"/>
            </a:endParaRPr>
          </a:p>
          <a:p>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endParaRPr lang="fr-CA" sz="12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1421768" y="2682351"/>
            <a:ext cx="3984733" cy="4059514"/>
          </a:xfrm>
          <a:prstGeom prst="rect">
            <a:avLst/>
          </a:prstGeom>
        </p:spPr>
      </p:pic>
    </p:spTree>
    <p:extLst>
      <p:ext uri="{BB962C8B-B14F-4D97-AF65-F5344CB8AC3E}">
        <p14:creationId xmlns:p14="http://schemas.microsoft.com/office/powerpoint/2010/main" val="28323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4181" y="273393"/>
            <a:ext cx="6258467" cy="2867486"/>
          </a:xfrm>
        </p:spPr>
        <p:txBody>
          <a:bodyPr>
            <a:noAutofit/>
          </a:bodyPr>
          <a:lstStyle/>
          <a:p>
            <a:pPr algn="l">
              <a:lnSpc>
                <a:spcPct val="150000"/>
              </a:lnSpc>
            </a:pPr>
            <a:r>
              <a:rPr lang="fr-CA" sz="1200" b="1" dirty="0">
                <a:latin typeface="Arial" panose="020B0604020202020204" pitchFamily="34" charset="0"/>
                <a:cs typeface="Arial" panose="020B0604020202020204" pitchFamily="34" charset="0"/>
              </a:rPr>
              <a:t>Alors, il était le temps de m’inscrire à NASA. C’était un long processus. Aussi, il y avait une date limite et je presque l’ai manqué. Si j’ai raté ça, je n’oublierai jamais moi-même parce que d’être ingénieur aérospatial pour la NASA a été un grand rêve pour moi. </a:t>
            </a:r>
            <a:r>
              <a:rPr lang="fr-CA" sz="1200" b="1" dirty="0" smtClean="0">
                <a:latin typeface="Arial" panose="020B0604020202020204" pitchFamily="34" charset="0"/>
                <a:cs typeface="Arial" panose="020B0604020202020204" pitchFamily="34" charset="0"/>
              </a:rPr>
              <a:t>J’ai </a:t>
            </a:r>
            <a:r>
              <a:rPr lang="fr-CA" sz="1200" b="1" dirty="0">
                <a:latin typeface="Arial" panose="020B0604020202020204" pitchFamily="34" charset="0"/>
                <a:cs typeface="Arial" panose="020B0604020202020204" pitchFamily="34" charset="0"/>
              </a:rPr>
              <a:t>travaillé très fort pour cette inscription. Je rêvais de cela depuis longtemps. De 136 candidats, 12 personnes ont été choisis et j’ai été choisi aussi. J’étais très content. Malheureusement, ma mère était malade. Je voulais accepter l’offre de la NASA, mais ma mère est plus importante pour moi.</a:t>
            </a:r>
            <a:endParaRPr lang="fr-CA" sz="1200" dirty="0">
              <a:latin typeface="Arial" panose="020B0604020202020204" pitchFamily="34" charset="0"/>
              <a:cs typeface="Arial" panose="020B0604020202020204" pitchFamily="34" charset="0"/>
            </a:endParaRPr>
          </a:p>
          <a:p>
            <a:r>
              <a:rPr lang="fr-CA" sz="1200" dirty="0"/>
              <a:t/>
            </a:r>
            <a:br>
              <a:rPr lang="fr-CA" sz="1200" dirty="0"/>
            </a:br>
            <a:endParaRPr lang="fr-CA" sz="1200" dirty="0">
              <a:solidFill>
                <a:srgbClr val="FF0000"/>
              </a:solidFill>
              <a:latin typeface="Arial" panose="020B0604020202020204" pitchFamily="34" charset="0"/>
              <a:cs typeface="Arial" panose="020B0604020202020204" pitchFamily="34" charset="0"/>
            </a:endParaRPr>
          </a:p>
        </p:txBody>
      </p:sp>
      <p:sp>
        <p:nvSpPr>
          <p:cNvPr id="4" name="TextBox 3"/>
          <p:cNvSpPr txBox="1"/>
          <p:nvPr/>
        </p:nvSpPr>
        <p:spPr>
          <a:xfrm>
            <a:off x="382043" y="6773189"/>
            <a:ext cx="6382745" cy="3231654"/>
          </a:xfrm>
          <a:prstGeom prst="rect">
            <a:avLst/>
          </a:prstGeom>
          <a:noFill/>
        </p:spPr>
        <p:txBody>
          <a:bodyPr wrap="square" rtlCol="0">
            <a:spAutoFit/>
          </a:bodyPr>
          <a:lstStyle/>
          <a:p>
            <a:pPr>
              <a:lnSpc>
                <a:spcPct val="150000"/>
              </a:lnSpc>
            </a:pPr>
            <a:r>
              <a:rPr lang="en-CA" sz="1200" b="1" dirty="0">
                <a:latin typeface="Arial" panose="020B0604020202020204" pitchFamily="34" charset="0"/>
                <a:cs typeface="Arial" panose="020B0604020202020204" pitchFamily="34" charset="0"/>
              </a:rPr>
              <a:t>So, it was time for me to apply to NASA. It was a long process. Also, there was a deadline and I almost missed it. If I missed this, I will never forget myself because to be an aerospace engineer for NASA was a big dream for me. I worked very hard for this registration. I dreamed of this for a long time. Of the 136 candidates, 12 people were chosen and I was also chosen. I was very happy. Unfortunately, my mother was ill. I wanted to accept the offer of NASA, but my mother is more important for me.</a:t>
            </a:r>
            <a:endParaRPr lang="en-CA" sz="1200" b="0" dirty="0" smtClean="0">
              <a:effectLst/>
              <a:latin typeface="Arial" panose="020B0604020202020204" pitchFamily="34" charset="0"/>
              <a:cs typeface="Arial" panose="020B0604020202020204" pitchFamily="34" charset="0"/>
            </a:endParaRPr>
          </a:p>
          <a:p>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endParaRPr lang="fr-CA" sz="12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488673" y="2341532"/>
            <a:ext cx="4077626" cy="4132433"/>
          </a:xfrm>
          <a:prstGeom prst="rect">
            <a:avLst/>
          </a:prstGeom>
        </p:spPr>
      </p:pic>
    </p:spTree>
    <p:extLst>
      <p:ext uri="{BB962C8B-B14F-4D97-AF65-F5344CB8AC3E}">
        <p14:creationId xmlns:p14="http://schemas.microsoft.com/office/powerpoint/2010/main" val="2837903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4181" y="273393"/>
            <a:ext cx="6258467" cy="2867486"/>
          </a:xfrm>
        </p:spPr>
        <p:txBody>
          <a:bodyPr>
            <a:noAutofit/>
          </a:bodyPr>
          <a:lstStyle/>
          <a:p>
            <a:pPr algn="l">
              <a:lnSpc>
                <a:spcPct val="150000"/>
              </a:lnSpc>
            </a:pPr>
            <a:r>
              <a:rPr lang="fr-CA" sz="1200" b="1" dirty="0">
                <a:latin typeface="Arial" panose="020B0604020202020204" pitchFamily="34" charset="0"/>
                <a:cs typeface="Arial" panose="020B0604020202020204" pitchFamily="34" charset="0"/>
              </a:rPr>
              <a:t>J’ai attendu une semaine avant que NASA m’a appelé. J‘ai parlé très calmement et je leur ai demandé de m’aider. Ils étaient la meilleure. Ils m’ont dit qu’ils me permettraient de prendre soin de ma mère pour un mois, qui comprenait mes deux semaines de vacances et mes autres congés de maladie. Ma mère a eu la grippe donc mon père et moi avons pris soins de ma mère pour trois semaines avant elle se sentait 100%.</a:t>
            </a:r>
            <a:endParaRPr lang="fr-CA" sz="1200" dirty="0">
              <a:latin typeface="Arial" panose="020B0604020202020204" pitchFamily="34" charset="0"/>
              <a:cs typeface="Arial" panose="020B0604020202020204" pitchFamily="34" charset="0"/>
            </a:endParaRPr>
          </a:p>
          <a:p>
            <a:r>
              <a:rPr lang="fr-CA" sz="1200" dirty="0"/>
              <a:t/>
            </a:r>
            <a:br>
              <a:rPr lang="fr-CA" sz="1200" dirty="0"/>
            </a:br>
            <a:r>
              <a:rPr lang="fr-CA" sz="1200" dirty="0"/>
              <a:t/>
            </a:r>
            <a:br>
              <a:rPr lang="fr-CA" sz="1200" dirty="0"/>
            </a:br>
            <a:endParaRPr lang="fr-CA" sz="1200" dirty="0">
              <a:solidFill>
                <a:srgbClr val="FF0000"/>
              </a:solidFill>
              <a:latin typeface="Arial" panose="020B0604020202020204" pitchFamily="34" charset="0"/>
              <a:cs typeface="Arial" panose="020B0604020202020204" pitchFamily="34" charset="0"/>
            </a:endParaRPr>
          </a:p>
        </p:txBody>
      </p:sp>
      <p:sp>
        <p:nvSpPr>
          <p:cNvPr id="4" name="TextBox 3"/>
          <p:cNvSpPr txBox="1"/>
          <p:nvPr/>
        </p:nvSpPr>
        <p:spPr>
          <a:xfrm>
            <a:off x="382041" y="6972443"/>
            <a:ext cx="6382745" cy="3139321"/>
          </a:xfrm>
          <a:prstGeom prst="rect">
            <a:avLst/>
          </a:prstGeom>
          <a:noFill/>
        </p:spPr>
        <p:txBody>
          <a:bodyPr wrap="square" rtlCol="0">
            <a:spAutoFit/>
          </a:bodyPr>
          <a:lstStyle/>
          <a:p>
            <a:pPr>
              <a:lnSpc>
                <a:spcPct val="150000"/>
              </a:lnSpc>
            </a:pPr>
            <a:r>
              <a:rPr lang="en-CA" sz="1200" b="1" dirty="0">
                <a:latin typeface="Arial" panose="020B0604020202020204" pitchFamily="34" charset="0"/>
                <a:cs typeface="Arial" panose="020B0604020202020204" pitchFamily="34" charset="0"/>
              </a:rPr>
              <a:t>I waited for a week before NASA called me. I spoke very calmly and I asked them to help me. They were the best. They told me that they would allow me to take care of my mother for a month, which included my two weeks of vacation and my other sick leaves. My mother had the flu so my father and I took care of my mother for three weeks before she felt 100%.</a:t>
            </a:r>
            <a:endParaRPr lang="en-CA" sz="1200" b="0" dirty="0" smtClean="0">
              <a:effectLst/>
              <a:latin typeface="Arial" panose="020B0604020202020204" pitchFamily="34" charset="0"/>
              <a:cs typeface="Arial" panose="020B0604020202020204" pitchFamily="34" charset="0"/>
            </a:endParaRPr>
          </a:p>
          <a:p>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endParaRPr lang="fr-CA" sz="12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1222344" y="2353879"/>
            <a:ext cx="4265901" cy="4357641"/>
          </a:xfrm>
          <a:prstGeom prst="rect">
            <a:avLst/>
          </a:prstGeom>
        </p:spPr>
      </p:pic>
    </p:spTree>
    <p:extLst>
      <p:ext uri="{BB962C8B-B14F-4D97-AF65-F5344CB8AC3E}">
        <p14:creationId xmlns:p14="http://schemas.microsoft.com/office/powerpoint/2010/main" val="2446660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937" y="362173"/>
            <a:ext cx="6258467" cy="2867486"/>
          </a:xfrm>
        </p:spPr>
        <p:txBody>
          <a:bodyPr>
            <a:noAutofit/>
          </a:bodyPr>
          <a:lstStyle/>
          <a:p>
            <a:pPr algn="l">
              <a:lnSpc>
                <a:spcPct val="150000"/>
              </a:lnSpc>
            </a:pPr>
            <a:r>
              <a:rPr lang="fr-CA" sz="1200" b="1" dirty="0">
                <a:latin typeface="Arial" panose="020B0604020202020204" pitchFamily="34" charset="0"/>
                <a:cs typeface="Arial" panose="020B0604020202020204" pitchFamily="34" charset="0"/>
              </a:rPr>
              <a:t>Avez-vous eu des millions d’obstacles dans votre vie? Mes parents ne pouvaient pas venir à Floride à NASA parce qu’ils n’avaient pas de cartes vertes pour aller aux l’États-Unis d’Amérique. Cette fois, j’ai dit à NASA que je ne pourrais pas venir parce que mes parents n’avaient pas de cartes vertes. J’ai presque démissionné, lorsque mes parents ont dit d’aller en Floride et ils allaient demander pour des cartes vertes. Ils m’ont dit de ne pas m’inquiéter et d’aller réaliser mon rêve. J’ai informé NASA et ils étaient impatients de me rencontrer. Vos parents vous soutiendront toujours et vous devez les respecter. </a:t>
            </a:r>
            <a:endParaRPr lang="fr-CA" sz="1200" dirty="0">
              <a:latin typeface="Arial" panose="020B0604020202020204" pitchFamily="34" charset="0"/>
              <a:cs typeface="Arial" panose="020B0604020202020204" pitchFamily="34" charset="0"/>
            </a:endParaRPr>
          </a:p>
          <a:p>
            <a:r>
              <a:rPr lang="fr-CA" sz="1200" dirty="0"/>
              <a:t/>
            </a:r>
            <a:br>
              <a:rPr lang="fr-CA" sz="1200" dirty="0"/>
            </a:br>
            <a:r>
              <a:rPr lang="fr-CA" sz="1200" dirty="0"/>
              <a:t/>
            </a:r>
            <a:br>
              <a:rPr lang="fr-CA" sz="1200" dirty="0"/>
            </a:br>
            <a:r>
              <a:rPr lang="fr-CA" sz="1200" dirty="0"/>
              <a:t/>
            </a:r>
            <a:br>
              <a:rPr lang="fr-CA" sz="1200" dirty="0"/>
            </a:br>
            <a:endParaRPr lang="fr-CA" sz="1200" dirty="0">
              <a:solidFill>
                <a:srgbClr val="FF0000"/>
              </a:solidFill>
              <a:latin typeface="Arial" panose="020B0604020202020204" pitchFamily="34" charset="0"/>
              <a:cs typeface="Arial" panose="020B0604020202020204" pitchFamily="34" charset="0"/>
            </a:endParaRPr>
          </a:p>
        </p:txBody>
      </p:sp>
      <p:sp>
        <p:nvSpPr>
          <p:cNvPr id="4" name="TextBox 3"/>
          <p:cNvSpPr txBox="1"/>
          <p:nvPr/>
        </p:nvSpPr>
        <p:spPr>
          <a:xfrm>
            <a:off x="382041" y="6714990"/>
            <a:ext cx="6382745" cy="3877985"/>
          </a:xfrm>
          <a:prstGeom prst="rect">
            <a:avLst/>
          </a:prstGeom>
          <a:noFill/>
        </p:spPr>
        <p:txBody>
          <a:bodyPr wrap="square" rtlCol="0">
            <a:spAutoFit/>
          </a:bodyPr>
          <a:lstStyle/>
          <a:p>
            <a:pPr>
              <a:lnSpc>
                <a:spcPct val="150000"/>
              </a:lnSpc>
            </a:pPr>
            <a:r>
              <a:rPr lang="en-CA" sz="1200" b="1" dirty="0">
                <a:latin typeface="Arial" panose="020B0604020202020204" pitchFamily="34" charset="0"/>
                <a:cs typeface="Arial" panose="020B0604020202020204" pitchFamily="34" charset="0"/>
              </a:rPr>
              <a:t>Have you had millions of obstacles in your life? My parents could not come to Florida to NASA because they did not have Green Cards to go to the United States of America. This time, I told NASA that I could not come because my parents did not have Green Cards. I almost resigned, when my parents said to go to Florida and they would ask for the Green Cards. They told me not to worry and to go to achieve my dream. I informed NASA and they were anxious to meet with me. Your parents will support you always and you must respect them.</a:t>
            </a:r>
            <a:endParaRPr lang="en-CA" sz="1200" b="0" dirty="0" smtClean="0">
              <a:effectLst/>
              <a:latin typeface="Arial" panose="020B0604020202020204" pitchFamily="34" charset="0"/>
              <a:cs typeface="Arial" panose="020B0604020202020204" pitchFamily="34" charset="0"/>
            </a:endParaRPr>
          </a:p>
          <a:p>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endParaRPr lang="fr-CA" sz="12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332994" y="2647220"/>
            <a:ext cx="4100142" cy="4067165"/>
          </a:xfrm>
          <a:prstGeom prst="rect">
            <a:avLst/>
          </a:prstGeom>
        </p:spPr>
      </p:pic>
    </p:spTree>
    <p:extLst>
      <p:ext uri="{BB962C8B-B14F-4D97-AF65-F5344CB8AC3E}">
        <p14:creationId xmlns:p14="http://schemas.microsoft.com/office/powerpoint/2010/main" val="2900141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937" y="362173"/>
            <a:ext cx="6258467" cy="2867486"/>
          </a:xfrm>
        </p:spPr>
        <p:txBody>
          <a:bodyPr>
            <a:noAutofit/>
          </a:bodyPr>
          <a:lstStyle/>
          <a:p>
            <a:pPr algn="l">
              <a:lnSpc>
                <a:spcPct val="150000"/>
              </a:lnSpc>
            </a:pPr>
            <a:r>
              <a:rPr lang="fr-CA" sz="1200" b="1" dirty="0">
                <a:latin typeface="Arial" panose="020B0604020202020204" pitchFamily="34" charset="0"/>
                <a:cs typeface="Arial" panose="020B0604020202020204" pitchFamily="34" charset="0"/>
              </a:rPr>
              <a:t>Maintenant, je vais vous dire la dernière partie de ma vie et ensuite, nous ferons un tour. Quand j’ai commencé à travailler avec NASA, j’ai voulu trouver comment construire une roquette pour aller à Mars avec des humains. J’ai déjà su combien envoyer des « </a:t>
            </a:r>
            <a:r>
              <a:rPr lang="fr-CA" sz="1200" b="1" dirty="0" err="1">
                <a:latin typeface="Arial" panose="020B0604020202020204" pitchFamily="34" charset="0"/>
                <a:cs typeface="Arial" panose="020B0604020202020204" pitchFamily="34" charset="0"/>
              </a:rPr>
              <a:t>rovers</a:t>
            </a:r>
            <a:r>
              <a:rPr lang="fr-CA" sz="1200" b="1" dirty="0">
                <a:latin typeface="Arial" panose="020B0604020202020204" pitchFamily="34" charset="0"/>
                <a:cs typeface="Arial" panose="020B0604020202020204" pitchFamily="34" charset="0"/>
              </a:rPr>
              <a:t> » à Neptune. Il a pris mon équipe et moi 20 ans pour résoudre ce mystère. La première roquette nous avons construit tué Bobo, le singe. Nous étions dévastés. C'était un grand obstacle pour nos. Nous trouvions nos erreurs et nous continuions à comprendre sur la façon de faire de la roquette mieux. Puis, avec du succès, nous construisions la roquette et nous avons lancé la roquette il y a 2 ans. Il était connu par le nom, « La Découverte du Siècle »! Enfin, la leçon est que le succès ne se fera pas sans l’échec.</a:t>
            </a:r>
            <a:endParaRPr lang="fr-CA" sz="1200" dirty="0">
              <a:latin typeface="Arial" panose="020B0604020202020204" pitchFamily="34" charset="0"/>
              <a:cs typeface="Arial" panose="020B0604020202020204" pitchFamily="34" charset="0"/>
            </a:endParaRPr>
          </a:p>
          <a:p>
            <a:r>
              <a:rPr lang="fr-CA" sz="1200" dirty="0"/>
              <a:t/>
            </a:r>
            <a:br>
              <a:rPr lang="fr-CA" sz="1200" dirty="0"/>
            </a:br>
            <a:r>
              <a:rPr lang="fr-CA" sz="1200" dirty="0"/>
              <a:t/>
            </a:r>
            <a:br>
              <a:rPr lang="fr-CA" sz="1200" dirty="0"/>
            </a:br>
            <a:r>
              <a:rPr lang="fr-CA" sz="1200" dirty="0"/>
              <a:t/>
            </a:r>
            <a:br>
              <a:rPr lang="fr-CA" sz="1200" dirty="0"/>
            </a:br>
            <a:r>
              <a:rPr lang="fr-CA" sz="1200" dirty="0"/>
              <a:t/>
            </a:r>
            <a:br>
              <a:rPr lang="fr-CA" sz="1200" dirty="0"/>
            </a:br>
            <a:endParaRPr lang="fr-CA" sz="1200" dirty="0">
              <a:solidFill>
                <a:srgbClr val="FF0000"/>
              </a:solidFill>
              <a:latin typeface="Arial" panose="020B0604020202020204" pitchFamily="34" charset="0"/>
              <a:cs typeface="Arial" panose="020B0604020202020204" pitchFamily="34" charset="0"/>
            </a:endParaRPr>
          </a:p>
        </p:txBody>
      </p:sp>
      <p:sp>
        <p:nvSpPr>
          <p:cNvPr id="4" name="TextBox 3"/>
          <p:cNvSpPr txBox="1"/>
          <p:nvPr/>
        </p:nvSpPr>
        <p:spPr>
          <a:xfrm>
            <a:off x="382041" y="6413141"/>
            <a:ext cx="6382745" cy="4616648"/>
          </a:xfrm>
          <a:prstGeom prst="rect">
            <a:avLst/>
          </a:prstGeom>
          <a:noFill/>
        </p:spPr>
        <p:txBody>
          <a:bodyPr wrap="square" rtlCol="0">
            <a:spAutoFit/>
          </a:bodyPr>
          <a:lstStyle/>
          <a:p>
            <a:pPr>
              <a:lnSpc>
                <a:spcPct val="150000"/>
              </a:lnSpc>
            </a:pPr>
            <a:r>
              <a:rPr lang="en-CA" sz="1200" b="1" dirty="0">
                <a:latin typeface="Arial" panose="020B0604020202020204" pitchFamily="34" charset="0"/>
                <a:cs typeface="Arial" panose="020B0604020202020204" pitchFamily="34" charset="0"/>
              </a:rPr>
              <a:t>Now, I will tell you the last part of my life and then we will do a tour. When I started to work with NASA, I wanted to find how to build a rocket to go to Mars with humans. I already knew how to send "rovers" to Neptune. It took my team and me 20 years to solve this mystery. The first rocket we built killed Bobo, the monkey. We were devastated. It was a big obstacle for us. We found our errors and we continue to understand on the way to make the rocket better. Then, with success, we built the rocket and we launched the rocket 2 years ago. It was known by the name, "The Discovery of the Century"! Finally, the lesson is that success will not be without failure.</a:t>
            </a:r>
            <a:endParaRPr lang="en-CA" sz="1200" b="0" dirty="0" smtClean="0">
              <a:effectLst/>
              <a:latin typeface="Arial" panose="020B0604020202020204" pitchFamily="34" charset="0"/>
              <a:cs typeface="Arial" panose="020B0604020202020204" pitchFamily="34" charset="0"/>
            </a:endParaRPr>
          </a:p>
          <a:p>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endParaRPr lang="fr-CA" sz="12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1917576" y="3172473"/>
            <a:ext cx="3180656" cy="3240668"/>
          </a:xfrm>
          <a:prstGeom prst="rect">
            <a:avLst/>
          </a:prstGeom>
        </p:spPr>
      </p:pic>
    </p:spTree>
    <p:extLst>
      <p:ext uri="{BB962C8B-B14F-4D97-AF65-F5344CB8AC3E}">
        <p14:creationId xmlns:p14="http://schemas.microsoft.com/office/powerpoint/2010/main" val="1331228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8057" y="366681"/>
            <a:ext cx="5042228" cy="1970615"/>
          </a:xfrm>
        </p:spPr>
        <p:txBody>
          <a:bodyPr>
            <a:normAutofit fontScale="85000" lnSpcReduction="20000"/>
          </a:bodyPr>
          <a:lstStyle/>
          <a:p>
            <a:r>
              <a:rPr lang="fr-CA" dirty="0" smtClean="0"/>
              <a:t/>
            </a:r>
            <a:br>
              <a:rPr lang="fr-CA" dirty="0" smtClean="0"/>
            </a:br>
            <a:endParaRPr lang="fr-CA" dirty="0"/>
          </a:p>
        </p:txBody>
      </p:sp>
      <p:sp>
        <p:nvSpPr>
          <p:cNvPr id="6" name="TextBox 5"/>
          <p:cNvSpPr txBox="1"/>
          <p:nvPr/>
        </p:nvSpPr>
        <p:spPr>
          <a:xfrm>
            <a:off x="821184" y="3098307"/>
            <a:ext cx="6036816" cy="646331"/>
          </a:xfrm>
          <a:prstGeom prst="rect">
            <a:avLst/>
          </a:prstGeom>
          <a:noFill/>
        </p:spPr>
        <p:txBody>
          <a:bodyPr wrap="square" rtlCol="0">
            <a:spAutoFit/>
          </a:bodyPr>
          <a:lstStyle/>
          <a:p>
            <a:r>
              <a:rPr lang="en-CA" dirty="0" smtClean="0">
                <a:latin typeface="AR BERKLEY" panose="02000000000000000000" pitchFamily="2" charset="0"/>
              </a:rPr>
              <a:t>Dedicated to my wonderful French teacher, Ms. Whitfield, </a:t>
            </a:r>
          </a:p>
          <a:p>
            <a:r>
              <a:rPr lang="en-CA" dirty="0" smtClean="0">
                <a:latin typeface="AR BERKLEY" panose="02000000000000000000" pitchFamily="2" charset="0"/>
              </a:rPr>
              <a:t>my mother, my father, and my loving sister, Palak!</a:t>
            </a:r>
            <a:endParaRPr lang="fr-CA" dirty="0">
              <a:latin typeface="AR BERKLEY" panose="02000000000000000000" pitchFamily="2" charset="0"/>
            </a:endParaRPr>
          </a:p>
        </p:txBody>
      </p:sp>
    </p:spTree>
    <p:extLst>
      <p:ext uri="{BB962C8B-B14F-4D97-AF65-F5344CB8AC3E}">
        <p14:creationId xmlns:p14="http://schemas.microsoft.com/office/powerpoint/2010/main" val="24873461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06835" y="1140733"/>
            <a:ext cx="3359643" cy="1440765"/>
          </a:xfrm>
        </p:spPr>
        <p:txBody>
          <a:bodyPr/>
          <a:lstStyle/>
          <a:p>
            <a:pPr algn="l">
              <a:lnSpc>
                <a:spcPct val="100000"/>
              </a:lnSpc>
            </a:pPr>
            <a:r>
              <a:rPr lang="en-CA" sz="1400" dirty="0" smtClean="0">
                <a:solidFill>
                  <a:schemeClr val="accent2">
                    <a:lumMod val="50000"/>
                  </a:schemeClr>
                </a:solidFill>
              </a:rPr>
              <a:t>Vedant Shah is a grade 10 student in Northview Heights S.S. He is 15 years old and this is his second book, but the first one that will be published. He loves to attend school! He is fascinated by space exploration and wrote this to inspire others to become whatever they wish to. The messages inside this book teach some valuable life lessons. Hope you enjoyed this book!</a:t>
            </a:r>
            <a:endParaRPr lang="fr-CA" sz="1400" dirty="0">
              <a:solidFill>
                <a:schemeClr val="accent2">
                  <a:lumMod val="50000"/>
                </a:schemeClr>
              </a:solidFill>
            </a:endParaRPr>
          </a:p>
        </p:txBody>
      </p:sp>
      <p:sp>
        <p:nvSpPr>
          <p:cNvPr id="6" name="Rectangle 5"/>
          <p:cNvSpPr/>
          <p:nvPr/>
        </p:nvSpPr>
        <p:spPr>
          <a:xfrm>
            <a:off x="3785216" y="1027227"/>
            <a:ext cx="2997324" cy="3108543"/>
          </a:xfrm>
          <a:prstGeom prst="rect">
            <a:avLst/>
          </a:prstGeom>
        </p:spPr>
        <p:txBody>
          <a:bodyPr wrap="square">
            <a:spAutoFit/>
          </a:bodyPr>
          <a:lstStyle/>
          <a:p>
            <a:r>
              <a:rPr lang="fr-CA" sz="1400" i="0" dirty="0" smtClean="0">
                <a:solidFill>
                  <a:schemeClr val="accent2">
                    <a:lumMod val="50000"/>
                  </a:schemeClr>
                </a:solidFill>
                <a:effectLst/>
                <a:cs typeface="Arial" panose="020B0604020202020204" pitchFamily="34" charset="0"/>
              </a:rPr>
              <a:t>Vedant Shah est un étudiant de 10e année à Northview </a:t>
            </a:r>
            <a:r>
              <a:rPr lang="fr-CA" sz="1400" i="0" dirty="0" err="1" smtClean="0">
                <a:solidFill>
                  <a:schemeClr val="accent2">
                    <a:lumMod val="50000"/>
                  </a:schemeClr>
                </a:solidFill>
                <a:effectLst/>
                <a:cs typeface="Arial" panose="020B0604020202020204" pitchFamily="34" charset="0"/>
              </a:rPr>
              <a:t>Heights</a:t>
            </a:r>
            <a:r>
              <a:rPr lang="fr-CA" sz="1400" i="0" dirty="0" smtClean="0">
                <a:solidFill>
                  <a:schemeClr val="accent2">
                    <a:lumMod val="50000"/>
                  </a:schemeClr>
                </a:solidFill>
                <a:effectLst/>
                <a:cs typeface="Arial" panose="020B0604020202020204" pitchFamily="34" charset="0"/>
              </a:rPr>
              <a:t> S.S. il est 15 ans et c'est son deuxième livre, mais le premier qui sera publié. Il aime aller à l'école ! Il est fasciné par l'exploration de l'espace et a écrit ceci pour inspirer d'autres à devenir ce qu'ils souhaitent. Les messages à l'intérieur de ce livre enseigner quelques précieuses leçons de vie. Espérons que vous avez apprécié ce livre !</a:t>
            </a:r>
          </a:p>
          <a:p>
            <a:endParaRPr lang="en-CA" sz="1400" dirty="0">
              <a:solidFill>
                <a:schemeClr val="accent2">
                  <a:lumMod val="50000"/>
                </a:schemeClr>
              </a:solidFill>
              <a:cs typeface="Arial" panose="020B0604020202020204" pitchFamily="34" charset="0"/>
            </a:endParaRPr>
          </a:p>
          <a:p>
            <a:endParaRPr lang="en-CA" sz="1400" dirty="0" smtClean="0">
              <a:solidFill>
                <a:schemeClr val="accent2">
                  <a:lumMod val="50000"/>
                </a:schemeClr>
              </a:solidFill>
              <a:cs typeface="Arial" panose="020B0604020202020204" pitchFamily="34" charset="0"/>
            </a:endParaRPr>
          </a:p>
        </p:txBody>
      </p:sp>
      <p:sp>
        <p:nvSpPr>
          <p:cNvPr id="7" name="Rectangle 6"/>
          <p:cNvSpPr/>
          <p:nvPr/>
        </p:nvSpPr>
        <p:spPr>
          <a:xfrm>
            <a:off x="516014" y="4505102"/>
            <a:ext cx="3429000" cy="830997"/>
          </a:xfrm>
          <a:prstGeom prst="rect">
            <a:avLst/>
          </a:prstGeom>
          <a:ln w="38100">
            <a:solidFill>
              <a:srgbClr val="FF0000"/>
            </a:solidFill>
          </a:ln>
        </p:spPr>
        <p:txBody>
          <a:bodyPr>
            <a:spAutoFit/>
          </a:bodyPr>
          <a:lstStyle/>
          <a:p>
            <a:r>
              <a:rPr lang="en-CA" sz="1600" dirty="0" smtClean="0">
                <a:solidFill>
                  <a:srgbClr val="0070C0"/>
                </a:solidFill>
                <a:latin typeface="Latha" panose="020B0604020202020204" pitchFamily="34" charset="0"/>
                <a:cs typeface="Latha" panose="020B0604020202020204" pitchFamily="34" charset="0"/>
              </a:rPr>
              <a:t>It’s a great book on science, and helps children realize their potential!</a:t>
            </a:r>
          </a:p>
          <a:p>
            <a:r>
              <a:rPr lang="en-CA" sz="1600" dirty="0" smtClean="0">
                <a:solidFill>
                  <a:srgbClr val="0070C0"/>
                </a:solidFill>
                <a:latin typeface="Latha" panose="020B0604020202020204" pitchFamily="34" charset="0"/>
                <a:cs typeface="Latha" panose="020B0604020202020204" pitchFamily="34" charset="0"/>
              </a:rPr>
              <a:t>        - </a:t>
            </a:r>
            <a:r>
              <a:rPr lang="en-CA" sz="1600" dirty="0" err="1" smtClean="0">
                <a:solidFill>
                  <a:srgbClr val="0070C0"/>
                </a:solidFill>
                <a:latin typeface="Latha" panose="020B0604020202020204" pitchFamily="34" charset="0"/>
                <a:cs typeface="Latha" panose="020B0604020202020204" pitchFamily="34" charset="0"/>
              </a:rPr>
              <a:t>Janardan</a:t>
            </a:r>
            <a:r>
              <a:rPr lang="en-CA" sz="1600" dirty="0" smtClean="0">
                <a:solidFill>
                  <a:srgbClr val="0070C0"/>
                </a:solidFill>
                <a:latin typeface="Latha" panose="020B0604020202020204" pitchFamily="34" charset="0"/>
                <a:cs typeface="Latha" panose="020B0604020202020204" pitchFamily="34" charset="0"/>
              </a:rPr>
              <a:t> </a:t>
            </a:r>
            <a:r>
              <a:rPr lang="en-CA" sz="1600" dirty="0" err="1" smtClean="0">
                <a:solidFill>
                  <a:srgbClr val="0070C0"/>
                </a:solidFill>
                <a:latin typeface="Latha" panose="020B0604020202020204" pitchFamily="34" charset="0"/>
                <a:cs typeface="Latha" panose="020B0604020202020204" pitchFamily="34" charset="0"/>
              </a:rPr>
              <a:t>Sivaneswaran</a:t>
            </a:r>
            <a:endParaRPr lang="en-CA" sz="1600" dirty="0" smtClean="0">
              <a:solidFill>
                <a:srgbClr val="0070C0"/>
              </a:solidFill>
              <a:latin typeface="Latha" panose="020B0604020202020204" pitchFamily="34" charset="0"/>
              <a:cs typeface="Latha" panose="020B0604020202020204" pitchFamily="34" charset="0"/>
            </a:endParaRPr>
          </a:p>
        </p:txBody>
      </p:sp>
      <p:sp>
        <p:nvSpPr>
          <p:cNvPr id="8" name="Rectangle 7"/>
          <p:cNvSpPr/>
          <p:nvPr/>
        </p:nvSpPr>
        <p:spPr>
          <a:xfrm>
            <a:off x="2457854" y="657895"/>
            <a:ext cx="1701107" cy="369332"/>
          </a:xfrm>
          <a:prstGeom prst="rect">
            <a:avLst/>
          </a:prstGeom>
        </p:spPr>
        <p:txBody>
          <a:bodyPr wrap="none">
            <a:spAutoFit/>
          </a:bodyPr>
          <a:lstStyle/>
          <a:p>
            <a:r>
              <a:rPr lang="en-CA" dirty="0" smtClean="0">
                <a:solidFill>
                  <a:schemeClr val="accent2">
                    <a:lumMod val="50000"/>
                  </a:schemeClr>
                </a:solidFill>
                <a:latin typeface="AR BERKLEY" panose="02000000000000000000" pitchFamily="2" charset="0"/>
              </a:rPr>
              <a:t>About the Author</a:t>
            </a:r>
            <a:endParaRPr lang="en-CA" dirty="0" smtClean="0">
              <a:solidFill>
                <a:schemeClr val="accent2">
                  <a:lumMod val="50000"/>
                </a:schemeClr>
              </a:solidFill>
              <a:latin typeface="AR BERKLEY" panose="02000000000000000000" pitchFamily="2" charset="0"/>
            </a:endParaRPr>
          </a:p>
        </p:txBody>
      </p:sp>
    </p:spTree>
    <p:extLst>
      <p:ext uri="{BB962C8B-B14F-4D97-AF65-F5344CB8AC3E}">
        <p14:creationId xmlns:p14="http://schemas.microsoft.com/office/powerpoint/2010/main" val="4084923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8057" y="366681"/>
            <a:ext cx="5042228" cy="1970615"/>
          </a:xfrm>
        </p:spPr>
        <p:txBody>
          <a:bodyPr>
            <a:normAutofit fontScale="85000" lnSpcReduction="20000"/>
          </a:bodyPr>
          <a:lstStyle/>
          <a:p>
            <a:pPr algn="l">
              <a:lnSpc>
                <a:spcPct val="150000"/>
              </a:lnSpc>
            </a:pPr>
            <a:r>
              <a:rPr lang="fr-CA" sz="1400" b="1" dirty="0">
                <a:latin typeface="Arial" panose="020B0604020202020204" pitchFamily="34" charset="0"/>
                <a:cs typeface="Arial" panose="020B0604020202020204" pitchFamily="34" charset="0"/>
              </a:rPr>
              <a:t>Aujourd'hui, Jeudi le 18 juillet 2035, l'équipe de rêve de NASA a découvert comment envoyer des humains à Mars! L'équipe était dirigée par l'ingénieur en aérospatiale Einsteinium Armstrong. Les gens appellent cette découverte, « La Découverte du Siècle ». Les premiers astronautes ont atterri sur Mars et ils disaient que la vue est incroyable. </a:t>
            </a:r>
          </a:p>
          <a:p>
            <a:r>
              <a:rPr lang="fr-CA" dirty="0" smtClean="0"/>
              <a:t/>
            </a:r>
            <a:br>
              <a:rPr lang="fr-CA" dirty="0" smtClean="0"/>
            </a:br>
            <a:endParaRPr lang="fr-CA" dirty="0"/>
          </a:p>
        </p:txBody>
      </p:sp>
      <p:sp>
        <p:nvSpPr>
          <p:cNvPr id="4" name="TextBox 3"/>
          <p:cNvSpPr txBox="1"/>
          <p:nvPr/>
        </p:nvSpPr>
        <p:spPr>
          <a:xfrm>
            <a:off x="1043516" y="7282897"/>
            <a:ext cx="4957234" cy="1443152"/>
          </a:xfrm>
          <a:prstGeom prst="rect">
            <a:avLst/>
          </a:prstGeom>
          <a:noFill/>
        </p:spPr>
        <p:txBody>
          <a:bodyPr wrap="square" rtlCol="0">
            <a:spAutoFit/>
          </a:bodyPr>
          <a:lstStyle/>
          <a:p>
            <a:pPr>
              <a:lnSpc>
                <a:spcPct val="150000"/>
              </a:lnSpc>
            </a:pPr>
            <a:r>
              <a:rPr lang="en-CA" sz="1200" b="1" dirty="0">
                <a:latin typeface="Arial" panose="020B0604020202020204" pitchFamily="34" charset="0"/>
                <a:cs typeface="Arial" panose="020B0604020202020204" pitchFamily="34" charset="0"/>
              </a:rPr>
              <a:t>Today, Thursday, July 18th, 2035, the dream team of NASA discovered how to send humans to Mars. The team was lead by aerospace engineer, Einsteinium Armstrong. People call this discovery, “The Discovery of the Century”. The first astronauts landed on Mars and they said that the view was incredible. </a:t>
            </a:r>
            <a:endParaRPr lang="fr-CA" sz="12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1233996" y="2337296"/>
            <a:ext cx="4359491" cy="4405992"/>
          </a:xfrm>
          <a:prstGeom prst="rect">
            <a:avLst/>
          </a:prstGeom>
        </p:spPr>
      </p:pic>
    </p:spTree>
    <p:extLst>
      <p:ext uri="{BB962C8B-B14F-4D97-AF65-F5344CB8AC3E}">
        <p14:creationId xmlns:p14="http://schemas.microsoft.com/office/powerpoint/2010/main" val="1268565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8057" y="615256"/>
            <a:ext cx="5583764" cy="1970615"/>
          </a:xfrm>
        </p:spPr>
        <p:txBody>
          <a:bodyPr>
            <a:normAutofit fontScale="92500" lnSpcReduction="20000"/>
          </a:bodyPr>
          <a:lstStyle/>
          <a:p>
            <a:pPr algn="l">
              <a:lnSpc>
                <a:spcPct val="150000"/>
              </a:lnSpc>
            </a:pPr>
            <a:r>
              <a:rPr lang="fr-CA" sz="1300" b="1" dirty="0">
                <a:latin typeface="Arial" panose="020B0604020202020204" pitchFamily="34" charset="0"/>
                <a:cs typeface="Arial" panose="020B0604020202020204" pitchFamily="34" charset="0"/>
              </a:rPr>
              <a:t>Bonjour les élèves! Je m’appelle Einsteinium Armstrong. Bienvenue à Kennedy </a:t>
            </a:r>
            <a:r>
              <a:rPr lang="fr-CA" sz="1300" b="1" dirty="0" err="1">
                <a:latin typeface="Arial" panose="020B0604020202020204" pitchFamily="34" charset="0"/>
                <a:cs typeface="Arial" panose="020B0604020202020204" pitchFamily="34" charset="0"/>
              </a:rPr>
              <a:t>Space</a:t>
            </a:r>
            <a:r>
              <a:rPr lang="fr-CA" sz="1300" b="1" dirty="0">
                <a:latin typeface="Arial" panose="020B0604020202020204" pitchFamily="34" charset="0"/>
                <a:cs typeface="Arial" panose="020B0604020202020204" pitchFamily="34" charset="0"/>
              </a:rPr>
              <a:t> Centre. Je vous remercie d’être ici. Aujourd'hui, je vais vous parler au sujet des expériences de ma vie et aussi, les leçons que j’ai apprises pendant les expériences. Si vous connaissez les leçons, il sera d’avantage pour vous! L'histoire commence sur 16 juillet 1969.</a:t>
            </a:r>
            <a:endParaRPr lang="fr-CA" sz="1300" b="1" dirty="0">
              <a:latin typeface="Arial" panose="020B0604020202020204" pitchFamily="34" charset="0"/>
              <a:cs typeface="Arial" panose="020B0604020202020204" pitchFamily="34" charset="0"/>
            </a:endParaRPr>
          </a:p>
          <a:p>
            <a:r>
              <a:rPr lang="fr-CA" sz="1200" dirty="0"/>
              <a:t/>
            </a:r>
            <a:br>
              <a:rPr lang="fr-CA" sz="1200" dirty="0"/>
            </a:br>
            <a:r>
              <a:rPr lang="fr-CA" dirty="0" smtClean="0"/>
              <a:t/>
            </a:r>
            <a:br>
              <a:rPr lang="fr-CA" dirty="0" smtClean="0"/>
            </a:br>
            <a:endParaRPr lang="fr-CA" dirty="0"/>
          </a:p>
        </p:txBody>
      </p:sp>
      <p:sp>
        <p:nvSpPr>
          <p:cNvPr id="4" name="TextBox 3"/>
          <p:cNvSpPr txBox="1"/>
          <p:nvPr/>
        </p:nvSpPr>
        <p:spPr>
          <a:xfrm>
            <a:off x="896934" y="7087588"/>
            <a:ext cx="4957234" cy="2123658"/>
          </a:xfrm>
          <a:prstGeom prst="rect">
            <a:avLst/>
          </a:prstGeom>
          <a:noFill/>
        </p:spPr>
        <p:txBody>
          <a:bodyPr wrap="square" rtlCol="0">
            <a:spAutoFit/>
          </a:bodyPr>
          <a:lstStyle/>
          <a:p>
            <a:pPr>
              <a:lnSpc>
                <a:spcPct val="150000"/>
              </a:lnSpc>
            </a:pPr>
            <a:r>
              <a:rPr lang="en-CA" sz="1200" b="1" dirty="0">
                <a:latin typeface="Arial" panose="020B0604020202020204" pitchFamily="34" charset="0"/>
                <a:cs typeface="Arial" panose="020B0604020202020204" pitchFamily="34" charset="0"/>
              </a:rPr>
              <a:t>Hello students! My name is Einsteinium Armstrong. Welcome to the Kennedy Space Center. I thank you for being here. Today, I will talk to you about the experiences of my life and also, the lessons that I have learned during these experiences. If you learn these lessons, they will be beneficial for you! The story starts on July 16th, 1969. </a:t>
            </a:r>
            <a:endParaRPr lang="en-CA" sz="1200" b="1" dirty="0" smtClean="0">
              <a:effectLst/>
              <a:latin typeface="Arial" panose="020B0604020202020204" pitchFamily="34" charset="0"/>
              <a:cs typeface="Arial" panose="020B0604020202020204" pitchFamily="34" charset="0"/>
            </a:endParaRPr>
          </a:p>
          <a:p>
            <a:r>
              <a:rPr lang="en-CA" sz="1200" dirty="0" smtClean="0"/>
              <a:t/>
            </a:r>
            <a:br>
              <a:rPr lang="en-CA" sz="1200" dirty="0" smtClean="0"/>
            </a:br>
            <a:endParaRPr lang="fr-CA" sz="12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251751" y="2335490"/>
            <a:ext cx="4385569" cy="4455926"/>
          </a:xfrm>
          <a:prstGeom prst="rect">
            <a:avLst/>
          </a:prstGeom>
        </p:spPr>
      </p:pic>
    </p:spTree>
    <p:extLst>
      <p:ext uri="{BB962C8B-B14F-4D97-AF65-F5344CB8AC3E}">
        <p14:creationId xmlns:p14="http://schemas.microsoft.com/office/powerpoint/2010/main" val="4170856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932" y="384432"/>
            <a:ext cx="6258467" cy="2385398"/>
          </a:xfrm>
        </p:spPr>
        <p:txBody>
          <a:bodyPr>
            <a:normAutofit fontScale="55000" lnSpcReduction="20000"/>
          </a:bodyPr>
          <a:lstStyle/>
          <a:p>
            <a:pPr algn="l">
              <a:lnSpc>
                <a:spcPct val="170000"/>
              </a:lnSpc>
            </a:pPr>
            <a:r>
              <a:rPr lang="fr-CA" sz="2200" b="1" dirty="0" smtClean="0">
                <a:latin typeface="Arial" panose="020B0604020202020204" pitchFamily="34" charset="0"/>
                <a:cs typeface="Arial" panose="020B0604020202020204" pitchFamily="34" charset="0"/>
              </a:rPr>
              <a:t>Il y a 68 ans, j’avais six ans et ma famille et moi étions regardé l’atterrissage de la roquette sur la lune dans Toronto et je me rappelle que j’ai posé une question à ma mère : « Qui est cette personne et que fait-il?» Ma mère a dit, « Einsteinium, il s’appelle Neil Armstrong et il est un astronaute et un ingénieur aérospatiale. Il va à la lune aujourd’hui, le 16 juillet, 1969. » Quand le vaisseau spatial a enlevé, j’ai été stupéfié. J’ai regardé la fusée qui a pénétré dans l’espace et quand Neil a atterrit sur la lune.</a:t>
            </a:r>
          </a:p>
          <a:p>
            <a:r>
              <a:rPr lang="fr-CA" sz="1100" dirty="0"/>
              <a:t/>
            </a:r>
            <a:br>
              <a:rPr lang="fr-CA" sz="1100" dirty="0"/>
            </a:br>
            <a:r>
              <a:rPr lang="fr-CA" sz="1400" dirty="0"/>
              <a:t/>
            </a:r>
            <a:br>
              <a:rPr lang="fr-CA" sz="1400" dirty="0"/>
            </a:br>
            <a:endParaRPr lang="fr-CA" sz="1300" b="1" dirty="0" smtClean="0">
              <a:latin typeface="Arial" panose="020B0604020202020204" pitchFamily="34" charset="0"/>
              <a:cs typeface="Arial" panose="020B0604020202020204" pitchFamily="34" charset="0"/>
            </a:endParaRPr>
          </a:p>
          <a:p>
            <a:r>
              <a:rPr lang="fr-CA" sz="1200" dirty="0" smtClean="0"/>
              <a:t/>
            </a:r>
            <a:br>
              <a:rPr lang="fr-CA" sz="1200" dirty="0" smtClean="0"/>
            </a:br>
            <a:r>
              <a:rPr lang="fr-CA" dirty="0" smtClean="0"/>
              <a:t/>
            </a:r>
            <a:br>
              <a:rPr lang="fr-CA" dirty="0" smtClean="0"/>
            </a:br>
            <a:endParaRPr lang="fr-CA" dirty="0"/>
          </a:p>
        </p:txBody>
      </p:sp>
      <p:sp>
        <p:nvSpPr>
          <p:cNvPr id="4" name="TextBox 3"/>
          <p:cNvSpPr txBox="1"/>
          <p:nvPr/>
        </p:nvSpPr>
        <p:spPr>
          <a:xfrm>
            <a:off x="701621" y="6776874"/>
            <a:ext cx="5361823" cy="2862322"/>
          </a:xfrm>
          <a:prstGeom prst="rect">
            <a:avLst/>
          </a:prstGeom>
          <a:noFill/>
        </p:spPr>
        <p:txBody>
          <a:bodyPr wrap="square" rtlCol="0">
            <a:spAutoFit/>
          </a:bodyPr>
          <a:lstStyle/>
          <a:p>
            <a:pPr>
              <a:lnSpc>
                <a:spcPct val="150000"/>
              </a:lnSpc>
            </a:pPr>
            <a:r>
              <a:rPr lang="en-CA" sz="1200" b="1" dirty="0">
                <a:latin typeface="Arial" panose="020B0604020202020204" pitchFamily="34" charset="0"/>
                <a:cs typeface="Arial" panose="020B0604020202020204" pitchFamily="34" charset="0"/>
              </a:rPr>
              <a:t>68 years ago, I was 6 years old and my family and I were watching the landing of the rocket on the Moon in Toronto and I remember that I asked à question to my mother: “Who is that person and what is he doing?” My mother said, “ Einsteinium, he name is Neil Armstrong and he is an astronaut and aerospace engineer. He goes to the Moon today, on 16 July, 1969.” When the spacecraft lifted off, I was amazed!  I watched the rocket which had entered in space and when Armstrong landed on the Moon. </a:t>
            </a:r>
            <a:endParaRPr lang="en-CA" sz="1200" b="1" dirty="0" smtClean="0">
              <a:effectLst/>
              <a:latin typeface="Arial" panose="020B0604020202020204" pitchFamily="34" charset="0"/>
              <a:cs typeface="Arial" panose="020B0604020202020204" pitchFamily="34" charset="0"/>
            </a:endParaRPr>
          </a:p>
          <a:p>
            <a:r>
              <a:rPr lang="en-CA" sz="1200" dirty="0" smtClean="0"/>
              <a:t/>
            </a:r>
            <a:br>
              <a:rPr lang="en-CA" sz="1200" dirty="0" smtClean="0"/>
            </a:br>
            <a:r>
              <a:rPr lang="en-CA" sz="1200" dirty="0" smtClean="0"/>
              <a:t/>
            </a:r>
            <a:br>
              <a:rPr lang="en-CA" sz="1200" dirty="0" smtClean="0"/>
            </a:br>
            <a:endParaRPr lang="fr-CA" sz="12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1225114" y="2376869"/>
            <a:ext cx="4270159" cy="4385881"/>
          </a:xfrm>
          <a:prstGeom prst="rect">
            <a:avLst/>
          </a:prstGeom>
        </p:spPr>
      </p:pic>
    </p:spTree>
    <p:extLst>
      <p:ext uri="{BB962C8B-B14F-4D97-AF65-F5344CB8AC3E}">
        <p14:creationId xmlns:p14="http://schemas.microsoft.com/office/powerpoint/2010/main" val="3485543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2956" y="277896"/>
            <a:ext cx="6258467" cy="2385398"/>
          </a:xfrm>
        </p:spPr>
        <p:txBody>
          <a:bodyPr>
            <a:normAutofit fontScale="55000" lnSpcReduction="20000"/>
          </a:bodyPr>
          <a:lstStyle/>
          <a:p>
            <a:pPr algn="l">
              <a:lnSpc>
                <a:spcPct val="170000"/>
              </a:lnSpc>
            </a:pPr>
            <a:r>
              <a:rPr lang="fr-CA" sz="2200" b="1" dirty="0">
                <a:latin typeface="Arial" panose="020B0604020202020204" pitchFamily="34" charset="0"/>
                <a:cs typeface="Arial" panose="020B0604020202020204" pitchFamily="34" charset="0"/>
              </a:rPr>
              <a:t>Après, un jour, mon père a ramené une boîte de carton à la maison. J’ai voulu construire une roquette donc j’ai utilisé des ciseaux et le Scotch et je l’ai fabriqué. Cependant, mon père s’est mis en colère avec moi parce que le carton était important pour lui et il avait besoin du </a:t>
            </a:r>
            <a:r>
              <a:rPr lang="fr-CA" sz="2200" b="1" dirty="0" smtClean="0">
                <a:latin typeface="Arial" panose="020B0604020202020204" pitchFamily="34" charset="0"/>
                <a:cs typeface="Arial" panose="020B0604020202020204" pitchFamily="34" charset="0"/>
              </a:rPr>
              <a:t>carton pour son projet. </a:t>
            </a:r>
            <a:r>
              <a:rPr lang="fr-CA" sz="2200" b="1" dirty="0">
                <a:latin typeface="Arial" panose="020B0604020202020204" pitchFamily="34" charset="0"/>
                <a:cs typeface="Arial" panose="020B0604020202020204" pitchFamily="34" charset="0"/>
              </a:rPr>
              <a:t>Heureusement, il m’a permis garder la roquette et il a dit qu’il l’aimait beaucoup. Un temps, ma tante, mon oncle, et mes cousins sont venus et ils ont tous aimé la roquette que j’ai fait. Ils ont dit à mes parents que je suis semblable à Neil Armstrong dans tous les aspects, particulièrement l’étude! Ils savaient ceci parce qu’ils étaient amis avec lui. C'était super!</a:t>
            </a:r>
            <a:r>
              <a:rPr lang="fr-CA" sz="2200" b="1" dirty="0">
                <a:latin typeface="Arial" panose="020B0604020202020204" pitchFamily="34" charset="0"/>
                <a:cs typeface="Arial" panose="020B0604020202020204" pitchFamily="34" charset="0"/>
              </a:rPr>
              <a:t/>
            </a:r>
            <a:br>
              <a:rPr lang="fr-CA" sz="2200" b="1" dirty="0">
                <a:latin typeface="Arial" panose="020B0604020202020204" pitchFamily="34" charset="0"/>
                <a:cs typeface="Arial" panose="020B0604020202020204" pitchFamily="34" charset="0"/>
              </a:rPr>
            </a:br>
            <a:r>
              <a:rPr lang="fr-CA" sz="2200" b="1" dirty="0">
                <a:latin typeface="Arial" panose="020B0604020202020204" pitchFamily="34" charset="0"/>
                <a:cs typeface="Arial" panose="020B0604020202020204" pitchFamily="34" charset="0"/>
              </a:rPr>
              <a:t/>
            </a:r>
            <a:br>
              <a:rPr lang="fr-CA" sz="2200" b="1" dirty="0">
                <a:latin typeface="Arial" panose="020B0604020202020204" pitchFamily="34" charset="0"/>
                <a:cs typeface="Arial" panose="020B0604020202020204" pitchFamily="34" charset="0"/>
              </a:rPr>
            </a:br>
            <a:endParaRPr lang="fr-CA" sz="2200" b="1" dirty="0" smtClean="0">
              <a:latin typeface="Arial" panose="020B0604020202020204" pitchFamily="34" charset="0"/>
              <a:cs typeface="Arial" panose="020B0604020202020204" pitchFamily="34" charset="0"/>
            </a:endParaRPr>
          </a:p>
          <a:p>
            <a:r>
              <a:rPr lang="fr-CA" sz="1200" dirty="0" smtClean="0"/>
              <a:t/>
            </a:r>
            <a:br>
              <a:rPr lang="fr-CA" sz="1200" dirty="0" smtClean="0"/>
            </a:br>
            <a:r>
              <a:rPr lang="fr-CA" dirty="0" smtClean="0"/>
              <a:t/>
            </a:r>
            <a:br>
              <a:rPr lang="fr-CA" dirty="0" smtClean="0"/>
            </a:br>
            <a:endParaRPr lang="fr-CA" dirty="0"/>
          </a:p>
        </p:txBody>
      </p:sp>
      <p:sp>
        <p:nvSpPr>
          <p:cNvPr id="4" name="TextBox 3"/>
          <p:cNvSpPr txBox="1"/>
          <p:nvPr/>
        </p:nvSpPr>
        <p:spPr>
          <a:xfrm>
            <a:off x="817031" y="6457276"/>
            <a:ext cx="5361823" cy="3323987"/>
          </a:xfrm>
          <a:prstGeom prst="rect">
            <a:avLst/>
          </a:prstGeom>
          <a:noFill/>
        </p:spPr>
        <p:txBody>
          <a:bodyPr wrap="square" rtlCol="0">
            <a:spAutoFit/>
          </a:bodyPr>
          <a:lstStyle/>
          <a:p>
            <a:pPr>
              <a:lnSpc>
                <a:spcPct val="150000"/>
              </a:lnSpc>
            </a:pPr>
            <a:r>
              <a:rPr lang="en-CA" sz="1200" b="1" dirty="0">
                <a:latin typeface="Arial" panose="020B0604020202020204" pitchFamily="34" charset="0"/>
                <a:cs typeface="Arial" panose="020B0604020202020204" pitchFamily="34" charset="0"/>
              </a:rPr>
              <a:t>After, one day, my father brought a cardboard box to the house. I wanted to make a rocket so I used scissors and tape and I made it. However, my father was angry with me because the cardboard was important to him and he needed the cardboard </a:t>
            </a:r>
            <a:r>
              <a:rPr lang="en-CA" sz="1200" b="1" dirty="0" smtClean="0">
                <a:latin typeface="Arial" panose="020B0604020202020204" pitchFamily="34" charset="0"/>
                <a:cs typeface="Arial" panose="020B0604020202020204" pitchFamily="34" charset="0"/>
              </a:rPr>
              <a:t>for his business. </a:t>
            </a:r>
            <a:r>
              <a:rPr lang="en-CA" sz="1200" b="1" dirty="0">
                <a:latin typeface="Arial" panose="020B0604020202020204" pitchFamily="34" charset="0"/>
                <a:cs typeface="Arial" panose="020B0604020202020204" pitchFamily="34" charset="0"/>
              </a:rPr>
              <a:t>Fortunately, he allowed me to keep the rocket and he said that he loved it à lot. One time, my aunt, my uncle, and my cousins came and they all loved the rocket I made. They said to my parents that I am similar to Neil Armstrong in all aspects, particularly studies! They knew this because they were friends with him. It was cool!</a:t>
            </a:r>
            <a:endParaRPr lang="en-CA" sz="1200" b="0" dirty="0" smtClean="0">
              <a:effectLst/>
              <a:latin typeface="Arial" panose="020B0604020202020204" pitchFamily="34" charset="0"/>
              <a:cs typeface="Arial" panose="020B0604020202020204" pitchFamily="34" charset="0"/>
            </a:endParaRPr>
          </a:p>
          <a:p>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endParaRPr lang="fr-CA" sz="12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434114" y="2767018"/>
            <a:ext cx="3741568" cy="3771421"/>
          </a:xfrm>
          <a:prstGeom prst="rect">
            <a:avLst/>
          </a:prstGeom>
        </p:spPr>
      </p:pic>
    </p:spTree>
    <p:extLst>
      <p:ext uri="{BB962C8B-B14F-4D97-AF65-F5344CB8AC3E}">
        <p14:creationId xmlns:p14="http://schemas.microsoft.com/office/powerpoint/2010/main" val="1743628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2956" y="366676"/>
            <a:ext cx="6258467" cy="2385398"/>
          </a:xfrm>
        </p:spPr>
        <p:txBody>
          <a:bodyPr>
            <a:normAutofit fontScale="55000" lnSpcReduction="20000"/>
          </a:bodyPr>
          <a:lstStyle/>
          <a:p>
            <a:pPr algn="l">
              <a:lnSpc>
                <a:spcPct val="170000"/>
              </a:lnSpc>
            </a:pPr>
            <a:r>
              <a:rPr lang="fr-CA" sz="2200" b="1" dirty="0">
                <a:latin typeface="Arial" panose="020B0604020202020204" pitchFamily="34" charset="0"/>
                <a:cs typeface="Arial" panose="020B0604020202020204" pitchFamily="34" charset="0"/>
              </a:rPr>
              <a:t>Quand j’étais en 6</a:t>
            </a:r>
            <a:r>
              <a:rPr lang="fr-CA" sz="2200" b="1" baseline="30000" dirty="0">
                <a:latin typeface="Arial" panose="020B0604020202020204" pitchFamily="34" charset="0"/>
                <a:cs typeface="Arial" panose="020B0604020202020204" pitchFamily="34" charset="0"/>
              </a:rPr>
              <a:t>e</a:t>
            </a:r>
            <a:r>
              <a:rPr lang="fr-CA" sz="2200" b="1" dirty="0">
                <a:latin typeface="Arial" panose="020B0604020202020204" pitchFamily="34" charset="0"/>
                <a:cs typeface="Arial" panose="020B0604020202020204" pitchFamily="34" charset="0"/>
              </a:rPr>
              <a:t> année, avec mes amis </a:t>
            </a:r>
            <a:r>
              <a:rPr lang="fr-CA" sz="2200" b="1" dirty="0" err="1">
                <a:latin typeface="Arial" panose="020B0604020202020204" pitchFamily="34" charset="0"/>
                <a:cs typeface="Arial" panose="020B0604020202020204" pitchFamily="34" charset="0"/>
              </a:rPr>
              <a:t>Meroji</a:t>
            </a:r>
            <a:r>
              <a:rPr lang="fr-CA" sz="2200" b="1" dirty="0">
                <a:latin typeface="Arial" panose="020B0604020202020204" pitchFamily="34" charset="0"/>
                <a:cs typeface="Arial" panose="020B0604020202020204" pitchFamily="34" charset="0"/>
              </a:rPr>
              <a:t> et Aly, nous avons construit une fusée d’une bouteille. Une fusée d’une bouteille est très </a:t>
            </a:r>
            <a:r>
              <a:rPr lang="fr-CA" sz="2200" b="1" dirty="0" smtClean="0">
                <a:latin typeface="Arial" panose="020B0604020202020204" pitchFamily="34" charset="0"/>
                <a:cs typeface="Arial" panose="020B0604020202020204" pitchFamily="34" charset="0"/>
              </a:rPr>
              <a:t>amusant </a:t>
            </a:r>
            <a:r>
              <a:rPr lang="fr-CA" sz="2200" b="1" dirty="0">
                <a:latin typeface="Arial" panose="020B0604020202020204" pitchFamily="34" charset="0"/>
                <a:cs typeface="Arial" panose="020B0604020202020204" pitchFamily="34" charset="0"/>
              </a:rPr>
              <a:t>p</a:t>
            </a:r>
            <a:r>
              <a:rPr lang="fr-CA" sz="2200" b="1" dirty="0" smtClean="0">
                <a:latin typeface="Arial" panose="020B0604020202020204" pitchFamily="34" charset="0"/>
                <a:cs typeface="Arial" panose="020B0604020202020204" pitchFamily="34" charset="0"/>
              </a:rPr>
              <a:t>arce </a:t>
            </a:r>
            <a:r>
              <a:rPr lang="fr-CA" sz="2200" b="1" dirty="0">
                <a:latin typeface="Arial" panose="020B0604020202020204" pitchFamily="34" charset="0"/>
                <a:cs typeface="Arial" panose="020B0604020202020204" pitchFamily="34" charset="0"/>
              </a:rPr>
              <a:t>que c'est éducatif et divertissant</a:t>
            </a:r>
            <a:r>
              <a:rPr lang="fr-CA" sz="2200" b="1" dirty="0" smtClean="0">
                <a:latin typeface="Arial" panose="020B0604020202020204" pitchFamily="34" charset="0"/>
                <a:cs typeface="Arial" panose="020B0604020202020204" pitchFamily="34" charset="0"/>
              </a:rPr>
              <a:t>. </a:t>
            </a:r>
            <a:r>
              <a:rPr lang="fr-CA" sz="2200" b="1" dirty="0">
                <a:latin typeface="Arial" panose="020B0604020202020204" pitchFamily="34" charset="0"/>
                <a:cs typeface="Arial" panose="020B0604020202020204" pitchFamily="34" charset="0"/>
              </a:rPr>
              <a:t>Aussi, j’ai créé un logo pour mon équipe! C’était une expérience étonnante. Il y a une leçon dans cette expérience : le travail dans une équipe vous enseigne comment communiquer avec vos partenaires pour exécuter le projet. Quand vous travaillez avec autre personnes dans ton vie, ceci sera important.</a:t>
            </a:r>
            <a:endParaRPr lang="fr-CA" sz="2200" b="1" dirty="0">
              <a:latin typeface="Arial" panose="020B0604020202020204" pitchFamily="34" charset="0"/>
              <a:cs typeface="Arial" panose="020B0604020202020204" pitchFamily="34" charset="0"/>
            </a:endParaRPr>
          </a:p>
          <a:p>
            <a:r>
              <a:rPr lang="fr-CA" sz="1100" dirty="0"/>
              <a:t/>
            </a:r>
            <a:br>
              <a:rPr lang="fr-CA" sz="1100" dirty="0"/>
            </a:br>
            <a:r>
              <a:rPr lang="fr-CA" sz="1200" dirty="0" smtClean="0"/>
              <a:t/>
            </a:r>
            <a:br>
              <a:rPr lang="fr-CA" sz="1200" dirty="0" smtClean="0"/>
            </a:br>
            <a:r>
              <a:rPr lang="fr-CA" dirty="0" smtClean="0"/>
              <a:t/>
            </a:r>
            <a:br>
              <a:rPr lang="fr-CA" dirty="0" smtClean="0"/>
            </a:br>
            <a:endParaRPr lang="fr-CA" dirty="0"/>
          </a:p>
        </p:txBody>
      </p:sp>
      <p:sp>
        <p:nvSpPr>
          <p:cNvPr id="4" name="TextBox 3"/>
          <p:cNvSpPr txBox="1"/>
          <p:nvPr/>
        </p:nvSpPr>
        <p:spPr>
          <a:xfrm>
            <a:off x="861419" y="6675531"/>
            <a:ext cx="5361823" cy="2954655"/>
          </a:xfrm>
          <a:prstGeom prst="rect">
            <a:avLst/>
          </a:prstGeom>
          <a:noFill/>
        </p:spPr>
        <p:txBody>
          <a:bodyPr wrap="square" rtlCol="0">
            <a:spAutoFit/>
          </a:bodyPr>
          <a:lstStyle/>
          <a:p>
            <a:pPr>
              <a:lnSpc>
                <a:spcPct val="150000"/>
              </a:lnSpc>
            </a:pPr>
            <a:r>
              <a:rPr lang="en-CA" sz="1200" b="1" dirty="0">
                <a:latin typeface="Arial" panose="020B0604020202020204" pitchFamily="34" charset="0"/>
                <a:cs typeface="Arial" panose="020B0604020202020204" pitchFamily="34" charset="0"/>
              </a:rPr>
              <a:t>When I was in 6th grade, with my friends </a:t>
            </a:r>
            <a:r>
              <a:rPr lang="en-CA" sz="1200" b="1" dirty="0" err="1">
                <a:latin typeface="Arial" panose="020B0604020202020204" pitchFamily="34" charset="0"/>
                <a:cs typeface="Arial" panose="020B0604020202020204" pitchFamily="34" charset="0"/>
              </a:rPr>
              <a:t>Meroji</a:t>
            </a:r>
            <a:r>
              <a:rPr lang="en-CA" sz="1200" b="1" dirty="0">
                <a:latin typeface="Arial" panose="020B0604020202020204" pitchFamily="34" charset="0"/>
                <a:cs typeface="Arial" panose="020B0604020202020204" pitchFamily="34" charset="0"/>
              </a:rPr>
              <a:t> and Aly, we built a bottled rocket. The bottled rocket is very fun </a:t>
            </a:r>
            <a:r>
              <a:rPr lang="en-CA" sz="1200" b="1" dirty="0" smtClean="0">
                <a:latin typeface="Arial" panose="020B0604020202020204" pitchFamily="34" charset="0"/>
                <a:cs typeface="Arial" panose="020B0604020202020204" pitchFamily="34" charset="0"/>
              </a:rPr>
              <a:t>because it is educative </a:t>
            </a:r>
            <a:r>
              <a:rPr lang="en-CA" sz="1200" b="1" dirty="0" err="1" smtClean="0">
                <a:latin typeface="Arial" panose="020B0604020202020204" pitchFamily="34" charset="0"/>
                <a:cs typeface="Arial" panose="020B0604020202020204" pitchFamily="34" charset="0"/>
              </a:rPr>
              <a:t>nd</a:t>
            </a:r>
            <a:r>
              <a:rPr lang="en-CA" sz="1200" b="1" dirty="0" smtClean="0">
                <a:latin typeface="Arial" panose="020B0604020202020204" pitchFamily="34" charset="0"/>
                <a:cs typeface="Arial" panose="020B0604020202020204" pitchFamily="34" charset="0"/>
              </a:rPr>
              <a:t> entertaining. </a:t>
            </a:r>
            <a:r>
              <a:rPr lang="en-CA" sz="1200" b="1" dirty="0">
                <a:latin typeface="Arial" panose="020B0604020202020204" pitchFamily="34" charset="0"/>
                <a:cs typeface="Arial" panose="020B0604020202020204" pitchFamily="34" charset="0"/>
              </a:rPr>
              <a:t>Also, I created a logo for mon team. It was an amazing experience. There is a lesson in this experience: working in a team teaches you how to communicate with your partners to complete the project. When you work with other people in your life, this will be important. </a:t>
            </a:r>
            <a:endParaRPr lang="en-CA" sz="1200" b="0" dirty="0" smtClean="0">
              <a:effectLst/>
              <a:latin typeface="Arial" panose="020B0604020202020204" pitchFamily="34" charset="0"/>
              <a:cs typeface="Arial" panose="020B0604020202020204" pitchFamily="34" charset="0"/>
            </a:endParaRPr>
          </a:p>
          <a:p>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endParaRPr lang="fr-CA" sz="12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1337106" y="2281558"/>
            <a:ext cx="4167050" cy="4222759"/>
          </a:xfrm>
          <a:prstGeom prst="rect">
            <a:avLst/>
          </a:prstGeom>
        </p:spPr>
      </p:pic>
    </p:spTree>
    <p:extLst>
      <p:ext uri="{BB962C8B-B14F-4D97-AF65-F5344CB8AC3E}">
        <p14:creationId xmlns:p14="http://schemas.microsoft.com/office/powerpoint/2010/main" val="876460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8370" y="366676"/>
            <a:ext cx="6258467" cy="2385398"/>
          </a:xfrm>
        </p:spPr>
        <p:txBody>
          <a:bodyPr>
            <a:normAutofit fontScale="55000" lnSpcReduction="20000"/>
          </a:bodyPr>
          <a:lstStyle/>
          <a:p>
            <a:pPr algn="l">
              <a:lnSpc>
                <a:spcPct val="170000"/>
              </a:lnSpc>
            </a:pPr>
            <a:r>
              <a:rPr lang="fr-CA" sz="2200" b="1" dirty="0">
                <a:latin typeface="Arial" panose="020B0604020202020204" pitchFamily="34" charset="0"/>
                <a:cs typeface="Arial" panose="020B0604020202020204" pitchFamily="34" charset="0"/>
              </a:rPr>
              <a:t>Puis, plus tôt cette année, ma famille et moi avons découvert que ma sœur avait le cancer. J’ai été très bouleversé par ces moments et mon intérêt pour l’espace s’est diminué lentement. Ma famille et moi avons pris beaucoup de soins pour ma sœur et ma sœur était toujours optimiste dans la vie. Elle a continué à vivre une vie heureuse! Nous aurions allé à Floride mais ne pourrait pas à cause du cancer de ma sœur. Au lieu de cela, nous étions invités pour visiter l’aéroport et pour en apprendre au sujet des avions.</a:t>
            </a:r>
            <a:endParaRPr lang="fr-CA" sz="2200" dirty="0">
              <a:latin typeface="Arial" panose="020B0604020202020204" pitchFamily="34" charset="0"/>
              <a:cs typeface="Arial" panose="020B0604020202020204" pitchFamily="34" charset="0"/>
            </a:endParaRPr>
          </a:p>
          <a:p>
            <a:r>
              <a:rPr lang="fr-CA" sz="1100" dirty="0"/>
              <a:t/>
            </a:r>
            <a:br>
              <a:rPr lang="fr-CA" sz="1100" dirty="0"/>
            </a:br>
            <a:r>
              <a:rPr lang="fr-CA" sz="1100" dirty="0"/>
              <a:t/>
            </a:r>
            <a:br>
              <a:rPr lang="fr-CA" sz="1100" dirty="0"/>
            </a:br>
            <a:r>
              <a:rPr lang="fr-CA" sz="1200" dirty="0" smtClean="0"/>
              <a:t/>
            </a:r>
            <a:br>
              <a:rPr lang="fr-CA" sz="1200" dirty="0" smtClean="0"/>
            </a:br>
            <a:r>
              <a:rPr lang="fr-CA" dirty="0" smtClean="0"/>
              <a:t/>
            </a:r>
            <a:br>
              <a:rPr lang="fr-CA" dirty="0" smtClean="0"/>
            </a:br>
            <a:endParaRPr lang="fr-CA" dirty="0"/>
          </a:p>
        </p:txBody>
      </p:sp>
      <p:sp>
        <p:nvSpPr>
          <p:cNvPr id="4" name="TextBox 3"/>
          <p:cNvSpPr txBox="1"/>
          <p:nvPr/>
        </p:nvSpPr>
        <p:spPr>
          <a:xfrm>
            <a:off x="648370" y="6684408"/>
            <a:ext cx="5530504" cy="3139321"/>
          </a:xfrm>
          <a:prstGeom prst="rect">
            <a:avLst/>
          </a:prstGeom>
          <a:noFill/>
        </p:spPr>
        <p:txBody>
          <a:bodyPr wrap="square" rtlCol="0">
            <a:spAutoFit/>
          </a:bodyPr>
          <a:lstStyle/>
          <a:p>
            <a:pPr>
              <a:lnSpc>
                <a:spcPct val="150000"/>
              </a:lnSpc>
            </a:pPr>
            <a:r>
              <a:rPr lang="en-CA" sz="1200" b="1" dirty="0">
                <a:latin typeface="Arial" panose="020B0604020202020204" pitchFamily="34" charset="0"/>
                <a:cs typeface="Arial" panose="020B0604020202020204" pitchFamily="34" charset="0"/>
              </a:rPr>
              <a:t>Then, earlier that year, my family and I had discovered that my sister had cancer. I was very upset by these moments and my interest in space decreased slowly. My family and I took a lot of care for my sister and my sister was always optimistic in life. She continued to live a happy life! We were going to Florida but could not because of my sister’s cancer treatments. Instead of going, we were invited to visit the airport and to learn about planes. </a:t>
            </a:r>
            <a:endParaRPr lang="en-CA" sz="1200" b="0" dirty="0" smtClean="0">
              <a:effectLst/>
              <a:latin typeface="Arial" panose="020B0604020202020204" pitchFamily="34" charset="0"/>
              <a:cs typeface="Arial" panose="020B0604020202020204" pitchFamily="34" charset="0"/>
            </a:endParaRPr>
          </a:p>
          <a:p>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endParaRPr lang="fr-CA" sz="12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357054" y="2425545"/>
            <a:ext cx="4113135" cy="4179476"/>
          </a:xfrm>
          <a:prstGeom prst="rect">
            <a:avLst/>
          </a:prstGeom>
        </p:spPr>
      </p:pic>
    </p:spTree>
    <p:extLst>
      <p:ext uri="{BB962C8B-B14F-4D97-AF65-F5344CB8AC3E}">
        <p14:creationId xmlns:p14="http://schemas.microsoft.com/office/powerpoint/2010/main" val="995872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8370" y="366676"/>
            <a:ext cx="6258467" cy="2385398"/>
          </a:xfrm>
        </p:spPr>
        <p:txBody>
          <a:bodyPr>
            <a:normAutofit fontScale="55000" lnSpcReduction="20000"/>
          </a:bodyPr>
          <a:lstStyle/>
          <a:p>
            <a:r>
              <a:rPr lang="fr-CA" sz="1100" dirty="0"/>
              <a:t/>
            </a:r>
            <a:br>
              <a:rPr lang="fr-CA" sz="1100" dirty="0"/>
            </a:br>
            <a:r>
              <a:rPr lang="fr-CA" sz="1100" dirty="0"/>
              <a:t/>
            </a:r>
            <a:br>
              <a:rPr lang="fr-CA" sz="1100" dirty="0"/>
            </a:br>
            <a:r>
              <a:rPr lang="fr-CA" sz="1200" dirty="0" smtClean="0"/>
              <a:t/>
            </a:r>
            <a:br>
              <a:rPr lang="fr-CA" sz="1200" dirty="0" smtClean="0"/>
            </a:br>
            <a:r>
              <a:rPr lang="fr-CA" dirty="0" smtClean="0"/>
              <a:t/>
            </a:r>
            <a:br>
              <a:rPr lang="fr-CA" dirty="0" smtClean="0"/>
            </a:br>
            <a:endParaRPr lang="fr-CA" dirty="0"/>
          </a:p>
        </p:txBody>
      </p:sp>
      <p:sp>
        <p:nvSpPr>
          <p:cNvPr id="4" name="TextBox 3"/>
          <p:cNvSpPr txBox="1"/>
          <p:nvPr/>
        </p:nvSpPr>
        <p:spPr>
          <a:xfrm>
            <a:off x="648370" y="6684408"/>
            <a:ext cx="5530504" cy="1200329"/>
          </a:xfrm>
          <a:prstGeom prst="rect">
            <a:avLst/>
          </a:prstGeom>
          <a:noFill/>
        </p:spPr>
        <p:txBody>
          <a:bodyPr wrap="square" rtlCol="0">
            <a:spAutoFit/>
          </a:bodyPr>
          <a:lstStyle/>
          <a:p>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r>
              <a:rPr lang="en-CA" sz="1200" dirty="0" smtClean="0"/>
              <a:t/>
            </a:r>
            <a:br>
              <a:rPr lang="en-CA" sz="1200" dirty="0" smtClean="0"/>
            </a:br>
            <a:endParaRPr lang="fr-CA" sz="12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1072644" y="1937632"/>
            <a:ext cx="4520287" cy="4580719"/>
          </a:xfrm>
          <a:prstGeom prst="rect">
            <a:avLst/>
          </a:prstGeom>
        </p:spPr>
      </p:pic>
      <p:sp>
        <p:nvSpPr>
          <p:cNvPr id="6" name="Subtitle 2"/>
          <p:cNvSpPr txBox="1">
            <a:spLocks/>
          </p:cNvSpPr>
          <p:nvPr/>
        </p:nvSpPr>
        <p:spPr>
          <a:xfrm>
            <a:off x="479694" y="570863"/>
            <a:ext cx="6258467" cy="1506512"/>
          </a:xfrm>
          <a:prstGeom prst="rect">
            <a:avLst/>
          </a:prstGeom>
        </p:spPr>
        <p:txBody>
          <a:bodyPr vert="horz" lIns="91440" tIns="45720" rIns="91440" bIns="45720" rtlCol="0">
            <a:normAutofit fontScale="250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70000"/>
              </a:lnSpc>
            </a:pPr>
            <a:r>
              <a:rPr lang="fr-CA" sz="4800" b="1" dirty="0" smtClean="0">
                <a:latin typeface="Arial" panose="020B0604020202020204" pitchFamily="34" charset="0"/>
                <a:cs typeface="Arial" panose="020B0604020202020204" pitchFamily="34" charset="0"/>
              </a:rPr>
              <a:t>Soudainement, j’ai été très excité. Je me souviendrai toujours de ce moment. Je me suis senti électrifié. J'ai appris beaucoup de choses et tout à coup, mon intérêt dans l’espace, des avions, et l’ingénierie est revenue. À ce moment, j’ai décidé que moi, Einsteinium Armstrong, allait devenir un ingénieur aérospatial. </a:t>
            </a:r>
          </a:p>
          <a:p>
            <a:pPr>
              <a:lnSpc>
                <a:spcPct val="170000"/>
              </a:lnSpc>
            </a:pPr>
            <a:r>
              <a:rPr lang="fr-CA" sz="2200" dirty="0" smtClean="0">
                <a:solidFill>
                  <a:srgbClr val="FF0000"/>
                </a:solidFill>
                <a:latin typeface="Arial" panose="020B0604020202020204" pitchFamily="34" charset="0"/>
                <a:cs typeface="Arial" panose="020B0604020202020204" pitchFamily="34" charset="0"/>
              </a:rPr>
              <a:t/>
            </a:r>
            <a:br>
              <a:rPr lang="fr-CA" sz="2200" dirty="0" smtClean="0">
                <a:solidFill>
                  <a:srgbClr val="FF0000"/>
                </a:solidFill>
                <a:latin typeface="Arial" panose="020B0604020202020204" pitchFamily="34" charset="0"/>
                <a:cs typeface="Arial" panose="020B0604020202020204" pitchFamily="34" charset="0"/>
              </a:rPr>
            </a:br>
            <a:r>
              <a:rPr lang="fr-CA" sz="2200" dirty="0" smtClean="0">
                <a:solidFill>
                  <a:srgbClr val="FF0000"/>
                </a:solidFill>
                <a:latin typeface="Arial" panose="020B0604020202020204" pitchFamily="34" charset="0"/>
                <a:cs typeface="Arial" panose="020B0604020202020204" pitchFamily="34" charset="0"/>
              </a:rPr>
              <a:t/>
            </a:r>
            <a:br>
              <a:rPr lang="fr-CA" sz="2200" dirty="0" smtClean="0">
                <a:solidFill>
                  <a:srgbClr val="FF0000"/>
                </a:solidFill>
                <a:latin typeface="Arial" panose="020B0604020202020204" pitchFamily="34" charset="0"/>
                <a:cs typeface="Arial" panose="020B0604020202020204" pitchFamily="34" charset="0"/>
              </a:rPr>
            </a:br>
            <a:r>
              <a:rPr lang="fr-CA" sz="2200" dirty="0" smtClean="0">
                <a:solidFill>
                  <a:srgbClr val="FF0000"/>
                </a:solidFill>
                <a:latin typeface="Arial" panose="020B0604020202020204" pitchFamily="34" charset="0"/>
                <a:cs typeface="Arial" panose="020B0604020202020204" pitchFamily="34" charset="0"/>
              </a:rPr>
              <a:t/>
            </a:r>
            <a:br>
              <a:rPr lang="fr-CA" sz="2200" dirty="0" smtClean="0">
                <a:solidFill>
                  <a:srgbClr val="FF0000"/>
                </a:solidFill>
                <a:latin typeface="Arial" panose="020B0604020202020204" pitchFamily="34" charset="0"/>
                <a:cs typeface="Arial" panose="020B0604020202020204" pitchFamily="34" charset="0"/>
              </a:rPr>
            </a:br>
            <a:r>
              <a:rPr lang="fr-CA" sz="2200" dirty="0" smtClean="0">
                <a:solidFill>
                  <a:srgbClr val="FF0000"/>
                </a:solidFill>
                <a:latin typeface="Arial" panose="020B0604020202020204" pitchFamily="34" charset="0"/>
                <a:cs typeface="Arial" panose="020B0604020202020204" pitchFamily="34" charset="0"/>
              </a:rPr>
              <a:t/>
            </a:r>
            <a:br>
              <a:rPr lang="fr-CA" sz="2200" dirty="0" smtClean="0">
                <a:solidFill>
                  <a:srgbClr val="FF0000"/>
                </a:solidFill>
                <a:latin typeface="Arial" panose="020B0604020202020204" pitchFamily="34" charset="0"/>
                <a:cs typeface="Arial" panose="020B0604020202020204" pitchFamily="34" charset="0"/>
              </a:rPr>
            </a:br>
            <a:r>
              <a:rPr lang="fr-CA" sz="2200" dirty="0" smtClean="0">
                <a:solidFill>
                  <a:srgbClr val="FF0000"/>
                </a:solidFill>
                <a:latin typeface="Arial" panose="020B0604020202020204" pitchFamily="34" charset="0"/>
                <a:cs typeface="Arial" panose="020B0604020202020204" pitchFamily="34" charset="0"/>
              </a:rPr>
              <a:t/>
            </a:r>
            <a:br>
              <a:rPr lang="fr-CA" sz="2200" dirty="0" smtClean="0">
                <a:solidFill>
                  <a:srgbClr val="FF0000"/>
                </a:solidFill>
                <a:latin typeface="Arial" panose="020B0604020202020204" pitchFamily="34" charset="0"/>
                <a:cs typeface="Arial" panose="020B0604020202020204" pitchFamily="34" charset="0"/>
              </a:rPr>
            </a:br>
            <a:endParaRPr lang="fr-CA" sz="2200"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696673" y="6668399"/>
            <a:ext cx="5272227" cy="1477328"/>
          </a:xfrm>
          <a:prstGeom prst="rect">
            <a:avLst/>
          </a:prstGeom>
        </p:spPr>
        <p:txBody>
          <a:bodyPr wrap="square">
            <a:spAutoFit/>
          </a:bodyPr>
          <a:lstStyle/>
          <a:p>
            <a:pPr>
              <a:lnSpc>
                <a:spcPct val="150000"/>
              </a:lnSpc>
            </a:pPr>
            <a:r>
              <a:rPr lang="en-CA" sz="1200" b="1" dirty="0" smtClean="0">
                <a:latin typeface="Arial" panose="020B0604020202020204" pitchFamily="34" charset="0"/>
                <a:cs typeface="Arial" panose="020B0604020202020204" pitchFamily="34" charset="0"/>
              </a:rPr>
              <a:t>Suddenly, I was very excited. I will always remember this moment. I felt electrified. I learned a lot of things and suddenly, my interest in space, planes, and engineering came back to me. At this time, I decided that I, Einsteinium Armstrong, would become an aerospace engineer. </a:t>
            </a:r>
            <a:endParaRPr lang="en-CA" sz="12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9109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1858</TotalTime>
  <Words>3778</Words>
  <Application>Microsoft Office PowerPoint</Application>
  <PresentationFormat>Letter Paper (8.5x11 in)</PresentationFormat>
  <Paragraphs>82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 BERKLEY</vt:lpstr>
      <vt:lpstr>Arial</vt:lpstr>
      <vt:lpstr>Calibri</vt:lpstr>
      <vt:lpstr>Calibri Light</vt:lpstr>
      <vt:lpstr>Latha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Vedant Shah</dc:creator>
  <cp:lastModifiedBy>Vedant Shah</cp:lastModifiedBy>
  <cp:revision>22</cp:revision>
  <dcterms:created xsi:type="dcterms:W3CDTF">2017-01-21T19:52:52Z</dcterms:created>
  <dcterms:modified xsi:type="dcterms:W3CDTF">2017-01-23T02:51:26Z</dcterms:modified>
</cp:coreProperties>
</file>