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659" autoAdjust="0"/>
  </p:normalViewPr>
  <p:slideViewPr>
    <p:cSldViewPr snapToGrid="0" snapToObjects="1">
      <p:cViewPr varScale="1">
        <p:scale>
          <a:sx n="140" d="100"/>
          <a:sy n="140" d="100"/>
        </p:scale>
        <p:origin x="840" y="19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3/27/24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dirty="0"/>
              <a:t>Dataset on Suicide Attacks</a:t>
            </a:r>
          </a:p>
        </p:txBody>
      </p:sp>
      <p:sp>
        <p:nvSpPr>
          <p:cNvPr id="3" name="Subtitle 2"/>
          <p:cNvSpPr>
            <a:spLocks noGrp="1"/>
          </p:cNvSpPr>
          <p:nvPr>
            <p:ph type="subTitle" idx="1"/>
          </p:nvPr>
        </p:nvSpPr>
        <p:spPr>
          <a:xfrm>
            <a:off x="1371600" y="2914650"/>
            <a:ext cx="6400800" cy="1314450"/>
          </a:xfrm>
        </p:spPr>
        <p:txBody>
          <a:bodyPr/>
          <a:lstStyle/>
          <a:p>
            <a:pPr marL="0" lvl="0" indent="0">
              <a:buNone/>
            </a:pPr>
            <a:br>
              <a:rPr dirty="0"/>
            </a:br>
            <a:br>
              <a:rPr dirty="0"/>
            </a:br>
            <a:r>
              <a:rPr dirty="0"/>
              <a:t>Leah Shiferaw</a:t>
            </a:r>
          </a:p>
        </p:txBody>
      </p:sp>
      <p:sp>
        <p:nvSpPr>
          <p:cNvPr id="4" name="Date Placeholder 3"/>
          <p:cNvSpPr>
            <a:spLocks noGrp="1"/>
          </p:cNvSpPr>
          <p:nvPr>
            <p:ph type="dt" sz="half" idx="10"/>
          </p:nvPr>
        </p:nvSpPr>
        <p:spPr/>
        <p:txBody>
          <a:bodyPr/>
          <a:lstStyle/>
          <a:p>
            <a:pPr marL="0" lvl="0" indent="0">
              <a:buNone/>
            </a:pPr>
            <a:r>
              <a:t>2024-03-24</a:t>
            </a:r>
          </a:p>
        </p:txBody>
      </p:sp>
      <p:sp>
        <p:nvSpPr>
          <p:cNvPr id="6" name="TextBox 5">
            <a:extLst>
              <a:ext uri="{FF2B5EF4-FFF2-40B4-BE49-F238E27FC236}">
                <a16:creationId xmlns:a16="http://schemas.microsoft.com/office/drawing/2014/main" id="{7D25FCC5-48A7-68EA-427A-7B4FC29F251C}"/>
              </a:ext>
            </a:extLst>
          </p:cNvPr>
          <p:cNvSpPr txBox="1"/>
          <p:nvPr/>
        </p:nvSpPr>
        <p:spPr>
          <a:xfrm>
            <a:off x="1755648" y="4394776"/>
            <a:ext cx="6931152" cy="584775"/>
          </a:xfrm>
          <a:prstGeom prst="rect">
            <a:avLst/>
          </a:prstGeom>
          <a:noFill/>
        </p:spPr>
        <p:txBody>
          <a:bodyPr wrap="square">
            <a:spAutoFit/>
          </a:bodyPr>
          <a:lstStyle/>
          <a:p>
            <a:pPr marL="0" lvl="0" indent="0">
              <a:buNone/>
            </a:pPr>
            <a:r>
              <a:rPr lang="en-US" sz="1600" dirty="0"/>
              <a:t>Citation: Chicago Project on Security and Threats (CPOST). 2020. Database on Suicide Attacks (October 02, 2020 Release)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Overview of the </a:t>
            </a:r>
            <a:r>
              <a:rPr lang="en-US" dirty="0"/>
              <a:t>d</a:t>
            </a:r>
            <a:r>
              <a:rPr dirty="0"/>
              <a:t>ata</a:t>
            </a:r>
          </a:p>
        </p:txBody>
      </p:sp>
      <p:sp>
        <p:nvSpPr>
          <p:cNvPr id="3" name="Content Placeholder 2"/>
          <p:cNvSpPr>
            <a:spLocks noGrp="1"/>
          </p:cNvSpPr>
          <p:nvPr>
            <p:ph idx="1"/>
          </p:nvPr>
        </p:nvSpPr>
        <p:spPr/>
        <p:txBody>
          <a:bodyPr>
            <a:noAutofit/>
          </a:bodyPr>
          <a:lstStyle/>
          <a:p>
            <a:pPr marL="0" lvl="0" indent="0">
              <a:buNone/>
            </a:pPr>
            <a:r>
              <a:rPr sz="1800" dirty="0"/>
              <a:t>The Database on Suicide Attacks (DSAT) was created by researchers at the University of Chicago’s Project on Security and Threats (CPOST). The data set examines worldwide suicide attacks from 1982 to 2019.</a:t>
            </a:r>
          </a:p>
          <a:p>
            <a:pPr marL="0" lvl="0" indent="0">
              <a:buNone/>
            </a:pPr>
            <a:r>
              <a:rPr sz="1800" dirty="0"/>
              <a:t>In this project, a suicide attack is defined as “an attack in which an attacker kills himself in a deliberate attack to kill others.” Only suicide attacks committed by non-state actors are included in the data set.</a:t>
            </a:r>
          </a:p>
          <a:p>
            <a:pPr marL="0" lvl="0" indent="0">
              <a:buNone/>
            </a:pPr>
            <a:r>
              <a:rPr sz="1800" dirty="0"/>
              <a:t>This presentation will focus on the </a:t>
            </a:r>
            <a:r>
              <a:rPr lang="en-US" sz="1800" dirty="0"/>
              <a:t>following </a:t>
            </a:r>
            <a:r>
              <a:rPr sz="1800" dirty="0"/>
              <a:t>variables:</a:t>
            </a:r>
            <a:endParaRPr lang="en-US" sz="1800" dirty="0"/>
          </a:p>
          <a:p>
            <a:pPr lvl="0"/>
            <a:r>
              <a:rPr lang="en-US" sz="1800" dirty="0"/>
              <a:t>Group</a:t>
            </a:r>
          </a:p>
          <a:p>
            <a:pPr lvl="0"/>
            <a:r>
              <a:rPr lang="en-US" sz="1800" dirty="0"/>
              <a:t>Country</a:t>
            </a:r>
          </a:p>
          <a:p>
            <a:pPr lvl="0"/>
            <a:r>
              <a:rPr sz="1800" dirty="0"/>
              <a:t>Ye</a:t>
            </a:r>
            <a:r>
              <a:rPr lang="en-US" sz="1800" dirty="0"/>
              <a:t>ar</a:t>
            </a:r>
          </a:p>
          <a:p>
            <a:pPr lvl="0"/>
            <a:r>
              <a:rPr lang="en-US" sz="1800" dirty="0"/>
              <a:t>Weapon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D8AF-AD51-8BCB-86D7-3888C6E1E9AD}"/>
              </a:ext>
            </a:extLst>
          </p:cNvPr>
          <p:cNvSpPr>
            <a:spLocks noGrp="1"/>
          </p:cNvSpPr>
          <p:nvPr>
            <p:ph type="title"/>
          </p:nvPr>
        </p:nvSpPr>
        <p:spPr/>
        <p:txBody>
          <a:bodyPr/>
          <a:lstStyle/>
          <a:p>
            <a:r>
              <a:rPr lang="en-US" dirty="0"/>
              <a:t>Overview of the data (cont.)</a:t>
            </a:r>
          </a:p>
        </p:txBody>
      </p:sp>
      <p:sp>
        <p:nvSpPr>
          <p:cNvPr id="3" name="Content Placeholder 2">
            <a:extLst>
              <a:ext uri="{FF2B5EF4-FFF2-40B4-BE49-F238E27FC236}">
                <a16:creationId xmlns:a16="http://schemas.microsoft.com/office/drawing/2014/main" id="{CB720AA4-D750-6D61-5873-225D735319AF}"/>
              </a:ext>
            </a:extLst>
          </p:cNvPr>
          <p:cNvSpPr>
            <a:spLocks noGrp="1"/>
          </p:cNvSpPr>
          <p:nvPr>
            <p:ph sz="half" idx="1"/>
          </p:nvPr>
        </p:nvSpPr>
        <p:spPr/>
        <p:txBody>
          <a:bodyPr/>
          <a:lstStyle/>
          <a:p>
            <a:pPr marL="0" indent="0">
              <a:buNone/>
            </a:pPr>
            <a:r>
              <a:rPr lang="en-US" dirty="0"/>
              <a:t>Top five groups:</a:t>
            </a:r>
          </a:p>
          <a:p>
            <a:pPr marL="0" indent="0">
              <a:buNone/>
            </a:pPr>
            <a:endParaRPr lang="en-US" dirty="0"/>
          </a:p>
          <a:p>
            <a:r>
              <a:rPr lang="en-US" dirty="0"/>
              <a:t>Unknown (3,753)</a:t>
            </a:r>
          </a:p>
          <a:p>
            <a:r>
              <a:rPr lang="en-US" dirty="0"/>
              <a:t>Taliban (993)</a:t>
            </a:r>
          </a:p>
          <a:p>
            <a:r>
              <a:rPr lang="en-US" dirty="0"/>
              <a:t>Islamic State (851)</a:t>
            </a:r>
          </a:p>
          <a:p>
            <a:r>
              <a:rPr lang="en-US" dirty="0"/>
              <a:t>Al-Shabab (211)</a:t>
            </a:r>
          </a:p>
          <a:p>
            <a:r>
              <a:rPr lang="en-US" dirty="0" err="1"/>
              <a:t>Tehrik</a:t>
            </a:r>
            <a:r>
              <a:rPr lang="en-US" dirty="0"/>
              <a:t>-</a:t>
            </a:r>
            <a:r>
              <a:rPr lang="en-US" dirty="0" err="1"/>
              <a:t>i</a:t>
            </a:r>
            <a:r>
              <a:rPr lang="en-US" dirty="0"/>
              <a:t>-Taliban Pakistan (204)</a:t>
            </a:r>
          </a:p>
        </p:txBody>
      </p:sp>
      <p:sp>
        <p:nvSpPr>
          <p:cNvPr id="4" name="Content Placeholder 3">
            <a:extLst>
              <a:ext uri="{FF2B5EF4-FFF2-40B4-BE49-F238E27FC236}">
                <a16:creationId xmlns:a16="http://schemas.microsoft.com/office/drawing/2014/main" id="{5CA9D198-D0E1-E999-CAA4-C896268CF6C3}"/>
              </a:ext>
            </a:extLst>
          </p:cNvPr>
          <p:cNvSpPr>
            <a:spLocks noGrp="1"/>
          </p:cNvSpPr>
          <p:nvPr>
            <p:ph sz="half" idx="2"/>
          </p:nvPr>
        </p:nvSpPr>
        <p:spPr/>
        <p:txBody>
          <a:bodyPr/>
          <a:lstStyle/>
          <a:p>
            <a:pPr marL="0" indent="0">
              <a:buNone/>
            </a:pPr>
            <a:r>
              <a:rPr lang="en-US" dirty="0"/>
              <a:t>Top five countries:</a:t>
            </a:r>
          </a:p>
          <a:p>
            <a:pPr marL="0" indent="0">
              <a:buNone/>
            </a:pPr>
            <a:endParaRPr lang="en-US" dirty="0"/>
          </a:p>
          <a:p>
            <a:r>
              <a:rPr lang="en-US" dirty="0"/>
              <a:t>None (8,170)</a:t>
            </a:r>
          </a:p>
          <a:p>
            <a:r>
              <a:rPr lang="en-US" dirty="0"/>
              <a:t>Iraq (2,999)</a:t>
            </a:r>
          </a:p>
          <a:p>
            <a:r>
              <a:rPr lang="en-US" dirty="0"/>
              <a:t>Afghanistan (1,634)</a:t>
            </a:r>
          </a:p>
          <a:p>
            <a:r>
              <a:rPr lang="en-US" dirty="0"/>
              <a:t>Syria (692)</a:t>
            </a:r>
          </a:p>
          <a:p>
            <a:r>
              <a:rPr lang="en-US" dirty="0"/>
              <a:t>Pakistan (680)</a:t>
            </a:r>
          </a:p>
        </p:txBody>
      </p:sp>
    </p:spTree>
    <p:extLst>
      <p:ext uri="{BB962C8B-B14F-4D97-AF65-F5344CB8AC3E}">
        <p14:creationId xmlns:p14="http://schemas.microsoft.com/office/powerpoint/2010/main" val="174178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8056" y="36259"/>
            <a:ext cx="7662672" cy="871537"/>
          </a:xfrm>
        </p:spPr>
        <p:txBody>
          <a:bodyPr>
            <a:normAutofit/>
          </a:bodyPr>
          <a:lstStyle/>
          <a:p>
            <a:pPr marL="0" lvl="0" indent="0">
              <a:buNone/>
            </a:pPr>
            <a:r>
              <a:rPr dirty="0"/>
              <a:t>Analysis 1: Suicide attacks by year</a:t>
            </a:r>
          </a:p>
        </p:txBody>
      </p:sp>
      <p:pic>
        <p:nvPicPr>
          <p:cNvPr id="3" name="Picture 1" descr="presentation-draft_files/figure-pptx/unnamed-chunk-1-1.png"/>
          <p:cNvPicPr>
            <a:picLocks noGrp="1" noChangeAspect="1"/>
          </p:cNvPicPr>
          <p:nvPr/>
        </p:nvPicPr>
        <p:blipFill>
          <a:blip r:embed="rId2"/>
          <a:stretch>
            <a:fillRect/>
          </a:stretch>
        </p:blipFill>
        <p:spPr bwMode="auto">
          <a:xfrm>
            <a:off x="1726692" y="907796"/>
            <a:ext cx="5105400" cy="40894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743" y="1492855"/>
            <a:ext cx="3008313" cy="2850546"/>
          </a:xfrm>
        </p:spPr>
        <p:txBody>
          <a:bodyPr>
            <a:normAutofit/>
          </a:bodyPr>
          <a:lstStyle/>
          <a:p>
            <a:pPr marL="0" lvl="0" indent="0">
              <a:buNone/>
            </a:pPr>
            <a:r>
              <a:rPr sz="1800" dirty="0"/>
              <a:t>The researchers have</a:t>
            </a:r>
            <a:r>
              <a:rPr lang="en-US" sz="1800" dirty="0"/>
              <a:t> identified 17 types of weapons used to carry out suicide attacks.  </a:t>
            </a:r>
          </a:p>
          <a:p>
            <a:pPr marL="0" lvl="0" indent="0">
              <a:buNone/>
            </a:pPr>
            <a:endParaRPr lang="en-US" sz="1800" dirty="0"/>
          </a:p>
          <a:p>
            <a:pPr marL="0" lvl="0" indent="0">
              <a:buNone/>
            </a:pPr>
            <a:r>
              <a:rPr lang="en-US" sz="1800" dirty="0"/>
              <a:t>This presentation will focus on the top five weapons that appeared in the data set.</a:t>
            </a:r>
          </a:p>
        </p:txBody>
      </p:sp>
      <p:sp>
        <p:nvSpPr>
          <p:cNvPr id="8" name="TextBox 7">
            <a:extLst>
              <a:ext uri="{FF2B5EF4-FFF2-40B4-BE49-F238E27FC236}">
                <a16:creationId xmlns:a16="http://schemas.microsoft.com/office/drawing/2014/main" id="{4E1E36D5-D939-921C-6DBE-2755B841064F}"/>
              </a:ext>
            </a:extLst>
          </p:cNvPr>
          <p:cNvSpPr txBox="1"/>
          <p:nvPr/>
        </p:nvSpPr>
        <p:spPr>
          <a:xfrm>
            <a:off x="731520" y="204790"/>
            <a:ext cx="7872984" cy="600164"/>
          </a:xfrm>
          <a:prstGeom prst="rect">
            <a:avLst/>
          </a:prstGeom>
          <a:noFill/>
        </p:spPr>
        <p:txBody>
          <a:bodyPr wrap="square">
            <a:spAutoFit/>
          </a:bodyPr>
          <a:lstStyle/>
          <a:p>
            <a:pPr algn="ctr"/>
            <a:r>
              <a:rPr lang="en-US" sz="3300" dirty="0"/>
              <a:t>Analysis 2: Most common types of weapons</a:t>
            </a:r>
          </a:p>
        </p:txBody>
      </p:sp>
      <p:pic>
        <p:nvPicPr>
          <p:cNvPr id="10" name="Picture 9" descr="A graph of different colored bars&#10;&#10;Description automatically generated">
            <a:extLst>
              <a:ext uri="{FF2B5EF4-FFF2-40B4-BE49-F238E27FC236}">
                <a16:creationId xmlns:a16="http://schemas.microsoft.com/office/drawing/2014/main" id="{2773082B-413E-1A09-A193-C82C00C8799C}"/>
              </a:ext>
            </a:extLst>
          </p:cNvPr>
          <p:cNvPicPr>
            <a:picLocks noChangeAspect="1"/>
          </p:cNvPicPr>
          <p:nvPr/>
        </p:nvPicPr>
        <p:blipFill>
          <a:blip r:embed="rId2"/>
          <a:stretch>
            <a:fillRect/>
          </a:stretch>
        </p:blipFill>
        <p:spPr>
          <a:xfrm>
            <a:off x="3146056" y="1152980"/>
            <a:ext cx="5723232" cy="35302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rPr dirty="0"/>
              <a:t> </a:t>
            </a:r>
            <a:endParaRPr dirty="0">
              <a:latin typeface="Courier"/>
            </a:endParaRPr>
          </a:p>
        </p:txBody>
      </p:sp>
      <p:pic>
        <p:nvPicPr>
          <p:cNvPr id="5" name="Picture 4" descr="A graph of weapons by year&#10;&#10;Description automatically generated">
            <a:extLst>
              <a:ext uri="{FF2B5EF4-FFF2-40B4-BE49-F238E27FC236}">
                <a16:creationId xmlns:a16="http://schemas.microsoft.com/office/drawing/2014/main" id="{CB8E6371-4D1E-A4AD-07DC-D01A4CAD8662}"/>
              </a:ext>
            </a:extLst>
          </p:cNvPr>
          <p:cNvPicPr>
            <a:picLocks noChangeAspect="1"/>
          </p:cNvPicPr>
          <p:nvPr/>
        </p:nvPicPr>
        <p:blipFill>
          <a:blip r:embed="rId2"/>
          <a:stretch>
            <a:fillRect/>
          </a:stretch>
        </p:blipFill>
        <p:spPr>
          <a:xfrm>
            <a:off x="969264" y="809601"/>
            <a:ext cx="6892702" cy="4251667"/>
          </a:xfrm>
          <a:prstGeom prst="rect">
            <a:avLst/>
          </a:prstGeom>
        </p:spPr>
      </p:pic>
      <p:sp>
        <p:nvSpPr>
          <p:cNvPr id="7" name="TextBox 6">
            <a:extLst>
              <a:ext uri="{FF2B5EF4-FFF2-40B4-BE49-F238E27FC236}">
                <a16:creationId xmlns:a16="http://schemas.microsoft.com/office/drawing/2014/main" id="{DAF223BF-C9BE-041F-F469-01142CF4E4DF}"/>
              </a:ext>
            </a:extLst>
          </p:cNvPr>
          <p:cNvSpPr txBox="1"/>
          <p:nvPr/>
        </p:nvSpPr>
        <p:spPr>
          <a:xfrm>
            <a:off x="827532" y="82232"/>
            <a:ext cx="7488936" cy="600164"/>
          </a:xfrm>
          <a:prstGeom prst="rect">
            <a:avLst/>
          </a:prstGeom>
          <a:noFill/>
        </p:spPr>
        <p:txBody>
          <a:bodyPr wrap="square">
            <a:spAutoFit/>
          </a:bodyPr>
          <a:lstStyle/>
          <a:p>
            <a:pPr algn="ctr"/>
            <a:r>
              <a:rPr lang="en-US" sz="3300" dirty="0"/>
              <a:t>Analysis 2: Top weapons used by year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TotalTime>
  <Words>242</Words>
  <Application>Microsoft Macintosh PowerPoint</Application>
  <PresentationFormat>On-screen Show (16:9)</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vt:lpstr>
      <vt:lpstr>Office Theme</vt:lpstr>
      <vt:lpstr>Dataset on Suicide Attacks</vt:lpstr>
      <vt:lpstr>Overview of the data</vt:lpstr>
      <vt:lpstr>Overview of the data (cont.)</vt:lpstr>
      <vt:lpstr>Analysis 1: Suicide attacks by year</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on Suicide Attacks</dc:title>
  <dc:creator>Leah Shiferaw</dc:creator>
  <cp:keywords/>
  <cp:lastModifiedBy>Leah Shiferaw</cp:lastModifiedBy>
  <cp:revision>3</cp:revision>
  <dcterms:created xsi:type="dcterms:W3CDTF">2024-03-27T19:11:43Z</dcterms:created>
  <dcterms:modified xsi:type="dcterms:W3CDTF">2024-03-27T22:33:13Z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2024-03-24</vt:lpwstr>
  </property>
  <property fmtid="{D5CDD505-2E9C-101B-9397-08002B2CF9AE}" pid="3" name="output">
    <vt:lpwstr/>
  </property>
</Properties>
</file>